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302" r:id="rId2"/>
    <p:sldId id="315" r:id="rId3"/>
    <p:sldId id="314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4" r:id="rId12"/>
    <p:sldId id="325" r:id="rId13"/>
    <p:sldId id="333" r:id="rId14"/>
    <p:sldId id="329" r:id="rId15"/>
    <p:sldId id="330" r:id="rId16"/>
    <p:sldId id="332" r:id="rId17"/>
    <p:sldId id="331" r:id="rId18"/>
    <p:sldId id="311" r:id="rId19"/>
    <p:sldId id="323" r:id="rId20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8C05"/>
    <a:srgbClr val="F79709"/>
    <a:srgbClr val="006663"/>
    <a:srgbClr val="176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5" autoAdjust="0"/>
    <p:restoredTop sz="94660" autoAdjust="0"/>
  </p:normalViewPr>
  <p:slideViewPr>
    <p:cSldViewPr>
      <p:cViewPr>
        <p:scale>
          <a:sx n="76" d="100"/>
          <a:sy n="76" d="100"/>
        </p:scale>
        <p:origin x="-1158" y="-3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8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A7BB-2BE1-407A-BB6C-46C4549501F5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FE612-1277-4808-B889-FD4B3A5FCD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45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4225" cy="3446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01012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-72257" y="96491"/>
            <a:ext cx="10152881" cy="7463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Arredondar Retângulo em um Canto Diagonal 13"/>
          <p:cNvSpPr/>
          <p:nvPr userDrawn="1"/>
        </p:nvSpPr>
        <p:spPr>
          <a:xfrm flipV="1">
            <a:off x="-72256" y="1979637"/>
            <a:ext cx="8635993" cy="5580038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-72256" y="1"/>
            <a:ext cx="10153127" cy="5273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 userDrawn="1">
            <p:ph type="ctrTitle"/>
          </p:nvPr>
        </p:nvSpPr>
        <p:spPr>
          <a:xfrm>
            <a:off x="287784" y="533150"/>
            <a:ext cx="9505056" cy="1446487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 userDrawn="1">
            <p:ph type="subTitle" idx="1"/>
          </p:nvPr>
        </p:nvSpPr>
        <p:spPr>
          <a:xfrm>
            <a:off x="287784" y="2411685"/>
            <a:ext cx="8172822" cy="193191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8851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9" y="6084093"/>
            <a:ext cx="1081895" cy="111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61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96491"/>
            <a:ext cx="10080872" cy="75242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Arredondar Retângulo em um Canto Diagonal 10"/>
          <p:cNvSpPr/>
          <p:nvPr userDrawn="1"/>
        </p:nvSpPr>
        <p:spPr>
          <a:xfrm flipV="1">
            <a:off x="0" y="780009"/>
            <a:ext cx="9787873" cy="6840760"/>
          </a:xfrm>
          <a:prstGeom prst="round2DiagRect">
            <a:avLst>
              <a:gd name="adj1" fmla="val 1366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 userDrawn="1"/>
        </p:nvSpPr>
        <p:spPr>
          <a:xfrm>
            <a:off x="0" y="6588149"/>
            <a:ext cx="9719458" cy="1032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8"/>
          <p:cNvSpPr/>
          <p:nvPr userDrawn="1"/>
        </p:nvSpPr>
        <p:spPr>
          <a:xfrm>
            <a:off x="0" y="1"/>
            <a:ext cx="10080871" cy="527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53801"/>
            <a:ext cx="405584" cy="4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58650" y="780009"/>
            <a:ext cx="9074150" cy="983604"/>
          </a:xfrm>
        </p:spPr>
        <p:txBody>
          <a:bodyPr/>
          <a:lstStyle>
            <a:lvl1pPr algn="l"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 userDrawn="1"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-246" y="527399"/>
            <a:ext cx="10080871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Número de Slide 5"/>
          <p:cNvSpPr txBox="1">
            <a:spLocks/>
          </p:cNvSpPr>
          <p:nvPr userDrawn="1"/>
        </p:nvSpPr>
        <p:spPr>
          <a:xfrm rot="16200000">
            <a:off x="9228083" y="6743472"/>
            <a:ext cx="1412578" cy="292999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517131AB-5B2B-4F2E-A2EF-D59A8F730202}" type="slidenum">
              <a:rPr lang="en-US" altLang="en-US" sz="1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‹nº›</a:t>
            </a:fld>
            <a:endParaRPr lang="en-US" altLang="en-US" sz="1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95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BABEE-7B45-44B2-B963-6145E5241D8B}" type="datetime1">
              <a:rPr lang="en-US" altLang="en-US"/>
              <a:pPr>
                <a:defRPr/>
              </a:pPr>
              <a:t>8/7/2016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7451-683A-484B-8B89-EDB82331E4C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91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54787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40602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6619-2B0A-449F-B0AB-9536FE6FAAF2}" type="datetime1">
              <a:rPr lang="en-US" altLang="en-US"/>
              <a:pPr>
                <a:defRPr/>
              </a:pPr>
              <a:t>8/7/2016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6BC2-684D-4B52-BB3D-90489A442B1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66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6B22-4E74-47FF-9BAB-50927B17D2F2}" type="datetime1">
              <a:rPr lang="en-US" altLang="en-US"/>
              <a:pPr>
                <a:defRPr/>
              </a:pPr>
              <a:t>8/7/2016</a:t>
            </a:fld>
            <a:endParaRPr lang="en-US" alt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246F-D574-40A1-9530-F5FA36FB257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30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AA10-099B-40ED-9A3B-6FB625E1D94C}" type="datetime1">
              <a:rPr lang="en-US" altLang="en-US"/>
              <a:pPr>
                <a:defRPr/>
              </a:pPr>
              <a:t>8/7/2016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DC91B-B89D-438B-8C8E-5C17728D268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10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6FAC-3645-4814-9456-4781CAE03DA6}" type="datetime1">
              <a:rPr lang="en-US" altLang="en-US"/>
              <a:pPr>
                <a:defRPr/>
              </a:pPr>
              <a:t>8/7/2016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D9FEA-DE81-43D9-9465-583397ABD0E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87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1683-6AEC-479E-A78D-80EBB06D0033}" type="datetime1">
              <a:rPr lang="en-US" altLang="en-US"/>
              <a:pPr>
                <a:defRPr/>
              </a:pPr>
              <a:t>8/7/2016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147D-835A-44F4-AA28-5CF2385B9C8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0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6FCA-75B0-499F-A51B-DC2536F0D39C}" type="datetime1">
              <a:rPr lang="en-US" altLang="en-US"/>
              <a:pPr>
                <a:defRPr/>
              </a:pPr>
              <a:t>8/7/2016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2A61-A8F3-48A7-9B82-9C4DBBCE270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09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03808" y="1651723"/>
            <a:ext cx="9074150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3768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108D8C-83F9-4384-8997-A9B5AFDC0E20}" type="datetime1">
              <a:rPr lang="en-US" altLang="en-US"/>
              <a:pPr>
                <a:defRPr/>
              </a:pPr>
              <a:t>8/7/2016</a:t>
            </a:fld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569794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1A4ABC-DAF9-41AB-80B4-8546B932D6A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54" r:id="rId2"/>
    <p:sldLayoutId id="2147483844" r:id="rId3"/>
    <p:sldLayoutId id="2147483845" r:id="rId4"/>
    <p:sldLayoutId id="2147483846" r:id="rId5"/>
    <p:sldLayoutId id="2147483849" r:id="rId6"/>
    <p:sldLayoutId id="2147483850" r:id="rId7"/>
    <p:sldLayoutId id="2147483851" r:id="rId8"/>
    <p:sldLayoutId id="2147483852" r:id="rId9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1800" y="683493"/>
            <a:ext cx="9217024" cy="1152128"/>
          </a:xfrm>
        </p:spPr>
        <p:txBody>
          <a:bodyPr/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 Engenharia Elétrica - 323100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8741" y="5147989"/>
            <a:ext cx="7056363" cy="2232248"/>
          </a:xfrm>
        </p:spPr>
        <p:txBody>
          <a:bodyPr/>
          <a:lstStyle/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Escola Politécnica da Universidade de São Paulo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Departamentos da Engenharia Elétrica 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PCS	Computação e Sistemas Digitais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	PEA 	Energia e Automação Elétricas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</a:rPr>
              <a:t>PSI	Sistemas Eletrônicos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PTC	Telecomunicações e Controle</a:t>
            </a:r>
          </a:p>
          <a:p>
            <a:pPr>
              <a:tabLst>
                <a:tab pos="984250" algn="l"/>
                <a:tab pos="1520825" algn="l"/>
              </a:tabLst>
            </a:pP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 bwMode="auto">
          <a:xfrm>
            <a:off x="2232000" y="6984193"/>
            <a:ext cx="6120680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marL="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2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83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75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677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597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51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43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354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Agosto de </a:t>
            </a:r>
            <a:r>
              <a:rPr lang="pt-BR" sz="1800" b="1" dirty="0" smtClean="0">
                <a:solidFill>
                  <a:schemeClr val="tx1"/>
                </a:solidFill>
              </a:rPr>
              <a:t>2016</a:t>
            </a:r>
            <a:endParaRPr lang="pt-BR" sz="1800" b="1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87784" y="5075981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87784" y="3491805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 bwMode="auto">
          <a:xfrm>
            <a:off x="318679" y="3779837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 de engenharia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323373" y="2267670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S2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Subtítulo 2"/>
          <p:cNvSpPr txBox="1">
            <a:spLocks/>
          </p:cNvSpPr>
          <p:nvPr/>
        </p:nvSpPr>
        <p:spPr bwMode="auto">
          <a:xfrm>
            <a:off x="5760392" y="6548848"/>
            <a:ext cx="2592288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  <a:latin typeface="+mj-lt"/>
              </a:rPr>
              <a:t>V2.1</a:t>
            </a:r>
            <a:endParaRPr lang="pt-BR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62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Características desse método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dirty="0" smtClean="0"/>
              <a:t>É uma </a:t>
            </a:r>
            <a:r>
              <a:rPr lang="pt-BR" sz="2800" b="1" u="sng" dirty="0" smtClean="0"/>
              <a:t>filosofia</a:t>
            </a:r>
          </a:p>
          <a:p>
            <a:r>
              <a:rPr lang="pt-BR" sz="2800" dirty="0" smtClean="0"/>
              <a:t>Pode resultar em um </a:t>
            </a:r>
            <a:r>
              <a:rPr lang="pt-BR" sz="2800" b="1" u="sng" dirty="0" smtClean="0"/>
              <a:t>projeto:</a:t>
            </a:r>
          </a:p>
          <a:p>
            <a:pPr lvl="1"/>
            <a:r>
              <a:rPr lang="pt-BR" b="1" u="sng" dirty="0" err="1" smtClean="0"/>
              <a:t>Inovativo</a:t>
            </a:r>
            <a:r>
              <a:rPr lang="pt-BR" dirty="0" smtClean="0"/>
              <a:t> – aplicação de conhecimentos inéditos ou anteriormente não experimentados, ou;</a:t>
            </a:r>
          </a:p>
          <a:p>
            <a:pPr lvl="1"/>
            <a:r>
              <a:rPr lang="pt-BR" b="1" u="sng" dirty="0" smtClean="0"/>
              <a:t>Evolutivo</a:t>
            </a:r>
            <a:r>
              <a:rPr lang="pt-BR" dirty="0" smtClean="0"/>
              <a:t> – aplicação de conhecimentos anteriores, refinados ou adaptados.</a:t>
            </a:r>
          </a:p>
          <a:p>
            <a:r>
              <a:rPr lang="pt-BR" sz="2800" dirty="0" smtClean="0"/>
              <a:t>É um método </a:t>
            </a:r>
            <a:r>
              <a:rPr lang="pt-BR" sz="2800" b="1" u="sng" dirty="0" smtClean="0"/>
              <a:t>iterativo</a:t>
            </a:r>
            <a:r>
              <a:rPr lang="pt-BR" sz="2800" b="1" dirty="0" smtClean="0"/>
              <a:t>.</a:t>
            </a:r>
          </a:p>
          <a:p>
            <a:pPr lvl="1"/>
            <a:r>
              <a:rPr lang="pt-BR" dirty="0" smtClean="0"/>
              <a:t>O resultado de uma etapa pode requerer a volta a uma etapa anterior, para refinamento ou reavaliação.</a:t>
            </a:r>
          </a:p>
          <a:p>
            <a:r>
              <a:rPr lang="pt-BR" b="1" u="sng" dirty="0" smtClean="0"/>
              <a:t>Cuidado:</a:t>
            </a:r>
            <a:r>
              <a:rPr lang="pt-BR" dirty="0" smtClean="0"/>
              <a:t> Não é o método científico.</a:t>
            </a:r>
          </a:p>
        </p:txBody>
      </p:sp>
    </p:spTree>
    <p:extLst>
      <p:ext uri="{BB962C8B-B14F-4D97-AF65-F5344CB8AC3E}">
        <p14:creationId xmlns:p14="http://schemas.microsoft.com/office/powerpoint/2010/main" val="487835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Aspectos importantes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b="1" u="sng" dirty="0" smtClean="0"/>
              <a:t>Para perceber o </a:t>
            </a:r>
            <a:r>
              <a:rPr lang="pt-BR" sz="2800" b="1" u="sng" dirty="0"/>
              <a:t>problema</a:t>
            </a:r>
            <a:r>
              <a:rPr lang="pt-BR" sz="2800" b="1" u="sng" dirty="0" smtClean="0"/>
              <a:t>:</a:t>
            </a:r>
            <a:r>
              <a:rPr lang="pt-BR" sz="2800" dirty="0" smtClean="0"/>
              <a:t> identificar o problema basicamente é preencher a frase:</a:t>
            </a:r>
          </a:p>
          <a:p>
            <a:pPr marL="0" indent="0" algn="ctr">
              <a:buNone/>
            </a:pPr>
            <a:r>
              <a:rPr lang="pt-BR" sz="2400" b="1" u="sng" dirty="0" smtClean="0"/>
              <a:t>&lt;QUEM?&gt; precisa &lt;DO QUE?&gt; pois &lt;PROPÓSITO?&gt;</a:t>
            </a:r>
            <a:endParaRPr lang="pt-BR" sz="2400" b="1" u="sng" dirty="0"/>
          </a:p>
          <a:p>
            <a:r>
              <a:rPr lang="pt-BR" sz="2800" b="1" u="sng" dirty="0" smtClean="0"/>
              <a:t>Na pesquisa e levantamento de dados:</a:t>
            </a:r>
            <a:r>
              <a:rPr lang="pt-BR" sz="2800" dirty="0" smtClean="0"/>
              <a:t> </a:t>
            </a:r>
            <a:r>
              <a:rPr lang="pt-BR" sz="2800" dirty="0"/>
              <a:t>uso de informações consistentes, </a:t>
            </a:r>
            <a:r>
              <a:rPr lang="pt-BR" sz="2800" dirty="0" smtClean="0"/>
              <a:t>sólidas, de referências conhecidas, creditadas e devidamente citadas.</a:t>
            </a:r>
            <a:endParaRPr lang="pt-BR" sz="2800" dirty="0"/>
          </a:p>
          <a:p>
            <a:r>
              <a:rPr lang="pt-BR" sz="2800" b="1" u="sng" dirty="0" smtClean="0"/>
              <a:t>Na documentação de todo o processo:</a:t>
            </a:r>
            <a:r>
              <a:rPr lang="pt-BR" sz="2800" dirty="0" smtClean="0"/>
              <a:t> para rastreamento das atividades de cada etapa e estabelecimento de uma base de conhecimento para uma evolução futura.</a:t>
            </a:r>
          </a:p>
          <a:p>
            <a:r>
              <a:rPr lang="pt-BR" sz="2800" b="1" u="sng" dirty="0" smtClean="0"/>
              <a:t>Comunicação:</a:t>
            </a:r>
            <a:r>
              <a:rPr lang="pt-BR" sz="2800" dirty="0" smtClean="0"/>
              <a:t> aplicação de linguagem técnica, universal, inteligível, padronizada, acessível.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04822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3. Etapas do método na disciplina 0323100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b="1" dirty="0" smtClean="0"/>
              <a:t>ETAPA 1 – </a:t>
            </a:r>
            <a:r>
              <a:rPr lang="pt-BR" b="1" dirty="0"/>
              <a:t>Pesquisa e levantamento de dados.</a:t>
            </a:r>
          </a:p>
          <a:p>
            <a:r>
              <a:rPr lang="pt-BR" b="1" dirty="0" smtClean="0"/>
              <a:t>ETAPA 2 – Análise e interpretação dos dados.</a:t>
            </a:r>
          </a:p>
          <a:p>
            <a:r>
              <a:rPr lang="pt-BR" b="1" dirty="0" smtClean="0"/>
              <a:t>ETAPA 3 – Definição do problema.</a:t>
            </a:r>
          </a:p>
          <a:p>
            <a:r>
              <a:rPr lang="pt-BR" b="1" dirty="0" smtClean="0"/>
              <a:t>ETAPA 4 – Proposição de alternativas de solução.</a:t>
            </a:r>
          </a:p>
          <a:p>
            <a:r>
              <a:rPr lang="pt-BR" b="1" dirty="0">
                <a:solidFill>
                  <a:schemeClr val="tx2"/>
                </a:solidFill>
              </a:rPr>
              <a:t>ETAPA 5 – Definição de métricas e critérios para avaliação da melhor solução.</a:t>
            </a:r>
          </a:p>
          <a:p>
            <a:r>
              <a:rPr lang="pt-BR" b="1" dirty="0">
                <a:solidFill>
                  <a:schemeClr val="tx2"/>
                </a:solidFill>
              </a:rPr>
              <a:t>ETAPA 6 – Especificação e desenho da solução.</a:t>
            </a:r>
          </a:p>
          <a:p>
            <a:r>
              <a:rPr lang="pt-BR" b="1" dirty="0">
                <a:solidFill>
                  <a:schemeClr val="tx2"/>
                </a:solidFill>
              </a:rPr>
              <a:t>ETAPA 7 – Implementação de prova de conceito.</a:t>
            </a:r>
          </a:p>
          <a:p>
            <a:r>
              <a:rPr lang="pt-BR" b="1" dirty="0">
                <a:solidFill>
                  <a:schemeClr val="tx2"/>
                </a:solidFill>
              </a:rPr>
              <a:t>ETAPA 8 – Descarte</a:t>
            </a:r>
            <a:r>
              <a:rPr lang="pt-BR" b="1" dirty="0" smtClean="0">
                <a:solidFill>
                  <a:schemeClr val="tx2"/>
                </a:solidFill>
              </a:rPr>
              <a:t>.</a:t>
            </a:r>
            <a:endParaRPr lang="pt-B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286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eps of the Engineering Design Pro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2" y="820997"/>
            <a:ext cx="5328592" cy="670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040312" y="6732165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+mn-lt"/>
              </a:rPr>
              <a:t>Retirado de :</a:t>
            </a:r>
          </a:p>
          <a:p>
            <a:r>
              <a:rPr lang="pt-BR" dirty="0" smtClean="0">
                <a:solidFill>
                  <a:schemeClr val="tx1"/>
                </a:solidFill>
                <a:latin typeface="+mn-lt"/>
              </a:rPr>
              <a:t>http</a:t>
            </a:r>
            <a:r>
              <a:rPr lang="pt-BR" dirty="0">
                <a:solidFill>
                  <a:schemeClr val="tx1"/>
                </a:solidFill>
                <a:latin typeface="+mn-lt"/>
              </a:rPr>
              <a:t>://www.sciencebuddies.org/</a:t>
            </a:r>
          </a:p>
        </p:txBody>
      </p:sp>
    </p:spTree>
    <p:extLst>
      <p:ext uri="{BB962C8B-B14F-4D97-AF65-F5344CB8AC3E}">
        <p14:creationId xmlns:p14="http://schemas.microsoft.com/office/powerpoint/2010/main" val="1933755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/>
              <a:t>4. Identificação do </a:t>
            </a:r>
            <a:r>
              <a:rPr lang="pt-BR" sz="3600" dirty="0" smtClean="0"/>
              <a:t>problema/necessidade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dirty="0" smtClean="0"/>
              <a:t>Em um produto ou serviço...</a:t>
            </a:r>
          </a:p>
          <a:p>
            <a:pPr lvl="1"/>
            <a:r>
              <a:rPr lang="pt-BR" dirty="0" smtClean="0"/>
              <a:t>Definir o que é insatisfatório.</a:t>
            </a:r>
          </a:p>
          <a:p>
            <a:pPr lvl="1"/>
            <a:r>
              <a:rPr lang="pt-BR" dirty="0" smtClean="0"/>
              <a:t>Procurar argumentos desagradáveis ou inadmissíveis.</a:t>
            </a:r>
          </a:p>
          <a:p>
            <a:pPr lvl="1"/>
            <a:r>
              <a:rPr lang="pt-BR" dirty="0" smtClean="0"/>
              <a:t>Evitar censurar a percepção de um colega e suspender o julgamento, todas as opiniões devem ser anotadas.</a:t>
            </a:r>
          </a:p>
          <a:p>
            <a:pPr lvl="1"/>
            <a:r>
              <a:rPr lang="pt-BR" dirty="0" smtClean="0"/>
              <a:t>Ressaltar coisas ou atividades de baixo valor agregado, braçais, inconvenientes, trabalhosas.</a:t>
            </a:r>
          </a:p>
          <a:p>
            <a:pPr lvl="1"/>
            <a:r>
              <a:rPr lang="pt-BR" dirty="0" smtClean="0"/>
              <a:t>Identificar ideias pré-concebidas que não possuem motivo forte o suficiente que as justifique.</a:t>
            </a:r>
          </a:p>
          <a:p>
            <a:r>
              <a:rPr lang="pt-BR" dirty="0" smtClean="0"/>
              <a:t>Esclarecer: Qual é o problema? Quem tem o problema? Por qual razão é importante resolvê-lo?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4496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/>
              <a:t>5. Levantamento de dados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dirty="0" smtClean="0"/>
              <a:t>Para um dado problema formulado...</a:t>
            </a:r>
          </a:p>
          <a:p>
            <a:pPr lvl="1"/>
            <a:r>
              <a:rPr lang="pt-BR" dirty="0" smtClean="0"/>
              <a:t>Estudar de forma mais aprofundada os conceitos envolvidos.</a:t>
            </a:r>
          </a:p>
          <a:p>
            <a:pPr lvl="1"/>
            <a:r>
              <a:rPr lang="pt-BR" dirty="0" smtClean="0"/>
              <a:t>Aprender através de experiências prévias, de outras iniciativas e relatos, evitar tentativa infrutíferas e erros.</a:t>
            </a:r>
          </a:p>
          <a:p>
            <a:pPr lvl="1"/>
            <a:r>
              <a:rPr lang="pt-BR" dirty="0" smtClean="0"/>
              <a:t>Colecionar dados e parâmetros quantitativos e qualitativos para uso futuro em análises.</a:t>
            </a:r>
          </a:p>
          <a:p>
            <a:pPr lvl="1"/>
            <a:r>
              <a:rPr lang="pt-BR" dirty="0" smtClean="0"/>
              <a:t>Observar análises de resultados e conclusões de pesquisas e trabalhos anteriores.</a:t>
            </a:r>
          </a:p>
        </p:txBody>
      </p:sp>
    </p:spTree>
    <p:extLst>
      <p:ext uri="{BB962C8B-B14F-4D97-AF65-F5344CB8AC3E}">
        <p14:creationId xmlns:p14="http://schemas.microsoft.com/office/powerpoint/2010/main" val="1118154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/>
              <a:t>5. Levantamento de </a:t>
            </a:r>
            <a:r>
              <a:rPr lang="pt-BR" sz="3600" dirty="0" smtClean="0"/>
              <a:t>dados (cont.)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dirty="0" smtClean="0"/>
              <a:t>Para um dado problema formulado...</a:t>
            </a:r>
          </a:p>
          <a:p>
            <a:pPr lvl="1"/>
            <a:r>
              <a:rPr lang="pt-BR" dirty="0"/>
              <a:t>Obter informações, das mais diversas, através de</a:t>
            </a:r>
          </a:p>
          <a:p>
            <a:pPr lvl="2"/>
            <a:r>
              <a:rPr lang="pt-BR" dirty="0"/>
              <a:t>Pesquisas bibliográficas em livros, periódicos, revistas, teses, dissertações e </a:t>
            </a:r>
            <a:r>
              <a:rPr lang="pt-BR" dirty="0" smtClean="0"/>
              <a:t>monografias.</a:t>
            </a:r>
            <a:endParaRPr lang="pt-BR" dirty="0"/>
          </a:p>
          <a:p>
            <a:pPr lvl="2"/>
            <a:r>
              <a:rPr lang="pt-BR" dirty="0"/>
              <a:t>Pesquisas em bases de dados científicas (portais Capes, </a:t>
            </a:r>
            <a:r>
              <a:rPr lang="pt-BR" dirty="0" err="1"/>
              <a:t>Scielo</a:t>
            </a:r>
            <a:r>
              <a:rPr lang="pt-BR" dirty="0"/>
              <a:t>, teses USP, IBICT/BDTD, IEEE, IET, </a:t>
            </a:r>
            <a:r>
              <a:rPr lang="pt-BR" dirty="0" err="1"/>
              <a:t>Elsevier</a:t>
            </a:r>
            <a:r>
              <a:rPr lang="pt-BR" dirty="0" smtClean="0"/>
              <a:t>,...).</a:t>
            </a:r>
            <a:endParaRPr lang="pt-BR" dirty="0"/>
          </a:p>
          <a:p>
            <a:pPr lvl="2"/>
            <a:r>
              <a:rPr lang="pt-BR" dirty="0"/>
              <a:t>Procura na internet (Google, </a:t>
            </a:r>
            <a:r>
              <a:rPr lang="pt-BR" dirty="0" err="1"/>
              <a:t>ScienceDirect</a:t>
            </a:r>
            <a:r>
              <a:rPr lang="pt-BR" dirty="0"/>
              <a:t>, </a:t>
            </a:r>
            <a:r>
              <a:rPr lang="pt-BR" dirty="0" err="1"/>
              <a:t>IEEEXplore</a:t>
            </a:r>
            <a:r>
              <a:rPr lang="pt-BR" dirty="0"/>
              <a:t>, </a:t>
            </a:r>
            <a:r>
              <a:rPr lang="pt-BR" dirty="0" err="1"/>
              <a:t>Scopus</a:t>
            </a:r>
            <a:r>
              <a:rPr lang="pt-BR" dirty="0"/>
              <a:t>, Springer, </a:t>
            </a:r>
            <a:r>
              <a:rPr lang="pt-BR" dirty="0" err="1"/>
              <a:t>Citeseer</a:t>
            </a:r>
            <a:r>
              <a:rPr lang="pt-BR" dirty="0" smtClean="0"/>
              <a:t>).</a:t>
            </a:r>
            <a:endParaRPr lang="pt-BR" dirty="0"/>
          </a:p>
          <a:p>
            <a:pPr lvl="2"/>
            <a:r>
              <a:rPr lang="pt-BR" dirty="0" smtClean="0"/>
              <a:t>Pesquisas ativas em campo, entrevistas pessoais, procura e contato com especialistas.</a:t>
            </a:r>
          </a:p>
          <a:p>
            <a:pPr lvl="1"/>
            <a:r>
              <a:rPr lang="pt-BR" dirty="0" smtClean="0"/>
              <a:t>Identificar o estado da arte e das tecnologias.</a:t>
            </a:r>
          </a:p>
        </p:txBody>
      </p:sp>
    </p:spTree>
    <p:extLst>
      <p:ext uri="{BB962C8B-B14F-4D97-AF65-F5344CB8AC3E}">
        <p14:creationId xmlns:p14="http://schemas.microsoft.com/office/powerpoint/2010/main" val="1558864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Cuidados no levantamento de dados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dirty="0" smtClean="0"/>
              <a:t>Os autores e fontes devem ser creditados e corretamente citados.</a:t>
            </a:r>
          </a:p>
          <a:p>
            <a:r>
              <a:rPr lang="pt-BR" dirty="0" smtClean="0"/>
              <a:t>Procurar autores, fontes e publicações que possuam credibilidade.</a:t>
            </a:r>
          </a:p>
          <a:p>
            <a:r>
              <a:rPr lang="pt-BR" dirty="0" smtClean="0"/>
              <a:t>Procurar referências recentes, evitar material ultrapassado.</a:t>
            </a:r>
          </a:p>
          <a:p>
            <a:r>
              <a:rPr lang="pt-BR" dirty="0" smtClean="0"/>
              <a:t>Procurar trabalhos não tendenciosos ou polarizados a uma dada solução ou tecnologia proprietária.</a:t>
            </a:r>
          </a:p>
          <a:p>
            <a:r>
              <a:rPr lang="pt-BR" dirty="0" smtClean="0"/>
              <a:t>Obter informações de fontes acessíveis.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45446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saber mais...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Masetto</a:t>
            </a:r>
            <a:r>
              <a:rPr lang="pt-BR" dirty="0" smtClean="0"/>
              <a:t>, M. T. et al, “Ensino de Engenharia – Técnicas para otimização das aulas”, Editora </a:t>
            </a:r>
            <a:r>
              <a:rPr lang="pt-BR" dirty="0" err="1" smtClean="0"/>
              <a:t>Avercamp</a:t>
            </a:r>
            <a:r>
              <a:rPr lang="pt-BR" dirty="0" smtClean="0"/>
              <a:t>, 2007.</a:t>
            </a:r>
          </a:p>
          <a:p>
            <a:r>
              <a:rPr lang="pt-BR" dirty="0" err="1" smtClean="0"/>
              <a:t>Brinatti</a:t>
            </a:r>
            <a:r>
              <a:rPr lang="pt-BR" dirty="0" smtClean="0"/>
              <a:t>, H. et al, “Material didático da disciplina PNV-2100 – Introdução a Engenharia”, Escola Politécnica da Universidade de São Paulo, 2012.</a:t>
            </a:r>
          </a:p>
          <a:p>
            <a:r>
              <a:rPr lang="pt-BR" dirty="0"/>
              <a:t>Bazzo, W. A., Pereira, L. T. do Vale, “Introdução a Engenharia – Conceitos, Ferramentas e Comportamentos”, Editora da UFSC, 2006.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73565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saber mais...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Science </a:t>
            </a:r>
            <a:r>
              <a:rPr lang="pt-BR" dirty="0" err="1" smtClean="0"/>
              <a:t>Buddies</a:t>
            </a:r>
            <a:r>
              <a:rPr lang="pt-BR" dirty="0" smtClean="0"/>
              <a:t>, “The </a:t>
            </a:r>
            <a:r>
              <a:rPr lang="pt-BR" dirty="0" err="1" smtClean="0"/>
              <a:t>Engineering</a:t>
            </a:r>
            <a:r>
              <a:rPr lang="pt-BR" dirty="0" smtClean="0"/>
              <a:t> Design </a:t>
            </a:r>
            <a:r>
              <a:rPr lang="pt-BR" dirty="0" err="1" smtClean="0"/>
              <a:t>Process</a:t>
            </a:r>
            <a:r>
              <a:rPr lang="pt-BR" dirty="0" smtClean="0"/>
              <a:t>”, http</a:t>
            </a:r>
            <a:r>
              <a:rPr lang="pt-BR" dirty="0"/>
              <a:t>://</a:t>
            </a:r>
            <a:r>
              <a:rPr lang="pt-BR" dirty="0" smtClean="0"/>
              <a:t>www.sciencebuddies.org/engineering-design-process/engineering-design-process-steps.shtml, 2014.</a:t>
            </a:r>
          </a:p>
          <a:p>
            <a:r>
              <a:rPr lang="pt-BR" dirty="0" smtClean="0"/>
              <a:t>Science </a:t>
            </a:r>
            <a:r>
              <a:rPr lang="pt-BR" dirty="0" err="1" smtClean="0"/>
              <a:t>Buddies</a:t>
            </a:r>
            <a:r>
              <a:rPr lang="pt-BR" dirty="0" smtClean="0"/>
              <a:t>, “</a:t>
            </a:r>
            <a:r>
              <a:rPr lang="en-GB" dirty="0"/>
              <a:t>Comparing the Engineering Design Process and the Scientific Method”, http://</a:t>
            </a:r>
            <a:r>
              <a:rPr lang="en-GB" dirty="0" smtClean="0"/>
              <a:t>www.sciencebuddies.org/engineering-design-process/engineering-design-compare-scientific-method.shtml, 2014.</a:t>
            </a: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411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Engenharia e problemas de engenharia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Metodologia de engenharia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Etapas do método na disciplina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Identificação do problema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Levantamento de dados</a:t>
            </a:r>
          </a:p>
        </p:txBody>
      </p:sp>
    </p:spTree>
    <p:extLst>
      <p:ext uri="{BB962C8B-B14F-4D97-AF65-F5344CB8AC3E}">
        <p14:creationId xmlns:p14="http://schemas.microsoft.com/office/powerpoint/2010/main" val="289058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 Engenharia e problemas de engenharia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r>
              <a:rPr lang="pt-BR" sz="2800" dirty="0" smtClean="0"/>
              <a:t>Conceito de engenharia</a:t>
            </a:r>
          </a:p>
          <a:p>
            <a:pPr lvl="1"/>
            <a:r>
              <a:rPr lang="pt-BR" sz="2400" dirty="0" smtClean="0"/>
              <a:t>Beneficiamento de recursos, gerando sistemas, componentes, processos (bens).</a:t>
            </a:r>
          </a:p>
          <a:p>
            <a:pPr lvl="1"/>
            <a:r>
              <a:rPr lang="pt-BR" sz="2400" dirty="0" smtClean="0"/>
              <a:t>Para atendimentos das demandas da sociedade.</a:t>
            </a:r>
          </a:p>
          <a:p>
            <a:endParaRPr lang="pt-BR" sz="2800" dirty="0" smtClean="0"/>
          </a:p>
          <a:p>
            <a:r>
              <a:rPr lang="pt-BR" sz="2800" dirty="0" smtClean="0"/>
              <a:t>Método de engenharia</a:t>
            </a:r>
          </a:p>
          <a:p>
            <a:pPr lvl="1"/>
            <a:r>
              <a:rPr lang="pt-BR" sz="2400" dirty="0" smtClean="0"/>
              <a:t>Processo de transformação que resulta na criação de bens.</a:t>
            </a:r>
          </a:p>
          <a:p>
            <a:pPr lvl="1"/>
            <a:r>
              <a:rPr lang="pt-BR" sz="2400" dirty="0" smtClean="0"/>
              <a:t>Não envolve apenas cálculos, desenhos e esquemas executados pelo engenheiro.</a:t>
            </a:r>
          </a:p>
          <a:p>
            <a:pPr lvl="1"/>
            <a:r>
              <a:rPr lang="pt-BR" sz="2400" dirty="0" smtClean="0"/>
              <a:t>Envolve, antes, a identificação das necessidades e demandas e, depois, a fabricação, a disponibilização e o futuro descarte do bens após o término de sua vida útil.</a:t>
            </a:r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  <a:p>
            <a:pPr lvl="1"/>
            <a:endParaRPr lang="pt-BR" sz="2400" dirty="0"/>
          </a:p>
          <a:p>
            <a:endParaRPr lang="pt-BR" sz="2800" dirty="0" smtClean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21691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Bens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4824536"/>
          </a:xfrm>
        </p:spPr>
        <p:txBody>
          <a:bodyPr numCol="1"/>
          <a:lstStyle/>
          <a:p>
            <a:r>
              <a:rPr lang="pt-BR" dirty="0" smtClean="0"/>
              <a:t>Finalidade</a:t>
            </a:r>
          </a:p>
          <a:p>
            <a:pPr lvl="1"/>
            <a:r>
              <a:rPr lang="pt-BR" dirty="0" smtClean="0"/>
              <a:t>Desempenhar funções para satisfazer as necessidades e demandas, atendendo a certos requisitos.</a:t>
            </a:r>
          </a:p>
          <a:p>
            <a:pPr lvl="1"/>
            <a:r>
              <a:rPr lang="pt-BR" dirty="0" smtClean="0"/>
              <a:t>Requisitos, em geral, </a:t>
            </a:r>
            <a:r>
              <a:rPr lang="pt-BR" b="1" dirty="0" smtClean="0"/>
              <a:t>conflitantes.</a:t>
            </a:r>
          </a:p>
          <a:p>
            <a:pPr lvl="1"/>
            <a:r>
              <a:rPr lang="pt-BR" dirty="0" smtClean="0"/>
              <a:t>Requisitos típicos: desempenho, consumo </a:t>
            </a:r>
            <a:r>
              <a:rPr lang="pt-BR" dirty="0"/>
              <a:t>de </a:t>
            </a:r>
            <a:r>
              <a:rPr lang="pt-BR" dirty="0" smtClean="0"/>
              <a:t>energia, resistência mecânica, durabilidade, fabricação, formas </a:t>
            </a:r>
            <a:r>
              <a:rPr lang="pt-BR" dirty="0"/>
              <a:t>de </a:t>
            </a:r>
            <a:r>
              <a:rPr lang="pt-BR" dirty="0" smtClean="0"/>
              <a:t>operação, manutenção, econômicos, legais, de saúde, segurança, conforto, estética, etc.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335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328592"/>
          </a:xfrm>
        </p:spPr>
        <p:txBody>
          <a:bodyPr numCol="1"/>
          <a:lstStyle/>
          <a:p>
            <a:r>
              <a:rPr lang="pt-BR" sz="2800" dirty="0" smtClean="0"/>
              <a:t>Para atendimento a uma determinada necessidade ou demanda, há várias alternativas de bens, cada um atendendo aos requisitos estabelecidos, de forma diferente. Então: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Qual alternativa escolher? Existe uma melhor?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Quais requisitos são fundamentais e qual a ordem de importância entre eles?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Como quantificar requisitos não-técnicos? Ex. impacto ambiental, impacto social.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Como compatibilizar as graduações relativas aos diversos requisitos para efeitos de comparação?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3789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Engenharia e ciências exatas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pPr marL="0" indent="0" algn="ctr">
              <a:buNone/>
            </a:pPr>
            <a:r>
              <a:rPr lang="pt-BR" sz="2800" b="1" dirty="0" smtClean="0"/>
              <a:t>A engenharia não deveria ser uma ciência exata?</a:t>
            </a:r>
          </a:p>
          <a:p>
            <a:pPr marL="0" indent="0" algn="ctr">
              <a:buNone/>
            </a:pPr>
            <a:r>
              <a:rPr lang="pt-BR" sz="2800" b="1" dirty="0" smtClean="0"/>
              <a:t>Não!!!</a:t>
            </a:r>
          </a:p>
          <a:p>
            <a:r>
              <a:rPr lang="pt-BR" sz="2800" dirty="0" smtClean="0"/>
              <a:t>A engenharia faz uso de ciências exatas, tais como matemática, física e química, além de conceitos de economia, administração, meio-ambiente e outras disciplinas humanas e biológicas.</a:t>
            </a:r>
          </a:p>
          <a:p>
            <a:r>
              <a:rPr lang="pt-BR" sz="2800" dirty="0" smtClean="0"/>
              <a:t>Os procedimentos e técnicas aplicados em projetos de engenharia são fundamentados em todas essas disciplinas, com uma estrutura própria, baseada em métodos objetivos, experimentais e práticos, com uma base racional e dedutiva.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1751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Características de problemas em Engenharia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361040" cy="5652046"/>
          </a:xfrm>
        </p:spPr>
        <p:txBody>
          <a:bodyPr numCol="1"/>
          <a:lstStyle/>
          <a:p>
            <a:r>
              <a:rPr lang="pt-BR" sz="2800" u="sng" dirty="0" smtClean="0"/>
              <a:t>Definição do problema:</a:t>
            </a:r>
            <a:r>
              <a:rPr lang="pt-BR" sz="2800" dirty="0" smtClean="0"/>
              <a:t> nem sempre é perfeita e pode ser constantemente aprimorada ao longo do tempo.</a:t>
            </a:r>
          </a:p>
          <a:p>
            <a:r>
              <a:rPr lang="pt-BR" sz="2800" u="sng" dirty="0" smtClean="0"/>
              <a:t>Soluções para um problema:</a:t>
            </a:r>
            <a:r>
              <a:rPr lang="pt-BR" sz="2800" dirty="0" smtClean="0"/>
              <a:t> não atendem necessariamente a todos os requisitos, e há sempre múltiplas alternativas para solução de um problema, algumas não tão claras e fáceis de serem vislumbradas ou descritas.</a:t>
            </a:r>
          </a:p>
          <a:p>
            <a:r>
              <a:rPr lang="pt-BR" sz="2800" u="sng" dirty="0" smtClean="0"/>
              <a:t>Um problema nem sempre está plenamente resolvido:</a:t>
            </a:r>
            <a:r>
              <a:rPr lang="pt-BR" sz="2800" dirty="0" smtClean="0"/>
              <a:t> já que as soluções podem ser sempre aprimoradas, os requisitos podem se modificar ao longo do tempo, ou mesmo as técnicas de solução terem evoluído.</a:t>
            </a:r>
          </a:p>
          <a:p>
            <a:r>
              <a:rPr lang="pt-BR" sz="2800" u="sng" dirty="0" smtClean="0"/>
              <a:t>Resolução:</a:t>
            </a:r>
            <a:r>
              <a:rPr lang="pt-BR" sz="2800" dirty="0" smtClean="0"/>
              <a:t> requer conhecimentos </a:t>
            </a:r>
            <a:r>
              <a:rPr lang="pt-BR" sz="2800" dirty="0" err="1" smtClean="0"/>
              <a:t>multi-disciplinares</a:t>
            </a:r>
            <a:r>
              <a:rPr lang="pt-BR" sz="2800" dirty="0" smtClean="0"/>
              <a:t>.</a:t>
            </a:r>
            <a:endParaRPr lang="pt-BR" sz="2800" u="sng" dirty="0"/>
          </a:p>
        </p:txBody>
      </p:sp>
    </p:spTree>
    <p:extLst>
      <p:ext uri="{BB962C8B-B14F-4D97-AF65-F5344CB8AC3E}">
        <p14:creationId xmlns:p14="http://schemas.microsoft.com/office/powerpoint/2010/main" val="3709206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Como resolver problemas de engenharia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dirty="0" smtClean="0"/>
              <a:t>Como utilizar ferramentas e ciências exatas para resolver um problema de engenharia?</a:t>
            </a:r>
          </a:p>
          <a:p>
            <a:r>
              <a:rPr lang="pt-BR" dirty="0" smtClean="0"/>
              <a:t>Através de um... </a:t>
            </a:r>
          </a:p>
          <a:p>
            <a:pPr marL="0" indent="0" algn="ctr">
              <a:buNone/>
            </a:pPr>
            <a:r>
              <a:rPr lang="pt-BR" b="1" u="sng" cap="all" dirty="0" smtClean="0"/>
              <a:t>método de engenharia</a:t>
            </a:r>
          </a:p>
          <a:p>
            <a:pPr lvl="1"/>
            <a:r>
              <a:rPr lang="pt-BR" dirty="0" smtClean="0"/>
              <a:t>Uma abordagem metódica, por etapas.</a:t>
            </a:r>
          </a:p>
          <a:p>
            <a:pPr lvl="1"/>
            <a:r>
              <a:rPr lang="pt-BR" dirty="0" smtClean="0"/>
              <a:t>Permite lidar com problemas vultuosos e complexos.</a:t>
            </a:r>
          </a:p>
          <a:p>
            <a:pPr lvl="1"/>
            <a:r>
              <a:rPr lang="pt-BR" dirty="0" smtClean="0"/>
              <a:t>Aplica um processo heurístico e cognitivo, envolvendo conhecimento, experiências anteriores, planejamento, estratégias e aproximações por tentativa e erro.</a:t>
            </a:r>
          </a:p>
          <a:p>
            <a:pPr lvl="1"/>
            <a:r>
              <a:rPr lang="pt-BR" dirty="0" smtClean="0"/>
              <a:t>Ciência + Arte + Experiência.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6775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2. Método de engenharia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pPr marL="514350" indent="-514350">
              <a:buFont typeface="+mj-lt"/>
              <a:buAutoNum type="arabicPeriod"/>
            </a:pPr>
            <a:r>
              <a:rPr lang="pt-BR" sz="2800" b="1" u="sng" dirty="0" smtClean="0"/>
              <a:t>Definição do problema:</a:t>
            </a:r>
            <a:r>
              <a:rPr lang="pt-BR" sz="2800" dirty="0" smtClean="0"/>
              <a:t> identificação de necessidades e demandas e o estabelecimento de seus requisitos.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u="sng" dirty="0" smtClean="0"/>
              <a:t>Pesquisa:</a:t>
            </a:r>
            <a:r>
              <a:rPr lang="pt-BR" sz="2800" dirty="0" smtClean="0"/>
              <a:t> levantamento e análise de dados.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u="sng" dirty="0" smtClean="0"/>
              <a:t>Elucubrar e criar:</a:t>
            </a:r>
            <a:r>
              <a:rPr lang="pt-BR" sz="2800" dirty="0" smtClean="0"/>
              <a:t> formação de alternativas de solução.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u="sng" dirty="0" smtClean="0"/>
              <a:t>Definição de métricas e avaliação:</a:t>
            </a:r>
            <a:r>
              <a:rPr lang="pt-BR" sz="2800" dirty="0" smtClean="0"/>
              <a:t> definição de critérios e métodos para comparação das alternativas.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u="sng" dirty="0" smtClean="0"/>
              <a:t>Especificação:</a:t>
            </a:r>
            <a:r>
              <a:rPr lang="pt-BR" sz="2800" dirty="0" smtClean="0"/>
              <a:t> escolha, detalhamento e comunicação da solução ideal.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u="sng" dirty="0" smtClean="0"/>
              <a:t>Implementação:</a:t>
            </a:r>
            <a:r>
              <a:rPr lang="pt-BR" sz="2800" dirty="0" smtClean="0"/>
              <a:t> fabricação, operação e manutenção.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u="sng" dirty="0" smtClean="0"/>
              <a:t>Descarte:</a:t>
            </a:r>
            <a:r>
              <a:rPr lang="pt-BR" sz="2800" dirty="0" smtClean="0"/>
              <a:t> manejo da solução após término de sua vida útil.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33257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3741</TotalTime>
  <Words>1291</Words>
  <Application>Microsoft Office PowerPoint</Application>
  <PresentationFormat>Personalizar</PresentationFormat>
  <Paragraphs>126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Introdução a Engenharia Elétrica - 323100</vt:lpstr>
      <vt:lpstr>Sumário</vt:lpstr>
      <vt:lpstr>1. Engenharia e problemas de engenharia</vt:lpstr>
      <vt:lpstr>Bens</vt:lpstr>
      <vt:lpstr>Questões</vt:lpstr>
      <vt:lpstr>Engenharia e ciências exatas</vt:lpstr>
      <vt:lpstr>Características de problemas em Engenharia</vt:lpstr>
      <vt:lpstr>Como resolver problemas de engenharia</vt:lpstr>
      <vt:lpstr>2. Método de engenharia</vt:lpstr>
      <vt:lpstr>Características desse método</vt:lpstr>
      <vt:lpstr>Aspectos importantes</vt:lpstr>
      <vt:lpstr>3. Etapas do método na disciplina 0323100</vt:lpstr>
      <vt:lpstr>Apresentação do PowerPoint</vt:lpstr>
      <vt:lpstr>4. Identificação do problema/necessidade</vt:lpstr>
      <vt:lpstr>5. Levantamento de dados</vt:lpstr>
      <vt:lpstr>5. Levantamento de dados (cont.)</vt:lpstr>
      <vt:lpstr>Cuidados no levantamento de dados</vt:lpstr>
      <vt:lpstr>Para saber mais...</vt:lpstr>
      <vt:lpstr>Para saber mais...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Recepção 2o ano Elétrica 2005 Apresentação do Departamento</dc:title>
  <dc:creator>Wilson Komatsu;Eduardo Lorenzetti Pellini</dc:creator>
  <cp:keywords>PEA EPUSP</cp:keywords>
  <cp:lastModifiedBy>Eduardo Lorenzetti Pellini</cp:lastModifiedBy>
  <cp:revision>371</cp:revision>
  <cp:lastPrinted>2013-09-18T02:17:29Z</cp:lastPrinted>
  <dcterms:modified xsi:type="dcterms:W3CDTF">2016-08-07T18:21:53Z</dcterms:modified>
</cp:coreProperties>
</file>