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5122A-190D-4347-A6B7-B6A9F6F11933}" type="datetimeFigureOut">
              <a:rPr lang="pt-BR" smtClean="0"/>
              <a:pPr/>
              <a:t>06/10/2015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A64A-C565-4ABE-BC9C-C6C088B032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vida-nos-bosques.blogspot.com/2011/10/analise-tecnologica-escrita.html" TargetMode="External"/><Relationship Id="rId2" Type="http://schemas.openxmlformats.org/officeDocument/2006/relationships/hyperlink" Target="http://http/www.youtube.com/watch?v=uglSCuG31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66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Tecnopólio</a:t>
            </a:r>
            <a:r>
              <a:rPr lang="pt-BR" sz="60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60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</a:t>
            </a:r>
            <a:r>
              <a:rPr lang="pt-BR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rendição da cultura à tecnologia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696200" cy="1752600"/>
          </a:xfrm>
        </p:spPr>
        <p:txBody>
          <a:bodyPr>
            <a:normAutofit fontScale="40000" lnSpcReduction="20000"/>
          </a:bodyPr>
          <a:lstStyle/>
          <a:p>
            <a:r>
              <a:rPr lang="pt-BR" sz="60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Neil </a:t>
            </a:r>
            <a:r>
              <a:rPr lang="pt-BR" sz="60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Postman</a:t>
            </a:r>
            <a:endParaRPr lang="pt-BR" b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pt-BR" b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pt-BR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São Paulo – Ed. Nobel, 1992, 224 p.</a:t>
            </a:r>
          </a:p>
          <a:p>
            <a:endParaRPr lang="en-US" b="1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pt-BR" b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pt-BR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LGN 478 e 479 – Genética e Questões Socioambientais</a:t>
            </a:r>
          </a:p>
          <a:p>
            <a:r>
              <a:rPr lang="pt-BR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profa</a:t>
            </a:r>
            <a:r>
              <a:rPr lang="pt-BR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 Silvia Maria Guerra Molina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743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Associada a cada tecnologia – instituições que refletem a visão de mundo promovida pela tecnologia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quando as instituições são ameaçadas uma cultura entra em crise.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que maneira a nova tecnologia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vai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alterar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- as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concepções de mundo vigentes?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o relacionamento entre ricos e pobres?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a idéia de felicidade em si?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Cultura oral: cooperação, aprendizado em grupo,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senso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 responsabilidade social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Eram o contexto em que  a instrução adequada e o conhecimento  verdadeiros deveriam ser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comunicados</a:t>
            </a:r>
            <a:b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Cultura Escrita? ... Individualidade, espaço, tempo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/>
              <a:t> 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As novas tecnologias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alteram: </a:t>
            </a:r>
            <a:b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estrutura de nossos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interesses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coisas sobre as quais pensamos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O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caráter de nossos símbolos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coisas com que pensamos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Alteram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 natureza da comunidade, a arena na qual os pensamentos se desenvolvem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133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/>
              <a:t> 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pt-BR" sz="3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Tecnologias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Criam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maneiras como as pessoas percebem a realidade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Chave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para compreender as diversas formas de vida social e mental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Vínculo entre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condições tecnológicas, a vida simbólica e os hábitos sociais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133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/>
              <a:t> 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pt-BR" sz="43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Culturas</a:t>
            </a:r>
            <a:r>
              <a:rPr lang="pt-BR" sz="43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3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3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- As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que usam ferramentas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todas até o século XVIII)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-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as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Tecnocracias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-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os </a:t>
            </a:r>
            <a:r>
              <a:rPr lang="pt-BR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Tecnopólios</a:t>
            </a:r>
            <a:endParaRPr lang="en-US" sz="32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133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600" dirty="0"/>
              <a:t> 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pt-BR" sz="26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Culturas que usam ferramentas:</a:t>
            </a:r>
            <a:r>
              <a:rPr lang="en-US" sz="26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6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Essas eram inventadas para: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satisfazer necessidades físicas imediatas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servir ao mundo simbólico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(arte, política, mito, ritual, religião: castelos, catedrais)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Nível alto de integração entre as ferramentas e as visões de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mundo – ferramentas servem às pessoas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Tecnologias podem reorientar a vida simbólica e os costumes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(estribo – luta montada – séc. VIII – valorização da cavalaria)</a:t>
            </a:r>
            <a:endParaRPr lang="en-US" sz="22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600" dirty="0"/>
              <a:t> 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pt-BR" sz="2800" dirty="0"/>
              <a:t> </a:t>
            </a:r>
            <a:r>
              <a:rPr lang="pt-BR" sz="30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Tecnocracias:</a:t>
            </a:r>
            <a:r>
              <a:rPr lang="en-US" sz="30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0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As ferramentas desempenham um papel central no mundo das idéias da cultura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Tudo precisa dar passagem em algum nível, ao desenvolvimento das ferramentas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Os mundos social e simbólico tornam-se cada vez mais sujeitos às exigências desse desenvolvimento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ferramentas não são integradas à cultura, elas atacam a cultura.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Elas desafiam para se tornar a cultura.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600" dirty="0"/>
              <a:t> 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Copérnico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Kepler, Galileu, Descartes, Newton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Alicerce para a tecnocracia 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Francis Bacon (1561) 1º da Tecnocracia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Viu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 relação entre ciência e melhoria da condição da vida humana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Visão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utilitária do conhecimento – progresso e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poder</a:t>
            </a:r>
            <a:b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Empreendimento científico – mundo moderno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600" dirty="0"/>
              <a:t> 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 </a:t>
            </a: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Tecnocracia:</a:t>
            </a:r>
            <a:r>
              <a:rPr lang="en-US" sz="32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2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Promessas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 novas liberdades, de novas formas de organização social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Não destrói por completo as tradições do mundo social e simbólico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Revolução Francesa e 1ª Guerra Mundial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–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oásis de qualidade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Boa literatura atingiu as massas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Também a liberdade política e religiosas</a:t>
            </a:r>
            <a:endParaRPr lang="en-US" sz="32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600" dirty="0"/>
              <a:t> 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Transformações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Pessoas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concebidas como mercados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consumidores - não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como cidadãos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Balzac,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Flaubert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Zola – DENUNCIAM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Vazio espiritual do homem econômico e a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Pobreza do impulso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ganancioso</a:t>
            </a:r>
            <a:endParaRPr lang="en-US" sz="32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600" dirty="0"/>
              <a:t> 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 </a:t>
            </a: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4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Tecnopólio</a:t>
            </a:r>
            <a:r>
              <a:rPr lang="pt-BR" sz="3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 tecnocracia totalitária</a:t>
            </a:r>
            <a:r>
              <a:rPr lang="en-US" sz="3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4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1765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James Watt –  máquina a vapor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1776 – A riqueza das nações – Adam Smith (legitimou o novo rumo)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1850 –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máquinas para fazer máquinas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(elimina a “dimensão humana” do processo)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1830 fotografia e telégrafo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1840 prensa rotativa à energia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1860 cabo transatlântico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1876 telefone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1895 cinema, telégrafo sem fio</a:t>
            </a:r>
            <a:endParaRPr lang="en-US" sz="32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36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Acarrete ou não nova pesquisa </a:t>
            </a:r>
            <a:r>
              <a:rPr lang="pt-BR" sz="38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cient</a:t>
            </a:r>
            <a:r>
              <a:rPr lang="en-US" sz="3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í</a:t>
            </a:r>
            <a:r>
              <a:rPr lang="pt-BR" sz="3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fica, a tecnologia é um ramo da filosofia moral, não da ci</a:t>
            </a:r>
            <a:r>
              <a:rPr lang="en-US" sz="3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ê</a:t>
            </a:r>
            <a:r>
              <a:rPr lang="pt-BR" sz="38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ncia</a:t>
            </a:r>
            <a:r>
              <a:rPr lang="pt-BR" sz="3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 algn="r">
              <a:buNone/>
            </a:pPr>
            <a:r>
              <a:rPr lang="pt-BR" sz="3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Paul </a:t>
            </a:r>
            <a:r>
              <a:rPr lang="pt-BR" sz="3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Goodman</a:t>
            </a:r>
            <a:r>
              <a:rPr lang="pt-BR" sz="3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pt-BR" sz="3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600" dirty="0"/>
              <a:t> 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>
                <a:solidFill>
                  <a:schemeClr val="bg1"/>
                </a:solidFill>
              </a:rPr>
              <a:t> (</a:t>
            </a:r>
            <a:r>
              <a:rPr lang="en-US" sz="2600" dirty="0" err="1" smtClean="0">
                <a:solidFill>
                  <a:schemeClr val="bg1"/>
                </a:solidFill>
              </a:rPr>
              <a:t>passa</a:t>
            </a:r>
            <a:r>
              <a:rPr lang="en-US" sz="2600" dirty="0" smtClean="0">
                <a:solidFill>
                  <a:schemeClr val="bg1"/>
                </a:solidFill>
              </a:rPr>
              <a:t> a ser)</a:t>
            </a: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Relevante</a:t>
            </a:r>
            <a:r>
              <a:rPr lang="pt-BR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 como inventar as </a:t>
            </a:r>
            <a:r>
              <a:rPr lang="pt-BR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coisas?</a:t>
            </a:r>
            <a:r>
              <a:rPr lang="en-US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Irrelevante: </a:t>
            </a:r>
            <a:r>
              <a:rPr lang="pt-BR" sz="3600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por que inventar as </a:t>
            </a:r>
            <a:r>
              <a:rPr lang="pt-BR" sz="3600" u="sng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coisas?</a:t>
            </a:r>
            <a:r>
              <a:rPr lang="en-US" sz="3600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600" u="sng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Séc. XIX: se alguma coisa pode ser feita, deve ser feita, objetividade, eficiência, habilidade, padronização, medida, </a:t>
            </a:r>
            <a:r>
              <a:rPr lang="pt-BR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progressos</a:t>
            </a:r>
            <a:br>
              <a:rPr lang="pt-BR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3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EUA: único </a:t>
            </a:r>
            <a:r>
              <a:rPr lang="pt-BR" sz="3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Tecnopólio</a:t>
            </a:r>
            <a:r>
              <a:rPr lang="pt-BR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completo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(em 1992)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1910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– estradas de ferro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Taylor princípios de administração científica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Tempo – controle 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 que não pode ser medido ou não existe ou não tem valor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Ideias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que são o alicerce da cultura americana atual ainda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Objetivo do trabalho e do pensamento humano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–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eficiência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Cálculo técnico – superior ao julgamento humano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Subjetividade – obstáculo ao pensamento claro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Assuntos dos cidadão orientados por especialistas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Tecnopólio</a:t>
            </a:r>
            <a:r>
              <a:rPr lang="pt-BR" sz="28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Submissão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 todas as formas de vida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 culturas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à soberania da técnica e da tecnologia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Seres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humanos valem menos que máquinas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Roubo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do passado – poderia se interpor no caminho da inovação tecnológica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Perdeu-se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 confiança nos antigos sistemas de crença e em si mesmo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Perda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 confiança no julgamento e subjetividade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humanos  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Restou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uma coisa em que acreditar: na tecnologia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Indivíduos não tomam decisões morais, só práticas – </a:t>
            </a:r>
            <a:r>
              <a:rPr lang="pt-BR" sz="2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Tecnopólio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- burocracia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especialização,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currículos escolares</a:t>
            </a:r>
            <a:endParaRPr lang="en-US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7630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Entre a ilusão de Deus, a ilusão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cientificismo e nenhuma ilusão ou esperança de derradeira fonte de autoridade moral, qual é a mais provável de servir aos interesses humanos e qual se revela a mais mortal,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na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era do </a:t>
            </a:r>
            <a:r>
              <a:rPr lang="pt-BR" sz="28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Tecnopólio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???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Drenos: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 repetição drena o valor simbólico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Publicidade – devora as psiques dos consumidores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Tecnopólio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 ideologia que dá supremacia infinita ao progresso tecnológico 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 publicidade é SINTOMA de uma visão de mundo que vê a tradição como obstáculo para suas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pretensões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Erosão dos símbolos – perdas das narrativas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 alternativa é viver sem sentido – o que é a derradeira negação da própria vida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 crescimento do </a:t>
            </a:r>
            <a:r>
              <a:rPr lang="pt-BR" sz="28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T</a:t>
            </a:r>
            <a:r>
              <a:rPr lang="pt-BR" sz="28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ecnopólio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esmagou antes do tempo, histórias com mais sentido(...)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763000" cy="1143000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Progresso sem limites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Direitos sem responsabilidade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Tecnologia sem custo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Eficiência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Interesse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Avanço econômico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Propósito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da educação: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produzir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funcionários para o </a:t>
            </a:r>
            <a:r>
              <a:rPr lang="pt-BR" sz="28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T</a:t>
            </a:r>
            <a:r>
              <a:rPr lang="pt-BR" sz="28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ecnopólio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vigente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Símbolo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chave do </a:t>
            </a:r>
            <a:r>
              <a:rPr lang="pt-BR" sz="28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T</a:t>
            </a:r>
            <a:r>
              <a:rPr lang="pt-BR" sz="28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ecnopólio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 </a:t>
            </a:r>
            <a:r>
              <a:rPr lang="pt-BR" sz="28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computador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Contra o qual não deve haver nenhuma irreverência nem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blasfêmia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763000" cy="1143000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Tecnocrata</a:t>
            </a:r>
            <a: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Uma pessoa sem nenhum compromisso e nenhum ponto de vista, mas com uma abundância de habilidades vendáveis</a:t>
            </a:r>
            <a:endParaRPr lang="en-US" sz="3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32004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32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amoroso combatente da resistência</a:t>
            </a:r>
            <a:r>
              <a:rPr lang="en-US" sz="32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 arte da crítica cultural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 que se pode fazer independente do que a cultura está fazendo?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 que a cultura pode fazer independentemente do que qualquer um está </a:t>
            </a:r>
            <a:r>
              <a:rPr lang="pt-BR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fazendo?</a:t>
            </a:r>
            <a:br>
              <a:rPr lang="pt-BR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Movimento ambientalista, uma resposta?!</a:t>
            </a:r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endParaRPr lang="en-US" sz="32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/>
            </a:r>
            <a:br>
              <a:rPr lang="en-US" sz="3200" dirty="0"/>
            </a:br>
            <a:r>
              <a:rPr lang="pt-BR" sz="3200" dirty="0"/>
              <a:t> 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Cícero: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“Continuar ignorante das coisas que aconteceram antes de você nascer é continuar sendo criança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b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ensinar as matérias como história da construção daquele conhecimento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Reduzir o conhecimento a mero produto de consumo é negar aos estudantes o conhecimento de suas raízes, com as quais, não está preocupada nenhuma outra instituição social no presente.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É preciso saber de onde vieram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suas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idéias e por que acontece de você acreditar nelas, de onde vieram suas sensibilidades morais e estéticas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4582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/>
            </a:r>
            <a:br>
              <a:rPr lang="en-US" sz="3200" dirty="0"/>
            </a:br>
            <a:r>
              <a:rPr lang="pt-BR" sz="3200" dirty="0"/>
              <a:t> 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Conhecimento não é fixo, é um estágio no desenvolvimento humano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História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hipóteses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 teorias sobre por que aconteceram mudanças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 </a:t>
            </a:r>
            <a:r>
              <a:rPr lang="pt-BR" sz="2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T</a:t>
            </a:r>
            <a:r>
              <a:rPr lang="pt-BR" sz="2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ecnopólio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em grande parte nega à juventude o acesso a conceitos e teorias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endParaRPr lang="en-US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2362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104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há disputa entre humanistas e cientistas mas entre tecnologias e pessoas</a:t>
            </a:r>
          </a:p>
          <a:p>
            <a:pPr marL="0" indent="0">
              <a:buNone/>
            </a:pPr>
            <a:endParaRPr lang="pt-BR" sz="10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10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 tecnologia é uma amiga leal e inimiga</a:t>
            </a:r>
          </a:p>
          <a:p>
            <a:pPr marL="0" indent="0">
              <a:buNone/>
            </a:pPr>
            <a:endParaRPr lang="pt-BR" sz="10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10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Seu crescimento descontrolado </a:t>
            </a:r>
            <a:r>
              <a:rPr lang="pt-BR" sz="10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destroi</a:t>
            </a:r>
            <a:r>
              <a:rPr lang="pt-BR" sz="10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fontes vitais de nossa humanidade</a:t>
            </a:r>
          </a:p>
          <a:p>
            <a:pPr marL="0" indent="0">
              <a:buNone/>
            </a:pPr>
            <a:endParaRPr lang="pt-BR" sz="10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10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Cria uma cultura sem base moral </a:t>
            </a:r>
          </a:p>
          <a:p>
            <a:pPr marL="0" indent="0">
              <a:buNone/>
            </a:pPr>
            <a:endParaRPr lang="pt-BR" sz="10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10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Mina processos mentais e relações sociais que tornam a vida digna de ser vivida</a:t>
            </a:r>
          </a:p>
          <a:p>
            <a:pPr marL="0" indent="0">
              <a:buNone/>
            </a:pPr>
            <a:endParaRPr lang="pt-BR" sz="10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10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Ideia</a:t>
            </a:r>
            <a:r>
              <a:rPr lang="pt-BR" sz="10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catastrófica:  </a:t>
            </a:r>
          </a:p>
          <a:p>
            <a:pPr marL="0" indent="0">
              <a:buNone/>
            </a:pPr>
            <a:r>
              <a:rPr lang="pt-BR" sz="10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na guerra ou na paz pode ser nossa salvadora</a:t>
            </a:r>
            <a:endParaRPr lang="pt-BR" sz="3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Também: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cursos de semântica – processos com os quais as pessoas captam a realidade, relação do idioma com a realidade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literatura, artes, música: evidências da unidade e continuidade da experiência e sentimentos humanos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história da tecnologia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religião comparada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Permitem-nos distância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epistemológica do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mundo tecnológico para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criticá-lo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modificá-lo.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Capacitação em oposição ao espírito do </a:t>
            </a:r>
            <a:r>
              <a:rPr lang="pt-BR" sz="2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T</a:t>
            </a:r>
            <a:r>
              <a:rPr lang="pt-BR" sz="2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ecnopólio</a:t>
            </a:r>
            <a:endParaRPr lang="en-US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36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Acarrete ou não nova pesquisa </a:t>
            </a:r>
            <a:r>
              <a:rPr lang="pt-BR" sz="38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cient</a:t>
            </a:r>
            <a:r>
              <a:rPr lang="en-US" sz="3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í</a:t>
            </a:r>
            <a:r>
              <a:rPr lang="pt-BR" sz="3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fica, a tecnologia é um ramo da filosofia moral, não da ci</a:t>
            </a:r>
            <a:r>
              <a:rPr lang="en-US" sz="3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ê</a:t>
            </a:r>
            <a:r>
              <a:rPr lang="pt-BR" sz="38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ncia</a:t>
            </a:r>
            <a:r>
              <a:rPr lang="pt-BR" sz="3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 algn="r">
              <a:buNone/>
            </a:pPr>
            <a:r>
              <a:rPr lang="pt-BR" sz="3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Paul </a:t>
            </a:r>
            <a:r>
              <a:rPr lang="pt-BR" sz="3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Goodman</a:t>
            </a:r>
            <a:r>
              <a:rPr lang="pt-BR" sz="3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pt-BR" sz="3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pt-BR" sz="2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Questões sugeridas por </a:t>
            </a:r>
            <a:r>
              <a:rPr lang="pt-BR" sz="22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Postman</a:t>
            </a:r>
            <a:r>
              <a:rPr lang="pt-BR" sz="2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para o posicionamento HUMANO em face das tecnologias:</a:t>
            </a: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1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1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 </a:t>
            </a:r>
            <a:r>
              <a:rPr lang="pt-BR" sz="24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Qual era o problema, para o qual esta tecnologia foi a solução?</a:t>
            </a:r>
            <a:r>
              <a:rPr lang="pt-BR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2 </a:t>
            </a:r>
            <a:r>
              <a:rPr lang="pt-BR" sz="24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De quem era esse problema? </a:t>
            </a: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1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1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4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3 - Que novos problemas talvez </a:t>
            </a: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tenham sido criados </a:t>
            </a:r>
            <a:r>
              <a:rPr lang="pt-BR" sz="24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quando se resolveu este problema? </a:t>
            </a: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1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12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4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4 - Que pessoas e que instituições foram mais prejudicados pelo uso desta tecnologia? </a:t>
            </a: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12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5 </a:t>
            </a:r>
            <a:r>
              <a:rPr lang="pt-BR" sz="24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Que mudanças de linguagem foram forçadas por causa das novas tecnologias? </a:t>
            </a: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12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6 </a:t>
            </a:r>
            <a:r>
              <a:rPr lang="pt-BR" sz="2400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- Que tipos de pessoas e instituições ganharam algum tipo de poder econômico ou político com a introdução desta tecnologia? 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Fonte</a:t>
            </a:r>
            <a: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das </a:t>
            </a:r>
            <a:r>
              <a:rPr lang="en-US" sz="1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questões</a:t>
            </a:r>
            <a: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2"/>
              </a:rPr>
              <a:t>http://</a:t>
            </a:r>
            <a: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  <a:hlinkClick r:id="rId2"/>
              </a:rPr>
              <a:t>www.youtube.com/watch?v=uglSCuG31P4</a:t>
            </a:r>
            <a: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Contribuição</a:t>
            </a:r>
            <a: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 Felipe </a:t>
            </a:r>
            <a:r>
              <a:rPr lang="en-US" sz="1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Carvalho</a:t>
            </a:r>
            <a: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Beltrão</a:t>
            </a:r>
            <a: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Cavalcanti</a:t>
            </a:r>
            <a: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1600" dirty="0"/>
              <a:t>  </a:t>
            </a:r>
            <a:r>
              <a:rPr lang="en-US" sz="1600" dirty="0">
                <a:hlinkClick r:id="rId3"/>
              </a:rPr>
              <a:t>http://vida-nos-bosques.blogspot.com/2011/10/analise-tecnologica-escrita.html</a:t>
            </a:r>
            <a:endParaRPr lang="en-US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23622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Julgamento de </a:t>
            </a:r>
            <a:r>
              <a:rPr lang="pt-BR" sz="26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Thamus</a:t>
            </a:r>
            <a:endParaRPr lang="pt-BR" sz="26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pt-BR" sz="26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2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Theut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deus inventor</a:t>
            </a:r>
          </a:p>
          <a:p>
            <a:pPr marL="0" indent="0">
              <a:buNone/>
            </a:pP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Invenção  da escrita</a:t>
            </a:r>
          </a:p>
          <a:p>
            <a:pPr marL="0" indent="0">
              <a:buNone/>
            </a:pPr>
            <a:endParaRPr lang="pt-BR" sz="26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2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Thamus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Escrita poderia acabar com a sabedoria e a memória</a:t>
            </a:r>
          </a:p>
          <a:p>
            <a:pPr marL="0" indent="0">
              <a:buNone/>
            </a:pP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Sabedoria  x informação, conhecimento</a:t>
            </a:r>
            <a:endParaRPr lang="pt-BR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fardo para a sociedade</a:t>
            </a:r>
          </a:p>
          <a:p>
            <a:pPr marL="0" indent="0">
              <a:buNone/>
            </a:pP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Tendemos a nos tornar ferramentas de nossas ferramentas</a:t>
            </a:r>
            <a:endParaRPr lang="pt-BR" sz="26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pt-BR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236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Toda tecnologia é um fardo e uma bênção</a:t>
            </a:r>
          </a:p>
          <a:p>
            <a:pPr marL="0" indent="0">
              <a:buNone/>
            </a:pPr>
            <a:endParaRPr lang="pt-BR" sz="26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28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Tecnófilos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– só vêem o que a tecnologia vai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FAZER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não o que ela vai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DESFAZER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8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É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inevitável que cada cultura precise negociar com a tecnologia</a:t>
            </a:r>
            <a:endParaRPr lang="en-US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pt-BR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As tecnologias radicais criam novas definições para velhos termos</a:t>
            </a:r>
            <a:endParaRPr lang="en-US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Esse processo ocorre sem que tenhamos consciência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dele (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diferente da introdução de novos termos)</a:t>
            </a:r>
            <a:endParaRPr lang="en-US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pt-BR" sz="2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Competência numa dada tecnologia – grupo de </a:t>
            </a:r>
            <a:r>
              <a:rPr lang="pt-BR" sz="3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elite (</a:t>
            </a: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os que não têm a competência garantem autoridade e prestígio imerecidos)</a:t>
            </a:r>
            <a: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000" dirty="0"/>
              <a:t> 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Novas tecnologias dissolvem o monopólio de conhecimentos de uma tecnologia mais antiga e </a:t>
            </a:r>
            <a:r>
              <a:rPr lang="pt-BR" sz="3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criam </a:t>
            </a: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um novo – composto por um grupo diferente</a:t>
            </a:r>
            <a: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Benefícios e custos de uma nova tecnologia não são distribuídos por igual na sociedade</a:t>
            </a:r>
            <a:endParaRPr lang="en-US" sz="3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895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Escola – invenção da prensa tipográfica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Por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400 anos professores fizeram parte do monopólio e conhecimento criado pela prensa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Agora </a:t>
            </a: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– colapso desse 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monopólio</a:t>
            </a:r>
            <a:b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quem a tecnologia </a:t>
            </a:r>
            <a:r>
              <a:rPr lang="pt-BR" sz="3200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dará maior poder e liberdade?</a:t>
            </a:r>
            <a:b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poder e a liberdade de quem serão reduzidos?</a:t>
            </a:r>
            <a: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0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Novas tecnologias alteram hábitos de pensamento profundamente enraizados, que dão a uma cultura seu senso de como é o mundo, senso da ordem natural das coisas, do que é sensato, necessário, inevitável e real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  <a:b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“O meio é a mensagem” Marshall </a:t>
            </a:r>
            <a:r>
              <a:rPr lang="pt-BR" sz="2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McLuhan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 </a:t>
            </a: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tecnologia não é neutra!)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“A tecnologia revela a maneira como o homem lida com a natureza” Marx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“Tudo parece prego para um homem com um martelo”</a:t>
            </a: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/>
            </a:r>
            <a:br>
              <a:rPr lang="pt-BR" sz="3200" dirty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Limitações dos inventores para compreender a tendência social e psicológica (e ideológica) de suas próprias invenções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(relógio possibilitou o capitalismo)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Tecnologias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novas e antigas 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- visões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 mundo em colisão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Uma </a:t>
            </a: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mudança significativa leva a uma mudança total</a:t>
            </a:r>
            <a: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pt-BR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Uma tecnologia nova não acrescenta ou diminui coisa alguma – ela muda tudo.</a:t>
            </a: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342</Words>
  <Application>Microsoft Office PowerPoint</Application>
  <PresentationFormat>Apresentação na tela (4:3)</PresentationFormat>
  <Paragraphs>68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Tecnopólio  A rendição da cultura à tecnologia</vt:lpstr>
      <vt:lpstr>Slide 2</vt:lpstr>
      <vt:lpstr>Slide 3</vt:lpstr>
      <vt:lpstr>Slide 4</vt:lpstr>
      <vt:lpstr>Slide 5</vt:lpstr>
      <vt:lpstr>Competência numa dada tecnologia – grupo de elite (os que não têm a competência garantem autoridade e prestígio imerecidos)   Novas tecnologias dissolvem o monopólio de conhecimentos de uma tecnologia mais antiga e criam um novo – composto por um grupo diferente   Benefícios e custos de uma nova tecnologia não são distribuídos por igual na sociedade</vt:lpstr>
      <vt:lpstr>Escola – invenção da prensa tipográfica  Por 400 anos professores fizeram parte do monopólio e conhecimento criado pela prensa  Agora – colapso desse monopólio   A quem a tecnologia X dará maior poder e liberdade?  O poder e a liberdade de quem serão reduzidos? </vt:lpstr>
      <vt:lpstr>Novas tecnologias alteram hábitos de pensamento profundamente enraizados, que dão a uma cultura seu senso de como é o mundo, senso da ordem natural das coisas, do que é sensato, necessário, inevitável e real.   “O meio é a mensagem” Marshall McLuhan  ( tecnologia não é neutra!)   “A tecnologia revela a maneira como o homem lida com a natureza” Marx   “Tudo parece prego para um homem com um martelo”   </vt:lpstr>
      <vt:lpstr>Limitações dos inventores para compreender a tendência social e psicológica (e ideológica) de suas próprias invenções (relógio possibilitou o capitalismo)    Tecnologias novas e antigas  - visões de mundo em colisão  Uma mudança significativa leva a uma mudança total Uma tecnologia nova não acrescenta ou diminui coisa alguma – ela muda tudo.</vt:lpstr>
      <vt:lpstr>Associada a cada tecnologia – instituições que refletem a visão de mundo promovida pela tecnologia - quando as instituições são ameaçadas uma cultura entra em crise.   De que maneira a nova tecnologia vai alterar  - as concepções de mundo vigentes? - o relacionamento entre ricos e pobres? - a idéia de felicidade em si?   Cultura oral: cooperação, aprendizado em grupo, senso de responsabilidade social Eram o contexto em que  a instrução adequada e o conhecimento  verdadeiros deveriam ser comunicados Cultura Escrita? ... Individualidade, espaço, tempo</vt:lpstr>
      <vt:lpstr>  As novas tecnologias alteram:   A estrutura de nossos interesses  As coisas sobre as quais pensamos  O caráter de nossos símbolos  As coisas com que pensamos  Alteram a natureza da comunidade, a arena na qual os pensamentos se desenvolvem</vt:lpstr>
      <vt:lpstr>    Tecnologias  Criam maneiras como as pessoas percebem a realidade  Chave para compreender as diversas formas de vida social e mental  Vínculo entre condições tecnológicas, a vida simbólica e os hábitos sociais</vt:lpstr>
      <vt:lpstr>    Culturas:  - As que usam ferramentas  (todas até o século XVIII)  - as Tecnocracias  - os Tecnopólios</vt:lpstr>
      <vt:lpstr>    Culturas que usam ferramentas: Essas eram inventadas para: - satisfazer necessidades físicas imediatas - servir ao mundo simbólico (arte, política, mito, ritual, religião: castelos, catedrais)   Nível alto de integração entre as ferramentas e as visões de mundo – ferramentas servem às pessoas   Tecnologias podem reorientar a vida simbólica e os costumes (estribo – luta montada – séc. VIII – valorização da cavalaria)</vt:lpstr>
      <vt:lpstr>     Tecnocracias:   As ferramentas desempenham um papel central no mundo das idéias da cultura   Tudo precisa dar passagem em algum nível, ao desenvolvimento das ferramentas   Os mundos social e simbólico tornam-se cada vez mais sujeitos às exigências desse desenvolvimento    As ferramentas não são integradas à cultura, elas atacam a cultura. Elas desafiam para se tornar a cultura.</vt:lpstr>
      <vt:lpstr>    Copérnico, Kepler, Galileu, Descartes, Newton Alicerce para a tecnocracia    Francis Bacon (1561) 1º da Tecnocracia  Viu a relação entre ciência e melhoria da condição da vida humana  Visão utilitária do conhecimento – progresso e poder  Empreendimento científico – mundo moderno </vt:lpstr>
      <vt:lpstr>    Tecnocracia:  Promessas de novas liberdades, de novas formas de organização social Não destrói por completo as tradições do mundo social e simbólico   Revolução Francesa e 1ª Guerra Mundial  – oásis de qualidade Boa literatura atingiu as massas Também a liberdade política e religiosas</vt:lpstr>
      <vt:lpstr>   Transformações:  Pessoas concebidas como mercados consumidores - não como cidadãos   Balzac, Flaubert, Zola – DENUNCIAM Vazio espiritual do homem econômico e a Pobreza do impulso ganancioso</vt:lpstr>
      <vt:lpstr>    Tecnopólio: tecnocracia totalitária  1765 - James Watt –  máquina a vapor 1776 – A riqueza das nações – Adam Smith (legitimou o novo rumo) 1850 – máquinas para fazer máquinas  (elimina a “dimensão humana” do processo) 1830 fotografia e telégrafo 1840 prensa rotativa à energia 1860 cabo transatlântico 1876 telefone 1895 cinema, telégrafo sem fio</vt:lpstr>
      <vt:lpstr>   (passa a ser) Relevante: como inventar as coisas? Irrelevante: por que inventar as coisas?   Séc. XIX: se alguma coisa pode ser feita, deve ser feita, objetividade, eficiência, habilidade, padronização, medida, progressos  EUA: único Tecnopólio completo (em 1992)</vt:lpstr>
      <vt:lpstr>  1910 – estradas de ferro Taylor princípios de administração científica Tempo – controle  O que não pode ser medido ou não existe ou não tem valor Ideias que são o alicerce da cultura americana atual ainda   Objetivo do trabalho e do pensamento humano  – eficiência   Cálculo técnico – superior ao julgamento humano Subjetividade – obstáculo ao pensamento claro Assuntos dos cidadão orientados por especialistas</vt:lpstr>
      <vt:lpstr>  Tecnopólio:  Submissão de todas as formas de vida e culturas à soberania da técnica e da tecnologia  Seres humanos valem menos que máquinas  Roubo do passado – poderia se interpor no caminho da inovação tecnológica  Perdeu-se a confiança nos antigos sistemas de crença e em si mesmo  Perda de confiança no julgamento e subjetividade humanos    Restou uma coisa em que acreditar: na tecnologia Indivíduos não tomam decisões morais, só práticas – Tecnopólio - burocracia e especialização, currículos escolares</vt:lpstr>
      <vt:lpstr>   Entre a ilusão de Deus, a ilusão do cientificismo e nenhuma ilusão ou esperança de derradeira fonte de autoridade moral, qual é a mais provável de servir aos interesses humanos e qual se revela a mais mortal,  na era do Tecnopólio???</vt:lpstr>
      <vt:lpstr>   Drenos: A repetição drena o valor simbólico Publicidade – devora as psiques dos consumidores Tecnopólio  ideologia que dá supremacia infinita ao progresso tecnológico  A publicidade é SINTOMA de uma visão de mundo que vê a tradição como obstáculo para suas pretensões   Erosão dos símbolos – perdas das narrativas   A alternativa é viver sem sentido – o que é a derradeira negação da própria vida O crescimento do Tecnopólio esmagou antes do tempo, histórias com mais sentido(...)</vt:lpstr>
      <vt:lpstr>   Progresso sem limites Direitos sem responsabilidade Tecnologia sem custo   Eficiência Interesse Avanço econômico  Propósito da educação: produzir funcionários para o Tecnopólio vigente  Símbolo chave do Tecnopólio: computador Contra o qual não deve haver nenhuma irreverência nem blasfêmia</vt:lpstr>
      <vt:lpstr>   Tecnocrata   Uma pessoa sem nenhum compromisso e nenhum ponto de vista, mas com uma abundância de habilidades vendáveis</vt:lpstr>
      <vt:lpstr>   O amoroso combatente da resistência   A arte da crítica cultural O que se pode fazer independente do que a cultura está fazendo? O que a cultura pode fazer independentemente do que qualquer um está fazendo?   Movimento ambientalista, uma resposta?!    </vt:lpstr>
      <vt:lpstr>     Cícero: “Continuar ignorante das coisas que aconteceram antes de você nascer é continuar sendo criança”  - ensinar as matérias como história da construção daquele conhecimento Reduzir o conhecimento a mero produto de consumo é negar aos estudantes o conhecimento de suas raízes, com as quais, não está preocupada nenhuma outra instituição social no presente. É preciso saber de onde vieram suas idéias e por que acontece de você acreditar nelas, de onde vieram suas sensibilidades morais e estéticas</vt:lpstr>
      <vt:lpstr>   Conhecimento não é fixo, é um estágio no desenvolvimento humano  História:  hipóteses e teorias sobre por que aconteceram mudanças   O Tecnopólio em grande parte nega à juventude o acesso a conceitos e teorias   </vt:lpstr>
      <vt:lpstr>   Também: - cursos de semântica – processos com os quais as pessoas captam a realidade, relação do idioma com a realidade - literatura, artes, música: evidências da unidade e continuidade da experiência e sentimentos humanos - história da tecnologia - religião comparada   Permitem-nos distância epistemológica do mundo tecnológico para criticá-lo e modificá-lo. Capacitação em oposição ao espírito do Tecnopólio</vt:lpstr>
      <vt:lpstr>Slide 31</vt:lpstr>
      <vt:lpstr> Questões sugeridas por Postman para o posicionamento HUMANO em face das tecnologias:  1 - Qual era o problema, para o qual esta tecnologia foi a solução?   2 - De quem era esse problema?    3 - Que novos problemas talvez tenham sido criados quando se resolveu este problema?    4 - Que pessoas e que instituições foram mais prejudicados pelo uso desta tecnologia?    5 - Que mudanças de linguagem foram forçadas por causa das novas tecnologias?    6 - Que tipos de pessoas e instituições ganharam algum tipo de poder econômico ou político com a introdução desta tecnologia?   Fonte das questões:  http://www.youtube.com/watch?v=uglSCuG31P4 Contribuição: Felipe Carvalho Beltrão Cavalcanti   http://vida-nos-bosques.blogspot.com/2011/10/analise-tecnologica-escrita.html</vt:lpstr>
    </vt:vector>
  </TitlesOfParts>
  <Company>LGN-ESALQ-USP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Tecnopólio  A rendição da cultura à tecnologia</dc:title>
  <dc:creator>Silvia Maria Guerra Molina</dc:creator>
  <cp:lastModifiedBy>Silvia MG Molina</cp:lastModifiedBy>
  <cp:revision>31</cp:revision>
  <dcterms:created xsi:type="dcterms:W3CDTF">2011-11-21T16:41:56Z</dcterms:created>
  <dcterms:modified xsi:type="dcterms:W3CDTF">2015-10-06T19:43:15Z</dcterms:modified>
</cp:coreProperties>
</file>