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02" r:id="rId2"/>
    <p:sldId id="314" r:id="rId3"/>
    <p:sldId id="316" r:id="rId4"/>
    <p:sldId id="303" r:id="rId5"/>
    <p:sldId id="315" r:id="rId6"/>
    <p:sldId id="318" r:id="rId7"/>
    <p:sldId id="322" r:id="rId8"/>
    <p:sldId id="319" r:id="rId9"/>
    <p:sldId id="317" r:id="rId10"/>
    <p:sldId id="320" r:id="rId11"/>
    <p:sldId id="321" r:id="rId12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356" y="-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3/18/2014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8.jpe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3 – Exercício prático de projeto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S1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326599" y="1146436"/>
            <a:ext cx="4248472" cy="2183288"/>
            <a:chOff x="94068" y="1839013"/>
            <a:chExt cx="4248472" cy="2183288"/>
          </a:xfrm>
        </p:grpSpPr>
        <p:sp>
          <p:nvSpPr>
            <p:cNvPr id="4" name="Explosão 2 3"/>
            <p:cNvSpPr/>
            <p:nvPr/>
          </p:nvSpPr>
          <p:spPr>
            <a:xfrm rot="21161084">
              <a:off x="94068" y="1839013"/>
              <a:ext cx="4248472" cy="2183288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dirty="0"/>
            </a:p>
          </p:txBody>
        </p:sp>
        <p:sp>
          <p:nvSpPr>
            <p:cNvPr id="5" name="Retângulo 4"/>
            <p:cNvSpPr/>
            <p:nvPr/>
          </p:nvSpPr>
          <p:spPr>
            <a:xfrm rot="20612692">
              <a:off x="1287963" y="2889729"/>
              <a:ext cx="180049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54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Draft</a:t>
              </a:r>
              <a:endParaRPr lang="pt-BR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 bwMode="auto">
          <a:xfrm>
            <a:off x="6048423" y="5219997"/>
            <a:ext cx="2366465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V1</a:t>
            </a:r>
            <a:endParaRPr lang="pt-B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 de apresentação e avaliação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final da execução do exercício</a:t>
            </a:r>
          </a:p>
          <a:p>
            <a:pPr lvl="1"/>
            <a:r>
              <a:rPr lang="pt-BR" dirty="0" smtClean="0"/>
              <a:t>O grupo deve apresentar sua solução em menos de 5 minutos para a sala</a:t>
            </a:r>
          </a:p>
          <a:p>
            <a:pPr lvl="1"/>
            <a:r>
              <a:rPr lang="pt-BR" dirty="0" smtClean="0"/>
              <a:t>Deve-se citar a quantidade de material utilizado</a:t>
            </a:r>
          </a:p>
          <a:p>
            <a:pPr lvl="1"/>
            <a:r>
              <a:rPr lang="pt-BR" dirty="0" smtClean="0"/>
              <a:t>Deve-se citar os méritos e problemas de sua solução, e porque sua solução deve ganhar um troféu (ou não).</a:t>
            </a:r>
          </a:p>
          <a:p>
            <a:r>
              <a:rPr lang="pt-BR" dirty="0" smtClean="0"/>
              <a:t>A torre </a:t>
            </a:r>
            <a:r>
              <a:rPr lang="pt-BR" dirty="0" smtClean="0"/>
              <a:t>de cada grupo será integrada às demais para constituir um grande sistema de transmiss</a:t>
            </a:r>
            <a:r>
              <a:rPr lang="pt-BR" dirty="0" smtClean="0"/>
              <a:t>ão de energia</a:t>
            </a:r>
            <a:endParaRPr lang="pt-BR" dirty="0" smtClean="0"/>
          </a:p>
          <a:p>
            <a:r>
              <a:rPr lang="pt-BR" dirty="0" smtClean="0"/>
              <a:t>A sala irá escolher a melhor torre</a:t>
            </a:r>
          </a:p>
        </p:txBody>
      </p:sp>
    </p:spTree>
    <p:extLst>
      <p:ext uri="{BB962C8B-B14F-4D97-AF65-F5344CB8AC3E}">
        <p14:creationId xmlns:p14="http://schemas.microsoft.com/office/powerpoint/2010/main" val="273828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Restrição de cronograma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alunos tem 30 minutos para executar o projeto.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BOM PROJETO!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43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Motivação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Objetivo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Recursos disponíveis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Restrições de projeto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Forma de apresentação e avaliação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1691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Desenvolver um projeto de engenharia utilizando qualquer (ou nenhum) critério ou método, respeitando as restrições estabelecidas, para cumprir um determinado objetivo.</a:t>
            </a:r>
          </a:p>
          <a:p>
            <a:endParaRPr lang="pt-BR" dirty="0" smtClean="0"/>
          </a:p>
          <a:p>
            <a:r>
              <a:rPr lang="pt-BR" dirty="0" smtClean="0">
                <a:effectLst/>
              </a:rPr>
              <a:t>Tema: Torre de transmissão de energia elétrica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151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senchufados.net/wp-content/uploads/2011/05/HVDC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974" y="5003973"/>
            <a:ext cx="3589469" cy="2555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6696744" cy="4733606"/>
          </a:xfrm>
        </p:spPr>
        <p:txBody>
          <a:bodyPr/>
          <a:lstStyle/>
          <a:p>
            <a:r>
              <a:rPr lang="pt-BR" sz="2800" dirty="0" smtClean="0"/>
              <a:t>Criar uma estrutura </a:t>
            </a:r>
            <a:r>
              <a:rPr lang="pt-BR" sz="2800" dirty="0" smtClean="0"/>
              <a:t>mímica de uma </a:t>
            </a:r>
            <a:r>
              <a:rPr lang="pt-BR" sz="2800" dirty="0" smtClean="0"/>
              <a:t>torre de transmissão de energia, capaz de sustentar </a:t>
            </a:r>
            <a:r>
              <a:rPr lang="pt-BR" sz="2800" dirty="0" smtClean="0"/>
              <a:t>3 condutores, </a:t>
            </a:r>
            <a:r>
              <a:rPr lang="pt-BR" sz="2800" dirty="0" smtClean="0"/>
              <a:t>a uma certa altura do chão, utilizando os materiais disponíveis, respeitando-se as distâncias mínimas de cada </a:t>
            </a:r>
            <a:r>
              <a:rPr lang="pt-BR" sz="2800" dirty="0" smtClean="0"/>
              <a:t>condutor:</a:t>
            </a:r>
            <a:endParaRPr lang="pt-BR" sz="2800" dirty="0" smtClean="0"/>
          </a:p>
          <a:p>
            <a:pPr lvl="1"/>
            <a:r>
              <a:rPr lang="pt-BR" sz="2400" dirty="0" smtClean="0"/>
              <a:t>com relação ao chão;</a:t>
            </a:r>
          </a:p>
          <a:p>
            <a:pPr lvl="1"/>
            <a:r>
              <a:rPr lang="pt-BR" sz="2400" dirty="0" smtClean="0"/>
              <a:t>com relação a qualquer elemento da estrutura;</a:t>
            </a:r>
          </a:p>
          <a:p>
            <a:pPr lvl="1"/>
            <a:r>
              <a:rPr lang="pt-BR" sz="2400" dirty="0" smtClean="0">
                <a:effectLst/>
              </a:rPr>
              <a:t>com relação </a:t>
            </a:r>
            <a:r>
              <a:rPr lang="pt-BR" sz="2400" dirty="0" smtClean="0">
                <a:effectLst/>
              </a:rPr>
              <a:t>aos demais condutores.</a:t>
            </a:r>
            <a:endParaRPr lang="pt-B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942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disponíveis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19597"/>
            <a:ext cx="6840760" cy="5832648"/>
          </a:xfrm>
        </p:spPr>
        <p:txBody>
          <a:bodyPr/>
          <a:lstStyle/>
          <a:p>
            <a:r>
              <a:rPr lang="pt-BR" sz="2400" dirty="0" smtClean="0"/>
              <a:t>Quatro </a:t>
            </a:r>
            <a:r>
              <a:rPr lang="pt-BR" sz="2400" dirty="0" smtClean="0"/>
              <a:t>a cinco integrantes</a:t>
            </a:r>
            <a:endParaRPr lang="pt-BR" sz="2400" dirty="0" smtClean="0">
              <a:effectLst/>
            </a:endParaRPr>
          </a:p>
          <a:p>
            <a:r>
              <a:rPr lang="pt-BR" sz="2400" dirty="0" smtClean="0">
                <a:effectLst/>
              </a:rPr>
              <a:t>Uma mesa, com computador com acesso a </a:t>
            </a:r>
            <a:r>
              <a:rPr lang="pt-BR" sz="2400" dirty="0" smtClean="0">
                <a:effectLst/>
              </a:rPr>
              <a:t>internet</a:t>
            </a:r>
            <a:endParaRPr lang="pt-BR" sz="2400" dirty="0" smtClean="0">
              <a:effectLst/>
            </a:endParaRPr>
          </a:p>
          <a:p>
            <a:r>
              <a:rPr lang="pt-BR" sz="2400" dirty="0" smtClean="0"/>
              <a:t>Para elaboração da </a:t>
            </a:r>
            <a:r>
              <a:rPr lang="pt-BR" sz="2400" dirty="0" smtClean="0"/>
              <a:t>estrutura e fixação:</a:t>
            </a:r>
            <a:endParaRPr lang="pt-BR" sz="2400" dirty="0" smtClean="0"/>
          </a:p>
          <a:p>
            <a:pPr lvl="1"/>
            <a:r>
              <a:rPr lang="pt-BR" sz="2000" dirty="0" smtClean="0"/>
              <a:t>Palitos de madeira</a:t>
            </a:r>
          </a:p>
          <a:p>
            <a:pPr lvl="1"/>
            <a:r>
              <a:rPr lang="pt-BR" sz="2000" dirty="0" smtClean="0"/>
              <a:t>Canudinhos de plástico</a:t>
            </a:r>
            <a:endParaRPr lang="pt-BR" sz="2000" dirty="0" smtClean="0"/>
          </a:p>
          <a:p>
            <a:pPr lvl="1"/>
            <a:r>
              <a:rPr lang="pt-BR" sz="2000" dirty="0" smtClean="0"/>
              <a:t>Fita </a:t>
            </a:r>
            <a:r>
              <a:rPr lang="pt-BR" sz="2000" dirty="0" smtClean="0"/>
              <a:t>crepe</a:t>
            </a:r>
          </a:p>
          <a:p>
            <a:pPr lvl="1"/>
            <a:r>
              <a:rPr lang="pt-BR" sz="2000" dirty="0" smtClean="0">
                <a:effectLst/>
              </a:rPr>
              <a:t>Ganchos para fixação dos condutores energizados</a:t>
            </a:r>
          </a:p>
          <a:p>
            <a:pPr lvl="1"/>
            <a:r>
              <a:rPr lang="pt-BR" sz="2000" dirty="0" smtClean="0"/>
              <a:t>Alicate torquês e tesoura</a:t>
            </a:r>
          </a:p>
          <a:p>
            <a:pPr lvl="1"/>
            <a:r>
              <a:rPr lang="pt-BR" sz="2000" dirty="0" smtClean="0">
                <a:effectLst/>
              </a:rPr>
              <a:t>Compasso</a:t>
            </a:r>
          </a:p>
          <a:p>
            <a:pPr lvl="1"/>
            <a:r>
              <a:rPr lang="pt-BR" sz="2000" dirty="0" smtClean="0"/>
              <a:t>Folha A3 para rascunho do projeto</a:t>
            </a:r>
            <a:endParaRPr lang="pt-BR" sz="2000" dirty="0" smtClean="0">
              <a:effectLst/>
            </a:endParaRPr>
          </a:p>
          <a:p>
            <a:pPr lvl="1"/>
            <a:r>
              <a:rPr lang="pt-BR" sz="2000" dirty="0" smtClean="0"/>
              <a:t>Base de isopor para fixação da estrutura</a:t>
            </a:r>
          </a:p>
          <a:p>
            <a:r>
              <a:rPr lang="pt-BR" sz="2400" dirty="0" smtClean="0"/>
              <a:t>Correntes metálicas para </a:t>
            </a:r>
            <a:r>
              <a:rPr lang="pt-BR" sz="2400" dirty="0" smtClean="0"/>
              <a:t>representar </a:t>
            </a:r>
            <a:r>
              <a:rPr lang="pt-BR" sz="2400" dirty="0" smtClean="0"/>
              <a:t>os cabos </a:t>
            </a:r>
            <a:r>
              <a:rPr lang="pt-BR" sz="2400" dirty="0" smtClean="0"/>
              <a:t>condutores</a:t>
            </a:r>
          </a:p>
          <a:p>
            <a:r>
              <a:rPr lang="pt-BR" sz="2400" dirty="0" smtClean="0">
                <a:effectLst/>
              </a:rPr>
              <a:t>Uma </a:t>
            </a:r>
            <a:r>
              <a:rPr lang="pt-BR" sz="2400" dirty="0" smtClean="0">
                <a:effectLst/>
              </a:rPr>
              <a:t>régua de 40,0 [cm</a:t>
            </a:r>
            <a:r>
              <a:rPr lang="pt-BR" sz="2400" dirty="0" smtClean="0">
                <a:effectLst/>
              </a:rPr>
              <a:t>]</a:t>
            </a:r>
          </a:p>
          <a:p>
            <a:pPr lvl="1"/>
            <a:endParaRPr lang="pt-BR" sz="2400" dirty="0">
              <a:effectLst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64" y="971525"/>
            <a:ext cx="257175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602" y="3995861"/>
            <a:ext cx="2605218" cy="3473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37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488" y="899517"/>
            <a:ext cx="2542657" cy="1906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Restrições básicas do projeto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6264696" cy="5652046"/>
          </a:xfrm>
        </p:spPr>
        <p:txBody>
          <a:bodyPr/>
          <a:lstStyle/>
          <a:p>
            <a:r>
              <a:rPr lang="pt-BR" sz="2400" dirty="0" smtClean="0"/>
              <a:t>Não há reposição de qualquer material, em caso de quebra, inutilização ou mau uso</a:t>
            </a:r>
          </a:p>
          <a:p>
            <a:r>
              <a:rPr lang="pt-BR" sz="2400" dirty="0" smtClean="0"/>
              <a:t>Nenhum </a:t>
            </a:r>
            <a:r>
              <a:rPr lang="pt-BR" sz="2400" dirty="0" smtClean="0"/>
              <a:t>outro tipo de material, cola, adesivo, etc. pode ser utilizado</a:t>
            </a:r>
          </a:p>
          <a:p>
            <a:r>
              <a:rPr lang="pt-BR" sz="2400" dirty="0"/>
              <a:t>A estrutura deve permanecer estável até o final da atividade</a:t>
            </a:r>
          </a:p>
          <a:p>
            <a:r>
              <a:rPr lang="pt-BR" sz="2400" dirty="0" smtClean="0">
                <a:effectLst/>
              </a:rPr>
              <a:t>A estrutura </a:t>
            </a:r>
            <a:r>
              <a:rPr lang="pt-BR" sz="2400" dirty="0" smtClean="0">
                <a:effectLst/>
              </a:rPr>
              <a:t>deve ser </a:t>
            </a:r>
            <a:r>
              <a:rPr lang="pt-BR" sz="2400" dirty="0" smtClean="0">
                <a:effectLst/>
              </a:rPr>
              <a:t>fixada ao </a:t>
            </a:r>
            <a:r>
              <a:rPr lang="pt-BR" sz="2400" dirty="0" smtClean="0">
                <a:effectLst/>
              </a:rPr>
              <a:t>chão em uma base de isopor</a:t>
            </a:r>
            <a:endParaRPr lang="pt-BR" sz="2400" dirty="0" smtClean="0">
              <a:effectLst/>
            </a:endParaRPr>
          </a:p>
          <a:p>
            <a:r>
              <a:rPr lang="pt-BR" sz="2400" dirty="0" smtClean="0"/>
              <a:t>A régua não pode fazer parte da </a:t>
            </a:r>
            <a:r>
              <a:rPr lang="pt-BR" sz="2400" dirty="0" smtClean="0"/>
              <a:t>estrutura</a:t>
            </a:r>
          </a:p>
          <a:p>
            <a:r>
              <a:rPr lang="pt-BR" sz="2400" dirty="0" smtClean="0">
                <a:effectLst/>
              </a:rPr>
              <a:t>Deve atender a todos os critérios </a:t>
            </a:r>
            <a:r>
              <a:rPr lang="pt-BR" sz="2400" dirty="0" err="1" smtClean="0">
                <a:effectLst/>
              </a:rPr>
              <a:t>eletrogeométricos</a:t>
            </a:r>
            <a:r>
              <a:rPr lang="pt-BR" sz="2400" dirty="0" smtClean="0">
                <a:effectLst/>
              </a:rPr>
              <a:t> de posicionamento dos condutores</a:t>
            </a:r>
            <a:endParaRPr lang="pt-BR" sz="2400" dirty="0">
              <a:effectLst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167" y="2411685"/>
            <a:ext cx="2542657" cy="1906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52" y="4139877"/>
            <a:ext cx="2416634" cy="3222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675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</a:t>
            </a:r>
            <a:r>
              <a:rPr lang="pt-BR" dirty="0" err="1" smtClean="0"/>
              <a:t>eletrogeométrico</a:t>
            </a:r>
            <a:r>
              <a:rPr lang="pt-BR" dirty="0" smtClean="0"/>
              <a:t> bidimensional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652046"/>
          </a:xfrm>
        </p:spPr>
        <p:txBody>
          <a:bodyPr/>
          <a:lstStyle/>
          <a:p>
            <a:r>
              <a:rPr lang="pt-BR" sz="2800" dirty="0" smtClean="0">
                <a:effectLst/>
              </a:rPr>
              <a:t>Distância de salto S</a:t>
            </a:r>
          </a:p>
          <a:p>
            <a:r>
              <a:rPr lang="pt-BR" sz="2800" dirty="0" smtClean="0"/>
              <a:t>Posicionamento dos condutores </a:t>
            </a:r>
            <a:r>
              <a:rPr lang="pt-BR" sz="2800" dirty="0" err="1" smtClean="0"/>
              <a:t>pára-raios</a:t>
            </a:r>
            <a:endParaRPr lang="pt-BR" sz="2800" dirty="0" smtClean="0"/>
          </a:p>
          <a:p>
            <a:r>
              <a:rPr lang="pt-BR" sz="2800" dirty="0"/>
              <a:t>Posicionamento dos condutores de </a:t>
            </a:r>
            <a:r>
              <a:rPr lang="pt-BR" sz="2800" dirty="0" smtClean="0"/>
              <a:t>fase</a:t>
            </a:r>
            <a:endParaRPr lang="pt-BR" sz="2800" dirty="0"/>
          </a:p>
          <a:p>
            <a:endParaRPr lang="pt-BR" sz="2800" dirty="0" smtClean="0">
              <a:effectLst/>
            </a:endParaRPr>
          </a:p>
          <a:p>
            <a:endParaRPr lang="pt-BR" sz="2800" dirty="0"/>
          </a:p>
          <a:p>
            <a:r>
              <a:rPr lang="pt-BR" sz="2800" dirty="0" smtClean="0">
                <a:effectLst/>
              </a:rPr>
              <a:t>Precisa disso? Até que ponto?</a:t>
            </a:r>
            <a:endParaRPr lang="pt-BR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72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Restrição de engenharia – cabo guarda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effectLst/>
              </a:rPr>
              <a:t>Condutor “cabo </a:t>
            </a:r>
            <a:r>
              <a:rPr lang="pt-BR" dirty="0" smtClean="0">
                <a:effectLst/>
              </a:rPr>
              <a:t>guarda” ou “cabo </a:t>
            </a:r>
            <a:r>
              <a:rPr lang="pt-BR" dirty="0" err="1" smtClean="0">
                <a:effectLst/>
              </a:rPr>
              <a:t>pára-raios</a:t>
            </a:r>
            <a:r>
              <a:rPr lang="pt-BR" dirty="0" smtClean="0">
                <a:effectLst/>
              </a:rPr>
              <a:t>”</a:t>
            </a:r>
          </a:p>
          <a:p>
            <a:pPr lvl="1"/>
            <a:r>
              <a:rPr lang="pt-BR" dirty="0" smtClean="0">
                <a:effectLst/>
              </a:rPr>
              <a:t>Um condutor deve </a:t>
            </a:r>
            <a:r>
              <a:rPr lang="pt-BR" dirty="0" smtClean="0">
                <a:effectLst/>
              </a:rPr>
              <a:t>ser posicionados no topo da estrutura, no local mais </a:t>
            </a:r>
            <a:r>
              <a:rPr lang="pt-BR" dirty="0" smtClean="0">
                <a:effectLst/>
              </a:rPr>
              <a:t>alto</a:t>
            </a:r>
          </a:p>
          <a:p>
            <a:pPr lvl="1"/>
            <a:r>
              <a:rPr lang="pt-BR" dirty="0" smtClean="0"/>
              <a:t>Possui o papel de </a:t>
            </a:r>
            <a:r>
              <a:rPr lang="pt-BR" dirty="0" err="1" smtClean="0"/>
              <a:t>pára-raios</a:t>
            </a:r>
            <a:r>
              <a:rPr lang="pt-BR" dirty="0" smtClean="0"/>
              <a:t> para os condutores energizados</a:t>
            </a:r>
            <a:endParaRPr lang="pt-BR" dirty="0" smtClean="0"/>
          </a:p>
          <a:p>
            <a:pPr lvl="1"/>
            <a:r>
              <a:rPr lang="pt-BR" dirty="0" smtClean="0">
                <a:effectLst/>
              </a:rPr>
              <a:t>Eles </a:t>
            </a:r>
            <a:r>
              <a:rPr lang="pt-BR" dirty="0" smtClean="0">
                <a:effectLst/>
              </a:rPr>
              <a:t>devem </a:t>
            </a:r>
            <a:r>
              <a:rPr lang="pt-BR" dirty="0" smtClean="0">
                <a:effectLst/>
              </a:rPr>
              <a:t>ter contato direto com a estrutura </a:t>
            </a:r>
            <a:r>
              <a:rPr lang="pt-BR" dirty="0" smtClean="0">
                <a:effectLst/>
              </a:rPr>
              <a:t>da </a:t>
            </a:r>
            <a:r>
              <a:rPr lang="pt-BR" dirty="0" smtClean="0">
                <a:effectLst/>
              </a:rPr>
              <a:t>torre</a:t>
            </a:r>
          </a:p>
          <a:p>
            <a:pPr lvl="1"/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546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Restrição de engenharia - condutor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Condutores energizados</a:t>
            </a:r>
            <a:endParaRPr lang="pt-BR" dirty="0"/>
          </a:p>
          <a:p>
            <a:pPr lvl="1"/>
            <a:r>
              <a:rPr lang="pt-BR" dirty="0" smtClean="0"/>
              <a:t>Dois outros condutores:</a:t>
            </a:r>
            <a:endParaRPr lang="pt-BR" dirty="0" smtClean="0"/>
          </a:p>
          <a:p>
            <a:pPr lvl="2"/>
            <a:r>
              <a:rPr lang="pt-BR" dirty="0" smtClean="0"/>
              <a:t>Deve estar suspensos na estrutura, de forma a permanecer a uma distância mínima de </a:t>
            </a:r>
            <a:r>
              <a:rPr lang="pt-BR" dirty="0" smtClean="0"/>
              <a:t>20,0 </a:t>
            </a:r>
            <a:r>
              <a:rPr lang="pt-BR" dirty="0" smtClean="0"/>
              <a:t>[cm] do </a:t>
            </a:r>
            <a:r>
              <a:rPr lang="pt-BR" dirty="0" smtClean="0"/>
              <a:t>chão, com relação ao pé da torre.</a:t>
            </a:r>
            <a:endParaRPr lang="pt-BR" dirty="0" smtClean="0"/>
          </a:p>
          <a:p>
            <a:pPr lvl="2"/>
            <a:r>
              <a:rPr lang="pt-BR" dirty="0" smtClean="0"/>
              <a:t>Deve guardar uma distância mínima de </a:t>
            </a:r>
            <a:r>
              <a:rPr lang="pt-BR" dirty="0" smtClean="0"/>
              <a:t>4,0 </a:t>
            </a:r>
            <a:r>
              <a:rPr lang="pt-BR" dirty="0" smtClean="0"/>
              <a:t>[cm] de qualquer parte da estrutura </a:t>
            </a:r>
            <a:r>
              <a:rPr lang="pt-BR" dirty="0" smtClean="0"/>
              <a:t>da torre</a:t>
            </a:r>
            <a:endParaRPr lang="pt-BR" dirty="0" smtClean="0"/>
          </a:p>
          <a:p>
            <a:pPr lvl="2"/>
            <a:r>
              <a:rPr lang="pt-BR" dirty="0" smtClean="0"/>
              <a:t>Deve guardar uma distância mínima de </a:t>
            </a:r>
            <a:r>
              <a:rPr lang="pt-BR" dirty="0" smtClean="0"/>
              <a:t>12 </a:t>
            </a:r>
            <a:r>
              <a:rPr lang="pt-BR" dirty="0" smtClean="0"/>
              <a:t>[cm] de qualquer </a:t>
            </a:r>
            <a:r>
              <a:rPr lang="pt-BR" dirty="0" smtClean="0"/>
              <a:t>outro condutor energizado</a:t>
            </a:r>
            <a:endParaRPr lang="pt-BR" dirty="0" smtClean="0"/>
          </a:p>
          <a:p>
            <a:pPr lvl="2"/>
            <a:r>
              <a:rPr lang="pt-BR" dirty="0" smtClean="0"/>
              <a:t>Deve ser fixado na </a:t>
            </a:r>
            <a:r>
              <a:rPr lang="pt-BR" dirty="0"/>
              <a:t>estrutura </a:t>
            </a:r>
            <a:r>
              <a:rPr lang="pt-BR" dirty="0" smtClean="0"/>
              <a:t>da torre através do gancho fornecido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875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531</Words>
  <Application>Microsoft Office PowerPoint</Application>
  <PresentationFormat>Personalizar</PresentationFormat>
  <Paragraphs>82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Introdução a Engenharia Elétrica - 323100</vt:lpstr>
      <vt:lpstr>Sumário</vt:lpstr>
      <vt:lpstr>Motivação</vt:lpstr>
      <vt:lpstr>Objetivo</vt:lpstr>
      <vt:lpstr>Recursos disponíveis</vt:lpstr>
      <vt:lpstr>Restrições básicas do projeto</vt:lpstr>
      <vt:lpstr>Modelo eletrogeométrico bidimensional</vt:lpstr>
      <vt:lpstr>Restrição de engenharia – cabo guarda</vt:lpstr>
      <vt:lpstr>Restrição de engenharia - condutor</vt:lpstr>
      <vt:lpstr>Forma de apresentação e avaliação</vt:lpstr>
      <vt:lpstr>Restrição de cronograma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elpellini</cp:lastModifiedBy>
  <cp:revision>314</cp:revision>
  <cp:lastPrinted>2013-09-18T02:17:29Z</cp:lastPrinted>
  <dcterms:modified xsi:type="dcterms:W3CDTF">2014-03-18T13:47:26Z</dcterms:modified>
</cp:coreProperties>
</file>