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302" r:id="rId2"/>
    <p:sldId id="314" r:id="rId3"/>
    <p:sldId id="313" r:id="rId4"/>
    <p:sldId id="323" r:id="rId5"/>
    <p:sldId id="325" r:id="rId6"/>
    <p:sldId id="315" r:id="rId7"/>
    <p:sldId id="326" r:id="rId8"/>
    <p:sldId id="327" r:id="rId9"/>
    <p:sldId id="316" r:id="rId10"/>
    <p:sldId id="317" r:id="rId11"/>
    <p:sldId id="329" r:id="rId12"/>
    <p:sldId id="330" r:id="rId13"/>
    <p:sldId id="318" r:id="rId14"/>
    <p:sldId id="319" r:id="rId15"/>
    <p:sldId id="320" r:id="rId16"/>
    <p:sldId id="321" r:id="rId17"/>
    <p:sldId id="332" r:id="rId18"/>
    <p:sldId id="331" r:id="rId19"/>
    <p:sldId id="333" r:id="rId20"/>
    <p:sldId id="334" r:id="rId21"/>
    <p:sldId id="311" r:id="rId22"/>
    <p:sldId id="328" r:id="rId23"/>
    <p:sldId id="324" r:id="rId24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660" autoAdjust="0"/>
  </p:normalViewPr>
  <p:slideViewPr>
    <p:cSldViewPr>
      <p:cViewPr varScale="1">
        <p:scale>
          <a:sx n="68" d="100"/>
          <a:sy n="68" d="100"/>
        </p:scale>
        <p:origin x="-96" y="-9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4/2/2014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1 – Senta que lá vem história...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S1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040313" y="827508"/>
            <a:ext cx="4248472" cy="3456383"/>
            <a:chOff x="94068" y="1839013"/>
            <a:chExt cx="4248472" cy="2183288"/>
          </a:xfrm>
        </p:grpSpPr>
        <p:sp>
          <p:nvSpPr>
            <p:cNvPr id="15" name="Explosão 2 14"/>
            <p:cNvSpPr/>
            <p:nvPr/>
          </p:nvSpPr>
          <p:spPr>
            <a:xfrm rot="21161084">
              <a:off x="94068" y="1839013"/>
              <a:ext cx="4248472" cy="218328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1" vert="horz" wrap="square" lIns="91440" tIns="45720" rIns="91440" bIns="45720" numCol="1" spcCol="0" rtlCol="0" fromWordArt="0" anchor="ctr" anchorCtr="0" forceAA="0" compatLnSpc="1">
              <a:prstTxWarp prst="textArchUp">
                <a:avLst/>
              </a:prstTxWarp>
              <a:no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sp>
          <p:nvSpPr>
            <p:cNvPr id="16" name="Retângulo 15"/>
            <p:cNvSpPr/>
            <p:nvPr/>
          </p:nvSpPr>
          <p:spPr>
            <a:xfrm rot="19953013">
              <a:off x="1473199" y="2988619"/>
              <a:ext cx="1800494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Draft</a:t>
              </a:r>
            </a:p>
            <a:p>
              <a:pPr algn="ctr"/>
              <a:r>
                <a:rPr lang="pt-BR" sz="54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melhorado</a:t>
              </a:r>
              <a:endParaRPr lang="pt-BR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7" name="Subtítulo 2"/>
          <p:cNvSpPr txBox="1">
            <a:spLocks/>
          </p:cNvSpPr>
          <p:nvPr/>
        </p:nvSpPr>
        <p:spPr bwMode="auto">
          <a:xfrm>
            <a:off x="2258630" y="6534482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smtClean="0">
                <a:solidFill>
                  <a:schemeClr val="tx1"/>
                </a:solidFill>
              </a:rPr>
              <a:t>V1.0</a:t>
            </a:r>
            <a:endParaRPr lang="pt-B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Breve história </a:t>
            </a:r>
            <a:r>
              <a:rPr lang="pt-BR" sz="3600" dirty="0" smtClean="0"/>
              <a:t>da engenharia elétrica em SP</a:t>
            </a:r>
            <a:endParaRPr lang="en-GB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Para suporte ao desenvolvimento </a:t>
            </a:r>
            <a:r>
              <a:rPr lang="pt-BR" sz="2400" dirty="0" smtClean="0"/>
              <a:t>do Estado de São Paulo</a:t>
            </a:r>
          </a:p>
          <a:p>
            <a:r>
              <a:rPr lang="pt-BR" sz="2400" dirty="0" smtClean="0"/>
              <a:t>1892 – </a:t>
            </a:r>
            <a:r>
              <a:rPr lang="pt-BR" sz="2400" dirty="0" err="1" smtClean="0"/>
              <a:t>Antonio</a:t>
            </a:r>
            <a:r>
              <a:rPr lang="pt-BR" sz="2400" dirty="0" smtClean="0"/>
              <a:t> Francisco de Paula Souza (eng. civil)</a:t>
            </a:r>
          </a:p>
          <a:p>
            <a:r>
              <a:rPr lang="pt-BR" sz="2400" dirty="0" smtClean="0"/>
              <a:t>Contexto de surgimento da Escola</a:t>
            </a:r>
            <a:endParaRPr lang="pt-BR" sz="2400" dirty="0" smtClean="0"/>
          </a:p>
          <a:p>
            <a:pPr marL="503238" lvl="1" indent="0">
              <a:buNone/>
            </a:pPr>
            <a:r>
              <a:rPr lang="pt-BR" sz="2000" dirty="0" smtClean="0"/>
              <a:t>“Possuímos o mais gigantesco sistema fluvial, e quase não temos navegação interior; temos a lavoura e falta-nos o braço, temos a matéria prima, e não temos a fábrica, temos a mina e não possuímos o mineiro, cumpre-nos resolver tudo isso,... Tudo isso convida senhores a nos aparelharmos para essa luta que nos dará o domínio de tantas forças perdidas, de tantas riquezas abandonadas, e de tantos produtos naturais... para isso que se criou a Escola </a:t>
            </a:r>
            <a:r>
              <a:rPr lang="pt-BR" sz="2000" dirty="0" err="1" smtClean="0"/>
              <a:t>Polytechnica</a:t>
            </a:r>
            <a:r>
              <a:rPr lang="pt-BR" sz="2000" dirty="0" smtClean="0"/>
              <a:t> de São Paulo.”</a:t>
            </a:r>
          </a:p>
          <a:p>
            <a:pPr marL="503238" lvl="1" indent="0" algn="r">
              <a:buNone/>
            </a:pPr>
            <a:r>
              <a:rPr lang="pt-BR" sz="2000" dirty="0" smtClean="0"/>
              <a:t>Cesário Motta Jr., Secretário do interior, </a:t>
            </a:r>
            <a:r>
              <a:rPr lang="pt-BR" sz="2000" dirty="0" smtClean="0"/>
              <a:t>1893</a:t>
            </a:r>
          </a:p>
          <a:p>
            <a:pPr marL="503238" lvl="1" indent="0" algn="r">
              <a:buNone/>
            </a:pPr>
            <a:r>
              <a:rPr lang="pt-BR" sz="2000" dirty="0" smtClean="0"/>
              <a:t>No discurso de inauguração da Escola </a:t>
            </a:r>
            <a:r>
              <a:rPr lang="pt-BR" sz="2000" dirty="0" err="1" smtClean="0"/>
              <a:t>Polythecnica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085568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De Escola </a:t>
            </a:r>
            <a:r>
              <a:rPr lang="pt-BR" sz="3200" dirty="0" err="1" smtClean="0"/>
              <a:t>Polythecnica</a:t>
            </a:r>
            <a:r>
              <a:rPr lang="pt-BR" sz="3200" dirty="0" smtClean="0"/>
              <a:t> à Escola </a:t>
            </a:r>
            <a:r>
              <a:rPr lang="pt-BR" sz="3200" dirty="0" smtClean="0"/>
              <a:t>Politécnica da USP</a:t>
            </a:r>
            <a:endParaRPr lang="en-GB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361040" cy="5832648"/>
          </a:xfrm>
        </p:spPr>
        <p:txBody>
          <a:bodyPr/>
          <a:lstStyle/>
          <a:p>
            <a:r>
              <a:rPr lang="pt-BR" sz="2000" dirty="0" smtClean="0"/>
              <a:t>Fundada em 1893,  com os cursos de Engenharia Civil, Industrial, Agrícola e Artes </a:t>
            </a:r>
            <a:r>
              <a:rPr lang="pt-BR" sz="2000" dirty="0" smtClean="0"/>
              <a:t>Mecânicas</a:t>
            </a:r>
            <a:endParaRPr lang="pt-BR" sz="2000" dirty="0" smtClean="0"/>
          </a:p>
          <a:p>
            <a:r>
              <a:rPr lang="pt-BR" sz="2000" dirty="0" smtClean="0"/>
              <a:t>Em 1901, surge a cadeira de Eletrotécnica</a:t>
            </a:r>
          </a:p>
          <a:p>
            <a:r>
              <a:rPr lang="pt-BR" sz="2000" dirty="0" smtClean="0"/>
              <a:t>Em 1911, surge o curso de Engenheiros Mecânicos e Eletricistas</a:t>
            </a:r>
          </a:p>
          <a:p>
            <a:r>
              <a:rPr lang="pt-BR" sz="2000" dirty="0" smtClean="0"/>
              <a:t>Em 1918, surge o curso de Engenheiros Eletricistas</a:t>
            </a:r>
          </a:p>
          <a:p>
            <a:r>
              <a:rPr lang="pt-BR" sz="2000" dirty="0" smtClean="0"/>
              <a:t>Em 1933, Getúlio Vargas regulamenta a profissão no Brasil (CONFEA e </a:t>
            </a:r>
            <a:r>
              <a:rPr lang="pt-BR" sz="2000" dirty="0" err="1" smtClean="0"/>
              <a:t>CREAs</a:t>
            </a:r>
            <a:r>
              <a:rPr lang="pt-BR" sz="2000" dirty="0" smtClean="0"/>
              <a:t>)</a:t>
            </a:r>
          </a:p>
          <a:p>
            <a:r>
              <a:rPr lang="pt-BR" sz="2000" dirty="0" smtClean="0"/>
              <a:t>Em 1934, Escola é incorporada a Universidade de São </a:t>
            </a:r>
            <a:r>
              <a:rPr lang="pt-BR" sz="2000" dirty="0" smtClean="0"/>
              <a:t>Paulo</a:t>
            </a:r>
          </a:p>
          <a:p>
            <a:r>
              <a:rPr lang="pt-BR" sz="2000" dirty="0" smtClean="0"/>
              <a:t>Em </a:t>
            </a:r>
            <a:r>
              <a:rPr lang="pt-BR" sz="2000" dirty="0" smtClean="0"/>
              <a:t>1950, formação de engenheiros </a:t>
            </a:r>
            <a:r>
              <a:rPr lang="pt-BR" sz="2000" dirty="0" smtClean="0"/>
              <a:t>eletrônicos além dos eletrotécnicos</a:t>
            </a:r>
            <a:endParaRPr lang="pt-BR" sz="2000" dirty="0" smtClean="0"/>
          </a:p>
          <a:p>
            <a:r>
              <a:rPr lang="pt-BR" sz="2000" dirty="0" smtClean="0"/>
              <a:t>Em 1956, </a:t>
            </a:r>
            <a:r>
              <a:rPr lang="pt-BR" sz="2000" dirty="0" smtClean="0"/>
              <a:t>se estabelece na </a:t>
            </a:r>
            <a:r>
              <a:rPr lang="pt-BR" sz="2000" dirty="0" smtClean="0"/>
              <a:t>Cidade </a:t>
            </a:r>
            <a:r>
              <a:rPr lang="pt-BR" sz="2000" dirty="0" smtClean="0"/>
              <a:t>Universitária</a:t>
            </a:r>
          </a:p>
        </p:txBody>
      </p:sp>
    </p:spTree>
    <p:extLst>
      <p:ext uri="{BB962C8B-B14F-4D97-AF65-F5344CB8AC3E}">
        <p14:creationId xmlns:p14="http://schemas.microsoft.com/office/powerpoint/2010/main" val="268381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A</a:t>
            </a:r>
            <a:r>
              <a:rPr lang="pt-BR" sz="2800" dirty="0" smtClean="0"/>
              <a:t> engenharia elétrica da Escola Politécnica da USP</a:t>
            </a:r>
            <a:endParaRPr lang="en-GB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361040" cy="2664296"/>
          </a:xfrm>
        </p:spPr>
        <p:txBody>
          <a:bodyPr/>
          <a:lstStyle/>
          <a:p>
            <a:r>
              <a:rPr lang="pt-BR" sz="2000" dirty="0"/>
              <a:t>1960, Pós-graduação </a:t>
            </a:r>
            <a:r>
              <a:rPr lang="pt-BR" sz="2000" dirty="0" smtClean="0"/>
              <a:t>na POLI Elétrica</a:t>
            </a:r>
            <a:endParaRPr lang="pt-BR" sz="2000" dirty="0"/>
          </a:p>
          <a:p>
            <a:r>
              <a:rPr lang="pt-BR" sz="2000" dirty="0" smtClean="0"/>
              <a:t>1966, Vários laboratórios didáticos e vários laboratórios de pesquisa</a:t>
            </a:r>
          </a:p>
          <a:p>
            <a:r>
              <a:rPr lang="pt-BR" sz="2000" dirty="0" smtClean="0"/>
              <a:t>1966</a:t>
            </a:r>
            <a:r>
              <a:rPr lang="pt-BR" sz="2000" dirty="0" smtClean="0"/>
              <a:t>, POLI </a:t>
            </a:r>
            <a:r>
              <a:rPr lang="pt-BR" sz="2000" dirty="0" smtClean="0"/>
              <a:t>elétrica estuda </a:t>
            </a:r>
            <a:r>
              <a:rPr lang="pt-BR" sz="2000" dirty="0" smtClean="0"/>
              <a:t>a TV em cores no </a:t>
            </a:r>
            <a:r>
              <a:rPr lang="pt-BR" sz="2000" dirty="0" smtClean="0"/>
              <a:t>Brasil</a:t>
            </a:r>
          </a:p>
          <a:p>
            <a:r>
              <a:rPr lang="pt-BR" sz="2000" dirty="0" smtClean="0"/>
              <a:t>1968, primeiro circuito integrado brasileiro no Lab. de Microeletrônica</a:t>
            </a:r>
            <a:endParaRPr lang="pt-BR" sz="2000" dirty="0" smtClean="0"/>
          </a:p>
          <a:p>
            <a:r>
              <a:rPr lang="pt-BR" sz="2000" dirty="0" smtClean="0"/>
              <a:t>1970, reestruturação curricular </a:t>
            </a:r>
            <a:r>
              <a:rPr lang="pt-BR" sz="2000" dirty="0" smtClean="0"/>
              <a:t>– sistemas digitais</a:t>
            </a:r>
          </a:p>
          <a:p>
            <a:r>
              <a:rPr lang="pt-BR" sz="2000" dirty="0" smtClean="0"/>
              <a:t>1972, Patinho-Feio, computador criado no Lab. de Sistemas Digitais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Falar de mais e mais projetos ????</a:t>
            </a:r>
          </a:p>
          <a:p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11475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Curso </a:t>
            </a:r>
            <a:r>
              <a:rPr lang="pt-BR" dirty="0" smtClean="0"/>
              <a:t>de Engenharia da Elétrica da POLI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sz="2800" dirty="0" smtClean="0"/>
              <a:t>Quatro departamentos</a:t>
            </a:r>
          </a:p>
          <a:p>
            <a:pPr marL="503238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PCS</a:t>
            </a:r>
            <a:r>
              <a:rPr lang="pt-BR" sz="2400" dirty="0"/>
              <a:t> – </a:t>
            </a:r>
            <a:r>
              <a:rPr lang="pt-BR" sz="2400" dirty="0" smtClean="0"/>
              <a:t>Engenharia de Computação </a:t>
            </a:r>
            <a:r>
              <a:rPr lang="pt-BR" sz="2400" dirty="0"/>
              <a:t>e Sistemas Digitais</a:t>
            </a:r>
          </a:p>
          <a:p>
            <a:pPr marL="503238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PEA</a:t>
            </a:r>
            <a:r>
              <a:rPr lang="pt-BR" sz="2400" dirty="0" smtClean="0"/>
              <a:t> – Engenharia de Energia e Automação Elétricas</a:t>
            </a:r>
          </a:p>
          <a:p>
            <a:pPr marL="503238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PTC</a:t>
            </a:r>
            <a:r>
              <a:rPr lang="pt-BR" sz="2400" dirty="0"/>
              <a:t> – </a:t>
            </a:r>
            <a:r>
              <a:rPr lang="pt-BR" sz="2400" dirty="0" smtClean="0"/>
              <a:t>Engenharia de Telecomunicações </a:t>
            </a:r>
            <a:r>
              <a:rPr lang="pt-BR" sz="2400" dirty="0" smtClean="0"/>
              <a:t>e Controle</a:t>
            </a:r>
          </a:p>
          <a:p>
            <a:pPr marL="503238" lvl="1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PSI</a:t>
            </a:r>
            <a:r>
              <a:rPr lang="pt-BR" sz="2400" dirty="0"/>
              <a:t> – </a:t>
            </a:r>
            <a:r>
              <a:rPr lang="pt-BR" sz="2400" dirty="0" smtClean="0"/>
              <a:t>Engenharia de Sistemas </a:t>
            </a:r>
            <a:r>
              <a:rPr lang="pt-BR" sz="2400" dirty="0"/>
              <a:t>Eletrônicos</a:t>
            </a:r>
          </a:p>
          <a:p>
            <a:r>
              <a:rPr lang="pt-BR" sz="2800" dirty="0" smtClean="0"/>
              <a:t>Cinc</a:t>
            </a:r>
            <a:r>
              <a:rPr lang="pt-BR" sz="2800" dirty="0" smtClean="0"/>
              <a:t>o habilitações do Eng. Eletricista</a:t>
            </a:r>
          </a:p>
          <a:p>
            <a:pPr lvl="1"/>
            <a:r>
              <a:rPr lang="pt-BR" sz="2400" dirty="0" smtClean="0"/>
              <a:t>Ênfase em energia e automação elétricas</a:t>
            </a:r>
          </a:p>
          <a:p>
            <a:pPr lvl="1"/>
            <a:r>
              <a:rPr lang="pt-BR" sz="2400" dirty="0"/>
              <a:t>Ênfase em </a:t>
            </a:r>
            <a:r>
              <a:rPr lang="pt-BR" sz="2400" dirty="0" smtClean="0"/>
              <a:t>computação (semestral e quadrimestral)</a:t>
            </a:r>
          </a:p>
          <a:p>
            <a:pPr lvl="1"/>
            <a:r>
              <a:rPr lang="pt-BR" sz="2400" dirty="0" smtClean="0"/>
              <a:t>Ênfase </a:t>
            </a:r>
            <a:r>
              <a:rPr lang="pt-BR" sz="2400" dirty="0"/>
              <a:t>em </a:t>
            </a:r>
            <a:r>
              <a:rPr lang="pt-BR" sz="2400" dirty="0" smtClean="0"/>
              <a:t>sistemas eletrônicos</a:t>
            </a:r>
          </a:p>
          <a:p>
            <a:pPr lvl="1"/>
            <a:r>
              <a:rPr lang="pt-BR" sz="2400" dirty="0" smtClean="0"/>
              <a:t>Ênfase em telecomunicações</a:t>
            </a:r>
          </a:p>
          <a:p>
            <a:pPr lvl="1"/>
            <a:r>
              <a:rPr lang="pt-BR" sz="2400" dirty="0" smtClean="0"/>
              <a:t>Ênfase em automação e controle</a:t>
            </a:r>
          </a:p>
          <a:p>
            <a:pPr lvl="1"/>
            <a:endParaRPr lang="pt-BR" sz="2400" dirty="0"/>
          </a:p>
          <a:p>
            <a:pPr lvl="1"/>
            <a:endParaRPr lang="pt-BR" sz="2400" dirty="0"/>
          </a:p>
          <a:p>
            <a:pPr lvl="1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89866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curricular da Eng. </a:t>
            </a:r>
            <a:r>
              <a:rPr lang="pt-BR" dirty="0" smtClean="0"/>
              <a:t>Elétrica – EC3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6" y="2339677"/>
            <a:ext cx="9527328" cy="39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" y="3253635"/>
            <a:ext cx="1365837" cy="301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5" y="2924533"/>
            <a:ext cx="6654261" cy="169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59" y="2924533"/>
            <a:ext cx="8638149" cy="20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104" y="4905589"/>
            <a:ext cx="7977825" cy="13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673" y="5559053"/>
            <a:ext cx="4671831" cy="70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453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EC3 – Disciplinas da formação básica</a:t>
            </a:r>
            <a:endParaRPr lang="en-GB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6" y="2339677"/>
            <a:ext cx="9527328" cy="39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" y="3253635"/>
            <a:ext cx="1365837" cy="301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59" y="2924533"/>
            <a:ext cx="8638149" cy="20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104" y="4905589"/>
            <a:ext cx="7977825" cy="13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673" y="5559053"/>
            <a:ext cx="4671831" cy="70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202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EC3 </a:t>
            </a:r>
            <a:r>
              <a:rPr lang="pt-BR" sz="3200" dirty="0" smtClean="0"/>
              <a:t>– Disciplinas da Eng. e Ciência da Eng. Elétrica</a:t>
            </a:r>
            <a:endParaRPr lang="en-GB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6" y="2339677"/>
            <a:ext cx="9527328" cy="39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" y="3253635"/>
            <a:ext cx="1365837" cy="301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5" y="2924533"/>
            <a:ext cx="6654261" cy="169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104" y="4905589"/>
            <a:ext cx="7977825" cy="13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673" y="5559053"/>
            <a:ext cx="4671831" cy="70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06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EC3 – </a:t>
            </a:r>
            <a:r>
              <a:rPr lang="pt-BR" sz="3200" dirty="0" smtClean="0"/>
              <a:t>Disciplinas da habilitação em Eng. Elétrica</a:t>
            </a:r>
            <a:endParaRPr lang="en-GB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6" y="2339677"/>
            <a:ext cx="9527328" cy="39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" y="3253635"/>
            <a:ext cx="1365837" cy="301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5" y="2924533"/>
            <a:ext cx="6654261" cy="169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59" y="2924533"/>
            <a:ext cx="8638149" cy="20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673" y="5559053"/>
            <a:ext cx="4671831" cy="70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898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EC3 – </a:t>
            </a:r>
            <a:r>
              <a:rPr lang="pt-BR" sz="3200" dirty="0" smtClean="0"/>
              <a:t>Disciplinas do módulo na habilitação</a:t>
            </a:r>
            <a:endParaRPr lang="en-GB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6" y="2339677"/>
            <a:ext cx="9527328" cy="39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" y="3265827"/>
            <a:ext cx="1365837" cy="301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5" y="2936725"/>
            <a:ext cx="6654261" cy="169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59" y="2936725"/>
            <a:ext cx="8638149" cy="20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104" y="4905589"/>
            <a:ext cx="7977825" cy="13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19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EC3 – Disciplinas </a:t>
            </a:r>
            <a:r>
              <a:rPr lang="pt-BR" sz="3200" dirty="0" smtClean="0"/>
              <a:t>optativas livres</a:t>
            </a:r>
            <a:endParaRPr lang="en-GB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96" y="2339677"/>
            <a:ext cx="9527328" cy="39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35" y="2924533"/>
            <a:ext cx="6654261" cy="169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59" y="2924533"/>
            <a:ext cx="8638149" cy="20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104" y="4905589"/>
            <a:ext cx="7977825" cy="13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673" y="5571245"/>
            <a:ext cx="4671831" cy="70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10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que é engenharia elétrica?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Engenharia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Engenharia Elétrica no Mundo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Engenharia Elétrica no Brasil</a:t>
            </a:r>
          </a:p>
          <a:p>
            <a:pPr marL="954088" lvl="1" indent="-514350">
              <a:buFont typeface="+mj-lt"/>
              <a:buAutoNum type="alphaUcPeriod"/>
            </a:pPr>
            <a:r>
              <a:rPr lang="pt-BR" dirty="0" smtClean="0"/>
              <a:t>Engenharia Elétrica na POLI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Apresentação do curso de Eng. Elétrica da POLI</a:t>
            </a:r>
          </a:p>
          <a:p>
            <a:pPr marL="954088" lvl="1" indent="-514350">
              <a:buFont typeface="+mj-lt"/>
              <a:buAutoNum type="arabicPeriod"/>
            </a:pPr>
            <a:r>
              <a:rPr lang="pt-BR" dirty="0" smtClean="0"/>
              <a:t>Estrutura curricular EC3</a:t>
            </a:r>
            <a:endParaRPr lang="en-GB" dirty="0"/>
          </a:p>
          <a:p>
            <a:pPr marL="954088" lvl="1" indent="-514350">
              <a:buFont typeface="+mj-lt"/>
              <a:buAutoNum type="arabicPeriod"/>
            </a:pPr>
            <a:r>
              <a:rPr lang="pt-BR" dirty="0" smtClean="0"/>
              <a:t>Disciplinas do núcleo comum, ênfases e optativas</a:t>
            </a:r>
          </a:p>
        </p:txBody>
      </p:sp>
    </p:spTree>
    <p:extLst>
      <p:ext uri="{BB962C8B-B14F-4D97-AF65-F5344CB8AC3E}">
        <p14:creationId xmlns:p14="http://schemas.microsoft.com/office/powerpoint/2010/main" val="4216917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Atenção aos três pilares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sz="3600" dirty="0" smtClean="0"/>
              <a:t>Ensino</a:t>
            </a:r>
          </a:p>
          <a:p>
            <a:pPr lvl="1"/>
            <a:r>
              <a:rPr lang="pt-BR" b="1" u="sng" dirty="0" smtClean="0"/>
              <a:t>Espera-se</a:t>
            </a:r>
            <a:r>
              <a:rPr lang="pt-BR" dirty="0" smtClean="0"/>
              <a:t> que o aluno atenda às disciplinas do curso</a:t>
            </a:r>
          </a:p>
          <a:p>
            <a:r>
              <a:rPr lang="pt-BR" sz="3600" dirty="0" smtClean="0"/>
              <a:t>Pesquisa</a:t>
            </a:r>
          </a:p>
          <a:p>
            <a:pPr lvl="1"/>
            <a:r>
              <a:rPr lang="pt-BR" b="1" u="sng" dirty="0" smtClean="0"/>
              <a:t>Encoraja-se</a:t>
            </a:r>
            <a:r>
              <a:rPr lang="pt-BR" dirty="0" smtClean="0"/>
              <a:t> que o aluno se envolva em atividades de pesquisa, tais como projetos de iniciação científica durante a graduação,  ou mestrado e doutorado após a graduação</a:t>
            </a:r>
          </a:p>
          <a:p>
            <a:r>
              <a:rPr lang="pt-BR" dirty="0" smtClean="0"/>
              <a:t>Extensão </a:t>
            </a:r>
          </a:p>
          <a:p>
            <a:pPr lvl="1"/>
            <a:r>
              <a:rPr lang="pt-BR" b="1" u="sng" dirty="0" smtClean="0"/>
              <a:t>Recomenda-se</a:t>
            </a:r>
            <a:r>
              <a:rPr lang="pt-BR" dirty="0" smtClean="0"/>
              <a:t> </a:t>
            </a:r>
            <a:r>
              <a:rPr lang="pt-BR" dirty="0"/>
              <a:t>que o aluno se envolva em atividades de </a:t>
            </a:r>
            <a:r>
              <a:rPr lang="pt-BR" dirty="0" smtClean="0"/>
              <a:t>extensão, participando, promovendo e organizando cursos de verão, oficinas, competições, visitas técnicas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08109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Cunha, A. G., “Dicionário Etimológico da Língua Portuguesa”, Editora </a:t>
            </a:r>
            <a:r>
              <a:rPr lang="pt-BR" dirty="0" err="1" smtClean="0"/>
              <a:t>Lexikon</a:t>
            </a:r>
            <a:r>
              <a:rPr lang="pt-BR" dirty="0" smtClean="0"/>
              <a:t>, 2012.</a:t>
            </a:r>
          </a:p>
          <a:p>
            <a:r>
              <a:rPr lang="pt-BR" dirty="0" err="1" smtClean="0"/>
              <a:t>Brittanica</a:t>
            </a:r>
            <a:r>
              <a:rPr lang="pt-BR" dirty="0" smtClean="0"/>
              <a:t> </a:t>
            </a:r>
            <a:r>
              <a:rPr lang="pt-BR" dirty="0" err="1" smtClean="0"/>
              <a:t>Academic</a:t>
            </a:r>
            <a:r>
              <a:rPr lang="pt-BR" dirty="0" smtClean="0"/>
              <a:t> </a:t>
            </a:r>
            <a:r>
              <a:rPr lang="pt-BR" dirty="0" err="1" smtClean="0"/>
              <a:t>Edition</a:t>
            </a:r>
            <a:r>
              <a:rPr lang="pt-BR" dirty="0"/>
              <a:t>, Science </a:t>
            </a:r>
            <a:r>
              <a:rPr lang="pt-BR" dirty="0" err="1"/>
              <a:t>and</a:t>
            </a:r>
            <a:r>
              <a:rPr lang="pt-BR" dirty="0"/>
              <a:t> Technology </a:t>
            </a:r>
            <a:r>
              <a:rPr lang="pt-BR" dirty="0" err="1" smtClean="0"/>
              <a:t>articles</a:t>
            </a:r>
            <a:r>
              <a:rPr lang="pt-BR" dirty="0" smtClean="0"/>
              <a:t>, www.britannica.com, 2014.</a:t>
            </a:r>
          </a:p>
          <a:p>
            <a:r>
              <a:rPr lang="pt-BR" dirty="0" smtClean="0"/>
              <a:t>IEEE, Instituto de Engenheiros Elétricos e Eletrônicos, www.ieee.org, 2014.</a:t>
            </a:r>
          </a:p>
          <a:p>
            <a:r>
              <a:rPr lang="pt-BR" dirty="0" err="1" smtClean="0"/>
              <a:t>Engineering</a:t>
            </a:r>
            <a:r>
              <a:rPr lang="pt-BR" dirty="0" smtClean="0"/>
              <a:t> </a:t>
            </a:r>
            <a:r>
              <a:rPr lang="pt-BR" dirty="0" err="1" smtClean="0"/>
              <a:t>timelines</a:t>
            </a:r>
            <a:r>
              <a:rPr lang="pt-BR" dirty="0" smtClean="0"/>
              <a:t>, “</a:t>
            </a:r>
            <a:r>
              <a:rPr lang="pt-BR" dirty="0" err="1" smtClean="0"/>
              <a:t>Electrical</a:t>
            </a:r>
            <a:r>
              <a:rPr lang="pt-BR" dirty="0" smtClean="0"/>
              <a:t> </a:t>
            </a:r>
            <a:r>
              <a:rPr lang="pt-BR" dirty="0" err="1" smtClean="0"/>
              <a:t>timeline</a:t>
            </a:r>
            <a:r>
              <a:rPr lang="pt-BR" dirty="0" smtClean="0"/>
              <a:t>”, www.engineering–timelines.com, 2014.</a:t>
            </a:r>
          </a:p>
          <a:p>
            <a:r>
              <a:rPr lang="pt-BR" dirty="0" smtClean="0"/>
              <a:t>Goldemberg, C., “As </a:t>
            </a:r>
            <a:r>
              <a:rPr lang="pt-BR" dirty="0" err="1" smtClean="0"/>
              <a:t>máquians</a:t>
            </a:r>
            <a:r>
              <a:rPr lang="pt-BR" dirty="0" smtClean="0"/>
              <a:t> elétricas do século XIX”, PEA, EPUSP, 2007.</a:t>
            </a:r>
          </a:p>
        </p:txBody>
      </p:sp>
    </p:spTree>
    <p:extLst>
      <p:ext uri="{BB962C8B-B14F-4D97-AF65-F5344CB8AC3E}">
        <p14:creationId xmlns:p14="http://schemas.microsoft.com/office/powerpoint/2010/main" val="337356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Escelsa, “História da Energia Elétrica </a:t>
            </a:r>
            <a:r>
              <a:rPr lang="pt-BR" dirty="0"/>
              <a:t>no Brasil”, http://</a:t>
            </a:r>
            <a:r>
              <a:rPr lang="pt-BR" dirty="0" smtClean="0"/>
              <a:t>www.escelsa.com.br/aescelsa/historia-ee-brasil.asp, 2014.</a:t>
            </a:r>
          </a:p>
          <a:p>
            <a:r>
              <a:rPr lang="pt-BR" dirty="0" smtClean="0"/>
              <a:t>Escola Politécnica da USP – 120 anos 1893/2013, Editora </a:t>
            </a:r>
            <a:r>
              <a:rPr lang="pt-BR" dirty="0" err="1" smtClean="0"/>
              <a:t>Riemma</a:t>
            </a:r>
            <a:r>
              <a:rPr lang="pt-BR" dirty="0" smtClean="0"/>
              <a:t>, 2013.</a:t>
            </a:r>
          </a:p>
          <a:p>
            <a:r>
              <a:rPr lang="pt-BR" dirty="0" smtClean="0"/>
              <a:t>Poli – Elétrica, 100 Anos de Liderança, Editora </a:t>
            </a:r>
            <a:r>
              <a:rPr lang="pt-BR" dirty="0" err="1" smtClean="0"/>
              <a:t>Riemma</a:t>
            </a:r>
            <a:r>
              <a:rPr lang="pt-BR" dirty="0" smtClean="0"/>
              <a:t>, 2013</a:t>
            </a:r>
            <a:r>
              <a:rPr lang="pt-BR" dirty="0" smtClean="0"/>
              <a:t>.</a:t>
            </a:r>
          </a:p>
          <a:p>
            <a:r>
              <a:rPr lang="pt-BR" dirty="0" smtClean="0"/>
              <a:t>Escola Politécnica da USP, www.poli.usp.br, 2014.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79669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Cardoso, J. R., “Uma breve história da engenharia Elétrica”, Material didático desenvolvido para disciplinas da Escola Politécnica da USP.</a:t>
            </a:r>
          </a:p>
          <a:p>
            <a:r>
              <a:rPr lang="pt-BR" dirty="0" smtClean="0"/>
              <a:t>Hughes, T. P., “Networks </a:t>
            </a:r>
            <a:r>
              <a:rPr lang="pt-BR" dirty="0" err="1" smtClean="0"/>
              <a:t>of</a:t>
            </a:r>
            <a:r>
              <a:rPr lang="pt-BR" dirty="0" smtClean="0"/>
              <a:t> Power – </a:t>
            </a:r>
            <a:r>
              <a:rPr lang="pt-BR" dirty="0" err="1" smtClean="0"/>
              <a:t>Electrification</a:t>
            </a:r>
            <a:r>
              <a:rPr lang="pt-BR" dirty="0" smtClean="0"/>
              <a:t> in Western </a:t>
            </a:r>
            <a:r>
              <a:rPr lang="pt-BR" dirty="0" err="1" smtClean="0"/>
              <a:t>Society</a:t>
            </a:r>
            <a:r>
              <a:rPr lang="pt-BR" dirty="0" smtClean="0"/>
              <a:t>, 1880-1930”,  The </a:t>
            </a:r>
            <a:r>
              <a:rPr lang="pt-BR" dirty="0" err="1" smtClean="0"/>
              <a:t>Johns</a:t>
            </a:r>
            <a:r>
              <a:rPr lang="pt-BR" dirty="0" smtClean="0"/>
              <a:t> Hopkins </a:t>
            </a:r>
            <a:r>
              <a:rPr lang="pt-BR" dirty="0" err="1" smtClean="0"/>
              <a:t>University</a:t>
            </a:r>
            <a:r>
              <a:rPr lang="pt-BR" dirty="0" smtClean="0"/>
              <a:t> Press, 1993.</a:t>
            </a:r>
          </a:p>
          <a:p>
            <a:r>
              <a:rPr lang="pt-BR" dirty="0" err="1" smtClean="0"/>
              <a:t>Manassero</a:t>
            </a:r>
            <a:r>
              <a:rPr lang="pt-BR" dirty="0" smtClean="0"/>
              <a:t> Jr. G., “História da Engenharia Elétrica”, Slides de palestra sobre a história da engenharia elétrica no mundo.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89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engenharia?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835621"/>
            <a:ext cx="9074150" cy="5652046"/>
          </a:xfrm>
        </p:spPr>
        <p:txBody>
          <a:bodyPr/>
          <a:lstStyle/>
          <a:p>
            <a:r>
              <a:rPr lang="pt-BR" dirty="0" smtClean="0"/>
              <a:t>Engenheiro (etimologia)</a:t>
            </a:r>
          </a:p>
          <a:p>
            <a:pPr lvl="1"/>
            <a:r>
              <a:rPr lang="pt-BR" i="1" dirty="0" err="1" smtClean="0"/>
              <a:t>Ingenium</a:t>
            </a:r>
            <a:r>
              <a:rPr lang="pt-BR" dirty="0" smtClean="0"/>
              <a:t>: talento, qualidade nata</a:t>
            </a:r>
          </a:p>
          <a:p>
            <a:pPr lvl="1"/>
            <a:r>
              <a:rPr lang="pt-BR" i="1" dirty="0" err="1" smtClean="0"/>
              <a:t>Gen</a:t>
            </a:r>
            <a:r>
              <a:rPr lang="pt-BR" i="1" dirty="0" smtClean="0"/>
              <a:t>, </a:t>
            </a:r>
            <a:r>
              <a:rPr lang="pt-BR" i="1" dirty="0" err="1" smtClean="0"/>
              <a:t>gignere</a:t>
            </a:r>
            <a:r>
              <a:rPr lang="pt-BR" dirty="0" smtClean="0"/>
              <a:t>: produzir, gerar, criar, contribuir</a:t>
            </a:r>
            <a:endParaRPr lang="pt-BR" i="1" dirty="0" smtClean="0"/>
          </a:p>
          <a:p>
            <a:pPr lvl="1"/>
            <a:r>
              <a:rPr lang="pt-BR" dirty="0" smtClean="0"/>
              <a:t>Termo aplicado na revolução industrial aos sujeitos que cuidavam dos engenhos, artefatos mecânicos que convertiam a energia do vapor em energia mecânica</a:t>
            </a:r>
          </a:p>
          <a:p>
            <a:r>
              <a:rPr lang="pt-BR" dirty="0" smtClean="0"/>
              <a:t>Engenharia</a:t>
            </a:r>
          </a:p>
          <a:p>
            <a:pPr lvl="1"/>
            <a:r>
              <a:rPr lang="pt-BR" dirty="0" smtClean="0"/>
              <a:t>Ciência, arte e a profissão de aplicar princípios científicos e técnicos, individuais ou em conjunto, para o desenho, projeto e desenvolvimento de estruturas, máquinas, aparatos e processos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0848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smtClean="0"/>
              <a:t>que é engenharia elétrica?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dirty="0" smtClean="0"/>
              <a:t>Atividade de engenharia relacionada às práticas com eletricidade e eletromagnetismo, </a:t>
            </a:r>
            <a:r>
              <a:rPr lang="pt-BR" dirty="0"/>
              <a:t>em suas diversas </a:t>
            </a:r>
            <a:r>
              <a:rPr lang="pt-BR" dirty="0" smtClean="0"/>
              <a:t>expressões</a:t>
            </a:r>
          </a:p>
          <a:p>
            <a:pPr marL="0" indent="0" algn="r">
              <a:buNone/>
            </a:pPr>
            <a:r>
              <a:rPr lang="pt-BR" sz="2400" dirty="0" smtClean="0"/>
              <a:t>Fonte</a:t>
            </a:r>
            <a:r>
              <a:rPr lang="pt-BR" sz="2400" dirty="0"/>
              <a:t>: </a:t>
            </a:r>
            <a:r>
              <a:rPr lang="pt-BR" sz="2400" dirty="0" err="1"/>
              <a:t>Fink</a:t>
            </a:r>
            <a:r>
              <a:rPr lang="pt-BR" sz="2400" dirty="0"/>
              <a:t>, D. </a:t>
            </a:r>
            <a:r>
              <a:rPr lang="pt-BR" sz="2400" dirty="0" smtClean="0"/>
              <a:t>G., </a:t>
            </a:r>
            <a:r>
              <a:rPr lang="pt-BR" sz="2400" dirty="0" err="1" smtClean="0"/>
              <a:t>Britannica</a:t>
            </a:r>
            <a:r>
              <a:rPr lang="pt-BR" sz="2400" dirty="0" smtClean="0"/>
              <a:t> </a:t>
            </a:r>
            <a:r>
              <a:rPr lang="pt-BR" sz="2400" dirty="0" err="1"/>
              <a:t>Academic</a:t>
            </a:r>
            <a:r>
              <a:rPr lang="pt-BR" sz="2400" dirty="0"/>
              <a:t> </a:t>
            </a:r>
            <a:r>
              <a:rPr lang="pt-BR" sz="2400" dirty="0" err="1" smtClean="0"/>
              <a:t>Edition</a:t>
            </a:r>
            <a:endParaRPr lang="en-GB" sz="2400" dirty="0"/>
          </a:p>
          <a:p>
            <a:endParaRPr lang="pt-BR" dirty="0" smtClean="0"/>
          </a:p>
          <a:p>
            <a:r>
              <a:rPr lang="pt-BR" dirty="0" smtClean="0"/>
              <a:t>Expressões: eletricidade, eletrônica, magnetismo, eletromagnetismo, </a:t>
            </a:r>
            <a:r>
              <a:rPr lang="pt-BR" dirty="0" err="1" smtClean="0"/>
              <a:t>fotônica</a:t>
            </a:r>
            <a:r>
              <a:rPr lang="pt-BR" dirty="0" smtClean="0"/>
              <a:t>, radiofrequência, telecomunicações, máquinas elétricas, materiais elétricos, energia, sistemas digitais, informação,...</a:t>
            </a:r>
          </a:p>
          <a:p>
            <a:pPr marL="0" indent="0" algn="r">
              <a:buNone/>
            </a:pPr>
            <a:r>
              <a:rPr lang="pt-BR" sz="2400" dirty="0"/>
              <a:t>Fonte: </a:t>
            </a:r>
            <a:r>
              <a:rPr lang="pt-BR" sz="2400" dirty="0" smtClean="0"/>
              <a:t>Sociedades do IEEE</a:t>
            </a:r>
            <a:endParaRPr lang="en-GB" sz="2400" dirty="0"/>
          </a:p>
          <a:p>
            <a:pPr marL="0" indent="0" algn="r">
              <a:buNone/>
            </a:pPr>
            <a:endParaRPr lang="pt-BR" sz="2400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6008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650" y="780009"/>
            <a:ext cx="9074150" cy="479548"/>
          </a:xfrm>
        </p:spPr>
        <p:txBody>
          <a:bodyPr/>
          <a:lstStyle/>
          <a:p>
            <a:r>
              <a:rPr lang="pt-BR" sz="2400" dirty="0" smtClean="0"/>
              <a:t>Exemplo de aplicações: Sociedades do IEEE (2014)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4" t="9047" r="38326" b="47296"/>
          <a:stretch/>
        </p:blipFill>
        <p:spPr bwMode="auto">
          <a:xfrm>
            <a:off x="14779" y="1224135"/>
            <a:ext cx="4953526" cy="637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4" t="52995" r="41719" b="7304"/>
          <a:stretch/>
        </p:blipFill>
        <p:spPr bwMode="auto">
          <a:xfrm>
            <a:off x="4968304" y="1152127"/>
            <a:ext cx="4513321" cy="579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01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Uma breve história da física da eletricidade e eletromagnetismo</a:t>
            </a:r>
            <a:endParaRPr lang="en-GB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763613"/>
            <a:ext cx="9433048" cy="5652046"/>
          </a:xfrm>
        </p:spPr>
        <p:txBody>
          <a:bodyPr/>
          <a:lstStyle/>
          <a:p>
            <a:r>
              <a:rPr lang="pt-BR" sz="2400" dirty="0" smtClean="0"/>
              <a:t>Linha do tempo até 1870</a:t>
            </a:r>
          </a:p>
          <a:p>
            <a:pPr lvl="1"/>
            <a:r>
              <a:rPr lang="pt-BR" sz="2000" dirty="0" smtClean="0"/>
              <a:t>600 A.C. – Thales de Mileto observa a eletricidade estática</a:t>
            </a:r>
          </a:p>
          <a:p>
            <a:pPr lvl="1"/>
            <a:r>
              <a:rPr lang="pt-BR" sz="2000" dirty="0" smtClean="0"/>
              <a:t>100 A.C. – </a:t>
            </a:r>
            <a:r>
              <a:rPr lang="pt-BR" sz="2000" dirty="0" err="1" smtClean="0"/>
              <a:t>Lucretius</a:t>
            </a:r>
            <a:r>
              <a:rPr lang="pt-BR" sz="2000" dirty="0" smtClean="0"/>
              <a:t> e Plínio relatam a pedra Magnetita</a:t>
            </a:r>
          </a:p>
          <a:p>
            <a:pPr lvl="1"/>
            <a:r>
              <a:rPr lang="pt-BR" sz="2000" dirty="0"/>
              <a:t>1752 </a:t>
            </a:r>
            <a:r>
              <a:rPr lang="pt-BR" sz="2000" dirty="0" smtClean="0"/>
              <a:t>– Benjamin Franklin (eletricidade nos raios )</a:t>
            </a:r>
            <a:endParaRPr lang="pt-BR" sz="2000" dirty="0"/>
          </a:p>
          <a:p>
            <a:pPr lvl="1"/>
            <a:r>
              <a:rPr lang="pt-BR" sz="2000" dirty="0" smtClean="0"/>
              <a:t>1790 a 1800 – Alessandro Volta (pilha eletroquímica) </a:t>
            </a:r>
          </a:p>
          <a:p>
            <a:pPr lvl="1"/>
            <a:r>
              <a:rPr lang="pt-BR" sz="2000" dirty="0" smtClean="0"/>
              <a:t>1820 – Hans </a:t>
            </a:r>
            <a:r>
              <a:rPr lang="en-GB" sz="2000" dirty="0" err="1" smtClean="0"/>
              <a:t>Ørsted</a:t>
            </a:r>
            <a:r>
              <a:rPr lang="en-GB" sz="2000" dirty="0" smtClean="0"/>
              <a:t> (campo </a:t>
            </a:r>
            <a:r>
              <a:rPr lang="en-GB" sz="2000" dirty="0" err="1" smtClean="0"/>
              <a:t>elétrico</a:t>
            </a:r>
            <a:r>
              <a:rPr lang="en-GB" sz="2000" dirty="0" smtClean="0"/>
              <a:t> vs. campo </a:t>
            </a:r>
            <a:r>
              <a:rPr lang="en-GB" sz="2000" dirty="0" err="1" smtClean="0"/>
              <a:t>magnético</a:t>
            </a:r>
            <a:r>
              <a:rPr lang="en-GB" sz="2000" dirty="0" smtClean="0"/>
              <a:t>)</a:t>
            </a:r>
          </a:p>
          <a:p>
            <a:pPr lvl="1"/>
            <a:r>
              <a:rPr lang="pt-BR" sz="2000" dirty="0" smtClean="0"/>
              <a:t>1820 – André-Marie Ampère (corrente e campo mag.)</a:t>
            </a:r>
          </a:p>
          <a:p>
            <a:pPr lvl="1"/>
            <a:r>
              <a:rPr lang="pt-BR" sz="2000" dirty="0" smtClean="0"/>
              <a:t>1827 – George Ohm (resistência elétrica)</a:t>
            </a:r>
          </a:p>
          <a:p>
            <a:pPr lvl="1"/>
            <a:r>
              <a:rPr lang="pt-BR" sz="2000" dirty="0" smtClean="0"/>
              <a:t>1831 – Michael Faraday e Joseph Henry (indução)</a:t>
            </a:r>
          </a:p>
          <a:p>
            <a:pPr lvl="1"/>
            <a:r>
              <a:rPr lang="pt-BR" sz="2000" dirty="0" smtClean="0"/>
              <a:t>1839 – William </a:t>
            </a:r>
            <a:r>
              <a:rPr lang="pt-BR" sz="2000" dirty="0" err="1" smtClean="0"/>
              <a:t>Cooke</a:t>
            </a:r>
            <a:r>
              <a:rPr lang="pt-BR" sz="2000" dirty="0" smtClean="0"/>
              <a:t> e Charles </a:t>
            </a:r>
            <a:r>
              <a:rPr lang="pt-BR" sz="2000" dirty="0" err="1" smtClean="0"/>
              <a:t>Wheatstone</a:t>
            </a:r>
            <a:r>
              <a:rPr lang="pt-BR" sz="2000" dirty="0" smtClean="0"/>
              <a:t> (telégrafo)</a:t>
            </a:r>
          </a:p>
          <a:p>
            <a:pPr lvl="1"/>
            <a:r>
              <a:rPr lang="pt-BR" sz="2000" dirty="0" err="1" smtClean="0"/>
              <a:t>Déc</a:t>
            </a:r>
            <a:r>
              <a:rPr lang="pt-BR" sz="2000" dirty="0" smtClean="0"/>
              <a:t>. 1830 – Primeiros motores elétricos (Clarke, </a:t>
            </a:r>
            <a:r>
              <a:rPr lang="pt-BR" sz="2000" dirty="0" err="1" smtClean="0"/>
              <a:t>Pixii</a:t>
            </a:r>
            <a:r>
              <a:rPr lang="pt-BR" sz="2000" dirty="0" smtClean="0"/>
              <a:t> e Henry)</a:t>
            </a:r>
          </a:p>
          <a:p>
            <a:pPr lvl="1"/>
            <a:r>
              <a:rPr lang="pt-BR" sz="2000" dirty="0" smtClean="0"/>
              <a:t>1854 – Leis de Gustav Robert </a:t>
            </a:r>
            <a:r>
              <a:rPr lang="pt-BR" sz="2000" dirty="0" err="1" smtClean="0"/>
              <a:t>Kirchhoff</a:t>
            </a:r>
            <a:endParaRPr lang="pt-BR" sz="2000" dirty="0" smtClean="0"/>
          </a:p>
          <a:p>
            <a:pPr lvl="1"/>
            <a:r>
              <a:rPr lang="pt-BR" sz="2000" b="1" dirty="0" smtClean="0"/>
              <a:t>1862 – James C. Maxwell (tece as quatro equações)</a:t>
            </a:r>
          </a:p>
        </p:txBody>
      </p:sp>
      <p:sp>
        <p:nvSpPr>
          <p:cNvPr id="4" name="Retângulo 3"/>
          <p:cNvSpPr/>
          <p:nvPr/>
        </p:nvSpPr>
        <p:spPr>
          <a:xfrm rot="16200000">
            <a:off x="-792336" y="4355901"/>
            <a:ext cx="2664296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Revolução</a:t>
            </a:r>
            <a:r>
              <a:rPr lang="pt-BR" sz="2000" dirty="0" smtClean="0"/>
              <a:t> </a:t>
            </a:r>
            <a:r>
              <a:rPr lang="pt-BR" sz="2000" b="1" dirty="0" smtClean="0"/>
              <a:t>industrial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01820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Uma breve história da engenharia elétrica</a:t>
            </a:r>
            <a:endParaRPr lang="en-GB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1920" y="1835621"/>
            <a:ext cx="8280920" cy="5724056"/>
          </a:xfrm>
        </p:spPr>
        <p:txBody>
          <a:bodyPr/>
          <a:lstStyle/>
          <a:p>
            <a:r>
              <a:rPr lang="pt-BR" sz="2400" dirty="0" smtClean="0"/>
              <a:t>Linha do tempo entre 1870 e 1900</a:t>
            </a:r>
          </a:p>
          <a:p>
            <a:pPr lvl="1"/>
            <a:r>
              <a:rPr lang="pt-BR" sz="2000" dirty="0" smtClean="0"/>
              <a:t>1876 – Graham Bell (telefone)</a:t>
            </a:r>
          </a:p>
          <a:p>
            <a:pPr lvl="1"/>
            <a:r>
              <a:rPr lang="pt-BR" sz="2000" dirty="0" smtClean="0"/>
              <a:t>1878/79 – Joseph </a:t>
            </a:r>
            <a:r>
              <a:rPr lang="pt-BR" sz="2000" dirty="0" err="1" smtClean="0"/>
              <a:t>Swan</a:t>
            </a:r>
            <a:r>
              <a:rPr lang="pt-BR" sz="2000" dirty="0" smtClean="0"/>
              <a:t> e  Thomas Edison (lâmpada)</a:t>
            </a:r>
          </a:p>
          <a:p>
            <a:pPr lvl="1"/>
            <a:r>
              <a:rPr lang="pt-BR" sz="2000" dirty="0" smtClean="0"/>
              <a:t>1881 – Thomas Edison (distribuição de energia)</a:t>
            </a:r>
          </a:p>
          <a:p>
            <a:pPr lvl="1"/>
            <a:r>
              <a:rPr lang="pt-BR" sz="2000" dirty="0" smtClean="0"/>
              <a:t>1881 – W. Siemens (bonde/trem de passageiros)</a:t>
            </a:r>
          </a:p>
          <a:p>
            <a:pPr lvl="1"/>
            <a:r>
              <a:rPr lang="pt-BR" sz="2000" b="1" u="sng" dirty="0" smtClean="0"/>
              <a:t>1882 – Primeira escola de engenharia (Alemanha)</a:t>
            </a:r>
          </a:p>
          <a:p>
            <a:pPr lvl="1"/>
            <a:r>
              <a:rPr lang="pt-BR" sz="2000" dirty="0" smtClean="0"/>
              <a:t>1885 – </a:t>
            </a:r>
            <a:r>
              <a:rPr lang="pt-BR" sz="2000" dirty="0" err="1" smtClean="0"/>
              <a:t>Galileo</a:t>
            </a:r>
            <a:r>
              <a:rPr lang="pt-BR" sz="2000" dirty="0" smtClean="0"/>
              <a:t> </a:t>
            </a:r>
            <a:r>
              <a:rPr lang="pt-BR" sz="2000" dirty="0" err="1" smtClean="0"/>
              <a:t>Ferraris</a:t>
            </a:r>
            <a:r>
              <a:rPr lang="pt-BR" sz="2000" dirty="0" smtClean="0"/>
              <a:t> (motor de indução em CA)</a:t>
            </a:r>
          </a:p>
          <a:p>
            <a:pPr lvl="1"/>
            <a:r>
              <a:rPr lang="pt-BR" sz="2000" dirty="0" smtClean="0"/>
              <a:t>1887 – Nicola Tesla (popularização de CA)</a:t>
            </a:r>
          </a:p>
          <a:p>
            <a:pPr lvl="1"/>
            <a:r>
              <a:rPr lang="pt-BR" sz="2000" dirty="0" smtClean="0"/>
              <a:t>1888 – Heinrich R. Hertz (ondas de rádio)</a:t>
            </a:r>
          </a:p>
          <a:p>
            <a:pPr lvl="1"/>
            <a:r>
              <a:rPr lang="pt-BR" sz="2000" dirty="0" smtClean="0"/>
              <a:t>1889 – G. </a:t>
            </a:r>
            <a:r>
              <a:rPr lang="pt-BR" sz="2000" dirty="0" err="1" smtClean="0"/>
              <a:t>Westinghouse</a:t>
            </a:r>
            <a:r>
              <a:rPr lang="pt-BR" sz="2000" dirty="0" smtClean="0"/>
              <a:t> (corrente alternada)</a:t>
            </a:r>
          </a:p>
          <a:p>
            <a:pPr lvl="1"/>
            <a:r>
              <a:rPr lang="pt-BR" sz="2000" dirty="0" smtClean="0"/>
              <a:t>1893 – </a:t>
            </a:r>
            <a:r>
              <a:rPr lang="pt-BR" sz="2000" dirty="0" err="1" smtClean="0"/>
              <a:t>Steinmetz</a:t>
            </a:r>
            <a:r>
              <a:rPr lang="pt-BR" sz="2000" dirty="0" smtClean="0"/>
              <a:t> (teoria </a:t>
            </a:r>
            <a:r>
              <a:rPr lang="pt-BR" sz="2000" dirty="0" err="1" smtClean="0"/>
              <a:t>fasorial</a:t>
            </a:r>
            <a:r>
              <a:rPr lang="pt-BR" sz="2000" dirty="0" smtClean="0"/>
              <a:t> para circ. em CA)</a:t>
            </a:r>
          </a:p>
          <a:p>
            <a:pPr lvl="1"/>
            <a:r>
              <a:rPr lang="pt-BR" sz="2000" dirty="0" smtClean="0"/>
              <a:t>1896 – </a:t>
            </a:r>
            <a:r>
              <a:rPr lang="pt-BR" sz="2000" dirty="0" err="1" smtClean="0"/>
              <a:t>Guglielmo</a:t>
            </a:r>
            <a:r>
              <a:rPr lang="pt-BR" sz="2000" dirty="0" smtClean="0"/>
              <a:t> Marconi (radio broadcast)</a:t>
            </a:r>
          </a:p>
          <a:p>
            <a:pPr lvl="1"/>
            <a:r>
              <a:rPr lang="pt-BR" sz="2000" dirty="0" smtClean="0"/>
              <a:t>1897 – Ferdinand </a:t>
            </a:r>
            <a:r>
              <a:rPr lang="pt-BR" sz="2000" dirty="0" err="1" smtClean="0"/>
              <a:t>Braun</a:t>
            </a:r>
            <a:r>
              <a:rPr lang="pt-BR" sz="2000" dirty="0" smtClean="0"/>
              <a:t> (tubo de raios catódicos)</a:t>
            </a:r>
          </a:p>
          <a:p>
            <a:pPr lvl="1"/>
            <a:endParaRPr lang="pt-BR" sz="2000" dirty="0" smtClean="0"/>
          </a:p>
        </p:txBody>
      </p:sp>
      <p:sp>
        <p:nvSpPr>
          <p:cNvPr id="4" name="Retângulo 3"/>
          <p:cNvSpPr/>
          <p:nvPr/>
        </p:nvSpPr>
        <p:spPr>
          <a:xfrm rot="16200000">
            <a:off x="-2193836" y="4179352"/>
            <a:ext cx="489123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800" b="1" dirty="0" smtClean="0"/>
              <a:t>Geração, Transmissão, Distribuição de Energia</a:t>
            </a:r>
            <a:endParaRPr lang="en-GB" sz="1800" b="1" dirty="0"/>
          </a:p>
        </p:txBody>
      </p:sp>
      <p:sp>
        <p:nvSpPr>
          <p:cNvPr id="6" name="Retângulo 5"/>
          <p:cNvSpPr/>
          <p:nvPr/>
        </p:nvSpPr>
        <p:spPr>
          <a:xfrm rot="16200000">
            <a:off x="-1764443" y="4175881"/>
            <a:ext cx="4896544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800" b="1" dirty="0" smtClean="0"/>
              <a:t>Iluminação</a:t>
            </a:r>
            <a:r>
              <a:rPr lang="en-GB" sz="1800" b="1" dirty="0" smtClean="0"/>
              <a:t>, </a:t>
            </a:r>
            <a:r>
              <a:rPr lang="en-GB" sz="1800" b="1" dirty="0" err="1" smtClean="0"/>
              <a:t>Manufatura</a:t>
            </a:r>
            <a:r>
              <a:rPr lang="en-GB" sz="1800" b="1" dirty="0" smtClean="0"/>
              <a:t>, </a:t>
            </a:r>
            <a:r>
              <a:rPr lang="pt-BR" sz="1800" b="1" dirty="0" smtClean="0"/>
              <a:t>Transporte, Utilidades</a:t>
            </a:r>
            <a:endParaRPr lang="en-GB" sz="1800" b="1" dirty="0"/>
          </a:p>
        </p:txBody>
      </p:sp>
      <p:sp>
        <p:nvSpPr>
          <p:cNvPr id="7" name="Retângulo 6"/>
          <p:cNvSpPr/>
          <p:nvPr/>
        </p:nvSpPr>
        <p:spPr>
          <a:xfrm rot="16200000">
            <a:off x="-1329741" y="4179353"/>
            <a:ext cx="489123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800" b="1" dirty="0" smtClean="0"/>
              <a:t>Telégrafo, Telefonia, Rádio, </a:t>
            </a:r>
            <a:r>
              <a:rPr lang="pt-BR" sz="1800" b="1" dirty="0" err="1" smtClean="0"/>
              <a:t>Audio</a:t>
            </a:r>
            <a:endParaRPr lang="en-GB" sz="1800" dirty="0"/>
          </a:p>
        </p:txBody>
      </p:sp>
      <p:sp>
        <p:nvSpPr>
          <p:cNvPr id="8" name="Retângulo 7"/>
          <p:cNvSpPr/>
          <p:nvPr/>
        </p:nvSpPr>
        <p:spPr>
          <a:xfrm rot="16200000">
            <a:off x="178230" y="6777370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9" name="Retângulo 8"/>
          <p:cNvSpPr/>
          <p:nvPr/>
        </p:nvSpPr>
        <p:spPr>
          <a:xfrm rot="16200000">
            <a:off x="178230" y="7005969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0" name="Retângulo 9"/>
          <p:cNvSpPr/>
          <p:nvPr/>
        </p:nvSpPr>
        <p:spPr>
          <a:xfrm rot="16200000">
            <a:off x="178230" y="7234568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1" name="Retângulo 10"/>
          <p:cNvSpPr/>
          <p:nvPr/>
        </p:nvSpPr>
        <p:spPr>
          <a:xfrm rot="16200000">
            <a:off x="607630" y="6777370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2" name="Retângulo 11"/>
          <p:cNvSpPr/>
          <p:nvPr/>
        </p:nvSpPr>
        <p:spPr>
          <a:xfrm rot="16200000">
            <a:off x="607630" y="7005969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3" name="Retângulo 12"/>
          <p:cNvSpPr/>
          <p:nvPr/>
        </p:nvSpPr>
        <p:spPr>
          <a:xfrm rot="16200000">
            <a:off x="607630" y="7234568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4" name="Retângulo 13"/>
          <p:cNvSpPr/>
          <p:nvPr/>
        </p:nvSpPr>
        <p:spPr>
          <a:xfrm rot="16200000">
            <a:off x="1039677" y="6777370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5" name="Retângulo 14"/>
          <p:cNvSpPr/>
          <p:nvPr/>
        </p:nvSpPr>
        <p:spPr>
          <a:xfrm rot="16200000">
            <a:off x="1039677" y="7005969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1039677" y="7234568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141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 engenharia elétrica contemporânea</a:t>
            </a:r>
            <a:endParaRPr lang="en-GB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1920" y="1835621"/>
            <a:ext cx="8280920" cy="5724056"/>
          </a:xfrm>
        </p:spPr>
        <p:txBody>
          <a:bodyPr/>
          <a:lstStyle/>
          <a:p>
            <a:r>
              <a:rPr lang="pt-BR" sz="2400" dirty="0" smtClean="0"/>
              <a:t>Linha do tempo a partir de 1900</a:t>
            </a:r>
          </a:p>
          <a:p>
            <a:pPr lvl="1"/>
            <a:r>
              <a:rPr lang="pt-BR" sz="2000" dirty="0" smtClean="0"/>
              <a:t>1904 – John A. Fleming (diodo)</a:t>
            </a:r>
          </a:p>
          <a:p>
            <a:pPr lvl="1"/>
            <a:r>
              <a:rPr lang="pt-BR" sz="2000" dirty="0" smtClean="0"/>
              <a:t>1906 – R. von </a:t>
            </a:r>
            <a:r>
              <a:rPr lang="pt-BR" sz="2000" dirty="0" err="1" smtClean="0"/>
              <a:t>Lieben</a:t>
            </a:r>
            <a:r>
              <a:rPr lang="pt-BR" sz="2000" dirty="0" smtClean="0"/>
              <a:t>/L. De Forest (amplificador – </a:t>
            </a:r>
            <a:r>
              <a:rPr lang="pt-BR" sz="2000" dirty="0" err="1" smtClean="0"/>
              <a:t>triodo</a:t>
            </a:r>
            <a:r>
              <a:rPr lang="pt-BR" sz="2000" dirty="0" smtClean="0"/>
              <a:t>)</a:t>
            </a:r>
          </a:p>
          <a:p>
            <a:pPr lvl="1"/>
            <a:r>
              <a:rPr lang="pt-BR" sz="2000" dirty="0" smtClean="0"/>
              <a:t>1912/19 – E. </a:t>
            </a:r>
            <a:r>
              <a:rPr lang="pt-BR" sz="2000" dirty="0" err="1" smtClean="0"/>
              <a:t>Amstrong</a:t>
            </a:r>
            <a:r>
              <a:rPr lang="pt-BR" sz="2000" dirty="0" smtClean="0"/>
              <a:t> (oscilador eletrônico e radio AM)</a:t>
            </a:r>
          </a:p>
          <a:p>
            <a:pPr lvl="1"/>
            <a:r>
              <a:rPr lang="pt-BR" sz="2000" dirty="0" smtClean="0"/>
              <a:t>1920 – A. Hull (</a:t>
            </a:r>
            <a:r>
              <a:rPr lang="pt-BR" sz="2000" dirty="0" err="1" smtClean="0"/>
              <a:t>magnetron</a:t>
            </a:r>
            <a:r>
              <a:rPr lang="pt-BR" sz="2000" dirty="0" smtClean="0"/>
              <a:t> – </a:t>
            </a:r>
            <a:r>
              <a:rPr lang="pt-BR" sz="2000" dirty="0" err="1" smtClean="0"/>
              <a:t>microondas</a:t>
            </a:r>
            <a:r>
              <a:rPr lang="pt-BR" sz="2000" dirty="0" smtClean="0"/>
              <a:t>)</a:t>
            </a:r>
          </a:p>
          <a:p>
            <a:pPr lvl="1"/>
            <a:r>
              <a:rPr lang="pt-BR" sz="2000" dirty="0" smtClean="0"/>
              <a:t>1928 – Primeira transmissão de vídeo</a:t>
            </a:r>
          </a:p>
          <a:p>
            <a:pPr lvl="1"/>
            <a:r>
              <a:rPr lang="pt-BR" sz="2000" dirty="0" smtClean="0"/>
              <a:t>1934 – </a:t>
            </a:r>
            <a:r>
              <a:rPr lang="pt-BR" sz="2000" dirty="0" err="1" smtClean="0"/>
              <a:t>Wimperis</a:t>
            </a:r>
            <a:r>
              <a:rPr lang="pt-BR" sz="2000" dirty="0" smtClean="0"/>
              <a:t> (radar militar)</a:t>
            </a:r>
          </a:p>
          <a:p>
            <a:pPr lvl="1"/>
            <a:r>
              <a:rPr lang="pt-BR" sz="2000" dirty="0" smtClean="0"/>
              <a:t>1941 – Konrad </a:t>
            </a:r>
            <a:r>
              <a:rPr lang="pt-BR" sz="2000" dirty="0" err="1" smtClean="0"/>
              <a:t>Zuse</a:t>
            </a:r>
            <a:r>
              <a:rPr lang="pt-BR" sz="2000" dirty="0" smtClean="0"/>
              <a:t> (Z3) – computador eletromecânico</a:t>
            </a:r>
          </a:p>
          <a:p>
            <a:pPr lvl="1"/>
            <a:r>
              <a:rPr lang="pt-BR" sz="2000" dirty="0" smtClean="0"/>
              <a:t>1943/46 – </a:t>
            </a:r>
            <a:r>
              <a:rPr lang="pt-BR" sz="2000" dirty="0" err="1" smtClean="0"/>
              <a:t>Colossus</a:t>
            </a:r>
            <a:r>
              <a:rPr lang="pt-BR" sz="2000" dirty="0" smtClean="0"/>
              <a:t> / ENIAC – era da computação</a:t>
            </a:r>
          </a:p>
          <a:p>
            <a:pPr lvl="1"/>
            <a:r>
              <a:rPr lang="pt-BR" sz="2000" dirty="0" smtClean="0"/>
              <a:t>1947 – </a:t>
            </a:r>
            <a:r>
              <a:rPr lang="pt-BR" sz="2000" dirty="0" err="1" smtClean="0"/>
              <a:t>W.B.Shckley</a:t>
            </a:r>
            <a:r>
              <a:rPr lang="pt-BR" sz="2000" dirty="0" smtClean="0"/>
              <a:t>, J. Bardeen, W. Brattain (transistor)</a:t>
            </a:r>
          </a:p>
          <a:p>
            <a:pPr lvl="1"/>
            <a:r>
              <a:rPr lang="pt-BR" sz="2000" dirty="0" smtClean="0"/>
              <a:t>1958/59 – Jack Kilby / Robert </a:t>
            </a:r>
            <a:r>
              <a:rPr lang="pt-BR" sz="2000" dirty="0" err="1" smtClean="0"/>
              <a:t>Noyce</a:t>
            </a:r>
            <a:r>
              <a:rPr lang="pt-BR" sz="2000" dirty="0" smtClean="0"/>
              <a:t> (circuito integrado)</a:t>
            </a:r>
          </a:p>
          <a:p>
            <a:pPr lvl="1"/>
            <a:r>
              <a:rPr lang="pt-BR" sz="2000" dirty="0" smtClean="0"/>
              <a:t>1968 – Ted </a:t>
            </a:r>
            <a:r>
              <a:rPr lang="pt-BR" sz="2000" dirty="0" err="1" smtClean="0"/>
              <a:t>Hoff</a:t>
            </a:r>
            <a:r>
              <a:rPr lang="pt-BR" sz="2000" dirty="0" smtClean="0"/>
              <a:t> da Intel (microprocessador)</a:t>
            </a:r>
          </a:p>
          <a:p>
            <a:pPr lvl="1"/>
            <a:r>
              <a:rPr lang="pt-BR" sz="2000" dirty="0" smtClean="0"/>
              <a:t>1973 – Primeiro computador pessoal (Altair 8800)</a:t>
            </a:r>
          </a:p>
          <a:p>
            <a:pPr lvl="1"/>
            <a:endParaRPr lang="pt-BR" sz="2000" dirty="0" smtClean="0"/>
          </a:p>
        </p:txBody>
      </p:sp>
      <p:sp>
        <p:nvSpPr>
          <p:cNvPr id="4" name="Retângulo 3"/>
          <p:cNvSpPr/>
          <p:nvPr/>
        </p:nvSpPr>
        <p:spPr>
          <a:xfrm rot="16200000">
            <a:off x="-2013196" y="4431924"/>
            <a:ext cx="4529960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Geração, Transmissão, Distribuição de Energia</a:t>
            </a:r>
            <a:endParaRPr lang="en-GB" sz="1600" b="1" dirty="0"/>
          </a:p>
        </p:txBody>
      </p:sp>
      <p:sp>
        <p:nvSpPr>
          <p:cNvPr id="6" name="Retângulo 5"/>
          <p:cNvSpPr/>
          <p:nvPr/>
        </p:nvSpPr>
        <p:spPr>
          <a:xfrm rot="16200000">
            <a:off x="-1583608" y="4428726"/>
            <a:ext cx="4534873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Iluminação</a:t>
            </a:r>
            <a:r>
              <a:rPr lang="en-GB" sz="1600" b="1" dirty="0" smtClean="0"/>
              <a:t>, </a:t>
            </a:r>
            <a:r>
              <a:rPr lang="en-GB" sz="1600" b="1" dirty="0" err="1" smtClean="0"/>
              <a:t>Manufatura</a:t>
            </a:r>
            <a:r>
              <a:rPr lang="en-GB" sz="1600" b="1" dirty="0" smtClean="0"/>
              <a:t>, </a:t>
            </a:r>
            <a:r>
              <a:rPr lang="pt-BR" sz="1600" b="1" dirty="0" smtClean="0"/>
              <a:t>Transporte, Utilidades</a:t>
            </a:r>
            <a:endParaRPr lang="en-GB" sz="1600" b="1" dirty="0"/>
          </a:p>
        </p:txBody>
      </p:sp>
      <p:sp>
        <p:nvSpPr>
          <p:cNvPr id="7" name="Retângulo 6"/>
          <p:cNvSpPr/>
          <p:nvPr/>
        </p:nvSpPr>
        <p:spPr>
          <a:xfrm rot="16200000">
            <a:off x="-1149102" y="4431924"/>
            <a:ext cx="4529959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Telecomunicações, </a:t>
            </a:r>
            <a:r>
              <a:rPr lang="pt-BR" sz="1600" b="1" dirty="0" err="1" smtClean="0"/>
              <a:t>Audio</a:t>
            </a:r>
            <a:r>
              <a:rPr lang="pt-BR" sz="1600" b="1" dirty="0" smtClean="0"/>
              <a:t>, Vídeo, Eletrônica</a:t>
            </a:r>
            <a:endParaRPr lang="en-GB" sz="1600" dirty="0"/>
          </a:p>
        </p:txBody>
      </p:sp>
      <p:sp>
        <p:nvSpPr>
          <p:cNvPr id="8" name="Retângulo 7"/>
          <p:cNvSpPr/>
          <p:nvPr/>
        </p:nvSpPr>
        <p:spPr>
          <a:xfrm rot="16200000">
            <a:off x="724717" y="5603288"/>
            <a:ext cx="1944218" cy="6015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Sistemas digitais e computação</a:t>
            </a:r>
            <a:endParaRPr lang="en-GB" sz="1600" dirty="0"/>
          </a:p>
        </p:txBody>
      </p:sp>
      <p:sp>
        <p:nvSpPr>
          <p:cNvPr id="9" name="Retângulo 8"/>
          <p:cNvSpPr/>
          <p:nvPr/>
        </p:nvSpPr>
        <p:spPr>
          <a:xfrm rot="16200000">
            <a:off x="1039677" y="6856467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0" name="Retângulo 9"/>
          <p:cNvSpPr/>
          <p:nvPr/>
        </p:nvSpPr>
        <p:spPr>
          <a:xfrm rot="16200000">
            <a:off x="1039677" y="7085066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1" name="Retângulo 10"/>
          <p:cNvSpPr/>
          <p:nvPr/>
        </p:nvSpPr>
        <p:spPr>
          <a:xfrm rot="16200000">
            <a:off x="1039677" y="7313665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2" name="Retângulo 11"/>
          <p:cNvSpPr/>
          <p:nvPr/>
        </p:nvSpPr>
        <p:spPr>
          <a:xfrm rot="16200000">
            <a:off x="607628" y="6856467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3" name="Retângulo 12"/>
          <p:cNvSpPr/>
          <p:nvPr/>
        </p:nvSpPr>
        <p:spPr>
          <a:xfrm rot="16200000">
            <a:off x="607628" y="7085066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4" name="Retângulo 13"/>
          <p:cNvSpPr/>
          <p:nvPr/>
        </p:nvSpPr>
        <p:spPr>
          <a:xfrm rot="16200000">
            <a:off x="607628" y="7313665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5" name="Retângulo 14"/>
          <p:cNvSpPr/>
          <p:nvPr/>
        </p:nvSpPr>
        <p:spPr>
          <a:xfrm rot="16200000">
            <a:off x="175585" y="6856467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175585" y="7085066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7" name="Retângulo 16"/>
          <p:cNvSpPr/>
          <p:nvPr/>
        </p:nvSpPr>
        <p:spPr>
          <a:xfrm rot="16200000">
            <a:off x="175585" y="7313665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8" name="Retângulo 17"/>
          <p:cNvSpPr/>
          <p:nvPr/>
        </p:nvSpPr>
        <p:spPr>
          <a:xfrm rot="16200000">
            <a:off x="1630883" y="6745958"/>
            <a:ext cx="152401" cy="581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1630883" y="6974557"/>
            <a:ext cx="152401" cy="581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20" name="Retângulo 19"/>
          <p:cNvSpPr/>
          <p:nvPr/>
        </p:nvSpPr>
        <p:spPr>
          <a:xfrm rot="16200000">
            <a:off x="1630883" y="7203156"/>
            <a:ext cx="152401" cy="581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22" name="Retângulo 21"/>
          <p:cNvSpPr/>
          <p:nvPr/>
        </p:nvSpPr>
        <p:spPr>
          <a:xfrm rot="16200000">
            <a:off x="175584" y="1803809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23" name="Retângulo 22"/>
          <p:cNvSpPr/>
          <p:nvPr/>
        </p:nvSpPr>
        <p:spPr>
          <a:xfrm rot="16200000">
            <a:off x="175584" y="2032408"/>
            <a:ext cx="152399" cy="3600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24" name="Retângulo 23"/>
          <p:cNvSpPr/>
          <p:nvPr/>
        </p:nvSpPr>
        <p:spPr>
          <a:xfrm rot="16200000">
            <a:off x="607630" y="1803505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25" name="Retângulo 24"/>
          <p:cNvSpPr/>
          <p:nvPr/>
        </p:nvSpPr>
        <p:spPr>
          <a:xfrm rot="16200000">
            <a:off x="607630" y="2032104"/>
            <a:ext cx="152399" cy="3600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26" name="Retângulo 25"/>
          <p:cNvSpPr/>
          <p:nvPr/>
        </p:nvSpPr>
        <p:spPr>
          <a:xfrm rot="16200000">
            <a:off x="1039676" y="1803201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  <p:sp>
        <p:nvSpPr>
          <p:cNvPr id="27" name="Retângulo 26"/>
          <p:cNvSpPr/>
          <p:nvPr/>
        </p:nvSpPr>
        <p:spPr>
          <a:xfrm rot="16200000">
            <a:off x="1039676" y="2031800"/>
            <a:ext cx="152399" cy="3600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1743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da eletrificação no Brasil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433048" cy="5652046"/>
          </a:xfrm>
        </p:spPr>
        <p:txBody>
          <a:bodyPr/>
          <a:lstStyle/>
          <a:p>
            <a:pPr lvl="1"/>
            <a:r>
              <a:rPr lang="pt-BR" sz="2000" dirty="0" smtClean="0"/>
              <a:t>1879 – Dom Pedro II inaugura a iluminação de uma estrada de ferro</a:t>
            </a:r>
          </a:p>
          <a:p>
            <a:pPr lvl="1"/>
            <a:r>
              <a:rPr lang="pt-BR" sz="2000" dirty="0" smtClean="0"/>
              <a:t>1881 – Iluminação da atual Praça XV e Praça da República em SP</a:t>
            </a:r>
          </a:p>
          <a:p>
            <a:pPr lvl="1"/>
            <a:r>
              <a:rPr lang="pt-BR" sz="2000" dirty="0" smtClean="0"/>
              <a:t>1883 – Inauguração da primeira usina hidrelétrica em Diamantina, Minas Gerais.</a:t>
            </a:r>
          </a:p>
          <a:p>
            <a:pPr lvl="1"/>
            <a:r>
              <a:rPr lang="pt-BR" sz="2000" dirty="0" smtClean="0"/>
              <a:t>1883 – Dom Pedro II inaugura primeiro serviço de iluminação pública em Campos</a:t>
            </a:r>
          </a:p>
          <a:p>
            <a:pPr lvl="1"/>
            <a:r>
              <a:rPr lang="pt-BR" sz="2000" dirty="0" smtClean="0"/>
              <a:t>1899 – Criação da São Paulo </a:t>
            </a:r>
            <a:r>
              <a:rPr lang="pt-BR" sz="2000" dirty="0" err="1" smtClean="0"/>
              <a:t>Tramway</a:t>
            </a:r>
            <a:r>
              <a:rPr lang="pt-BR" sz="2000" dirty="0" smtClean="0"/>
              <a:t>, Light </a:t>
            </a:r>
            <a:r>
              <a:rPr lang="pt-BR" sz="2000" dirty="0" err="1" smtClean="0"/>
              <a:t>and</a:t>
            </a:r>
            <a:r>
              <a:rPr lang="pt-BR" sz="2000" dirty="0" smtClean="0"/>
              <a:t> Power </a:t>
            </a:r>
            <a:r>
              <a:rPr lang="pt-BR" sz="2000" dirty="0" err="1" smtClean="0"/>
              <a:t>Company</a:t>
            </a:r>
            <a:endParaRPr lang="pt-BR" sz="2000" dirty="0" smtClean="0"/>
          </a:p>
          <a:p>
            <a:pPr lvl="1"/>
            <a:r>
              <a:rPr lang="pt-BR" sz="2000" dirty="0" smtClean="0"/>
              <a:t>1900 a 1930 – Investimentos de capital estrangeiro no país</a:t>
            </a:r>
          </a:p>
          <a:p>
            <a:pPr lvl="1"/>
            <a:r>
              <a:rPr lang="pt-BR" sz="2000" dirty="0" smtClean="0"/>
              <a:t>1940 – Concessionárias estaduais e federais de G, T e D</a:t>
            </a:r>
          </a:p>
          <a:p>
            <a:pPr lvl="1"/>
            <a:r>
              <a:rPr lang="pt-BR" sz="2000" dirty="0" smtClean="0"/>
              <a:t>1956 – Estímulos a industrialização nacional (JK)</a:t>
            </a:r>
          </a:p>
          <a:p>
            <a:pPr lvl="1"/>
            <a:r>
              <a:rPr lang="pt-BR" sz="2000" dirty="0" smtClean="0"/>
              <a:t>1963 – Usina hidroelétrica de FURNAS (interligação RJ, MG, SP)</a:t>
            </a:r>
          </a:p>
          <a:p>
            <a:pPr lvl="1"/>
            <a:r>
              <a:rPr lang="pt-BR" sz="2000" dirty="0" smtClean="0"/>
              <a:t>1984 – Usina hidroelétrica de Itaipu e sistema interligado nacional</a:t>
            </a:r>
          </a:p>
          <a:p>
            <a:pPr lvl="1"/>
            <a:r>
              <a:rPr lang="pt-BR" sz="2000" dirty="0" smtClean="0"/>
              <a:t>Suporte </a:t>
            </a:r>
            <a:r>
              <a:rPr lang="pt-BR" sz="2000" dirty="0" smtClean="0"/>
              <a:t>para a</a:t>
            </a:r>
            <a:r>
              <a:rPr lang="pt-BR" sz="2000" dirty="0" smtClean="0"/>
              <a:t> </a:t>
            </a:r>
            <a:r>
              <a:rPr lang="pt-BR" sz="2000" dirty="0" smtClean="0"/>
              <a:t>diversificação </a:t>
            </a:r>
            <a:r>
              <a:rPr lang="pt-BR" sz="2000" dirty="0" smtClean="0"/>
              <a:t>e </a:t>
            </a:r>
            <a:r>
              <a:rPr lang="pt-BR" sz="2000" dirty="0" smtClean="0"/>
              <a:t>expansão </a:t>
            </a:r>
            <a:r>
              <a:rPr lang="pt-BR" sz="2000" dirty="0" smtClean="0"/>
              <a:t>das </a:t>
            </a:r>
            <a:r>
              <a:rPr lang="pt-BR" sz="2000" dirty="0" smtClean="0"/>
              <a:t>indústrias </a:t>
            </a:r>
            <a:r>
              <a:rPr lang="pt-BR" sz="2000" dirty="0" smtClean="0"/>
              <a:t>no país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942538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</TotalTime>
  <Words>1512</Words>
  <Application>Microsoft Office PowerPoint</Application>
  <PresentationFormat>Personalizar</PresentationFormat>
  <Paragraphs>165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Introdução a Engenharia Elétrica - 323100</vt:lpstr>
      <vt:lpstr>Sumário</vt:lpstr>
      <vt:lpstr>O que é engenharia?</vt:lpstr>
      <vt:lpstr>O que é engenharia elétrica?</vt:lpstr>
      <vt:lpstr>Exemplo de aplicações: Sociedades do IEEE (2014)</vt:lpstr>
      <vt:lpstr>Uma breve história da física da eletricidade e eletromagnetismo</vt:lpstr>
      <vt:lpstr>Uma breve história da engenharia elétrica</vt:lpstr>
      <vt:lpstr>A engenharia elétrica contemporânea</vt:lpstr>
      <vt:lpstr>História da eletrificação no Brasil</vt:lpstr>
      <vt:lpstr>Breve história da engenharia elétrica em SP</vt:lpstr>
      <vt:lpstr>De Escola Polythecnica à Escola Politécnica da USP</vt:lpstr>
      <vt:lpstr>A engenharia elétrica da Escola Politécnica da USP</vt:lpstr>
      <vt:lpstr>O Curso de Engenharia da Elétrica da POLI</vt:lpstr>
      <vt:lpstr>Estrutura curricular da Eng. Elétrica – EC3</vt:lpstr>
      <vt:lpstr>EC3 – Disciplinas da formação básica</vt:lpstr>
      <vt:lpstr>EC3 – Disciplinas da Eng. e Ciência da Eng. Elétrica</vt:lpstr>
      <vt:lpstr>EC3 – Disciplinas da habilitação em Eng. Elétrica</vt:lpstr>
      <vt:lpstr>EC3 – Disciplinas do módulo na habilitação</vt:lpstr>
      <vt:lpstr>EC3 – Disciplinas optativas livres</vt:lpstr>
      <vt:lpstr>Atenção aos três pilares</vt:lpstr>
      <vt:lpstr>Referências</vt:lpstr>
      <vt:lpstr>Referências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356</cp:revision>
  <cp:lastPrinted>2013-09-18T02:17:29Z</cp:lastPrinted>
  <dcterms:modified xsi:type="dcterms:W3CDTF">2014-04-03T15:12:43Z</dcterms:modified>
</cp:coreProperties>
</file>