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7" r:id="rId4"/>
    <p:sldId id="308" r:id="rId5"/>
    <p:sldId id="262" r:id="rId6"/>
    <p:sldId id="309" r:id="rId7"/>
    <p:sldId id="310" r:id="rId8"/>
    <p:sldId id="271" r:id="rId9"/>
    <p:sldId id="270" r:id="rId10"/>
    <p:sldId id="263" r:id="rId11"/>
    <p:sldId id="264" r:id="rId12"/>
    <p:sldId id="272" r:id="rId13"/>
    <p:sldId id="273" r:id="rId14"/>
    <p:sldId id="274" r:id="rId15"/>
    <p:sldId id="312" r:id="rId16"/>
    <p:sldId id="276" r:id="rId17"/>
    <p:sldId id="277" r:id="rId18"/>
    <p:sldId id="278" r:id="rId19"/>
    <p:sldId id="280" r:id="rId20"/>
    <p:sldId id="284" r:id="rId21"/>
    <p:sldId id="297" r:id="rId22"/>
    <p:sldId id="311" r:id="rId23"/>
    <p:sldId id="285" r:id="rId24"/>
    <p:sldId id="298" r:id="rId25"/>
    <p:sldId id="313" r:id="rId26"/>
    <p:sldId id="300" r:id="rId27"/>
    <p:sldId id="301" r:id="rId28"/>
    <p:sldId id="314" r:id="rId29"/>
    <p:sldId id="303" r:id="rId30"/>
    <p:sldId id="315" r:id="rId31"/>
    <p:sldId id="316" r:id="rId32"/>
    <p:sldId id="306" r:id="rId33"/>
    <p:sldId id="307" r:id="rId34"/>
    <p:sldId id="296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D56-A395-4EF3-8F64-90D5E810FA28}" type="datetimeFigureOut">
              <a:rPr lang="pt-BR" smtClean="0"/>
              <a:t>08/06/2016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1FD0-3C2D-45AC-A03D-50FE0CD50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85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D56-A395-4EF3-8F64-90D5E810FA28}" type="datetimeFigureOut">
              <a:rPr lang="pt-BR" smtClean="0"/>
              <a:t>08/06/2016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1FD0-3C2D-45AC-A03D-50FE0CD50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08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D56-A395-4EF3-8F64-90D5E810FA28}" type="datetimeFigureOut">
              <a:rPr lang="pt-BR" smtClean="0"/>
              <a:t>08/06/2016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1FD0-3C2D-45AC-A03D-50FE0CD50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17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D56-A395-4EF3-8F64-90D5E810FA28}" type="datetimeFigureOut">
              <a:rPr lang="pt-BR" smtClean="0"/>
              <a:t>08/06/2016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1FD0-3C2D-45AC-A03D-50FE0CD50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78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D56-A395-4EF3-8F64-90D5E810FA28}" type="datetimeFigureOut">
              <a:rPr lang="pt-BR" smtClean="0"/>
              <a:t>08/06/2016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1FD0-3C2D-45AC-A03D-50FE0CD50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13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D56-A395-4EF3-8F64-90D5E810FA28}" type="datetimeFigureOut">
              <a:rPr lang="pt-BR" smtClean="0"/>
              <a:t>08/06/2016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1FD0-3C2D-45AC-A03D-50FE0CD50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57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D56-A395-4EF3-8F64-90D5E810FA28}" type="datetimeFigureOut">
              <a:rPr lang="pt-BR" smtClean="0"/>
              <a:t>08/06/2016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1FD0-3C2D-45AC-A03D-50FE0CD50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32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D56-A395-4EF3-8F64-90D5E810FA28}" type="datetimeFigureOut">
              <a:rPr lang="pt-BR" smtClean="0"/>
              <a:t>08/06/2016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1FD0-3C2D-45AC-A03D-50FE0CD50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3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D56-A395-4EF3-8F64-90D5E810FA28}" type="datetimeFigureOut">
              <a:rPr lang="pt-BR" smtClean="0"/>
              <a:t>08/06/2016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1FD0-3C2D-45AC-A03D-50FE0CD50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15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D56-A395-4EF3-8F64-90D5E810FA28}" type="datetimeFigureOut">
              <a:rPr lang="pt-BR" smtClean="0"/>
              <a:t>08/06/2016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1FD0-3C2D-45AC-A03D-50FE0CD50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55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D56-A395-4EF3-8F64-90D5E810FA28}" type="datetimeFigureOut">
              <a:rPr lang="pt-BR" smtClean="0"/>
              <a:t>08/06/2016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1FD0-3C2D-45AC-A03D-50FE0CD50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92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8D56-A395-4EF3-8F64-90D5E810FA28}" type="datetimeFigureOut">
              <a:rPr lang="pt-BR" smtClean="0"/>
              <a:t>08/06/2016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51FD0-3C2D-45AC-A03D-50FE0CD50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70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usablight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omatocasual.com/wp-content/uploads/tomato-bligh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8741"/>
            <a:ext cx="205469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ugwoodcloud.org/images/768x512/54269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r="10823" b="5321"/>
          <a:stretch/>
        </p:blipFill>
        <p:spPr bwMode="auto">
          <a:xfrm>
            <a:off x="2358887" y="148741"/>
            <a:ext cx="192900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-ndyPhKCi-h8/Tk6zs2RXLEI/AAAAAAAAEE0/92zjSIuwrwM/s1600/Tomato+blight+lea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" t="1947" r="1689" b="1689"/>
          <a:stretch/>
        </p:blipFill>
        <p:spPr bwMode="auto">
          <a:xfrm>
            <a:off x="4436510" y="148741"/>
            <a:ext cx="155502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d/d9/Tomato_with_Phytophthora_infestans_(late_blight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54" y="148741"/>
            <a:ext cx="2808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6/60/Phytophthora_infestans_potato_Parel,_aardappelziekte_Par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00" y="5272226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maine.gov/dacf/php/gotpests/diseases/images/late-blight/late-blight-pot-stem-bi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4" b="4525"/>
          <a:stretch/>
        </p:blipFill>
        <p:spPr bwMode="auto">
          <a:xfrm>
            <a:off x="155575" y="5272226"/>
            <a:ext cx="205469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.telegraph.co.uk/multimedia/archive/02369/potato_2369236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76" y="5272226"/>
            <a:ext cx="225877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plantmanagementnetwork.org/pub/php/management/potatolate/images/blight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07294" y="4940139"/>
            <a:ext cx="1426875" cy="211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55575" y="1918952"/>
            <a:ext cx="8792579" cy="3013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Picture 4" descr="http://www.esalq.usp.br/english/sites/default/files/logo_esalq_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91" y="2089929"/>
            <a:ext cx="741955" cy="110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1240362" y="1952869"/>
            <a:ext cx="7592017" cy="120629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000" b="1" cap="none" dirty="0" smtClean="0">
                <a:solidFill>
                  <a:schemeClr val="tx1"/>
                </a:solidFill>
                <a:latin typeface="Cambria" panose="02040503050406030204" pitchFamily="18" charset="0"/>
              </a:rPr>
              <a:t>Escola Superior de </a:t>
            </a:r>
            <a:r>
              <a:rPr lang="en-US" sz="2000" b="1" cap="none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Agricultura</a:t>
            </a:r>
            <a:r>
              <a:rPr lang="en-US" sz="2000" b="1" cap="none" dirty="0" smtClean="0">
                <a:solidFill>
                  <a:schemeClr val="tx1"/>
                </a:solidFill>
                <a:latin typeface="Cambria" panose="02040503050406030204" pitchFamily="18" charset="0"/>
              </a:rPr>
              <a:t> “Luiz de </a:t>
            </a:r>
            <a:r>
              <a:rPr lang="en-US" sz="2000" b="1" cap="none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Queiroz</a:t>
            </a:r>
            <a:r>
              <a:rPr lang="en-US" sz="2000" b="1" cap="none" dirty="0" smtClean="0">
                <a:solidFill>
                  <a:schemeClr val="tx1"/>
                </a:solidFill>
                <a:latin typeface="Cambria" panose="02040503050406030204" pitchFamily="18" charset="0"/>
              </a:rPr>
              <a:t>” – ESALQ/USP</a:t>
            </a:r>
          </a:p>
          <a:p>
            <a:pPr algn="ctr">
              <a:lnSpc>
                <a:spcPct val="120000"/>
              </a:lnSpc>
            </a:pPr>
            <a:r>
              <a:rPr lang="en-US" sz="2000" cap="none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Fitopatologia</a:t>
            </a:r>
            <a:r>
              <a:rPr lang="en-US" sz="2000" cap="none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cap="none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Geral</a:t>
            </a:r>
            <a:r>
              <a:rPr lang="en-US" sz="2000" cap="none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cap="none" dirty="0">
                <a:solidFill>
                  <a:schemeClr val="tx1"/>
                </a:solidFill>
                <a:latin typeface="Cambria" panose="02040503050406030204" pitchFamily="18" charset="0"/>
              </a:rPr>
              <a:t>- LFT 5710-1</a:t>
            </a:r>
            <a:endParaRPr lang="en-US" sz="2000" cap="none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Subtítulo 2"/>
          <p:cNvSpPr>
            <a:spLocks noGrp="1"/>
          </p:cNvSpPr>
          <p:nvPr>
            <p:ph type="subTitle" idx="1"/>
          </p:nvPr>
        </p:nvSpPr>
        <p:spPr>
          <a:xfrm>
            <a:off x="3158613" y="4009702"/>
            <a:ext cx="2786501" cy="7241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 cap="none" dirty="0" smtClean="0">
                <a:latin typeface="Cambria" panose="02040503050406030204" pitchFamily="18" charset="0"/>
              </a:rPr>
              <a:t>Felipe Fadel Sartori</a:t>
            </a:r>
          </a:p>
          <a:p>
            <a:pPr>
              <a:lnSpc>
                <a:spcPct val="100000"/>
              </a:lnSpc>
            </a:pPr>
            <a:r>
              <a:rPr lang="pt-BR" sz="1800" cap="none" dirty="0" smtClean="0">
                <a:latin typeface="Cambria" panose="02040503050406030204" pitchFamily="18" charset="0"/>
              </a:rPr>
              <a:t>Jackellyne Bruna Sousa</a:t>
            </a:r>
            <a:endParaRPr lang="pt-BR" sz="1800" cap="none" dirty="0">
              <a:latin typeface="Cambria" panose="02040503050406030204" pitchFamily="18" charset="0"/>
            </a:endParaRPr>
          </a:p>
          <a:p>
            <a:r>
              <a:rPr lang="nn-NO" sz="1800" cap="none" dirty="0" smtClean="0">
                <a:latin typeface="Cambria" panose="02040503050406030204" pitchFamily="18" charset="0"/>
              </a:rPr>
              <a:t> </a:t>
            </a:r>
            <a:endParaRPr lang="pt-BR" sz="1800" cap="none" baseline="30000" dirty="0">
              <a:latin typeface="Cambria" panose="020405030504060302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01165" y="3168932"/>
            <a:ext cx="630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REQUEIMA DO TOMATE E DA BATATA  </a:t>
            </a:r>
          </a:p>
          <a:p>
            <a:pPr algn="ctr"/>
            <a:endParaRPr lang="pt-BR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6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040" y="1056069"/>
            <a:ext cx="7523677" cy="542200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Danos	            Variam de 10 a 100%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Grau de suscetibilidade da cultivar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Agressividade do patógeno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Condições climáticas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Medidas de manejo pelos produtores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Diretos: 	</a:t>
            </a:r>
          </a:p>
          <a:p>
            <a:pPr lvl="2" algn="just"/>
            <a:r>
              <a:rPr lang="pt-BR" dirty="0" smtClean="0">
                <a:latin typeface="Cambria" panose="02040503050406030204" pitchFamily="18" charset="0"/>
              </a:rPr>
              <a:t>Patógeno ataca e destrói a cultura </a:t>
            </a:r>
          </a:p>
          <a:p>
            <a:pPr lvl="2" algn="just"/>
            <a:r>
              <a:rPr lang="pt-BR" dirty="0" smtClean="0">
                <a:latin typeface="Cambria" panose="02040503050406030204" pitchFamily="18" charset="0"/>
              </a:rPr>
              <a:t>Redução na produtividade</a:t>
            </a:r>
          </a:p>
          <a:p>
            <a:pPr lvl="2" algn="just"/>
            <a:r>
              <a:rPr lang="pt-BR" dirty="0">
                <a:latin typeface="Cambria" panose="02040503050406030204" pitchFamily="18" charset="0"/>
              </a:rPr>
              <a:t>Pulverizações </a:t>
            </a:r>
            <a:r>
              <a:rPr lang="pt-BR" dirty="0" smtClean="0">
                <a:latin typeface="Cambria" panose="02040503050406030204" pitchFamily="18" charset="0"/>
              </a:rPr>
              <a:t>frequentes de fungicidas</a:t>
            </a:r>
          </a:p>
          <a:p>
            <a:pPr lvl="2" algn="just"/>
            <a:r>
              <a:rPr lang="pt-BR" dirty="0">
                <a:latin typeface="Cambria" panose="02040503050406030204" pitchFamily="18" charset="0"/>
              </a:rPr>
              <a:t> </a:t>
            </a:r>
            <a:r>
              <a:rPr lang="pt-BR" dirty="0" smtClean="0">
                <a:latin typeface="Cambria" panose="02040503050406030204" pitchFamily="18" charset="0"/>
              </a:rPr>
              <a:t>    Custo de produção</a:t>
            </a:r>
          </a:p>
          <a:p>
            <a:pPr lvl="2" algn="just"/>
            <a:r>
              <a:rPr lang="pt-BR" dirty="0" smtClean="0">
                <a:latin typeface="Cambria" panose="02040503050406030204" pitchFamily="18" charset="0"/>
              </a:rPr>
              <a:t>Exposição: aplicadores, consumidores e ambiente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Indiretos:</a:t>
            </a:r>
          </a:p>
          <a:p>
            <a:pPr lvl="2" algn="just"/>
            <a:r>
              <a:rPr lang="pt-BR" dirty="0" smtClean="0">
                <a:latin typeface="Cambria" panose="02040503050406030204" pitchFamily="18" charset="0"/>
              </a:rPr>
              <a:t>     produção das culturas em regiões favoráveis</a:t>
            </a:r>
          </a:p>
          <a:p>
            <a:pPr lvl="2" algn="just"/>
            <a:r>
              <a:rPr lang="pt-BR" dirty="0" smtClean="0">
                <a:latin typeface="Cambria" panose="02040503050406030204" pitchFamily="18" charset="0"/>
              </a:rPr>
              <a:t>Restrição ao uso de  determinados fungicidas</a:t>
            </a:r>
          </a:p>
          <a:p>
            <a:pPr lvl="2" algn="just"/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8040" y="6263911"/>
            <a:ext cx="192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anose="02040503050406030204" pitchFamily="18" charset="0"/>
              </a:rPr>
              <a:t>(Reis, 2010) </a:t>
            </a:r>
            <a:endParaRPr lang="pt-BR" sz="1200" dirty="0">
              <a:latin typeface="Cambria" panose="02040503050406030204" pitchFamily="18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Cambria" panose="02040503050406030204" pitchFamily="18" charset="0"/>
              </a:rPr>
              <a:t>Importância da Doença: Prejuízos</a:t>
            </a:r>
            <a:endParaRPr lang="pt-BR" sz="2800" b="1" dirty="0">
              <a:latin typeface="Cambria" panose="02040503050406030204" pitchFamily="18" charset="0"/>
            </a:endParaRPr>
          </a:p>
        </p:txBody>
      </p:sp>
      <p:sp>
        <p:nvSpPr>
          <p:cNvPr id="5" name="Seta para cima 4"/>
          <p:cNvSpPr/>
          <p:nvPr/>
        </p:nvSpPr>
        <p:spPr>
          <a:xfrm>
            <a:off x="1489587" y="4424517"/>
            <a:ext cx="176981" cy="30971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1489586" y="5530645"/>
            <a:ext cx="176981" cy="3244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1452714" y="1150479"/>
            <a:ext cx="368710" cy="2212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9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040" y="1056069"/>
            <a:ext cx="7523677" cy="54220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>
                <a:latin typeface="Cambria" panose="02040503050406030204" pitchFamily="18" charset="0"/>
              </a:rPr>
              <a:t>Agente patogênico e Doença	       “</a:t>
            </a:r>
            <a:r>
              <a:rPr lang="pt-BR" sz="2000" dirty="0" err="1">
                <a:latin typeface="Cambria" panose="02040503050406030204" pitchFamily="18" charset="0"/>
              </a:rPr>
              <a:t>Reemergentes</a:t>
            </a:r>
            <a:r>
              <a:rPr lang="pt-BR" sz="2000" dirty="0">
                <a:latin typeface="Cambria" panose="02040503050406030204" pitchFamily="18" charset="0"/>
              </a:rPr>
              <a:t>”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Cinco atributos do patógeno que merece </a:t>
            </a:r>
            <a:r>
              <a:rPr lang="pt-BR" sz="2000" b="1" dirty="0" smtClean="0">
                <a:latin typeface="Cambria" panose="02040503050406030204" pitchFamily="18" charset="0"/>
              </a:rPr>
              <a:t>ATENÇÃO</a:t>
            </a:r>
            <a:r>
              <a:rPr lang="pt-BR" sz="2000" dirty="0" smtClean="0">
                <a:latin typeface="Cambria" panose="02040503050406030204" pitchFamily="18" charset="0"/>
              </a:rPr>
              <a:t> constante: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>
                <a:latin typeface="Cambria" panose="02040503050406030204" pitchFamily="18" charset="0"/>
              </a:rPr>
              <a:t>Tragédia histórica: Fome da batata na Irlanda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>
                <a:latin typeface="Cambria" panose="02040503050406030204" pitchFamily="18" charset="0"/>
              </a:rPr>
              <a:t>Devastação do patógeno em novos locais e intensidade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>
                <a:latin typeface="Cambria" panose="02040503050406030204" pitchFamily="18" charset="0"/>
              </a:rPr>
              <a:t>Populações do </a:t>
            </a:r>
            <a:r>
              <a:rPr lang="pt-BR" sz="2000" dirty="0" err="1" smtClean="0">
                <a:latin typeface="Cambria" panose="02040503050406030204" pitchFamily="18" charset="0"/>
              </a:rPr>
              <a:t>oomiceto</a:t>
            </a:r>
            <a:r>
              <a:rPr lang="pt-BR" sz="2000" dirty="0" smtClean="0">
                <a:latin typeface="Cambria" panose="02040503050406030204" pitchFamily="18" charset="0"/>
              </a:rPr>
              <a:t> no mundo estão em fluxo (gestão)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>
                <a:latin typeface="Cambria" panose="02040503050406030204" pitchFamily="18" charset="0"/>
              </a:rPr>
              <a:t>Revolução genômica	Progresso na compreensão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>
                <a:latin typeface="Cambria" panose="02040503050406030204" pitchFamily="18" charset="0"/>
              </a:rPr>
              <a:t>Muitas perguntas sem respostas convincentes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pt-BR" sz="2000" dirty="0">
              <a:latin typeface="Cambria" panose="02040503050406030204" pitchFamily="18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BR" sz="2000" dirty="0" smtClean="0">
                <a:latin typeface="Cambria" panose="02040503050406030204" pitchFamily="18" charset="0"/>
              </a:rPr>
              <a:t>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endParaRPr lang="pt-BR" sz="2000" dirty="0">
              <a:latin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Cambria" panose="020405030504060302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8040" y="6263911"/>
            <a:ext cx="192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anose="02040503050406030204" pitchFamily="18" charset="0"/>
              </a:rPr>
              <a:t>(</a:t>
            </a:r>
            <a:r>
              <a:rPr lang="pt-BR" sz="1200" dirty="0" err="1" smtClean="0">
                <a:latin typeface="Cambria" panose="02040503050406030204" pitchFamily="18" charset="0"/>
              </a:rPr>
              <a:t>Fry</a:t>
            </a:r>
            <a:r>
              <a:rPr lang="pt-BR" sz="1200" dirty="0" smtClean="0">
                <a:latin typeface="Cambria" panose="02040503050406030204" pitchFamily="18" charset="0"/>
              </a:rPr>
              <a:t> </a:t>
            </a:r>
            <a:r>
              <a:rPr lang="pt-BR" sz="1200" i="1" dirty="0" smtClean="0">
                <a:latin typeface="Cambria" panose="02040503050406030204" pitchFamily="18" charset="0"/>
              </a:rPr>
              <a:t>et al</a:t>
            </a:r>
            <a:r>
              <a:rPr lang="pt-BR" sz="1200" dirty="0" smtClean="0">
                <a:latin typeface="Cambria" panose="02040503050406030204" pitchFamily="18" charset="0"/>
              </a:rPr>
              <a:t>., 2015) </a:t>
            </a:r>
            <a:endParaRPr lang="pt-BR" sz="1200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Cambria" panose="02040503050406030204" pitchFamily="18" charset="0"/>
              </a:rPr>
              <a:t>Importância da Doença</a:t>
            </a:r>
            <a:endParaRPr lang="pt-BR" sz="2800" b="1" dirty="0">
              <a:latin typeface="Cambria" panose="02040503050406030204" pitchFamily="18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3845523" y="1287969"/>
            <a:ext cx="368710" cy="2212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3500267" y="4532609"/>
            <a:ext cx="368710" cy="2212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040" y="1056069"/>
            <a:ext cx="7523677" cy="542200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Convergências e controvérsias:</a:t>
            </a:r>
          </a:p>
          <a:p>
            <a:pPr marL="0" indent="0" algn="just">
              <a:buNone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b="1" dirty="0" smtClean="0">
                <a:latin typeface="Cambria" panose="02040503050406030204" pitchFamily="18" charset="0"/>
              </a:rPr>
              <a:t>Centro de Origem: </a:t>
            </a:r>
            <a:endParaRPr lang="pt-BR" sz="2000" dirty="0" smtClean="0">
              <a:latin typeface="Cambria" panose="02040503050406030204" pitchFamily="18" charset="0"/>
            </a:endParaRPr>
          </a:p>
          <a:p>
            <a:pPr lvl="1" algn="just"/>
            <a:r>
              <a:rPr lang="pt-BR" sz="2000" dirty="0" smtClean="0">
                <a:latin typeface="Cambria" panose="02040503050406030204" pitchFamily="18" charset="0"/>
              </a:rPr>
              <a:t>Meados do século 19</a:t>
            </a:r>
          </a:p>
          <a:p>
            <a:pPr lvl="1" algn="just"/>
            <a:r>
              <a:rPr lang="pt-BR" sz="2000" dirty="0" smtClean="0">
                <a:latin typeface="Cambria" panose="02040503050406030204" pitchFamily="18" charset="0"/>
              </a:rPr>
              <a:t>Origem: Andes na América do Sul/ Europa/México</a:t>
            </a:r>
          </a:p>
          <a:p>
            <a:pPr marL="457200" lvl="1" indent="0" algn="just">
              <a:buNone/>
            </a:pPr>
            <a:endParaRPr lang="pt-BR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b="1" dirty="0" smtClean="0">
                <a:latin typeface="Cambria" panose="02040503050406030204" pitchFamily="18" charset="0"/>
              </a:rPr>
              <a:t>Fome Irlandesa:</a:t>
            </a:r>
          </a:p>
          <a:p>
            <a:pPr lvl="1" algn="just"/>
            <a:r>
              <a:rPr lang="pt-BR" sz="2000" dirty="0" err="1">
                <a:latin typeface="Cambria" panose="02040503050406030204" pitchFamily="18" charset="0"/>
              </a:rPr>
              <a:t>Goodwin</a:t>
            </a:r>
            <a:r>
              <a:rPr lang="pt-BR" sz="2000" dirty="0">
                <a:latin typeface="Cambria" panose="02040503050406030204" pitchFamily="18" charset="0"/>
              </a:rPr>
              <a:t> </a:t>
            </a:r>
            <a:r>
              <a:rPr lang="pt-BR" sz="2000" i="1" dirty="0">
                <a:latin typeface="Cambria" panose="02040503050406030204" pitchFamily="18" charset="0"/>
              </a:rPr>
              <a:t>et al</a:t>
            </a:r>
            <a:r>
              <a:rPr lang="pt-BR" sz="2000" dirty="0" smtClean="0">
                <a:latin typeface="Cambria" panose="02040503050406030204" pitchFamily="18" charset="0"/>
              </a:rPr>
              <a:t>.	 linhagem clonal de US-1 do patógeno</a:t>
            </a:r>
          </a:p>
          <a:p>
            <a:pPr lvl="1" algn="just"/>
            <a:r>
              <a:rPr lang="pt-BR" sz="2000" dirty="0" smtClean="0">
                <a:latin typeface="Cambria" panose="02040503050406030204" pitchFamily="18" charset="0"/>
              </a:rPr>
              <a:t>Dominância no mundo todo: meados e final do século 20</a:t>
            </a:r>
          </a:p>
          <a:p>
            <a:pPr lvl="1" algn="just"/>
            <a:r>
              <a:rPr lang="pt-BR" sz="2000" dirty="0" smtClean="0">
                <a:latin typeface="Cambria" panose="02040503050406030204" pitchFamily="18" charset="0"/>
              </a:rPr>
              <a:t>Análises de herbário: US-1 não estava presente em 1845</a:t>
            </a:r>
          </a:p>
          <a:p>
            <a:pPr lvl="1" algn="just"/>
            <a:r>
              <a:rPr lang="pt-BR" sz="2000" dirty="0" smtClean="0">
                <a:latin typeface="Cambria" panose="02040503050406030204" pitchFamily="18" charset="0"/>
              </a:rPr>
              <a:t>Genótipo:  HERB-1</a:t>
            </a:r>
          </a:p>
          <a:p>
            <a:pPr lvl="1" algn="just"/>
            <a:endParaRPr lang="pt-BR" sz="2000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Cambria" panose="02040503050406030204" pitchFamily="18" charset="0"/>
              </a:rPr>
              <a:t>Significado Histórico</a:t>
            </a:r>
            <a:endParaRPr lang="pt-BR" sz="2800" b="1" dirty="0">
              <a:latin typeface="Cambria" panose="02040503050406030204" pitchFamily="18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5646822" y="2550695"/>
            <a:ext cx="978568" cy="33688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2706533" y="3688542"/>
            <a:ext cx="368710" cy="2212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68040" y="6263911"/>
            <a:ext cx="192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anose="02040503050406030204" pitchFamily="18" charset="0"/>
              </a:rPr>
              <a:t>(</a:t>
            </a:r>
            <a:r>
              <a:rPr lang="pt-BR" sz="1200" dirty="0" err="1" smtClean="0">
                <a:latin typeface="Cambria" panose="02040503050406030204" pitchFamily="18" charset="0"/>
              </a:rPr>
              <a:t>Fry</a:t>
            </a:r>
            <a:r>
              <a:rPr lang="pt-BR" sz="1200" dirty="0" smtClean="0">
                <a:latin typeface="Cambria" panose="02040503050406030204" pitchFamily="18" charset="0"/>
              </a:rPr>
              <a:t> </a:t>
            </a:r>
            <a:r>
              <a:rPr lang="pt-BR" sz="1200" i="1" dirty="0" smtClean="0">
                <a:latin typeface="Cambria" panose="02040503050406030204" pitchFamily="18" charset="0"/>
              </a:rPr>
              <a:t>et al</a:t>
            </a:r>
            <a:r>
              <a:rPr lang="pt-BR" sz="1200" dirty="0" smtClean="0">
                <a:latin typeface="Cambria" panose="02040503050406030204" pitchFamily="18" charset="0"/>
              </a:rPr>
              <a:t>., 2015) </a:t>
            </a:r>
            <a:endParaRPr lang="pt-BR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3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788" y="1056069"/>
            <a:ext cx="7753012" cy="542200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000" b="1" dirty="0" smtClean="0">
                <a:latin typeface="Cambria" panose="02040503050406030204" pitchFamily="18" charset="0"/>
              </a:rPr>
              <a:t>Epidemia surpreendentemente Grave:</a:t>
            </a:r>
          </a:p>
          <a:p>
            <a:pPr lvl="1" algn="just"/>
            <a:r>
              <a:rPr lang="pt-BR" sz="2000" dirty="0" smtClean="0">
                <a:latin typeface="Cambria" panose="02040503050406030204" pitchFamily="18" charset="0"/>
              </a:rPr>
              <a:t>Emergente: Repetidas ocorrências da doença em todo o mundo</a:t>
            </a:r>
          </a:p>
          <a:p>
            <a:pPr lvl="1" algn="just"/>
            <a:endParaRPr lang="pt-BR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b="1" dirty="0" smtClean="0">
                <a:latin typeface="Cambria" panose="02040503050406030204" pitchFamily="18" charset="0"/>
              </a:rPr>
              <a:t>Estados Unidos e Canadá:</a:t>
            </a:r>
          </a:p>
          <a:p>
            <a:pPr lvl="1" algn="just"/>
            <a:r>
              <a:rPr lang="pt-BR" sz="2000" dirty="0" smtClean="0">
                <a:latin typeface="Cambria" panose="02040503050406030204" pitchFamily="18" charset="0"/>
              </a:rPr>
              <a:t>Últimas 4 décadas: Requeima	Severa (1994-1995 e 2009)</a:t>
            </a:r>
          </a:p>
          <a:p>
            <a:pPr lvl="1" algn="just"/>
            <a:r>
              <a:rPr lang="pt-BR" sz="2000" dirty="0" smtClean="0">
                <a:latin typeface="Cambria" panose="02040503050406030204" pitchFamily="18" charset="0"/>
              </a:rPr>
              <a:t>Década de 90: México	Patógeno agressivo e resistente ao </a:t>
            </a:r>
            <a:r>
              <a:rPr lang="pt-BR" sz="2000" dirty="0" err="1" smtClean="0">
                <a:latin typeface="Cambria" panose="02040503050406030204" pitchFamily="18" charset="0"/>
              </a:rPr>
              <a:t>metalaxil</a:t>
            </a:r>
            <a:r>
              <a:rPr lang="pt-BR" sz="2000" dirty="0" smtClean="0">
                <a:latin typeface="Cambria" panose="02040503050406030204" pitchFamily="18" charset="0"/>
              </a:rPr>
              <a:t> foram introduzidas</a:t>
            </a:r>
          </a:p>
          <a:p>
            <a:pPr lvl="1" algn="just"/>
            <a:r>
              <a:rPr lang="pt-BR" sz="2000" dirty="0" smtClean="0">
                <a:latin typeface="Cambria" panose="02040503050406030204" pitchFamily="18" charset="0"/>
              </a:rPr>
              <a:t>1995: $ 30 milhões</a:t>
            </a:r>
          </a:p>
          <a:p>
            <a:pPr lvl="1" algn="just"/>
            <a:r>
              <a:rPr lang="pt-BR" sz="2000" dirty="0" smtClean="0">
                <a:latin typeface="Cambria" panose="02040503050406030204" pitchFamily="18" charset="0"/>
              </a:rPr>
              <a:t>25% mais aplicações de Fungicidas</a:t>
            </a:r>
          </a:p>
          <a:p>
            <a:pPr lvl="1" algn="just"/>
            <a:r>
              <a:rPr lang="pt-BR" sz="2000" dirty="0" smtClean="0">
                <a:latin typeface="Cambria" panose="02040503050406030204" pitchFamily="18" charset="0"/>
              </a:rPr>
              <a:t>2009: pandemia	     tomates, produtos orgânicos e casas de vegetação, agricultores orgânicos	       100% perda</a:t>
            </a:r>
          </a:p>
          <a:p>
            <a:pPr lvl="1" algn="just"/>
            <a:r>
              <a:rPr lang="pt-BR" sz="2000" dirty="0" smtClean="0">
                <a:latin typeface="Cambria" panose="02040503050406030204" pitchFamily="18" charset="0"/>
              </a:rPr>
              <a:t>Pandemia: Não  	  Patógenos agressivos e clima favorável</a:t>
            </a:r>
          </a:p>
          <a:p>
            <a:pPr marL="1828800" lvl="4" indent="0" algn="just">
              <a:buNone/>
            </a:pPr>
            <a:r>
              <a:rPr lang="pt-BR" sz="2000" dirty="0" smtClean="0">
                <a:latin typeface="Cambria" panose="02040503050406030204" pitchFamily="18" charset="0"/>
              </a:rPr>
              <a:t> Sim	  Distribuição massiva de amostras contaminadas vendidas no varejo nos EUA</a:t>
            </a:r>
            <a:endParaRPr lang="pt-BR" sz="2000" dirty="0">
              <a:latin typeface="Cambria" panose="02040503050406030204" pitchFamily="18" charset="0"/>
            </a:endParaRPr>
          </a:p>
          <a:p>
            <a:pPr algn="just"/>
            <a:endParaRPr lang="pt-BR" sz="2000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Cambria" panose="02040503050406030204" pitchFamily="18" charset="0"/>
              </a:rPr>
              <a:t>Importância da doença</a:t>
            </a:r>
            <a:endParaRPr lang="pt-BR" sz="2800" b="1" dirty="0">
              <a:latin typeface="Cambria" panose="02040503050406030204" pitchFamily="18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4342828" y="2556112"/>
            <a:ext cx="368710" cy="2212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3404365" y="2901017"/>
            <a:ext cx="368710" cy="2212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2802786" y="4192406"/>
            <a:ext cx="368710" cy="2212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4711538" y="4422892"/>
            <a:ext cx="368710" cy="2212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2629632" y="4793985"/>
            <a:ext cx="368710" cy="2212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2637783" y="5142254"/>
            <a:ext cx="368710" cy="2212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268040" y="6263911"/>
            <a:ext cx="192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anose="02040503050406030204" pitchFamily="18" charset="0"/>
              </a:rPr>
              <a:t>(</a:t>
            </a:r>
            <a:r>
              <a:rPr lang="pt-BR" sz="1200" dirty="0" err="1" smtClean="0">
                <a:latin typeface="Cambria" panose="02040503050406030204" pitchFamily="18" charset="0"/>
              </a:rPr>
              <a:t>Fry</a:t>
            </a:r>
            <a:r>
              <a:rPr lang="pt-BR" sz="1200" dirty="0" smtClean="0">
                <a:latin typeface="Cambria" panose="02040503050406030204" pitchFamily="18" charset="0"/>
              </a:rPr>
              <a:t> </a:t>
            </a:r>
            <a:r>
              <a:rPr lang="pt-BR" sz="1200" i="1" dirty="0" smtClean="0">
                <a:latin typeface="Cambria" panose="02040503050406030204" pitchFamily="18" charset="0"/>
              </a:rPr>
              <a:t>et al</a:t>
            </a:r>
            <a:r>
              <a:rPr lang="pt-BR" sz="1200" dirty="0" smtClean="0">
                <a:latin typeface="Cambria" panose="02040503050406030204" pitchFamily="18" charset="0"/>
              </a:rPr>
              <a:t>., 2015) </a:t>
            </a:r>
            <a:endParaRPr lang="pt-BR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788" y="1039349"/>
            <a:ext cx="7753012" cy="521707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Pandemia: gerar dados exatos sobre as populações e </a:t>
            </a:r>
            <a:r>
              <a:rPr lang="pt-BR" sz="2000" i="1" dirty="0" smtClean="0">
                <a:latin typeface="Cambria" panose="02040503050406030204" pitchFamily="18" charset="0"/>
              </a:rPr>
              <a:t>P. </a:t>
            </a:r>
            <a:r>
              <a:rPr lang="pt-BR" sz="2000" i="1" dirty="0" err="1" smtClean="0">
                <a:latin typeface="Cambria" panose="02040503050406030204" pitchFamily="18" charset="0"/>
              </a:rPr>
              <a:t>infestans</a:t>
            </a:r>
            <a:r>
              <a:rPr lang="pt-BR" sz="2000" i="1" dirty="0" smtClean="0">
                <a:latin typeface="Cambria" panose="02040503050406030204" pitchFamily="18" charset="0"/>
              </a:rPr>
              <a:t> </a:t>
            </a:r>
            <a:r>
              <a:rPr lang="pt-BR" sz="2000" dirty="0" smtClean="0">
                <a:latin typeface="Cambria" panose="02040503050406030204" pitchFamily="18" charset="0"/>
              </a:rPr>
              <a:t>em tempo real</a:t>
            </a:r>
          </a:p>
          <a:p>
            <a:pPr marL="0" indent="0" algn="just">
              <a:buNone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EUA e Ministério da Agricultura: permitiram as análises</a:t>
            </a:r>
          </a:p>
          <a:p>
            <a:pPr marL="0" indent="0" algn="just">
              <a:buNone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Amostras foram enviadas para laboratório de análises e devolvidas</a:t>
            </a:r>
          </a:p>
          <a:p>
            <a:pPr marL="0" indent="0" algn="just">
              <a:buNone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Informações consistentes  e resistência rara a fungicidas e hospedeiro	     Ajudar produtores nos planos de manejo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Cambria" panose="02040503050406030204" pitchFamily="18" charset="0"/>
              </a:rPr>
              <a:t>Importância da doença</a:t>
            </a:r>
            <a:endParaRPr lang="pt-BR" sz="2800" b="1" dirty="0">
              <a:latin typeface="Cambria" panose="02040503050406030204" pitchFamily="18" charset="0"/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1876927" y="4102135"/>
            <a:ext cx="368710" cy="2212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71788" y="6339573"/>
            <a:ext cx="192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anose="02040503050406030204" pitchFamily="18" charset="0"/>
              </a:rPr>
              <a:t>(</a:t>
            </a:r>
            <a:r>
              <a:rPr lang="pt-BR" sz="1200" dirty="0" err="1" smtClean="0">
                <a:latin typeface="Cambria" panose="02040503050406030204" pitchFamily="18" charset="0"/>
              </a:rPr>
              <a:t>Fry</a:t>
            </a:r>
            <a:r>
              <a:rPr lang="pt-BR" sz="1200" dirty="0" smtClean="0">
                <a:latin typeface="Cambria" panose="02040503050406030204" pitchFamily="18" charset="0"/>
              </a:rPr>
              <a:t> </a:t>
            </a:r>
            <a:r>
              <a:rPr lang="pt-BR" sz="1200" i="1" dirty="0" smtClean="0">
                <a:latin typeface="Cambria" panose="02040503050406030204" pitchFamily="18" charset="0"/>
              </a:rPr>
              <a:t>et al</a:t>
            </a:r>
            <a:r>
              <a:rPr lang="pt-BR" sz="1200" dirty="0" smtClean="0">
                <a:latin typeface="Cambria" panose="02040503050406030204" pitchFamily="18" charset="0"/>
              </a:rPr>
              <a:t>., 2015) </a:t>
            </a:r>
            <a:endParaRPr lang="pt-BR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788" y="862886"/>
            <a:ext cx="7753012" cy="561518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pt-BR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Cambria" panose="02040503050406030204" pitchFamily="18" charset="0"/>
              </a:rPr>
              <a:t>Características fenotípicas das linhagens clonais mais comuns detectados nos Estados Unidos em 2009 para 2014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Cambria" panose="02040503050406030204" pitchFamily="18" charset="0"/>
              </a:rPr>
              <a:t>Importância da doença</a:t>
            </a:r>
            <a:endParaRPr lang="pt-BR" sz="2800" b="1" dirty="0">
              <a:latin typeface="Cambria" panose="020405030504060302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40" y="2141998"/>
            <a:ext cx="7523678" cy="207391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71788" y="6339573"/>
            <a:ext cx="192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anose="02040503050406030204" pitchFamily="18" charset="0"/>
              </a:rPr>
              <a:t>(</a:t>
            </a:r>
            <a:r>
              <a:rPr lang="pt-BR" sz="1200" dirty="0" err="1" smtClean="0">
                <a:latin typeface="Cambria" panose="02040503050406030204" pitchFamily="18" charset="0"/>
              </a:rPr>
              <a:t>Fry</a:t>
            </a:r>
            <a:r>
              <a:rPr lang="pt-BR" sz="1200" dirty="0" smtClean="0">
                <a:latin typeface="Cambria" panose="02040503050406030204" pitchFamily="18" charset="0"/>
              </a:rPr>
              <a:t> </a:t>
            </a:r>
            <a:r>
              <a:rPr lang="pt-BR" sz="1200" i="1" dirty="0" smtClean="0">
                <a:latin typeface="Cambria" panose="02040503050406030204" pitchFamily="18" charset="0"/>
              </a:rPr>
              <a:t>et al</a:t>
            </a:r>
            <a:r>
              <a:rPr lang="pt-BR" sz="1200" dirty="0" smtClean="0">
                <a:latin typeface="Cambria" panose="02040503050406030204" pitchFamily="18" charset="0"/>
              </a:rPr>
              <a:t>., 2015) </a:t>
            </a:r>
            <a:endParaRPr lang="pt-BR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9914" y="1056069"/>
            <a:ext cx="7480296" cy="542200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b="1" dirty="0" smtClean="0">
                <a:latin typeface="Cambria" panose="02040503050406030204" pitchFamily="18" charset="0"/>
              </a:rPr>
              <a:t>Sudoeste da Índia: </a:t>
            </a:r>
          </a:p>
          <a:p>
            <a:pPr lvl="1" algn="just">
              <a:lnSpc>
                <a:spcPct val="100000"/>
              </a:lnSpc>
            </a:pPr>
            <a:r>
              <a:rPr lang="pt-BR" sz="2000" dirty="0" smtClean="0">
                <a:latin typeface="Cambria" panose="02040503050406030204" pitchFamily="18" charset="0"/>
              </a:rPr>
              <a:t>46000 ha de tomate de mesa (2007)</a:t>
            </a:r>
          </a:p>
          <a:p>
            <a:pPr lvl="1" algn="just">
              <a:lnSpc>
                <a:spcPct val="100000"/>
              </a:lnSpc>
            </a:pPr>
            <a:r>
              <a:rPr lang="pt-BR" sz="2000" dirty="0" smtClean="0">
                <a:latin typeface="Cambria" panose="02040503050406030204" pitchFamily="18" charset="0"/>
              </a:rPr>
              <a:t>2009-2010: graves epidemias da requeima no tomate</a:t>
            </a:r>
          </a:p>
          <a:p>
            <a:pPr lvl="1" algn="just">
              <a:lnSpc>
                <a:spcPct val="100000"/>
              </a:lnSpc>
            </a:pPr>
            <a:r>
              <a:rPr lang="pt-BR" sz="2000" dirty="0" smtClean="0">
                <a:latin typeface="Cambria" panose="02040503050406030204" pitchFamily="18" charset="0"/>
              </a:rPr>
              <a:t>100% de Perdas</a:t>
            </a:r>
          </a:p>
          <a:p>
            <a:pPr lvl="1" algn="just">
              <a:lnSpc>
                <a:spcPct val="100000"/>
              </a:lnSpc>
            </a:pPr>
            <a:r>
              <a:rPr lang="pt-BR" sz="2000" dirty="0" smtClean="0">
                <a:latin typeface="Cambria" panose="02040503050406030204" pitchFamily="18" charset="0"/>
              </a:rPr>
              <a:t>Ensaios com marcadores moleculares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Migração de patógenos agressivos: Responsável pelo aumento da gravidade da doença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Importações em Toneladas de sementes de batata com linhagem dominante (2009)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Requeima é uma doença </a:t>
            </a:r>
            <a:r>
              <a:rPr lang="pt-BR" sz="2000" dirty="0" err="1" smtClean="0">
                <a:latin typeface="Cambria" panose="02040503050406030204" pitchFamily="18" charset="0"/>
              </a:rPr>
              <a:t>reemergente</a:t>
            </a:r>
            <a:r>
              <a:rPr lang="pt-BR" sz="2000" dirty="0" smtClean="0">
                <a:latin typeface="Cambria" panose="02040503050406030204" pitchFamily="18" charset="0"/>
              </a:rPr>
              <a:t> no país</a:t>
            </a:r>
            <a:endParaRPr lang="pt-BR" sz="2000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Cambria" panose="02040503050406030204" pitchFamily="18" charset="0"/>
              </a:rPr>
              <a:t>Importância da doença</a:t>
            </a:r>
            <a:endParaRPr lang="pt-BR" sz="2800" b="1" dirty="0">
              <a:latin typeface="Cambria" panose="020405030504060302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8040" y="6263911"/>
            <a:ext cx="192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anose="02040503050406030204" pitchFamily="18" charset="0"/>
              </a:rPr>
              <a:t>(</a:t>
            </a:r>
            <a:r>
              <a:rPr lang="pt-BR" sz="1200" dirty="0" err="1" smtClean="0">
                <a:latin typeface="Cambria" panose="02040503050406030204" pitchFamily="18" charset="0"/>
              </a:rPr>
              <a:t>Fry</a:t>
            </a:r>
            <a:r>
              <a:rPr lang="pt-BR" sz="1200" dirty="0" smtClean="0">
                <a:latin typeface="Cambria" panose="02040503050406030204" pitchFamily="18" charset="0"/>
              </a:rPr>
              <a:t> </a:t>
            </a:r>
            <a:r>
              <a:rPr lang="pt-BR" sz="1200" i="1" dirty="0" smtClean="0">
                <a:latin typeface="Cambria" panose="02040503050406030204" pitchFamily="18" charset="0"/>
              </a:rPr>
              <a:t>et al</a:t>
            </a:r>
            <a:r>
              <a:rPr lang="pt-BR" sz="1200" dirty="0" smtClean="0">
                <a:latin typeface="Cambria" panose="02040503050406030204" pitchFamily="18" charset="0"/>
              </a:rPr>
              <a:t>., 2015) </a:t>
            </a:r>
            <a:endParaRPr lang="pt-BR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788" y="1056069"/>
            <a:ext cx="7432170" cy="54220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b="1" dirty="0" smtClean="0">
                <a:latin typeface="Cambria" panose="02040503050406030204" pitchFamily="18" charset="0"/>
              </a:rPr>
              <a:t>Tunísia:</a:t>
            </a:r>
          </a:p>
          <a:p>
            <a:pPr lvl="1" algn="just">
              <a:lnSpc>
                <a:spcPct val="150000"/>
              </a:lnSpc>
            </a:pPr>
            <a:r>
              <a:rPr lang="pt-BR" sz="2000" dirty="0" smtClean="0">
                <a:latin typeface="Cambria" panose="02040503050406030204" pitchFamily="18" charset="0"/>
              </a:rPr>
              <a:t>Gravidade inesperada da requeima no Norte Africano</a:t>
            </a:r>
          </a:p>
          <a:p>
            <a:pPr lvl="1" algn="just">
              <a:lnSpc>
                <a:spcPct val="150000"/>
              </a:lnSpc>
            </a:pPr>
            <a:r>
              <a:rPr lang="pt-BR" sz="2000" dirty="0" smtClean="0">
                <a:latin typeface="Cambria" panose="02040503050406030204" pitchFamily="18" charset="0"/>
              </a:rPr>
              <a:t>1° Década do século 21</a:t>
            </a:r>
          </a:p>
          <a:p>
            <a:pPr lvl="1" algn="just">
              <a:lnSpc>
                <a:spcPct val="150000"/>
              </a:lnSpc>
            </a:pPr>
            <a:r>
              <a:rPr lang="pt-BR" sz="2000" dirty="0" smtClean="0">
                <a:latin typeface="Cambria" panose="02040503050406030204" pitchFamily="18" charset="0"/>
              </a:rPr>
              <a:t>Uma linhagem clonal (NA-01) foi dominante no tomate</a:t>
            </a:r>
          </a:p>
          <a:p>
            <a:pPr lvl="1" algn="just">
              <a:lnSpc>
                <a:spcPct val="150000"/>
              </a:lnSpc>
            </a:pPr>
            <a:r>
              <a:rPr lang="pt-BR" sz="2000" dirty="0" smtClean="0">
                <a:latin typeface="Cambria" panose="02040503050406030204" pitchFamily="18" charset="0"/>
              </a:rPr>
              <a:t>Não foi determinado existência ou não de população sexual da </a:t>
            </a:r>
            <a:r>
              <a:rPr lang="pt-BR" sz="2000" i="1" dirty="0" smtClean="0">
                <a:latin typeface="Cambria" panose="02040503050406030204" pitchFamily="18" charset="0"/>
              </a:rPr>
              <a:t>P. </a:t>
            </a:r>
            <a:r>
              <a:rPr lang="pt-BR" sz="2000" i="1" dirty="0" err="1">
                <a:latin typeface="Cambria" panose="02040503050406030204" pitchFamily="18" charset="0"/>
              </a:rPr>
              <a:t>I</a:t>
            </a:r>
            <a:r>
              <a:rPr lang="pt-BR" sz="2000" i="1" dirty="0" err="1" smtClean="0">
                <a:latin typeface="Cambria" panose="02040503050406030204" pitchFamily="18" charset="0"/>
              </a:rPr>
              <a:t>nfestans</a:t>
            </a:r>
            <a:endParaRPr lang="pt-BR" sz="2000" i="1" dirty="0" smtClean="0">
              <a:latin typeface="Cambria" panose="02040503050406030204" pitchFamily="18" charset="0"/>
            </a:endParaRPr>
          </a:p>
          <a:p>
            <a:pPr lvl="1" algn="just">
              <a:lnSpc>
                <a:spcPct val="150000"/>
              </a:lnSpc>
            </a:pPr>
            <a:endParaRPr lang="pt-BR" sz="2000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Cambria" panose="02040503050406030204" pitchFamily="18" charset="0"/>
              </a:rPr>
              <a:t>Importância da doença</a:t>
            </a:r>
            <a:endParaRPr lang="pt-BR" sz="2800" b="1" dirty="0">
              <a:latin typeface="Cambria" panose="020405030504060302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8040" y="6263911"/>
            <a:ext cx="192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anose="02040503050406030204" pitchFamily="18" charset="0"/>
              </a:rPr>
              <a:t>(</a:t>
            </a:r>
            <a:r>
              <a:rPr lang="pt-BR" sz="1200" dirty="0" err="1" smtClean="0">
                <a:latin typeface="Cambria" panose="02040503050406030204" pitchFamily="18" charset="0"/>
              </a:rPr>
              <a:t>Fry</a:t>
            </a:r>
            <a:r>
              <a:rPr lang="pt-BR" sz="1200" dirty="0" smtClean="0">
                <a:latin typeface="Cambria" panose="02040503050406030204" pitchFamily="18" charset="0"/>
              </a:rPr>
              <a:t> </a:t>
            </a:r>
            <a:r>
              <a:rPr lang="pt-BR" sz="1200" i="1" dirty="0" smtClean="0">
                <a:latin typeface="Cambria" panose="02040503050406030204" pitchFamily="18" charset="0"/>
              </a:rPr>
              <a:t>et al</a:t>
            </a:r>
            <a:r>
              <a:rPr lang="pt-BR" sz="1200" dirty="0" smtClean="0">
                <a:latin typeface="Cambria" panose="02040503050406030204" pitchFamily="18" charset="0"/>
              </a:rPr>
              <a:t>., 2015) </a:t>
            </a:r>
            <a:endParaRPr lang="pt-BR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788" y="1056069"/>
            <a:ext cx="7753012" cy="542200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b="1" dirty="0" smtClean="0">
                <a:latin typeface="Cambria" panose="02040503050406030204" pitchFamily="18" charset="0"/>
              </a:rPr>
              <a:t>Outros locais:</a:t>
            </a:r>
          </a:p>
          <a:p>
            <a:pPr lvl="1" algn="just">
              <a:lnSpc>
                <a:spcPct val="100000"/>
              </a:lnSpc>
            </a:pPr>
            <a:r>
              <a:rPr lang="pt-BR" sz="2000" dirty="0" smtClean="0">
                <a:latin typeface="Cambria" panose="02040503050406030204" pitchFamily="18" charset="0"/>
              </a:rPr>
              <a:t>Chile, China, </a:t>
            </a:r>
            <a:r>
              <a:rPr lang="pt-BR" sz="2000" dirty="0" err="1" smtClean="0">
                <a:latin typeface="Cambria" panose="02040503050406030204" pitchFamily="18" charset="0"/>
              </a:rPr>
              <a:t>Oman</a:t>
            </a:r>
            <a:r>
              <a:rPr lang="pt-BR" sz="2000" dirty="0" smtClean="0">
                <a:latin typeface="Cambria" panose="02040503050406030204" pitchFamily="18" charset="0"/>
              </a:rPr>
              <a:t> e Nigéria</a:t>
            </a:r>
          </a:p>
          <a:p>
            <a:pPr lvl="1" algn="just">
              <a:lnSpc>
                <a:spcPct val="100000"/>
              </a:lnSpc>
            </a:pPr>
            <a:r>
              <a:rPr lang="pt-BR" sz="2000" dirty="0" smtClean="0">
                <a:latin typeface="Cambria" panose="02040503050406030204" pitchFamily="18" charset="0"/>
              </a:rPr>
              <a:t>Chile: Década de 50, muito grave em 2005</a:t>
            </a:r>
          </a:p>
          <a:p>
            <a:pPr lvl="1" algn="just">
              <a:lnSpc>
                <a:spcPct val="100000"/>
              </a:lnSpc>
            </a:pPr>
            <a:r>
              <a:rPr lang="pt-BR" sz="2000" dirty="0" smtClean="0">
                <a:latin typeface="Cambria" panose="02040503050406030204" pitchFamily="18" charset="0"/>
              </a:rPr>
              <a:t>China: Líder mundial em produção de batata</a:t>
            </a:r>
          </a:p>
          <a:p>
            <a:pPr lvl="2" algn="just">
              <a:lnSpc>
                <a:spcPct val="100000"/>
              </a:lnSpc>
              <a:buFontTx/>
              <a:buChar char="-"/>
            </a:pPr>
            <a:r>
              <a:rPr lang="pt-BR" dirty="0" smtClean="0">
                <a:latin typeface="Cambria" panose="02040503050406030204" pitchFamily="18" charset="0"/>
              </a:rPr>
              <a:t>Em 1996: detectados linhagem dominante</a:t>
            </a:r>
            <a:endParaRPr lang="pt-BR" dirty="0">
              <a:latin typeface="Cambria" panose="02040503050406030204" pitchFamily="18" charset="0"/>
            </a:endParaRPr>
          </a:p>
          <a:p>
            <a:pPr lvl="1" algn="just">
              <a:lnSpc>
                <a:spcPct val="100000"/>
              </a:lnSpc>
            </a:pPr>
            <a:r>
              <a:rPr lang="pt-BR" sz="2000" dirty="0" err="1" smtClean="0">
                <a:latin typeface="Cambria" panose="02040503050406030204" pitchFamily="18" charset="0"/>
              </a:rPr>
              <a:t>Oman</a:t>
            </a:r>
            <a:r>
              <a:rPr lang="pt-BR" sz="2000" dirty="0" smtClean="0">
                <a:latin typeface="Cambria" panose="02040503050406030204" pitchFamily="18" charset="0"/>
              </a:rPr>
              <a:t> e Nigéria: 2012-2013: casos graves de requeima</a:t>
            </a:r>
          </a:p>
          <a:p>
            <a:pPr lvl="1" algn="just">
              <a:lnSpc>
                <a:spcPct val="100000"/>
              </a:lnSpc>
            </a:pPr>
            <a:endParaRPr lang="pt-BR" sz="2000" dirty="0"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Número de ocorrências inesperadas é desconhecido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Cada um dos locais: Requeima é de fato uma doença </a:t>
            </a:r>
            <a:r>
              <a:rPr lang="pt-BR" sz="2000" dirty="0" err="1" smtClean="0">
                <a:latin typeface="Cambria" panose="02040503050406030204" pitchFamily="18" charset="0"/>
              </a:rPr>
              <a:t>reemergente</a:t>
            </a:r>
            <a:endParaRPr lang="pt-BR" sz="2000" dirty="0" smtClean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Cambria" panose="02040503050406030204" pitchFamily="18" charset="0"/>
              </a:rPr>
              <a:t>Importância da doença</a:t>
            </a:r>
            <a:endParaRPr lang="pt-BR" sz="2800" b="1" dirty="0">
              <a:latin typeface="Cambria" panose="020405030504060302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8040" y="6263911"/>
            <a:ext cx="192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anose="02040503050406030204" pitchFamily="18" charset="0"/>
              </a:rPr>
              <a:t>(</a:t>
            </a:r>
            <a:r>
              <a:rPr lang="pt-BR" sz="1200" dirty="0" err="1" smtClean="0">
                <a:latin typeface="Cambria" panose="02040503050406030204" pitchFamily="18" charset="0"/>
              </a:rPr>
              <a:t>Fry</a:t>
            </a:r>
            <a:r>
              <a:rPr lang="pt-BR" sz="1200" dirty="0" smtClean="0">
                <a:latin typeface="Cambria" panose="02040503050406030204" pitchFamily="18" charset="0"/>
              </a:rPr>
              <a:t> </a:t>
            </a:r>
            <a:r>
              <a:rPr lang="pt-BR" sz="1200" i="1" dirty="0" smtClean="0">
                <a:latin typeface="Cambria" panose="02040503050406030204" pitchFamily="18" charset="0"/>
              </a:rPr>
              <a:t>et al</a:t>
            </a:r>
            <a:r>
              <a:rPr lang="pt-BR" sz="1200" dirty="0" smtClean="0">
                <a:latin typeface="Cambria" panose="02040503050406030204" pitchFamily="18" charset="0"/>
              </a:rPr>
              <a:t>., 2015) </a:t>
            </a:r>
            <a:endParaRPr lang="pt-BR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788" y="1056069"/>
            <a:ext cx="7753012" cy="542200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Presença ou ausência de recombinação sexual:</a:t>
            </a:r>
          </a:p>
          <a:p>
            <a:pPr lvl="1" algn="just">
              <a:lnSpc>
                <a:spcPct val="100000"/>
              </a:lnSpc>
            </a:pPr>
            <a:r>
              <a:rPr lang="pt-BR" sz="2000" dirty="0" smtClean="0">
                <a:latin typeface="Cambria" panose="02040503050406030204" pitchFamily="18" charset="0"/>
              </a:rPr>
              <a:t>Enorme fator na Epidemiologia da requeima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Reprodução sexual: Novos genótipos do patógeno com características inesperadas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Receio: Fonte do patógeno no solo poderia levar a epidemias anteriores e mais comuns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err="1">
                <a:latin typeface="Cambria" panose="02040503050406030204" pitchFamily="18" charset="0"/>
              </a:rPr>
              <a:t>Hannukkala</a:t>
            </a:r>
            <a:r>
              <a:rPr lang="pt-BR" sz="2000" dirty="0">
                <a:latin typeface="Cambria" panose="02040503050406030204" pitchFamily="18" charset="0"/>
              </a:rPr>
              <a:t> </a:t>
            </a:r>
            <a:r>
              <a:rPr lang="pt-BR" sz="2000" i="1" dirty="0">
                <a:latin typeface="Cambria" panose="02040503050406030204" pitchFamily="18" charset="0"/>
              </a:rPr>
              <a:t>et al. </a:t>
            </a:r>
            <a:r>
              <a:rPr lang="pt-BR" sz="2000" dirty="0">
                <a:latin typeface="Cambria" panose="02040503050406030204" pitchFamily="18" charset="0"/>
              </a:rPr>
              <a:t>(2007</a:t>
            </a:r>
            <a:r>
              <a:rPr lang="pt-BR" sz="2000" dirty="0" smtClean="0">
                <a:latin typeface="Cambria" panose="02040503050406030204" pitchFamily="18" charset="0"/>
              </a:rPr>
              <a:t>): Descobriram que o surto da requeima de 1998 para 2002 foi 17 vezes maior que nos anos anteriores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Ocorreram de 2 a 4 semanas mais cedo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Clima: aumento de dias chuvosos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Solo: fonte de </a:t>
            </a:r>
            <a:r>
              <a:rPr lang="pt-BR" sz="2000" dirty="0" err="1" smtClean="0">
                <a:latin typeface="Cambria" panose="02040503050406030204" pitchFamily="18" charset="0"/>
              </a:rPr>
              <a:t>inóculo</a:t>
            </a:r>
            <a:endParaRPr lang="pt-BR" sz="2000" dirty="0" smtClean="0"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Epidemias: começam mais cedo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68041" y="210580"/>
            <a:ext cx="7656759" cy="652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mtClean="0">
                <a:latin typeface="Cambria" panose="02040503050406030204" pitchFamily="18" charset="0"/>
              </a:rPr>
              <a:t>Mudanças nas populações de </a:t>
            </a:r>
            <a:r>
              <a:rPr lang="pt-BR" sz="2800" b="1" i="1" smtClean="0">
                <a:latin typeface="Cambria" panose="02040503050406030204" pitchFamily="18" charset="0"/>
              </a:rPr>
              <a:t>P. Infestans </a:t>
            </a:r>
            <a:r>
              <a:rPr lang="pt-BR" sz="2800" b="1" smtClean="0">
                <a:latin typeface="Cambria" panose="02040503050406030204" pitchFamily="18" charset="0"/>
              </a:rPr>
              <a:t>no mundo</a:t>
            </a:r>
            <a:endParaRPr lang="pt-BR" sz="2800" b="1" dirty="0">
              <a:latin typeface="Cambria" panose="020405030504060302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8040" y="6263911"/>
            <a:ext cx="192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anose="02040503050406030204" pitchFamily="18" charset="0"/>
              </a:rPr>
              <a:t>(</a:t>
            </a:r>
            <a:r>
              <a:rPr lang="pt-BR" sz="1200" dirty="0" err="1" smtClean="0">
                <a:latin typeface="Cambria" panose="02040503050406030204" pitchFamily="18" charset="0"/>
              </a:rPr>
              <a:t>Fry</a:t>
            </a:r>
            <a:r>
              <a:rPr lang="pt-BR" sz="1200" dirty="0" smtClean="0">
                <a:latin typeface="Cambria" panose="02040503050406030204" pitchFamily="18" charset="0"/>
              </a:rPr>
              <a:t> </a:t>
            </a:r>
            <a:r>
              <a:rPr lang="pt-BR" sz="1200" i="1" dirty="0" smtClean="0">
                <a:latin typeface="Cambria" panose="02040503050406030204" pitchFamily="18" charset="0"/>
              </a:rPr>
              <a:t>et al</a:t>
            </a:r>
            <a:r>
              <a:rPr lang="pt-BR" sz="1200" dirty="0" smtClean="0">
                <a:latin typeface="Cambria" panose="02040503050406030204" pitchFamily="18" charset="0"/>
              </a:rPr>
              <a:t>., 2015) </a:t>
            </a:r>
            <a:endParaRPr lang="pt-BR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pt-BR" sz="2800" b="1" i="1" dirty="0" err="1">
                <a:latin typeface="Cambria" panose="02040503050406030204" pitchFamily="18" charset="0"/>
              </a:rPr>
              <a:t>Phytophthora</a:t>
            </a:r>
            <a:r>
              <a:rPr lang="pt-BR" sz="2800" b="1" i="1" dirty="0">
                <a:latin typeface="Cambria" panose="02040503050406030204" pitchFamily="18" charset="0"/>
              </a:rPr>
              <a:t> </a:t>
            </a:r>
            <a:r>
              <a:rPr lang="pt-BR" sz="2800" b="1" i="1" dirty="0" err="1">
                <a:latin typeface="Cambria" panose="02040503050406030204" pitchFamily="18" charset="0"/>
              </a:rPr>
              <a:t>infestans</a:t>
            </a:r>
            <a:endParaRPr lang="pt-BR" sz="2800" b="1" i="1" dirty="0">
              <a:latin typeface="Cambria" panose="0204050305040603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040" y="1056069"/>
            <a:ext cx="7523677" cy="542200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Requeima ou mela: “queimada por geada”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Não é fungo, é OOMICETO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Entre </a:t>
            </a:r>
            <a:r>
              <a:rPr lang="pt-BR" sz="2000" dirty="0">
                <a:latin typeface="Cambria" panose="02040503050406030204" pitchFamily="18" charset="0"/>
              </a:rPr>
              <a:t>as doenças mais destrutivas da batata e tomateiro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Velha conhecida dos produtores	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Pouco se conhece dos aspectos da biologia de isolados brasileiros do agente causal, e poucas pesquisas foram conduzidas (clima)</a:t>
            </a:r>
          </a:p>
          <a:p>
            <a:pPr algn="just"/>
            <a:endParaRPr lang="pt-BR" sz="2000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http://potatopro.com/sites/default/files/pictures/late%20blight%20in%20potato%20and%20toma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02" y="3510117"/>
            <a:ext cx="5941952" cy="247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68040" y="6263911"/>
            <a:ext cx="192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anose="02040503050406030204" pitchFamily="18" charset="0"/>
              </a:rPr>
              <a:t>(</a:t>
            </a:r>
            <a:r>
              <a:rPr lang="pt-BR" sz="1200" dirty="0" err="1" smtClean="0">
                <a:latin typeface="Cambria" panose="02040503050406030204" pitchFamily="18" charset="0"/>
              </a:rPr>
              <a:t>Mizubuti</a:t>
            </a:r>
            <a:r>
              <a:rPr lang="pt-BR" sz="1200" dirty="0" smtClean="0">
                <a:latin typeface="Cambria" panose="02040503050406030204" pitchFamily="18" charset="0"/>
              </a:rPr>
              <a:t>, 2004) </a:t>
            </a:r>
            <a:endParaRPr lang="pt-BR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788" y="1056069"/>
            <a:ext cx="7619930" cy="54220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Recentes avanços  </a:t>
            </a:r>
            <a:r>
              <a:rPr lang="pt-BR" sz="2000" dirty="0">
                <a:latin typeface="Cambria" panose="02040503050406030204" pitchFamily="18" charset="0"/>
              </a:rPr>
              <a:t>em isolados de </a:t>
            </a:r>
            <a:r>
              <a:rPr lang="pt-BR" sz="2000" i="1" dirty="0">
                <a:latin typeface="Cambria" panose="02040503050406030204" pitchFamily="18" charset="0"/>
              </a:rPr>
              <a:t>P. </a:t>
            </a:r>
            <a:r>
              <a:rPr lang="pt-BR" sz="2000" i="1" dirty="0" err="1" smtClean="0">
                <a:latin typeface="Cambria" panose="02040503050406030204" pitchFamily="18" charset="0"/>
              </a:rPr>
              <a:t>infestans</a:t>
            </a:r>
            <a:r>
              <a:rPr lang="pt-BR" sz="2000" dirty="0" smtClean="0">
                <a:latin typeface="Cambria" panose="02040503050406030204" pitchFamily="18" charset="0"/>
              </a:rPr>
              <a:t>: melhoram a capacidade de identificação rápida da doença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Recomendações na gestão nas culturas de: Batata e Tomate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err="1" smtClean="0">
                <a:latin typeface="Cambria" panose="02040503050406030204" pitchFamily="18" charset="0"/>
              </a:rPr>
              <a:t>USAblight</a:t>
            </a:r>
            <a:r>
              <a:rPr lang="pt-BR" sz="2000" dirty="0" smtClean="0">
                <a:latin typeface="Cambria" panose="02040503050406030204" pitchFamily="18" charset="0"/>
              </a:rPr>
              <a:t>: informações disponíveis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latin typeface="Cambria" panose="02040503050406030204" pitchFamily="18" charset="0"/>
              </a:rPr>
              <a:t>	</a:t>
            </a:r>
            <a:r>
              <a:rPr lang="pt-BR" sz="2000" dirty="0">
                <a:latin typeface="Cambria" panose="02040503050406030204" pitchFamily="18" charset="0"/>
                <a:hlinkClick r:id="rId2"/>
              </a:rPr>
              <a:t>https://usablight.org</a:t>
            </a:r>
            <a:r>
              <a:rPr lang="pt-BR" sz="2000" dirty="0" smtClean="0">
                <a:latin typeface="Cambria" panose="02040503050406030204" pitchFamily="18" charset="0"/>
                <a:hlinkClick r:id="rId2"/>
              </a:rPr>
              <a:t>/</a:t>
            </a:r>
            <a:endParaRPr lang="pt-BR" sz="2000" dirty="0" smtClean="0">
              <a:latin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Papel do ambiente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Resistência dos produtos químicos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Cambria" panose="02040503050406030204" pitchFamily="18" charset="0"/>
              </a:rPr>
              <a:t>Olhando para o Futuro!</a:t>
            </a:r>
            <a:endParaRPr lang="pt-BR" sz="2800" b="1" dirty="0">
              <a:latin typeface="Cambria" panose="020405030504060302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8040" y="6263911"/>
            <a:ext cx="192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anose="02040503050406030204" pitchFamily="18" charset="0"/>
              </a:rPr>
              <a:t>(</a:t>
            </a:r>
            <a:r>
              <a:rPr lang="pt-BR" sz="1200" dirty="0" err="1" smtClean="0">
                <a:latin typeface="Cambria" panose="02040503050406030204" pitchFamily="18" charset="0"/>
              </a:rPr>
              <a:t>Fry</a:t>
            </a:r>
            <a:r>
              <a:rPr lang="pt-BR" sz="1200" dirty="0" smtClean="0">
                <a:latin typeface="Cambria" panose="02040503050406030204" pitchFamily="18" charset="0"/>
              </a:rPr>
              <a:t> </a:t>
            </a:r>
            <a:r>
              <a:rPr lang="pt-BR" sz="1200" i="1" dirty="0" smtClean="0">
                <a:latin typeface="Cambria" panose="02040503050406030204" pitchFamily="18" charset="0"/>
              </a:rPr>
              <a:t>et al</a:t>
            </a:r>
            <a:r>
              <a:rPr lang="pt-BR" sz="1200" dirty="0" smtClean="0">
                <a:latin typeface="Cambria" panose="02040503050406030204" pitchFamily="18" charset="0"/>
              </a:rPr>
              <a:t>., 2015) </a:t>
            </a:r>
            <a:endParaRPr lang="pt-BR" sz="1200" dirty="0">
              <a:latin typeface="Cambria" panose="02040503050406030204" pitchFamily="18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629080" y="3470848"/>
            <a:ext cx="368710" cy="2212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1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37009" y="15589"/>
            <a:ext cx="7523677" cy="401053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Cambria" panose="02040503050406030204" pitchFamily="18" charset="0"/>
              </a:rPr>
              <a:t>Ciclo </a:t>
            </a:r>
            <a:r>
              <a:rPr lang="pt-BR" sz="2000" b="1" i="1" dirty="0" err="1">
                <a:latin typeface="Cambria" panose="02040503050406030204" pitchFamily="18" charset="0"/>
              </a:rPr>
              <a:t>Phytophthora</a:t>
            </a:r>
            <a:r>
              <a:rPr lang="pt-BR" sz="2000" b="1" i="1" dirty="0">
                <a:latin typeface="Cambria" panose="02040503050406030204" pitchFamily="18" charset="0"/>
              </a:rPr>
              <a:t> </a:t>
            </a:r>
            <a:r>
              <a:rPr lang="pt-BR" sz="2000" b="1" i="1" dirty="0" err="1">
                <a:latin typeface="Cambria" panose="02040503050406030204" pitchFamily="18" charset="0"/>
              </a:rPr>
              <a:t>infestans</a:t>
            </a:r>
            <a:r>
              <a:rPr lang="pt-BR" sz="2000" b="1" dirty="0" smtClean="0">
                <a:latin typeface="Cambria" panose="02040503050406030204" pitchFamily="18" charset="0"/>
              </a:rPr>
              <a:t> </a:t>
            </a:r>
            <a:endParaRPr lang="pt-BR" sz="2000" b="1" dirty="0">
              <a:latin typeface="Cambria" panose="020405030504060302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" b="5539"/>
          <a:stretch/>
        </p:blipFill>
        <p:spPr>
          <a:xfrm>
            <a:off x="316629" y="545432"/>
            <a:ext cx="8562258" cy="629776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835322" y="101666"/>
            <a:ext cx="192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Cambria" panose="02040503050406030204" pitchFamily="18" charset="0"/>
              </a:rPr>
              <a:t>(</a:t>
            </a:r>
            <a:r>
              <a:rPr lang="pt-BR" sz="1400" dirty="0" err="1" smtClean="0">
                <a:latin typeface="Cambria" panose="02040503050406030204" pitchFamily="18" charset="0"/>
              </a:rPr>
              <a:t>Agrios</a:t>
            </a:r>
            <a:r>
              <a:rPr lang="pt-BR" sz="1400" dirty="0" smtClean="0">
                <a:latin typeface="Cambria" panose="02040503050406030204" pitchFamily="18" charset="0"/>
              </a:rPr>
              <a:t>, 2004) </a:t>
            </a:r>
            <a:endParaRPr lang="pt-BR" sz="1400" dirty="0">
              <a:latin typeface="Cambria" panose="02040503050406030204" pitchFamily="18" charset="0"/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6116458" y="4972256"/>
            <a:ext cx="1671566" cy="1880590"/>
            <a:chOff x="6116458" y="4972256"/>
            <a:chExt cx="1671566" cy="1880590"/>
          </a:xfrm>
        </p:grpSpPr>
        <p:sp>
          <p:nvSpPr>
            <p:cNvPr id="11" name="Retângulo 10"/>
            <p:cNvSpPr/>
            <p:nvPr/>
          </p:nvSpPr>
          <p:spPr>
            <a:xfrm rot="5400000">
              <a:off x="6175257" y="5071674"/>
              <a:ext cx="1475844" cy="127700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116458" y="6483514"/>
              <a:ext cx="1671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COLONIZAÇÃO</a:t>
              </a:r>
              <a:endParaRPr lang="pt-BR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24747" y="1481959"/>
            <a:ext cx="3438260" cy="5200841"/>
            <a:chOff x="124747" y="1481959"/>
            <a:chExt cx="3438260" cy="5200841"/>
          </a:xfrm>
        </p:grpSpPr>
        <p:sp>
          <p:nvSpPr>
            <p:cNvPr id="2" name="Retângulo 1"/>
            <p:cNvSpPr/>
            <p:nvPr/>
          </p:nvSpPr>
          <p:spPr>
            <a:xfrm>
              <a:off x="637009" y="1481959"/>
              <a:ext cx="2925998" cy="52008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24747" y="1738648"/>
              <a:ext cx="218941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S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O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B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R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E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V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I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V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Ê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N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C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I</a:t>
              </a:r>
            </a:p>
            <a:p>
              <a:pPr algn="ctr"/>
              <a:r>
                <a:rPr lang="pt-BR" dirty="0">
                  <a:solidFill>
                    <a:srgbClr val="FF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cxnSp>
          <p:nvCxnSpPr>
            <p:cNvPr id="19" name="Conector de seta reta 18"/>
            <p:cNvCxnSpPr/>
            <p:nvPr/>
          </p:nvCxnSpPr>
          <p:spPr>
            <a:xfrm flipH="1">
              <a:off x="343688" y="1481959"/>
              <a:ext cx="293321" cy="2566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>
            <a:off x="892837" y="436849"/>
            <a:ext cx="7384060" cy="2705264"/>
            <a:chOff x="892837" y="436849"/>
            <a:chExt cx="7384060" cy="2705264"/>
          </a:xfrm>
        </p:grpSpPr>
        <p:sp>
          <p:nvSpPr>
            <p:cNvPr id="7" name="Retângulo 6"/>
            <p:cNvSpPr/>
            <p:nvPr/>
          </p:nvSpPr>
          <p:spPr>
            <a:xfrm rot="5400000">
              <a:off x="5536012" y="401229"/>
              <a:ext cx="2596679" cy="28850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 rot="5400000">
              <a:off x="972312" y="359021"/>
              <a:ext cx="1802431" cy="19613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560612" y="567936"/>
              <a:ext cx="1543068" cy="38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DISPERSÃO</a:t>
              </a:r>
              <a:endParaRPr lang="pt-BR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20" name="Conector de seta reta 19"/>
            <p:cNvCxnSpPr>
              <a:endCxn id="13" idx="1"/>
            </p:cNvCxnSpPr>
            <p:nvPr/>
          </p:nvCxnSpPr>
          <p:spPr>
            <a:xfrm>
              <a:off x="2867515" y="436849"/>
              <a:ext cx="693097" cy="3220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/>
            <p:cNvCxnSpPr/>
            <p:nvPr/>
          </p:nvCxnSpPr>
          <p:spPr>
            <a:xfrm flipH="1">
              <a:off x="4842657" y="552631"/>
              <a:ext cx="583799" cy="2062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o 33"/>
          <p:cNvGrpSpPr/>
          <p:nvPr/>
        </p:nvGrpSpPr>
        <p:grpSpPr>
          <a:xfrm>
            <a:off x="3560613" y="2098548"/>
            <a:ext cx="2272788" cy="4691188"/>
            <a:chOff x="3560613" y="2098548"/>
            <a:chExt cx="2272788" cy="4691188"/>
          </a:xfrm>
        </p:grpSpPr>
        <p:sp>
          <p:nvSpPr>
            <p:cNvPr id="10" name="Retângulo 9"/>
            <p:cNvSpPr/>
            <p:nvPr/>
          </p:nvSpPr>
          <p:spPr>
            <a:xfrm rot="10800000">
              <a:off x="3560613" y="2569983"/>
              <a:ext cx="2272788" cy="42197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754889" y="2098548"/>
              <a:ext cx="1671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REPRODUÇÃO</a:t>
              </a:r>
              <a:endParaRPr lang="pt-BR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26" name="Conector de seta reta 25"/>
            <p:cNvCxnSpPr/>
            <p:nvPr/>
          </p:nvCxnSpPr>
          <p:spPr>
            <a:xfrm flipH="1" flipV="1">
              <a:off x="5277212" y="2398874"/>
              <a:ext cx="524641" cy="16889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/>
          <p:cNvGrpSpPr/>
          <p:nvPr/>
        </p:nvGrpSpPr>
        <p:grpSpPr>
          <a:xfrm>
            <a:off x="6038192" y="3123643"/>
            <a:ext cx="2955289" cy="2308324"/>
            <a:chOff x="6038192" y="3123643"/>
            <a:chExt cx="2955289" cy="2308324"/>
          </a:xfrm>
        </p:grpSpPr>
        <p:sp>
          <p:nvSpPr>
            <p:cNvPr id="9" name="Retângulo 8"/>
            <p:cNvSpPr/>
            <p:nvPr/>
          </p:nvSpPr>
          <p:spPr>
            <a:xfrm rot="5400000">
              <a:off x="6749413" y="2764427"/>
              <a:ext cx="1213463" cy="263590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8774540" y="3123643"/>
              <a:ext cx="21894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I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N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F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E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C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Ç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Ã</a:t>
              </a:r>
            </a:p>
            <a:p>
              <a:pPr algn="ctr"/>
              <a:r>
                <a:rPr lang="pt-BR" dirty="0">
                  <a:solidFill>
                    <a:srgbClr val="FF0000"/>
                  </a:solidFill>
                  <a:latin typeface="Cambria" panose="02040503050406030204" pitchFamily="18" charset="0"/>
                </a:rPr>
                <a:t>O</a:t>
              </a:r>
            </a:p>
          </p:txBody>
        </p:sp>
        <p:cxnSp>
          <p:nvCxnSpPr>
            <p:cNvPr id="28" name="Conector de seta reta 27"/>
            <p:cNvCxnSpPr/>
            <p:nvPr/>
          </p:nvCxnSpPr>
          <p:spPr>
            <a:xfrm>
              <a:off x="7785915" y="4689112"/>
              <a:ext cx="874031" cy="2734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192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37009" y="15589"/>
            <a:ext cx="7523677" cy="401053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Cambria" panose="02040503050406030204" pitchFamily="18" charset="0"/>
              </a:rPr>
              <a:t>Ciclo </a:t>
            </a:r>
            <a:r>
              <a:rPr lang="pt-BR" sz="2000" b="1" i="1" dirty="0" err="1">
                <a:latin typeface="Cambria" panose="02040503050406030204" pitchFamily="18" charset="0"/>
              </a:rPr>
              <a:t>Phytophthora</a:t>
            </a:r>
            <a:r>
              <a:rPr lang="pt-BR" sz="2000" b="1" i="1" dirty="0">
                <a:latin typeface="Cambria" panose="02040503050406030204" pitchFamily="18" charset="0"/>
              </a:rPr>
              <a:t> </a:t>
            </a:r>
            <a:r>
              <a:rPr lang="pt-BR" sz="2000" b="1" i="1" dirty="0" err="1">
                <a:latin typeface="Cambria" panose="02040503050406030204" pitchFamily="18" charset="0"/>
              </a:rPr>
              <a:t>infestans</a:t>
            </a:r>
            <a:r>
              <a:rPr lang="pt-BR" sz="2000" b="1" dirty="0" smtClean="0">
                <a:latin typeface="Cambria" panose="02040503050406030204" pitchFamily="18" charset="0"/>
              </a:rPr>
              <a:t> </a:t>
            </a:r>
            <a:endParaRPr lang="pt-BR" sz="2000" b="1" dirty="0">
              <a:latin typeface="Cambria" panose="020405030504060302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" b="5539"/>
          <a:stretch/>
        </p:blipFill>
        <p:spPr>
          <a:xfrm>
            <a:off x="316629" y="545432"/>
            <a:ext cx="8562258" cy="629776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835322" y="101666"/>
            <a:ext cx="192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Cambria" panose="02040503050406030204" pitchFamily="18" charset="0"/>
              </a:rPr>
              <a:t>(</a:t>
            </a:r>
            <a:r>
              <a:rPr lang="pt-BR" sz="1400" dirty="0" err="1" smtClean="0">
                <a:latin typeface="Cambria" panose="02040503050406030204" pitchFamily="18" charset="0"/>
              </a:rPr>
              <a:t>Agrios</a:t>
            </a:r>
            <a:r>
              <a:rPr lang="pt-BR" sz="1400" dirty="0" smtClean="0">
                <a:latin typeface="Cambria" panose="02040503050406030204" pitchFamily="18" charset="0"/>
              </a:rPr>
              <a:t>, 2004) </a:t>
            </a:r>
            <a:endParaRPr lang="pt-BR" sz="1400" dirty="0">
              <a:latin typeface="Cambria" panose="02040503050406030204" pitchFamily="18" charset="0"/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6116458" y="4972256"/>
            <a:ext cx="1671566" cy="1880590"/>
            <a:chOff x="6116458" y="4972256"/>
            <a:chExt cx="1671566" cy="1880590"/>
          </a:xfrm>
        </p:grpSpPr>
        <p:sp>
          <p:nvSpPr>
            <p:cNvPr id="11" name="Retângulo 10"/>
            <p:cNvSpPr/>
            <p:nvPr/>
          </p:nvSpPr>
          <p:spPr>
            <a:xfrm rot="5400000">
              <a:off x="6175257" y="5071674"/>
              <a:ext cx="1475844" cy="127700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116458" y="6483514"/>
              <a:ext cx="1671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COLONIZAÇÃO</a:t>
              </a:r>
              <a:endParaRPr lang="pt-BR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24747" y="1481959"/>
            <a:ext cx="3438260" cy="5200841"/>
            <a:chOff x="124747" y="1481959"/>
            <a:chExt cx="3438260" cy="5200841"/>
          </a:xfrm>
        </p:grpSpPr>
        <p:sp>
          <p:nvSpPr>
            <p:cNvPr id="2" name="Retângulo 1"/>
            <p:cNvSpPr/>
            <p:nvPr/>
          </p:nvSpPr>
          <p:spPr>
            <a:xfrm>
              <a:off x="637009" y="1481959"/>
              <a:ext cx="2925998" cy="52008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24747" y="1738648"/>
              <a:ext cx="218941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S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O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B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R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E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V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I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V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Ê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N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C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I</a:t>
              </a:r>
            </a:p>
            <a:p>
              <a:pPr algn="ctr"/>
              <a:r>
                <a:rPr lang="pt-BR" dirty="0">
                  <a:solidFill>
                    <a:srgbClr val="FF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cxnSp>
          <p:nvCxnSpPr>
            <p:cNvPr id="19" name="Conector de seta reta 18"/>
            <p:cNvCxnSpPr/>
            <p:nvPr/>
          </p:nvCxnSpPr>
          <p:spPr>
            <a:xfrm flipH="1">
              <a:off x="343688" y="1481959"/>
              <a:ext cx="293321" cy="2566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/>
          <p:cNvGrpSpPr/>
          <p:nvPr/>
        </p:nvGrpSpPr>
        <p:grpSpPr>
          <a:xfrm>
            <a:off x="957389" y="436849"/>
            <a:ext cx="7319508" cy="2705264"/>
            <a:chOff x="957389" y="436849"/>
            <a:chExt cx="7319508" cy="2705264"/>
          </a:xfrm>
        </p:grpSpPr>
        <p:sp>
          <p:nvSpPr>
            <p:cNvPr id="7" name="Retângulo 6"/>
            <p:cNvSpPr/>
            <p:nvPr/>
          </p:nvSpPr>
          <p:spPr>
            <a:xfrm rot="5400000">
              <a:off x="5536012" y="401229"/>
              <a:ext cx="2596679" cy="28850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 rot="5400000">
              <a:off x="978831" y="417055"/>
              <a:ext cx="1853945" cy="18968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560612" y="567936"/>
              <a:ext cx="1543068" cy="38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DISPERSÃO</a:t>
              </a:r>
              <a:endParaRPr lang="pt-BR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20" name="Conector de seta reta 19"/>
            <p:cNvCxnSpPr>
              <a:endCxn id="13" idx="1"/>
            </p:cNvCxnSpPr>
            <p:nvPr/>
          </p:nvCxnSpPr>
          <p:spPr>
            <a:xfrm>
              <a:off x="2867515" y="436849"/>
              <a:ext cx="693097" cy="3220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/>
            <p:cNvCxnSpPr/>
            <p:nvPr/>
          </p:nvCxnSpPr>
          <p:spPr>
            <a:xfrm flipH="1">
              <a:off x="4842657" y="552631"/>
              <a:ext cx="583799" cy="2062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o 33"/>
          <p:cNvGrpSpPr/>
          <p:nvPr/>
        </p:nvGrpSpPr>
        <p:grpSpPr>
          <a:xfrm>
            <a:off x="3560613" y="2098548"/>
            <a:ext cx="2272788" cy="4691188"/>
            <a:chOff x="3560613" y="2098548"/>
            <a:chExt cx="2272788" cy="4691188"/>
          </a:xfrm>
        </p:grpSpPr>
        <p:sp>
          <p:nvSpPr>
            <p:cNvPr id="10" name="Retângulo 9"/>
            <p:cNvSpPr/>
            <p:nvPr/>
          </p:nvSpPr>
          <p:spPr>
            <a:xfrm rot="10800000">
              <a:off x="3560613" y="2569983"/>
              <a:ext cx="2272788" cy="42197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754889" y="2098548"/>
              <a:ext cx="1671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REPRODUÇÃO</a:t>
              </a:r>
              <a:endParaRPr lang="pt-BR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26" name="Conector de seta reta 25"/>
            <p:cNvCxnSpPr/>
            <p:nvPr/>
          </p:nvCxnSpPr>
          <p:spPr>
            <a:xfrm flipH="1" flipV="1">
              <a:off x="5277212" y="2398874"/>
              <a:ext cx="524641" cy="16889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/>
          <p:cNvGrpSpPr/>
          <p:nvPr/>
        </p:nvGrpSpPr>
        <p:grpSpPr>
          <a:xfrm>
            <a:off x="6038192" y="3123643"/>
            <a:ext cx="2955289" cy="2308324"/>
            <a:chOff x="6038192" y="3123643"/>
            <a:chExt cx="2955289" cy="2308324"/>
          </a:xfrm>
        </p:grpSpPr>
        <p:sp>
          <p:nvSpPr>
            <p:cNvPr id="9" name="Retângulo 8"/>
            <p:cNvSpPr/>
            <p:nvPr/>
          </p:nvSpPr>
          <p:spPr>
            <a:xfrm rot="5400000">
              <a:off x="6749413" y="2764427"/>
              <a:ext cx="1213463" cy="263590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8774540" y="3123643"/>
              <a:ext cx="21894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I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N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F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E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C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Ç</a:t>
              </a:r>
            </a:p>
            <a:p>
              <a:pPr algn="ctr"/>
              <a:r>
                <a:rPr lang="pt-BR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Ã</a:t>
              </a:r>
            </a:p>
            <a:p>
              <a:pPr algn="ctr"/>
              <a:r>
                <a:rPr lang="pt-BR" dirty="0">
                  <a:solidFill>
                    <a:srgbClr val="FF0000"/>
                  </a:solidFill>
                  <a:latin typeface="Cambria" panose="02040503050406030204" pitchFamily="18" charset="0"/>
                </a:rPr>
                <a:t>O</a:t>
              </a:r>
            </a:p>
          </p:txBody>
        </p:sp>
        <p:cxnSp>
          <p:nvCxnSpPr>
            <p:cNvPr id="28" name="Conector de seta reta 27"/>
            <p:cNvCxnSpPr/>
            <p:nvPr/>
          </p:nvCxnSpPr>
          <p:spPr>
            <a:xfrm>
              <a:off x="7785915" y="4689112"/>
              <a:ext cx="874031" cy="2734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97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166" y="1200447"/>
            <a:ext cx="7384044" cy="54220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latin typeface="Cambria" panose="02040503050406030204" pitchFamily="18" charset="0"/>
              </a:rPr>
              <a:t>Manejo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diversificado</a:t>
            </a:r>
            <a:r>
              <a:rPr lang="en-US" dirty="0" smtClean="0">
                <a:latin typeface="Cambria" panose="02040503050406030204" pitchFamily="18" charset="0"/>
              </a:rPr>
              <a:t> (</a:t>
            </a:r>
            <a:r>
              <a:rPr lang="en-US" dirty="0" err="1" smtClean="0">
                <a:latin typeface="Cambria" panose="02040503050406030204" pitchFamily="18" charset="0"/>
              </a:rPr>
              <a:t>Integrado</a:t>
            </a:r>
            <a:r>
              <a:rPr lang="en-US" dirty="0" smtClean="0">
                <a:latin typeface="Cambria" panose="02040503050406030204" pitchFamily="18" charset="0"/>
              </a:rPr>
              <a:t>?)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latin typeface="Cambria" panose="02040503050406030204" pitchFamily="18" charset="0"/>
              </a:rPr>
              <a:t>Qualidade</a:t>
            </a:r>
            <a:r>
              <a:rPr lang="en-US" sz="2000" dirty="0">
                <a:latin typeface="Cambria" panose="02040503050406030204" pitchFamily="18" charset="0"/>
              </a:rPr>
              <a:t> de </a:t>
            </a:r>
            <a:r>
              <a:rPr lang="en-US" sz="2000" dirty="0" err="1">
                <a:latin typeface="Cambria" panose="02040503050406030204" pitchFamily="18" charset="0"/>
              </a:rPr>
              <a:t>sementes</a:t>
            </a:r>
            <a:r>
              <a:rPr lang="en-US" sz="2000" dirty="0">
                <a:latin typeface="Cambria" panose="02040503050406030204" pitchFamily="18" charset="0"/>
              </a:rPr>
              <a:t> e </a:t>
            </a:r>
            <a:r>
              <a:rPr lang="en-US" sz="2000" dirty="0" err="1">
                <a:latin typeface="Cambria" panose="02040503050406030204" pitchFamily="18" charset="0"/>
              </a:rPr>
              <a:t>mudas</a:t>
            </a:r>
            <a:endParaRPr lang="en-US" sz="2000" dirty="0">
              <a:latin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latin typeface="Cambria" panose="02040503050406030204" pitchFamily="18" charset="0"/>
              </a:rPr>
              <a:t>Resistência</a:t>
            </a:r>
            <a:r>
              <a:rPr lang="en-US" sz="2000" dirty="0">
                <a:latin typeface="Cambria" panose="02040503050406030204" pitchFamily="18" charset="0"/>
              </a:rPr>
              <a:t> varietal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latin typeface="Cambria" panose="02040503050406030204" pitchFamily="18" charset="0"/>
              </a:rPr>
              <a:t>Manejos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culturais</a:t>
            </a:r>
            <a:endParaRPr lang="en-US" sz="2000" dirty="0">
              <a:latin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latin typeface="Cambria" panose="02040503050406030204" pitchFamily="18" charset="0"/>
              </a:rPr>
              <a:t>Controle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biológico</a:t>
            </a:r>
            <a:endParaRPr lang="en-US" sz="2000" dirty="0">
              <a:latin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latin typeface="Cambria" panose="02040503050406030204" pitchFamily="18" charset="0"/>
              </a:rPr>
              <a:t>Controle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químico</a:t>
            </a:r>
            <a:endParaRPr lang="en-US" sz="2000" dirty="0">
              <a:latin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latin typeface="Cambria" panose="02040503050406030204" pitchFamily="18" charset="0"/>
              </a:rPr>
              <a:t>Monitoramento</a:t>
            </a:r>
            <a:endParaRPr lang="en-US" sz="2000" dirty="0">
              <a:latin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latin typeface="Cambria" panose="02040503050406030204" pitchFamily="18" charset="0"/>
              </a:rPr>
              <a:t>Sistemas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orgânicos</a:t>
            </a:r>
            <a:endParaRPr lang="en-US" sz="2000" dirty="0" smtClean="0">
              <a:latin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latin typeface="Cambria" panose="02040503050406030204" pitchFamily="18" charset="0"/>
              </a:rPr>
              <a:t>Exemplo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prático</a:t>
            </a:r>
            <a:endParaRPr lang="en-GB" sz="2000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Cambria" panose="02040503050406030204" pitchFamily="18" charset="0"/>
              </a:rPr>
              <a:t>Manejos</a:t>
            </a:r>
            <a:r>
              <a:rPr lang="en-US" sz="2800" b="1" dirty="0" smtClean="0">
                <a:latin typeface="Cambria" panose="02040503050406030204" pitchFamily="18" charset="0"/>
              </a:rPr>
              <a:t> da </a:t>
            </a:r>
            <a:r>
              <a:rPr lang="en-US" sz="2800" b="1" dirty="0" err="1" smtClean="0">
                <a:latin typeface="Cambria" panose="02040503050406030204" pitchFamily="18" charset="0"/>
              </a:rPr>
              <a:t>requeima</a:t>
            </a:r>
            <a:r>
              <a:rPr lang="en-US" sz="2800" b="1" dirty="0" smtClean="0"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</a:rPr>
              <a:t>em</a:t>
            </a:r>
            <a:r>
              <a:rPr lang="en-US" sz="2800" b="1" dirty="0" smtClean="0"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</a:rPr>
              <a:t>B</a:t>
            </a:r>
            <a:r>
              <a:rPr lang="en-US" sz="2800" b="1" dirty="0" err="1" smtClean="0">
                <a:latin typeface="Cambria" panose="02040503050406030204" pitchFamily="18" charset="0"/>
              </a:rPr>
              <a:t>atata</a:t>
            </a:r>
            <a:r>
              <a:rPr lang="en-US" sz="2800" b="1" dirty="0" smtClean="0">
                <a:latin typeface="Cambria" panose="02040503050406030204" pitchFamily="18" charset="0"/>
              </a:rPr>
              <a:t> e </a:t>
            </a:r>
            <a:r>
              <a:rPr lang="en-US" sz="2800" b="1" dirty="0" err="1" smtClean="0">
                <a:latin typeface="Cambria" panose="02040503050406030204" pitchFamily="18" charset="0"/>
              </a:rPr>
              <a:t>Tomate</a:t>
            </a:r>
            <a:endParaRPr lang="en-GB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00" y="870816"/>
            <a:ext cx="7384044" cy="420574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mbria" panose="02040503050406030204" pitchFamily="18" charset="0"/>
              </a:rPr>
              <a:t>1ª </a:t>
            </a:r>
            <a:r>
              <a:rPr lang="en-US" sz="2000" dirty="0" err="1" smtClean="0">
                <a:latin typeface="Cambria" panose="02040503050406030204" pitchFamily="18" charset="0"/>
              </a:rPr>
              <a:t>preocupação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0" y="190332"/>
            <a:ext cx="7523677" cy="6523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1</a:t>
            </a:r>
            <a:r>
              <a:rPr lang="en-US" sz="2800" b="1" dirty="0" smtClean="0">
                <a:latin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</a:rPr>
              <a:t>Qualidade</a:t>
            </a:r>
            <a:r>
              <a:rPr lang="en-US" sz="2800" b="1" dirty="0">
                <a:latin typeface="Cambria" panose="02040503050406030204" pitchFamily="18" charset="0"/>
              </a:rPr>
              <a:t> de </a:t>
            </a:r>
            <a:r>
              <a:rPr lang="en-US" sz="2800" b="1" dirty="0" err="1">
                <a:latin typeface="Cambria" panose="02040503050406030204" pitchFamily="18" charset="0"/>
              </a:rPr>
              <a:t>sementes</a:t>
            </a:r>
            <a:r>
              <a:rPr lang="en-US" sz="2800" b="1" dirty="0">
                <a:latin typeface="Cambria" panose="02040503050406030204" pitchFamily="18" charset="0"/>
              </a:rPr>
              <a:t> e </a:t>
            </a:r>
            <a:r>
              <a:rPr lang="en-US" sz="2800" b="1" dirty="0" err="1">
                <a:latin typeface="Cambria" panose="02040503050406030204" pitchFamily="18" charset="0"/>
              </a:rPr>
              <a:t>mudas</a:t>
            </a:r>
            <a:endParaRPr lang="en-GB" sz="2800" b="1" dirty="0">
              <a:latin typeface="Cambria" panose="020405030504060302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8040" y="6263911"/>
            <a:ext cx="4929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</a:rPr>
              <a:t>(</a:t>
            </a:r>
            <a:r>
              <a:rPr lang="en-US" sz="1200" dirty="0" err="1">
                <a:latin typeface="Cambria" panose="02040503050406030204" pitchFamily="18" charset="0"/>
              </a:rPr>
              <a:t>Tofoli</a:t>
            </a:r>
            <a:r>
              <a:rPr lang="en-US" sz="1200" dirty="0">
                <a:latin typeface="Cambria" panose="02040503050406030204" pitchFamily="18" charset="0"/>
              </a:rPr>
              <a:t>, 2004; Schumann &amp; D’Arcy, 2005; Reis 2010; Stone, </a:t>
            </a:r>
            <a:r>
              <a:rPr lang="en-US" sz="1200" dirty="0" smtClean="0">
                <a:latin typeface="Cambria" panose="02040503050406030204" pitchFamily="18" charset="0"/>
              </a:rPr>
              <a:t>2014)</a:t>
            </a:r>
            <a:endParaRPr lang="en-GB" sz="1200" dirty="0">
              <a:latin typeface="Cambria" panose="020405030504060302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46852" y="1192696"/>
            <a:ext cx="1073426" cy="16777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18129" y="2775005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Cambria" panose="02040503050406030204" pitchFamily="18" charset="0"/>
              </a:rPr>
              <a:t>Sanidade</a:t>
            </a:r>
            <a:endParaRPr lang="en-GB" sz="3200" dirty="0">
              <a:latin typeface="Cambria" panose="02040503050406030204" pitchFamily="18" charset="0"/>
            </a:endParaRPr>
          </a:p>
        </p:txBody>
      </p:sp>
      <p:cxnSp>
        <p:nvCxnSpPr>
          <p:cNvPr id="10" name="Straight Arrow Connector 9"/>
          <p:cNvCxnSpPr>
            <a:stCxn id="8" idx="2"/>
            <a:endCxn id="14" idx="0"/>
          </p:cNvCxnSpPr>
          <p:nvPr/>
        </p:nvCxnSpPr>
        <p:spPr>
          <a:xfrm>
            <a:off x="3811964" y="3359780"/>
            <a:ext cx="19717" cy="9339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76414" y="4293704"/>
            <a:ext cx="171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ambria" panose="02040503050406030204" pitchFamily="18" charset="0"/>
              </a:rPr>
              <a:t>Evitar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inóculo</a:t>
            </a:r>
            <a:endParaRPr lang="en-GB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166" y="1200447"/>
            <a:ext cx="7384044" cy="54220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</a:rPr>
              <a:t>Nenhuma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variedade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totalmente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resistente</a:t>
            </a:r>
            <a:r>
              <a:rPr lang="en-US" sz="2000" dirty="0">
                <a:latin typeface="Cambria" panose="02040503050406030204" pitchFamily="18" charset="0"/>
              </a:rPr>
              <a:t> para </a:t>
            </a:r>
            <a:r>
              <a:rPr lang="en-US" sz="2000" dirty="0" err="1">
                <a:latin typeface="Cambria" panose="02040503050406030204" pitchFamily="18" charset="0"/>
              </a:rPr>
              <a:t>tomate</a:t>
            </a:r>
            <a:r>
              <a:rPr lang="en-US" sz="2000" dirty="0">
                <a:latin typeface="Cambria" panose="02040503050406030204" pitchFamily="18" charset="0"/>
              </a:rPr>
              <a:t> e </a:t>
            </a:r>
            <a:r>
              <a:rPr lang="en-US" sz="2000" dirty="0" err="1">
                <a:latin typeface="Cambria" panose="02040503050406030204" pitchFamily="18" charset="0"/>
              </a:rPr>
              <a:t>batata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baseline="-25000" dirty="0">
                <a:latin typeface="Cambria" panose="02040503050406030204" pitchFamily="18" charset="0"/>
              </a:rPr>
              <a:t>(Abreu et al., 2008; Reis, 2010</a:t>
            </a:r>
            <a:r>
              <a:rPr lang="en-US" sz="2000" baseline="-25000" dirty="0" smtClean="0">
                <a:latin typeface="Cambria" panose="020405030504060302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aseline="-25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0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mbria" panose="02040503050406030204" pitchFamily="18" charset="0"/>
              </a:rPr>
              <a:t>Problemas</a:t>
            </a:r>
            <a:r>
              <a:rPr lang="en-US" sz="2000" dirty="0">
                <a:latin typeface="Cambria" panose="02040503050406030204" pitchFamily="18" charset="0"/>
              </a:rPr>
              <a:t>: </a:t>
            </a:r>
            <a:r>
              <a:rPr lang="en-US" sz="2000" dirty="0" err="1">
                <a:latin typeface="Cambria" panose="02040503050406030204" pitchFamily="18" charset="0"/>
              </a:rPr>
              <a:t>resistência</a:t>
            </a:r>
            <a:r>
              <a:rPr lang="en-US" sz="2000" dirty="0">
                <a:latin typeface="Cambria" panose="02040503050406030204" pitchFamily="18" charset="0"/>
              </a:rPr>
              <a:t> à </a:t>
            </a:r>
            <a:r>
              <a:rPr lang="en-US" sz="2000" dirty="0" err="1">
                <a:latin typeface="Cambria" panose="02040503050406030204" pitchFamily="18" charset="0"/>
              </a:rPr>
              <a:t>algumas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raças</a:t>
            </a:r>
            <a:r>
              <a:rPr lang="en-US" sz="2000" dirty="0">
                <a:latin typeface="Cambria" panose="02040503050406030204" pitchFamily="18" charset="0"/>
              </a:rPr>
              <a:t> e </a:t>
            </a:r>
            <a:r>
              <a:rPr lang="en-US" sz="2000" dirty="0" err="1">
                <a:latin typeface="Cambria" panose="02040503050406030204" pitchFamily="18" charset="0"/>
              </a:rPr>
              <a:t>não</a:t>
            </a:r>
            <a:r>
              <a:rPr lang="en-US" sz="2000" dirty="0">
                <a:latin typeface="Cambria" panose="02040503050406030204" pitchFamily="18" charset="0"/>
              </a:rPr>
              <a:t> a </a:t>
            </a:r>
            <a:r>
              <a:rPr lang="en-US" sz="2000" dirty="0" err="1" smtClean="0">
                <a:latin typeface="Cambria" panose="02040503050406030204" pitchFamily="18" charset="0"/>
              </a:rPr>
              <a:t>outras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baseline="-25000" dirty="0" smtClean="0">
                <a:latin typeface="Cambria" panose="02040503050406030204" pitchFamily="18" charset="0"/>
              </a:rPr>
              <a:t>(</a:t>
            </a:r>
            <a:r>
              <a:rPr lang="en-US" sz="2000" baseline="-25000" dirty="0">
                <a:latin typeface="Cambria" panose="02040503050406030204" pitchFamily="18" charset="0"/>
              </a:rPr>
              <a:t>McGrath, </a:t>
            </a:r>
            <a:r>
              <a:rPr lang="en-US" sz="2000" baseline="-25000" dirty="0" smtClean="0">
                <a:latin typeface="Cambria" panose="02040503050406030204" pitchFamily="18" charset="0"/>
              </a:rPr>
              <a:t>2015; Fry et al., 2015) </a:t>
            </a:r>
            <a:r>
              <a:rPr lang="en-US" sz="2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2000" i="1" dirty="0" smtClean="0">
                <a:latin typeface="Cambria" panose="02040503050406030204" pitchFamily="18" charset="0"/>
                <a:sym typeface="Wingdings" panose="05000000000000000000" pitchFamily="2" charset="2"/>
              </a:rPr>
              <a:t>Race specific resistance</a:t>
            </a:r>
            <a:r>
              <a:rPr lang="en-US" sz="2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000" baseline="-25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(</a:t>
            </a:r>
            <a:r>
              <a:rPr lang="en-US" sz="2000" baseline="-250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Nowicki</a:t>
            </a:r>
            <a:r>
              <a:rPr lang="en-US" sz="2000" baseline="-25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et al., 2012)</a:t>
            </a:r>
            <a:endParaRPr lang="en-US" sz="2000" i="1" baseline="-25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0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mbria" panose="02040503050406030204" pitchFamily="18" charset="0"/>
              </a:rPr>
              <a:t>Tomate</a:t>
            </a:r>
            <a:r>
              <a:rPr lang="en-US" sz="2000" dirty="0">
                <a:latin typeface="Cambria" panose="02040503050406030204" pitchFamily="18" charset="0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</a:rPr>
              <a:t>Iron Lady Variety </a:t>
            </a:r>
            <a:r>
              <a:rPr lang="en-US" sz="2000" dirty="0" smtClean="0">
                <a:latin typeface="Cambria" panose="02040503050406030204" pitchFamily="18" charset="0"/>
              </a:rPr>
              <a:t>(</a:t>
            </a:r>
            <a:r>
              <a:rPr lang="en-US" sz="2000" dirty="0">
                <a:latin typeface="Cambria" panose="02040503050406030204" pitchFamily="18" charset="0"/>
              </a:rPr>
              <a:t>Cornell University)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2</a:t>
            </a:r>
            <a:r>
              <a:rPr lang="en-US" sz="2800" b="1" dirty="0" smtClean="0">
                <a:latin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</a:rPr>
              <a:t>Resistência</a:t>
            </a:r>
            <a:r>
              <a:rPr lang="en-US" sz="2800" b="1" dirty="0">
                <a:latin typeface="Cambria" panose="02040503050406030204" pitchFamily="18" charset="0"/>
              </a:rPr>
              <a:t> Varietal</a:t>
            </a:r>
            <a:endParaRPr lang="en-GB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166" y="1200447"/>
            <a:ext cx="7384044" cy="54220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Cambria" panose="02040503050406030204" pitchFamily="18" charset="0"/>
              </a:rPr>
              <a:t>Local e </a:t>
            </a:r>
            <a:r>
              <a:rPr lang="en-US" sz="2000" dirty="0" err="1">
                <a:latin typeface="Cambria" panose="02040503050406030204" pitchFamily="18" charset="0"/>
              </a:rPr>
              <a:t>época</a:t>
            </a:r>
            <a:r>
              <a:rPr lang="en-US" sz="2000" dirty="0">
                <a:latin typeface="Cambria" panose="02040503050406030204" pitchFamily="18" charset="0"/>
              </a:rPr>
              <a:t> de </a:t>
            </a:r>
            <a:r>
              <a:rPr lang="en-US" sz="2000" dirty="0" err="1">
                <a:latin typeface="Cambria" panose="02040503050406030204" pitchFamily="18" charset="0"/>
              </a:rPr>
              <a:t>plantio</a:t>
            </a:r>
            <a:endParaRPr lang="en-US" sz="20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</a:rPr>
              <a:t>Rotação</a:t>
            </a:r>
            <a:r>
              <a:rPr lang="en-US" dirty="0">
                <a:latin typeface="Cambria" panose="02040503050406030204" pitchFamily="18" charset="0"/>
              </a:rPr>
              <a:t> de </a:t>
            </a:r>
            <a:r>
              <a:rPr lang="en-US" dirty="0" err="1">
                <a:latin typeface="Cambria" panose="02040503050406030204" pitchFamily="18" charset="0"/>
              </a:rPr>
              <a:t>culturas</a:t>
            </a:r>
            <a:r>
              <a:rPr lang="en-US" dirty="0">
                <a:latin typeface="Cambria" panose="020405030504060302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Cambria" panose="02040503050406030204" pitchFamily="18" charset="0"/>
              </a:rPr>
              <a:t>Aumento</a:t>
            </a:r>
            <a:r>
              <a:rPr lang="en-US" sz="3200" dirty="0">
                <a:latin typeface="Cambria" panose="02040503050406030204" pitchFamily="18" charset="0"/>
              </a:rPr>
              <a:t> da </a:t>
            </a:r>
            <a:r>
              <a:rPr lang="en-US" sz="3200" dirty="0" err="1">
                <a:latin typeface="Cambria" panose="02040503050406030204" pitchFamily="18" charset="0"/>
              </a:rPr>
              <a:t>montoa</a:t>
            </a:r>
            <a:endParaRPr lang="en-US" sz="32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40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Cambria" panose="02040503050406030204" pitchFamily="18" charset="0"/>
              </a:rPr>
              <a:t>Eliminação</a:t>
            </a:r>
            <a:r>
              <a:rPr lang="en-US" sz="4000" dirty="0">
                <a:latin typeface="Cambria" panose="02040503050406030204" pitchFamily="18" charset="0"/>
              </a:rPr>
              <a:t> de </a:t>
            </a:r>
            <a:r>
              <a:rPr lang="en-US" sz="4000" dirty="0" err="1">
                <a:latin typeface="Cambria" panose="02040503050406030204" pitchFamily="18" charset="0"/>
              </a:rPr>
              <a:t>restos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</a:rPr>
              <a:t>culturais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3. </a:t>
            </a:r>
            <a:r>
              <a:rPr lang="en-US" sz="2800" b="1" dirty="0" err="1" smtClean="0">
                <a:latin typeface="Cambria" panose="02040503050406030204" pitchFamily="18" charset="0"/>
              </a:rPr>
              <a:t>Manejos</a:t>
            </a:r>
            <a:r>
              <a:rPr lang="en-US" sz="2800" b="1" dirty="0" smtClean="0"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</a:rPr>
              <a:t>culturais</a:t>
            </a:r>
            <a:endParaRPr lang="en-GB" sz="2800" b="1" dirty="0">
              <a:latin typeface="Cambria" panose="020405030504060302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8040" y="6263911"/>
            <a:ext cx="311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</a:rPr>
              <a:t>(Schumann </a:t>
            </a:r>
            <a:r>
              <a:rPr lang="en-US" sz="1200" dirty="0">
                <a:latin typeface="Cambria" panose="02040503050406030204" pitchFamily="18" charset="0"/>
              </a:rPr>
              <a:t>&amp; D’Arcy, 2005; Kirk et al., </a:t>
            </a:r>
            <a:r>
              <a:rPr lang="en-US" sz="1200" dirty="0" smtClean="0">
                <a:latin typeface="Cambria" panose="02040503050406030204" pitchFamily="18" charset="0"/>
              </a:rPr>
              <a:t>2013)</a:t>
            </a:r>
            <a:endParaRPr lang="en-GB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166" y="1200447"/>
            <a:ext cx="7384044" cy="542200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mbria" panose="02040503050406030204" pitchFamily="18" charset="0"/>
              </a:rPr>
              <a:t>Aplicações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foliares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em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batata</a:t>
            </a:r>
            <a:r>
              <a:rPr lang="en-US" sz="2000" dirty="0">
                <a:latin typeface="Cambria" panose="02040503050406030204" pitchFamily="18" charset="0"/>
              </a:rPr>
              <a:t> de </a:t>
            </a:r>
            <a:r>
              <a:rPr lang="en-US" sz="2000" i="1" dirty="0">
                <a:latin typeface="Cambria" panose="02040503050406030204" pitchFamily="18" charset="0"/>
              </a:rPr>
              <a:t>Bacillus subtilis </a:t>
            </a:r>
            <a:r>
              <a:rPr lang="en-US" sz="2000" dirty="0">
                <a:latin typeface="Cambria" panose="02040503050406030204" pitchFamily="18" charset="0"/>
              </a:rPr>
              <a:t>e </a:t>
            </a:r>
            <a:r>
              <a:rPr lang="en-US" sz="2000" i="1" dirty="0">
                <a:latin typeface="Cambria" panose="02040503050406030204" pitchFamily="18" charset="0"/>
              </a:rPr>
              <a:t>Trichoderma </a:t>
            </a:r>
            <a:r>
              <a:rPr lang="en-US" sz="2000" i="1" dirty="0" err="1">
                <a:latin typeface="Cambria" panose="02040503050406030204" pitchFamily="18" charset="0"/>
              </a:rPr>
              <a:t>harzianum</a:t>
            </a:r>
            <a:r>
              <a:rPr lang="en-US" sz="2000" i="1" dirty="0">
                <a:latin typeface="Cambria" panose="02040503050406030204" pitchFamily="18" charset="0"/>
              </a:rPr>
              <a:t> </a:t>
            </a:r>
            <a:r>
              <a:rPr lang="en-US" sz="2000" baseline="-25000" dirty="0" smtClean="0">
                <a:latin typeface="Cambria" panose="02040503050406030204" pitchFamily="18" charset="0"/>
              </a:rPr>
              <a:t>(</a:t>
            </a:r>
            <a:r>
              <a:rPr lang="en-US" sz="2000" baseline="-25000" dirty="0">
                <a:latin typeface="Cambria" panose="02040503050406030204" pitchFamily="18" charset="0"/>
              </a:rPr>
              <a:t>Stephan et al., 2005) </a:t>
            </a:r>
            <a:endParaRPr lang="en-US" sz="2000" baseline="-25000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000" baseline="-250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mbria" panose="02040503050406030204" pitchFamily="18" charset="0"/>
              </a:rPr>
              <a:t>Tratamento</a:t>
            </a:r>
            <a:r>
              <a:rPr lang="en-US" sz="2000" dirty="0">
                <a:latin typeface="Cambria" panose="02040503050406030204" pitchFamily="18" charset="0"/>
              </a:rPr>
              <a:t> de </a:t>
            </a:r>
            <a:r>
              <a:rPr lang="en-US" sz="2000" dirty="0" err="1">
                <a:latin typeface="Cambria" panose="02040503050406030204" pitchFamily="18" charset="0"/>
              </a:rPr>
              <a:t>tubérculos</a:t>
            </a:r>
            <a:r>
              <a:rPr lang="en-US" sz="2000" dirty="0">
                <a:latin typeface="Cambria" panose="02040503050406030204" pitchFamily="18" charset="0"/>
              </a:rPr>
              <a:t> e </a:t>
            </a:r>
            <a:r>
              <a:rPr lang="en-US" sz="2000" dirty="0" err="1">
                <a:latin typeface="Cambria" panose="02040503050406030204" pitchFamily="18" charset="0"/>
              </a:rPr>
              <a:t>aplicações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foliares</a:t>
            </a:r>
            <a:r>
              <a:rPr lang="en-US" sz="2000" dirty="0">
                <a:latin typeface="Cambria" panose="02040503050406030204" pitchFamily="18" charset="0"/>
              </a:rPr>
              <a:t> de </a:t>
            </a:r>
            <a:r>
              <a:rPr lang="en-US" sz="2000" i="1" dirty="0">
                <a:latin typeface="Cambria" panose="02040503050406030204" pitchFamily="18" charset="0"/>
              </a:rPr>
              <a:t>Trichoderma </a:t>
            </a:r>
            <a:r>
              <a:rPr lang="en-US" sz="2000" i="1" dirty="0" err="1">
                <a:latin typeface="Cambria" panose="02040503050406030204" pitchFamily="18" charset="0"/>
              </a:rPr>
              <a:t>atroviride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baseline="-25000" dirty="0" smtClean="0">
                <a:latin typeface="Cambria" panose="02040503050406030204" pitchFamily="18" charset="0"/>
              </a:rPr>
              <a:t>(</a:t>
            </a:r>
            <a:r>
              <a:rPr lang="en-US" sz="2000" baseline="-25000" dirty="0">
                <a:latin typeface="Cambria" panose="02040503050406030204" pitchFamily="18" charset="0"/>
              </a:rPr>
              <a:t>Al-</a:t>
            </a:r>
            <a:r>
              <a:rPr lang="en-US" sz="2000" baseline="-25000" dirty="0" err="1">
                <a:latin typeface="Cambria" panose="02040503050406030204" pitchFamily="18" charset="0"/>
              </a:rPr>
              <a:t>Mughrabi</a:t>
            </a:r>
            <a:r>
              <a:rPr lang="en-US" sz="2000" baseline="-25000" dirty="0">
                <a:latin typeface="Cambria" panose="02040503050406030204" pitchFamily="18" charset="0"/>
              </a:rPr>
              <a:t>, 2008)</a:t>
            </a:r>
            <a:endParaRPr lang="en-US" sz="2000" i="1" baseline="-25000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99847" y="313947"/>
            <a:ext cx="7523677" cy="6523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4. </a:t>
            </a:r>
            <a:r>
              <a:rPr lang="en-US" sz="2800" b="1" dirty="0" err="1">
                <a:latin typeface="Cambria" panose="02040503050406030204" pitchFamily="18" charset="0"/>
              </a:rPr>
              <a:t>Controle</a:t>
            </a: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</a:rPr>
              <a:t>biológico</a:t>
            </a:r>
            <a:endParaRPr lang="en-GB" sz="2800" b="1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53028" y="1979876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&amp;</a:t>
            </a:r>
            <a:endParaRPr lang="en-GB" sz="24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762" y="4700548"/>
            <a:ext cx="6832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ambria" panose="02040503050406030204" pitchFamily="18" charset="0"/>
              </a:rPr>
              <a:t>Superiores</a:t>
            </a:r>
            <a:r>
              <a:rPr lang="en-US" sz="2400" b="1" dirty="0" smtClean="0"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</a:rPr>
              <a:t>ao</a:t>
            </a:r>
            <a:r>
              <a:rPr lang="en-US" sz="2400" b="1" dirty="0" smtClean="0"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</a:rPr>
              <a:t>tratamento</a:t>
            </a:r>
            <a:r>
              <a:rPr lang="en-US" sz="2400" b="1" dirty="0" smtClean="0"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</a:rPr>
              <a:t>controle</a:t>
            </a:r>
            <a:r>
              <a:rPr lang="en-US" sz="2400" b="1" dirty="0" smtClean="0">
                <a:latin typeface="Cambria" panose="02040503050406030204" pitchFamily="18" charset="0"/>
              </a:rPr>
              <a:t>, </a:t>
            </a:r>
            <a:r>
              <a:rPr lang="en-US" sz="2400" b="1" dirty="0" err="1" smtClean="0">
                <a:latin typeface="Cambria" panose="02040503050406030204" pitchFamily="18" charset="0"/>
              </a:rPr>
              <a:t>inferiores</a:t>
            </a:r>
            <a:r>
              <a:rPr lang="en-US" sz="2400" b="1" dirty="0" smtClean="0">
                <a:latin typeface="Cambria" panose="02040503050406030204" pitchFamily="18" charset="0"/>
              </a:rPr>
              <a:t> à </a:t>
            </a:r>
            <a:r>
              <a:rPr lang="en-US" sz="2400" b="1" dirty="0" err="1" smtClean="0">
                <a:latin typeface="Cambria" panose="02040503050406030204" pitchFamily="18" charset="0"/>
              </a:rPr>
              <a:t>tratamentos</a:t>
            </a:r>
            <a:r>
              <a:rPr lang="en-US" sz="2400" b="1" dirty="0" smtClean="0">
                <a:latin typeface="Cambria" panose="02040503050406030204" pitchFamily="18" charset="0"/>
              </a:rPr>
              <a:t> com </a:t>
            </a:r>
            <a:r>
              <a:rPr lang="en-US" sz="2400" b="1" dirty="0" err="1" smtClean="0">
                <a:latin typeface="Cambria" panose="02040503050406030204" pitchFamily="18" charset="0"/>
              </a:rPr>
              <a:t>cúpricos</a:t>
            </a:r>
            <a:r>
              <a:rPr lang="en-US" sz="2400" b="1" dirty="0" smtClean="0">
                <a:latin typeface="Cambria" panose="02040503050406030204" pitchFamily="18" charset="0"/>
              </a:rPr>
              <a:t> e </a:t>
            </a:r>
            <a:r>
              <a:rPr lang="en-US" sz="2400" b="1" dirty="0" err="1" smtClean="0">
                <a:latin typeface="Cambria" panose="02040503050406030204" pitchFamily="18" charset="0"/>
              </a:rPr>
              <a:t>clorotalonil</a:t>
            </a:r>
            <a:endParaRPr lang="en-GB" sz="2400" b="1" dirty="0">
              <a:latin typeface="Cambria" panose="02040503050406030204" pitchFamily="18" charset="0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3873177" y="3493662"/>
            <a:ext cx="377015" cy="83557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5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166" y="804333"/>
            <a:ext cx="7384044" cy="581811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mtClean="0">
                <a:latin typeface="Cambria" panose="02040503050406030204" pitchFamily="18" charset="0"/>
              </a:rPr>
              <a:t>Preventivo</a:t>
            </a:r>
            <a:endParaRPr lang="en-US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mbria" panose="02040503050406030204" pitchFamily="18" charset="0"/>
              </a:rPr>
              <a:t>Início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na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emergência</a:t>
            </a:r>
            <a:r>
              <a:rPr lang="en-US" sz="2000" dirty="0">
                <a:latin typeface="Cambria" panose="02040503050406030204" pitchFamily="18" charset="0"/>
              </a:rPr>
              <a:t> e </a:t>
            </a:r>
            <a:r>
              <a:rPr lang="en-US" sz="2000" dirty="0" err="1">
                <a:latin typeface="Cambria" panose="02040503050406030204" pitchFamily="18" charset="0"/>
              </a:rPr>
              <a:t>sequencial</a:t>
            </a:r>
            <a:r>
              <a:rPr lang="en-US" sz="2000" dirty="0">
                <a:latin typeface="Cambria" panose="02040503050406030204" pitchFamily="18" charset="0"/>
              </a:rPr>
              <a:t> (4-10 </a:t>
            </a:r>
            <a:r>
              <a:rPr lang="en-US" sz="2000" dirty="0" err="1">
                <a:latin typeface="Cambria" panose="02040503050406030204" pitchFamily="18" charset="0"/>
              </a:rPr>
              <a:t>dias</a:t>
            </a:r>
            <a:r>
              <a:rPr lang="en-US" sz="2000" dirty="0" smtClean="0">
                <a:latin typeface="Cambria" panose="02040503050406030204" pitchFamily="18" charset="0"/>
              </a:rPr>
              <a:t>) </a:t>
            </a:r>
            <a:r>
              <a:rPr lang="en-US" dirty="0" smtClean="0">
                <a:latin typeface="Cambria" panose="02040503050406030204" pitchFamily="18" charset="0"/>
              </a:rPr>
              <a:t>?</a:t>
            </a:r>
            <a:endParaRPr lang="en-US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</a:rPr>
              <a:t>Contato</a:t>
            </a:r>
            <a:r>
              <a:rPr lang="en-US" sz="2000" dirty="0">
                <a:latin typeface="Cambria" panose="02040503050406030204" pitchFamily="18" charset="0"/>
              </a:rPr>
              <a:t> (</a:t>
            </a:r>
            <a:r>
              <a:rPr lang="en-US" sz="2000" dirty="0" err="1">
                <a:latin typeface="Cambria" panose="02040503050406030204" pitchFamily="18" charset="0"/>
              </a:rPr>
              <a:t>cúpricos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mancozeb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metiram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clorotalonil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fluanizam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estanhados</a:t>
            </a:r>
            <a:r>
              <a:rPr lang="en-US" sz="2000" dirty="0">
                <a:latin typeface="Cambria" panose="020405030504060302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</a:rPr>
              <a:t>Translaminar</a:t>
            </a:r>
            <a:r>
              <a:rPr lang="en-US" sz="2000" dirty="0">
                <a:latin typeface="Cambria" panose="02040503050406030204" pitchFamily="18" charset="0"/>
              </a:rPr>
              <a:t> (</a:t>
            </a:r>
            <a:r>
              <a:rPr lang="en-US" sz="2000" dirty="0" err="1">
                <a:latin typeface="Cambria" panose="02040503050406030204" pitchFamily="18" charset="0"/>
              </a:rPr>
              <a:t>dimetomorfe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cimoxanil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piraclostrobina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fenamidone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famoxadone</a:t>
            </a:r>
            <a:r>
              <a:rPr lang="en-US" sz="2000" dirty="0">
                <a:latin typeface="Cambria" panose="020405030504060302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</a:rPr>
              <a:t>Sistêmicos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</a:rPr>
              <a:t>(</a:t>
            </a:r>
            <a:r>
              <a:rPr lang="en-US" sz="2000" dirty="0" err="1">
                <a:latin typeface="Cambria" panose="02040503050406030204" pitchFamily="18" charset="0"/>
              </a:rPr>
              <a:t>propamocarb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iprovalicarb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metalaxil</a:t>
            </a:r>
            <a:r>
              <a:rPr lang="en-US" sz="2000" dirty="0">
                <a:latin typeface="Cambria" panose="02040503050406030204" pitchFamily="18" charset="0"/>
              </a:rPr>
              <a:t>-M</a:t>
            </a:r>
            <a:r>
              <a:rPr lang="en-US" sz="2000" dirty="0" smtClean="0">
                <a:latin typeface="Cambria" panose="020405030504060302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Cambria" panose="02040503050406030204" pitchFamily="18" charset="0"/>
              </a:rPr>
              <a:t>Resistência</a:t>
            </a:r>
            <a:r>
              <a:rPr lang="en-US" sz="2000" dirty="0" smtClean="0">
                <a:latin typeface="Cambria" panose="02040503050406030204" pitchFamily="18" charset="0"/>
              </a:rPr>
              <a:t>: </a:t>
            </a:r>
            <a:r>
              <a:rPr lang="en-US" sz="2000" dirty="0" err="1" smtClean="0">
                <a:latin typeface="Cambria" panose="02040503050406030204" pitchFamily="18" charset="0"/>
              </a:rPr>
              <a:t>fenilamidas</a:t>
            </a:r>
            <a:r>
              <a:rPr lang="en-US" sz="2000" baseline="-25000" dirty="0" smtClean="0">
                <a:latin typeface="Cambria" panose="02040503050406030204" pitchFamily="18" charset="0"/>
              </a:rPr>
              <a:t> (</a:t>
            </a:r>
            <a:r>
              <a:rPr lang="en-US" sz="2000" baseline="-25000" dirty="0" err="1" smtClean="0">
                <a:latin typeface="Cambria" panose="02040503050406030204" pitchFamily="18" charset="0"/>
              </a:rPr>
              <a:t>Nowicki</a:t>
            </a:r>
            <a:r>
              <a:rPr lang="en-US" sz="2000" baseline="-25000" dirty="0">
                <a:latin typeface="Cambria" panose="02040503050406030204" pitchFamily="18" charset="0"/>
              </a:rPr>
              <a:t> </a:t>
            </a:r>
            <a:r>
              <a:rPr lang="en-US" sz="2000" baseline="-25000" dirty="0" smtClean="0">
                <a:latin typeface="Cambria" panose="02040503050406030204" pitchFamily="18" charset="0"/>
              </a:rPr>
              <a:t>et al., 2012)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5. </a:t>
            </a:r>
            <a:r>
              <a:rPr lang="en-US" sz="2800" b="1" dirty="0" err="1">
                <a:latin typeface="Cambria" panose="02040503050406030204" pitchFamily="18" charset="0"/>
              </a:rPr>
              <a:t>Controle</a:t>
            </a: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</a:rPr>
              <a:t>químico</a:t>
            </a:r>
            <a:endParaRPr lang="en-GB" sz="2800" b="1" dirty="0">
              <a:latin typeface="Cambria" panose="020405030504060302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4101" y="6433251"/>
            <a:ext cx="192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anose="02040503050406030204" pitchFamily="18" charset="0"/>
              </a:rPr>
              <a:t>(Reis, 2010) </a:t>
            </a:r>
            <a:endParaRPr lang="pt-BR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8041" y="210580"/>
            <a:ext cx="7523677" cy="652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Cambria" panose="02040503050406030204" pitchFamily="18" charset="0"/>
              </a:rPr>
              <a:t>5. Controle químico</a:t>
            </a:r>
            <a:endParaRPr lang="en-GB" sz="2800" b="1" dirty="0">
              <a:latin typeface="Cambria" panose="020405030504060302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22" y="959138"/>
            <a:ext cx="8382817" cy="514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11411" y="114328"/>
            <a:ext cx="8888209" cy="66073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	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8040" y="6263911"/>
            <a:ext cx="192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anose="02040503050406030204" pitchFamily="18" charset="0"/>
              </a:rPr>
              <a:t>(</a:t>
            </a:r>
            <a:r>
              <a:rPr lang="en-US" sz="1200" dirty="0" err="1">
                <a:latin typeface="Cambria" panose="02040503050406030204" pitchFamily="18" charset="0"/>
              </a:rPr>
              <a:t>Tofoli</a:t>
            </a:r>
            <a:r>
              <a:rPr lang="en-US" sz="1200" dirty="0">
                <a:latin typeface="Cambria" panose="02040503050406030204" pitchFamily="18" charset="0"/>
              </a:rPr>
              <a:t> et al., </a:t>
            </a:r>
            <a:r>
              <a:rPr lang="en-US" sz="1200" dirty="0" smtClean="0">
                <a:latin typeface="Cambria" panose="02040503050406030204" pitchFamily="18" charset="0"/>
              </a:rPr>
              <a:t>2013</a:t>
            </a:r>
            <a:r>
              <a:rPr lang="pt-BR" sz="1200" dirty="0" smtClean="0">
                <a:latin typeface="Cambria" panose="02040503050406030204" pitchFamily="18" charset="0"/>
              </a:rPr>
              <a:t>) </a:t>
            </a:r>
            <a:endParaRPr lang="pt-BR" sz="1200" dirty="0"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953" y="1265388"/>
            <a:ext cx="7426295" cy="14462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96954" y="5628291"/>
            <a:ext cx="7426295" cy="454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pt-BR" sz="2800" b="1" i="1" dirty="0" err="1">
                <a:latin typeface="Cambria" panose="02040503050406030204" pitchFamily="18" charset="0"/>
              </a:rPr>
              <a:t>Phytophthora</a:t>
            </a:r>
            <a:r>
              <a:rPr lang="pt-BR" sz="2800" b="1" i="1" dirty="0">
                <a:latin typeface="Cambria" panose="02040503050406030204" pitchFamily="18" charset="0"/>
              </a:rPr>
              <a:t> </a:t>
            </a:r>
            <a:r>
              <a:rPr lang="pt-BR" sz="2800" b="1" i="1" dirty="0" err="1">
                <a:latin typeface="Cambria" panose="02040503050406030204" pitchFamily="18" charset="0"/>
              </a:rPr>
              <a:t>infestans</a:t>
            </a:r>
            <a:endParaRPr lang="pt-BR" sz="2800" b="1" i="1" dirty="0">
              <a:latin typeface="Cambria" panose="0204050305040603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040" y="1056069"/>
            <a:ext cx="7523677" cy="542200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Cambria" panose="02040503050406030204" pitchFamily="18" charset="0"/>
              </a:rPr>
              <a:t>Pesquisas em laboratórios </a:t>
            </a:r>
            <a:r>
              <a:rPr lang="pt-BR" sz="2000" dirty="0" smtClean="0">
                <a:latin typeface="Cambria" panose="02040503050406030204" pitchFamily="18" charset="0"/>
              </a:rPr>
              <a:t>europeus e dos </a:t>
            </a:r>
            <a:r>
              <a:rPr lang="pt-BR" sz="2000" dirty="0">
                <a:latin typeface="Cambria" panose="02040503050406030204" pitchFamily="18" charset="0"/>
              </a:rPr>
              <a:t>EUA: Características relativas aos diferentes estádios de desenvolvimento do </a:t>
            </a:r>
            <a:r>
              <a:rPr lang="pt-BR" sz="2000" dirty="0" smtClean="0">
                <a:latin typeface="Cambria" panose="02040503050406030204" pitchFamily="18" charset="0"/>
              </a:rPr>
              <a:t>patógeno</a:t>
            </a:r>
          </a:p>
          <a:p>
            <a:pPr marL="0" indent="0" algn="just">
              <a:buNone/>
            </a:pPr>
            <a:endParaRPr lang="pt-BR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Cambria" panose="02040503050406030204" pitchFamily="18" charset="0"/>
              </a:rPr>
              <a:t>Informações: </a:t>
            </a:r>
            <a:r>
              <a:rPr lang="pt-BR" sz="2000" dirty="0" smtClean="0">
                <a:latin typeface="Cambria" panose="02040503050406030204" pitchFamily="18" charset="0"/>
              </a:rPr>
              <a:t>contribuíram </a:t>
            </a:r>
            <a:r>
              <a:rPr lang="pt-BR" sz="2000" dirty="0">
                <a:latin typeface="Cambria" panose="02040503050406030204" pitchFamily="18" charset="0"/>
              </a:rPr>
              <a:t>para o melhor entendimento de como o patógeno é capaz de causar </a:t>
            </a:r>
            <a:r>
              <a:rPr lang="pt-BR" sz="2000" b="1" dirty="0" smtClean="0">
                <a:latin typeface="Cambria" panose="02040503050406030204" pitchFamily="18" charset="0"/>
              </a:rPr>
              <a:t>DOENÇA</a:t>
            </a:r>
          </a:p>
          <a:p>
            <a:pPr marL="0" indent="0" algn="just">
              <a:buNone/>
            </a:pPr>
            <a:endParaRPr lang="pt-BR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Cambria" panose="02040503050406030204" pitchFamily="18" charset="0"/>
              </a:rPr>
              <a:t>Fatores de </a:t>
            </a:r>
            <a:r>
              <a:rPr lang="pt-BR" sz="2000" dirty="0" smtClean="0">
                <a:latin typeface="Cambria" panose="02040503050406030204" pitchFamily="18" charset="0"/>
              </a:rPr>
              <a:t>ambiente (Patógeno x Genética): </a:t>
            </a:r>
          </a:p>
          <a:p>
            <a:pPr lvl="2" algn="just"/>
            <a:r>
              <a:rPr lang="pt-BR" dirty="0" smtClean="0">
                <a:latin typeface="Cambria" panose="02040503050406030204" pitchFamily="18" charset="0"/>
              </a:rPr>
              <a:t> 	Temperatura</a:t>
            </a:r>
            <a:endParaRPr lang="pt-BR" dirty="0">
              <a:latin typeface="Cambria" panose="02040503050406030204" pitchFamily="18" charset="0"/>
            </a:endParaRPr>
          </a:p>
          <a:p>
            <a:pPr lvl="2" algn="just"/>
            <a:r>
              <a:rPr lang="pt-BR" dirty="0" smtClean="0">
                <a:latin typeface="Cambria" panose="02040503050406030204" pitchFamily="18" charset="0"/>
              </a:rPr>
              <a:t> 	Umidade do ar</a:t>
            </a:r>
          </a:p>
          <a:p>
            <a:pPr lvl="2" algn="just"/>
            <a:r>
              <a:rPr lang="pt-BR" dirty="0" smtClean="0">
                <a:latin typeface="Cambria" panose="02040503050406030204" pitchFamily="18" charset="0"/>
              </a:rPr>
              <a:t>Umidade</a:t>
            </a:r>
            <a:endParaRPr lang="pt-BR" dirty="0">
              <a:latin typeface="Cambria" panose="02040503050406030204" pitchFamily="18" charset="0"/>
            </a:endParaRPr>
          </a:p>
          <a:p>
            <a:pPr lvl="2" algn="just"/>
            <a:r>
              <a:rPr lang="pt-BR" dirty="0">
                <a:latin typeface="Cambria" panose="02040503050406030204" pitchFamily="18" charset="0"/>
              </a:rPr>
              <a:t>Radiação </a:t>
            </a:r>
            <a:r>
              <a:rPr lang="pt-BR" dirty="0" smtClean="0">
                <a:latin typeface="Cambria" panose="02040503050406030204" pitchFamily="18" charset="0"/>
              </a:rPr>
              <a:t>solar</a:t>
            </a:r>
          </a:p>
          <a:p>
            <a:pPr algn="just"/>
            <a:endParaRPr lang="pt-BR" sz="2000" dirty="0">
              <a:latin typeface="Cambria" panose="020405030504060302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8039" y="6263911"/>
            <a:ext cx="2371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anose="02040503050406030204" pitchFamily="18" charset="0"/>
              </a:rPr>
              <a:t>(</a:t>
            </a:r>
            <a:r>
              <a:rPr lang="pt-BR" sz="1200" dirty="0" err="1" smtClean="0">
                <a:latin typeface="Cambria" panose="02040503050406030204" pitchFamily="18" charset="0"/>
              </a:rPr>
              <a:t>Mizubuti</a:t>
            </a:r>
            <a:r>
              <a:rPr lang="pt-BR" sz="1200" dirty="0" smtClean="0">
                <a:latin typeface="Cambria" panose="02040503050406030204" pitchFamily="18" charset="0"/>
              </a:rPr>
              <a:t> (2004); Dias (2010) </a:t>
            </a:r>
            <a:endParaRPr lang="pt-BR" sz="1200" dirty="0">
              <a:latin typeface="Cambria" panose="02040503050406030204" pitchFamily="18" charset="0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1740308" y="3542335"/>
            <a:ext cx="189185" cy="23531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cima 6"/>
          <p:cNvSpPr/>
          <p:nvPr/>
        </p:nvSpPr>
        <p:spPr>
          <a:xfrm flipH="1">
            <a:off x="1740308" y="3885457"/>
            <a:ext cx="189185" cy="27515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1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166" y="1200447"/>
            <a:ext cx="7384044" cy="542200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mbria" panose="02040503050406030204" pitchFamily="18" charset="0"/>
              </a:rPr>
              <a:t>Umidade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molhamento</a:t>
            </a:r>
            <a:r>
              <a:rPr lang="en-US" sz="2000" dirty="0">
                <a:latin typeface="Cambria" panose="02040503050406030204" pitchFamily="18" charset="0"/>
              </a:rPr>
              <a:t> foliar e </a:t>
            </a:r>
            <a:r>
              <a:rPr lang="en-US" sz="2000" dirty="0" err="1" smtClean="0">
                <a:latin typeface="Cambria" panose="02040503050406030204" pitchFamily="18" charset="0"/>
              </a:rPr>
              <a:t>temperatura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baseline="-25000" dirty="0">
                <a:latin typeface="Cambria" panose="02040503050406030204" pitchFamily="18" charset="0"/>
              </a:rPr>
              <a:t>(Reis, 2010</a:t>
            </a:r>
            <a:r>
              <a:rPr lang="en-US" sz="2000" baseline="-25000" dirty="0" smtClean="0">
                <a:latin typeface="Cambria" panose="02040503050406030204" pitchFamily="18" charset="0"/>
              </a:rPr>
              <a:t>)</a:t>
            </a:r>
          </a:p>
          <a:p>
            <a:pPr marL="0" indent="0" algn="just">
              <a:buNone/>
            </a:pPr>
            <a:endParaRPr lang="en-US" sz="2000" baseline="-25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mbria" panose="02040503050406030204" pitchFamily="18" charset="0"/>
              </a:rPr>
              <a:t>Avaliações</a:t>
            </a:r>
            <a:r>
              <a:rPr lang="en-US" sz="2000" dirty="0">
                <a:latin typeface="Cambria" panose="02040503050406030204" pitchFamily="18" charset="0"/>
              </a:rPr>
              <a:t> de campo </a:t>
            </a:r>
            <a:r>
              <a:rPr lang="en-US" sz="2000" baseline="-25000" dirty="0" smtClean="0">
                <a:latin typeface="Cambria" panose="02040503050406030204" pitchFamily="18" charset="0"/>
              </a:rPr>
              <a:t>(</a:t>
            </a:r>
            <a:r>
              <a:rPr lang="en-US" sz="2000" baseline="-25000" dirty="0">
                <a:latin typeface="Cambria" panose="02040503050406030204" pitchFamily="18" charset="0"/>
              </a:rPr>
              <a:t>Schumann &amp; D’Arcy, 2005; Stone, 2014)</a:t>
            </a:r>
          </a:p>
          <a:p>
            <a:pPr marL="0" indent="0" algn="just">
              <a:buNone/>
            </a:pPr>
            <a:endParaRPr lang="en-US" sz="2000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mbria" panose="02040503050406030204" pitchFamily="18" charset="0"/>
              </a:rPr>
              <a:t>Sistemas</a:t>
            </a:r>
            <a:r>
              <a:rPr lang="en-US" sz="2000" dirty="0">
                <a:latin typeface="Cambria" panose="02040503050406030204" pitchFamily="18" charset="0"/>
              </a:rPr>
              <a:t> de </a:t>
            </a:r>
            <a:r>
              <a:rPr lang="en-US" sz="2000" dirty="0" err="1">
                <a:latin typeface="Cambria" panose="02040503050406030204" pitchFamily="18" charset="0"/>
              </a:rPr>
              <a:t>alerta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</a:rPr>
              <a:t>(</a:t>
            </a:r>
            <a:r>
              <a:rPr lang="en-US" sz="2000" dirty="0" err="1">
                <a:latin typeface="Cambria" panose="02040503050406030204" pitchFamily="18" charset="0"/>
              </a:rPr>
              <a:t>Blitecast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Simcast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Prophy</a:t>
            </a:r>
            <a:r>
              <a:rPr lang="en-US" sz="2000" dirty="0">
                <a:latin typeface="Cambria" panose="02040503050406030204" pitchFamily="18" charset="0"/>
              </a:rPr>
              <a:t>…) </a:t>
            </a:r>
            <a:r>
              <a:rPr lang="en-US" sz="2000" baseline="-25000" dirty="0">
                <a:latin typeface="Cambria" panose="02040503050406030204" pitchFamily="18" charset="0"/>
              </a:rPr>
              <a:t>(</a:t>
            </a:r>
            <a:r>
              <a:rPr lang="en-US" sz="2000" baseline="-25000" dirty="0" err="1">
                <a:latin typeface="Cambria" panose="02040503050406030204" pitchFamily="18" charset="0"/>
              </a:rPr>
              <a:t>Tofoli</a:t>
            </a:r>
            <a:r>
              <a:rPr lang="en-US" sz="2000" baseline="-25000" dirty="0">
                <a:latin typeface="Cambria" panose="02040503050406030204" pitchFamily="18" charset="0"/>
              </a:rPr>
              <a:t> et al., 2013)</a:t>
            </a:r>
            <a:endParaRPr lang="en-GB" sz="2000" baseline="-25000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6. </a:t>
            </a:r>
            <a:r>
              <a:rPr lang="en-US" sz="2800" b="1" dirty="0" err="1" smtClean="0">
                <a:latin typeface="Cambria" panose="02040503050406030204" pitchFamily="18" charset="0"/>
              </a:rPr>
              <a:t>Monitoramento</a:t>
            </a:r>
            <a:endParaRPr lang="en-GB" sz="2800" b="1" dirty="0">
              <a:latin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6979" y="1471507"/>
            <a:ext cx="254442" cy="539572"/>
            <a:chOff x="1041621" y="2401294"/>
            <a:chExt cx="254442" cy="68381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041621" y="2401294"/>
              <a:ext cx="7951" cy="6838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049572" y="3085106"/>
              <a:ext cx="24649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78926" y="1811024"/>
            <a:ext cx="3221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Smith period </a:t>
            </a:r>
            <a:r>
              <a:rPr lang="en-US" sz="2000" baseline="-25000" dirty="0" smtClean="0">
                <a:latin typeface="Cambria" panose="02040503050406030204" pitchFamily="18" charset="0"/>
              </a:rPr>
              <a:t>(</a:t>
            </a:r>
            <a:r>
              <a:rPr lang="en-US" sz="2000" baseline="-25000" dirty="0" err="1" smtClean="0">
                <a:latin typeface="Cambria" panose="02040503050406030204" pitchFamily="18" charset="0"/>
              </a:rPr>
              <a:t>Nowicki</a:t>
            </a:r>
            <a:r>
              <a:rPr lang="en-US" sz="2000" baseline="-25000" dirty="0" smtClean="0">
                <a:latin typeface="Cambria" panose="02040503050406030204" pitchFamily="18" charset="0"/>
              </a:rPr>
              <a:t> et al., 2012)</a:t>
            </a:r>
            <a:endParaRPr lang="en-GB" sz="2000" baseline="-25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166" y="1200447"/>
            <a:ext cx="7384044" cy="542200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mbria" panose="02040503050406030204" pitchFamily="18" charset="0"/>
              </a:rPr>
              <a:t>1</a:t>
            </a:r>
          </a:p>
          <a:p>
            <a:pPr marL="0" indent="0" algn="just">
              <a:buNone/>
            </a:pPr>
            <a:endParaRPr lang="en-US" sz="2000" b="1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mbria" panose="02040503050406030204" pitchFamily="18" charset="0"/>
              </a:rPr>
              <a:t>3</a:t>
            </a:r>
            <a:endParaRPr lang="en-US" sz="2000" b="1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000" b="1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 err="1" smtClean="0">
                <a:latin typeface="Cambria" panose="02040503050406030204" pitchFamily="18" charset="0"/>
              </a:rPr>
              <a:t>Clima</a:t>
            </a:r>
            <a:endParaRPr lang="en-US" b="1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000" b="1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b="1" dirty="0" err="1">
                <a:latin typeface="Cambria" panose="02040503050406030204" pitchFamily="18" charset="0"/>
              </a:rPr>
              <a:t>M</a:t>
            </a:r>
            <a:r>
              <a:rPr lang="en-US" sz="2000" b="1" dirty="0" err="1" smtClean="0">
                <a:latin typeface="Cambria" panose="02040503050406030204" pitchFamily="18" charset="0"/>
              </a:rPr>
              <a:t>anejo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</a:rPr>
              <a:t>de </a:t>
            </a:r>
            <a:r>
              <a:rPr lang="en-US" sz="2000" b="1" dirty="0" err="1" smtClean="0">
                <a:latin typeface="Cambria" panose="02040503050406030204" pitchFamily="18" charset="0"/>
              </a:rPr>
              <a:t>irrigação</a:t>
            </a:r>
            <a:endParaRPr lang="en-US" sz="2000" b="1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mbria" panose="02040503050406030204" pitchFamily="18" charset="0"/>
              </a:rPr>
              <a:t>C</a:t>
            </a:r>
            <a:r>
              <a:rPr lang="en-US" sz="2000" dirty="0" err="1" smtClean="0">
                <a:latin typeface="Cambria" panose="02040503050406030204" pitchFamily="18" charset="0"/>
              </a:rPr>
              <a:t>ultivo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protegido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?</a:t>
            </a:r>
            <a:endParaRPr lang="en-US" sz="2000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1200" dirty="0" smtClean="0">
                <a:latin typeface="Cambria" panose="02040503050406030204" pitchFamily="18" charset="0"/>
              </a:rPr>
              <a:t>(</a:t>
            </a:r>
            <a:r>
              <a:rPr lang="en-US" sz="1200" dirty="0">
                <a:latin typeface="Cambria" panose="02040503050406030204" pitchFamily="18" charset="0"/>
              </a:rPr>
              <a:t>Stone, 2014)</a:t>
            </a:r>
            <a:endParaRPr lang="en-GB" sz="1200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7. </a:t>
            </a:r>
            <a:r>
              <a:rPr lang="en-US" sz="2800" b="1" dirty="0" err="1" smtClean="0">
                <a:latin typeface="Cambria" panose="02040503050406030204" pitchFamily="18" charset="0"/>
              </a:rPr>
              <a:t>Sistemas</a:t>
            </a:r>
            <a:r>
              <a:rPr lang="en-US" sz="2800" b="1" dirty="0" smtClean="0"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</a:rPr>
              <a:t>o</a:t>
            </a:r>
            <a:r>
              <a:rPr lang="en-US" sz="2800" b="1" dirty="0" err="1" smtClean="0">
                <a:latin typeface="Cambria" panose="02040503050406030204" pitchFamily="18" charset="0"/>
              </a:rPr>
              <a:t>rgânicos</a:t>
            </a:r>
            <a:endParaRPr lang="en-GB" sz="2800" b="1" dirty="0">
              <a:latin typeface="Cambria" panose="020405030504060302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78010" y="3299619"/>
            <a:ext cx="0" cy="445273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ata:image/jpeg;base64,/9j/4AAQSkZJRgABAQAAAQABAAD/2wCEAAkGBxMSEhUTEhIVFhUXGBcVFxYYFhYYGBUYFxUXFxUYFxcYHSggGBolHRcWITEhJSkrLi4uGB8zODMsNygtLisBCgoKDg0OGhAQGi8lHSUtLS4tLS0tLS0vLy0tLS0tLS0tLS0tLS0tLS0tLS0tLS0tLS0tLS8tLS0tLS0tLS0tLf/AABEIALEBHQMBIgACEQEDEQH/xAAcAAACAwEBAQEAAAAAAAAAAAAAAwECBAUGBwj/xABDEAACAQMCAwQFCAkEAgIDAAABAhEAAyESMQRBUSIyYXEFE4GRoRQzQlJygrHBBlNikpOissLSByPR8LPT4fEVg+L/xAAbAQEAAwEBAQEAAAAAAAAAAAAAAQIDBAUGB//EAC4RAAICAQMCAggHAAAAAAAAAAABAhEDEiExBEEyUQUTQmFxgdHhIiMzQ5Ghsf/aAAwDAQACEQMRAD8A+sUUUV2nAZeLsmVuKTK7gbOsHBHUTI9vWud6QQiLhfSCZ0sw0SBqUMRgKYYzntMNxFds1xvTHoCbJi7FgxcZGgspwT6u4zACc4bEncbVSTSkrLxTcX/J0OEv60V/rAHlHsgnFOrP+j/o63c4a27IVdgSWBZHMsSNTJBYRG+K2N6Mcdy8T4XEDewFNJ9pmuWTSk0dUHcUxVTVLlu8uWtBgOaODjqRc0x7CaT8uQd7UmJ7asgj7TAA8udLTLGmiq2rgYSpDDqCCPeKtQBRRRQBRRRQBQaKKlENWiAamioq3ailb2TRRNRNVLk0GoomgsmioBqagkKQQ3aCiBGMxk7lenLzPTcvoq0ZNcFZRUluJ4ZIneCZEzIkZBnxkzzk+ZaBU1AFRdk1RBq1QamjCIJqtx9ImCfAbknYCpuMQJClvAR7+0QKTrLMBBXB3jnEkQTnl96rRXmVk9thik5AiSZJ3AwBHicf95xeTsmGYHkZnJMDG35UzTiBjp4VmvcNCmGY4PXVMQMrn/vISDZTt80ijhS4tmxTgTvSeJ4tLcaic9ATt5VROJtrpWQo04kgARgL54PuqnE8VaB7Q1eOnV8em/xroOXsbaKKKElbr6VLHkCfcJqBwXyjhrSm6RgamQo2rslWWdOnmRtVwhYhRzIJ+yDLe/b71a3tsHLoqnUADnSZBME4M7x4ePLmzzppLk3wwu74H2rYVQo2AAHkBAqRSflMYZHB8FLA+RXl5x4xR8rHNXH3H/IYrkOkjj/m2H1oT98hJ9gPwotn/defqJHlquf991Ua+rugV1MFmMEHZSIIHiwPsq3FjTFwDK4YDdk5jxjvDyIG5qQRe9H2XMtaQt9bSNQ+9uKSfRCfRe6vlcZvhc1D4VutuGAYbEAjBGCJGDtVqWDmN6MuDu3p+3bDH+QpVG4S+Nhabx1Onw0t+NdaianUwcZkvDewx+w9s/1stLe8VjVaurJgdnVmCfoFuQNdxZ50m784g8Hb3aV/uqdbByPlQ+rdHnZvD4lKDxtvm0eYI/EV3NXI1aaayDz59I2f11v99f8Amo//ACVj9da/iJ/zXoZpHBnDDmHafvHWPgwqdZNHE4TjluMwXOmM4IYEsJUgmcqRWqtvF8Cl0ywYECAysyH3qRI8DI8Kx3vQzAg2rzA51C5NxX8YkaGmO6QIJ7O0W1orQVBpbWeIAkpZHh619+oPq8g5xAjB5wEWvWXBMi2OWmHLZwSWAAU9AJM7irw34KTkktzZRWb17p84kj69sEj2p3l9mrxIp9q6rDUrBh1BBHvFWlCuCI5L5LUUUTWZqFFQTQVqSA0ipFAFFAQ7gAk7ASfZWOzw5uuqMWXXquNB0sFQAKuNiGdD5LnnW0VTgTq4kxHYtEMOhuMpQeGLbT5rUN0mKt2TxnArZ0OkjthbhJJL6+yC3VtZTPIEgQMVaulf4cOhRsqRB5H2EbHxrhG24Y2WcGPpqZaCSVV/qtpjOxkRviMdydETkoq2K4wrrCyM9oknukbQsZJxsQYE9KheADiZAkk/NLBmM6XkgmMnnT7ZVlLMo0Z0zmV3LHzyfKOpqLfB6wDekmAdILKEJ3HZbJ5T4V0q+E+DnlXLXJuooqr7bxMCekmJrQyNPo4BpcZ3UHyPaj7wj7tbaAIwNqK86ctTs7ox0qgoooFVLma72rigbplm6AjCfe3jOBO+k1PpFGa2yqJJEEYB0kgNEkCdMxOJio4BeyTyZ3YeRYxnmDuPAgcq00IFcNe1rJEGWBEzBVipzzEim1k0ujsVXUrQ26jS0aW35EBTz2bwqnyi6X06RbAUtLQ85UbKwj6XPlQG6ikTdHK23tZPhDfjR65xvaJ+yyEfzFT8KEj6Qw/3V8Ef4skf0mj5VHeRx90t/RNIQLcuMYbCIB30OWuT0PIUIN1E0j5GvW5/Fu/5VA4bJh3G30p/qnpQGis9oxcuDwRveCv9lT8nb9a/ut/4UqyhF0hmZpQaZC7A9vugZkrg9cHcADUw2qnEXdKzBOVAAjJZgo386bWW8s3EX6MM0DGUZNJPgJ26xg8pBh9I8LdZWdiZiAttmAQbapEFyJn2QBO+vg7SR2HUxgaSDp6bVtil3eHRo1qrRtqAMeU1f1jqinq1dmd+EM4OPHes3F+i17yMFu4OrYMBuHjvAiRmY3G1U4i9cthlGESWDsS8ppBC4IOqdW84A3mtPA2yYZljEkYMHEiee/wrVOTjbZnUVKkjm8PxJ1eruCH7ZwDpdVYDUuTiGT2kjkY0g1r9IcCjLlQYyPDxHQ+IiubwRMMpJJRisnJIMMkk5PZZRPUGrQUZKxKUk6NFRQamqtb7F4vbcKTbZ3+btsynZyVVD5EnUR4hSDyqt5dbrZyAwJc7EIIBA6FiQJ6aoyK7yqAIAgDAHIdKpNuJZUzjcPw9x1LO6WwCwYKNRGhiCdbQAMTlKd6E4YWhoAjUoeSAGZh2XZsDJlDkTLGr8QxC8QDiVZ1PUaNJ9oK+5hTfSbaAHESpwpntYMqIE/tfc5bjO2yeDFx3GeuJt2bjLpYrcYDmMFVO+rJyNjzxFWs2gogefUknJJPMk5JosgBRBkQIO8iMGedXr0IQUVSOGUnJ2zI3CEkDV2JnTEbbLI+jOYPSNq10UVJAV579O+PW1wdxTGq6PVqs5M94+QGfd1r0NeB/1S4Yf7F2e12rceHekeRwfMVnmk4wbR2+jsccnUwjLi/83PJ+jfT/ABXDx6m/cUD6M6l/caV+Fer9F/6mXlgX7VtxI7SyhAO7GNQMYwBnNeDB/wCwP+incNwrXGCJlmKgRsNRCifayivLTZ9ln6Tp5pucV8eD7x6L9K+uspe9VcVXUOJAbByMISfhT73HIFYhhqCkhThpAwNJz8Kdw1gW0VF7qKFHkogfhV7iBhDAEdCJHuNanyLq9itm1oVVH0QF9wir0j5Gg7sr4KzKP3QdPwpQFzWVW5MKGOtQe8SBGjT9U/ChBsms9rNxz0CL7RqY/B1oV7n1UYdQxX+UqfxqOBMhmgjU7YMY0xb5Y+hPtoDTRRRNCQpFjL3D0ZV9yK39xp9Y7SuWuFWUAvzQnZFU5DDmpoQbKgCJ99J03frIfuMP7jQWufVQ/fYf2GgH1nf51PsXP6rVR664N7U/YdT79en4TWfUty8FOtWW2SVJZD2mGQUMMMZgmOzQHRpN6zMFW0sJgxIgxII5jA6HGCKj5GvW5/Fu/wCVHyRer/xLn+VATw94mVYQwAJHIzIBU9CVO+cZFOrDdVbLesyE0kOZJiCpQmTMDt55TTzxa9H/AIdz/GgMnpc9lRESyT7XWfgCK32B2R5VyvS98ESA+NJyjL3XDfSArpcH3faa3kvy0Yx/UZa8hMDlz61yOIt6eIIGzWwT4QxCe+X/AHRXcrzjcYGZ7xIgn1SqvaJ9WziMbuSWMDYR0JquNvhF5pcs10jgOFW890XGc6GAADEJpKggEKYLAzIMnY7ECoXhrtwprPq0ckQvf7rNm5OMKZ0jHJq6PB8NcRFRfVqFEYVmnqd1gk5571ab07J7kL8W7WwzhOAt2vm7arO8AD3wK1RSPk5PeuOfAQo9hUBvjSONsKiF1kOokMSzEn6rEmSp2IJjniJGLd8miVBx6AugZWYFbghSRMm3gkEYidzFZeNuLbUk2IVlIYggXNMqpjTMmGnvfRNR6S450uW1ISe02CxwFZSdMTksIUScc8wq3bd213GJGNKncYGTGAfKMb8xW2PE5b9jHJlS27kWr5NwgE6O0uVgkgyD4dneT0wpkVroortOUKKKKAK8V/qfwLNatXhkW2KsOguaYPXdQPbXta5n6TWFfhbwddQFt2jO6qWXbO4FUyR1RaOno8zw54ZF2f2f9Hxk74HiBg88A9a9D/p5wIu8daJiLZNzJEkqp0wOeYPsrz99wWYgCCSRgDEmMDAx0q/BcW9m4l22dLoQynxHXqDsR0NeTsmfdZIzy4ZRWzaP0QBU1zf0d9MpxdhbyYnDL9RxGpfzHUEGulWp8dKLi9L5QUjh8tcP7QUHwVRj94vWis/AfNqfrS/77F4/moQNRIJ8cx+NZ7du4ggaGyTnUm5JM96cnwrVU0sijJb4piPmickdllIlSQe8V5g1f5VHeRx9wt/RNHA/Ng/Wl/32L/3U+gEfLE5nT9oMn9QFI4LjLekj1iTrufSXncaOfSK3UGgIVgdjNTWGxeVWuDS3fns23I+bQHKrG4p/ytf2h527g/FaAfWbjTp0v9VgD9lyFM+ElW+7Vvllv64Hnj8aVxXEW3RlF1ASpAMjBIwd6A21FYeDvvcXULlvxGgkqeYMXP8A7p+i59dfYh/NzQFuIvaYwWLHSAIyYJ5kDYGjhLRVFUxIHLYTmF/ZGw8AKQqMbsM0qoDriJJ1KZ6gf3DwrZQGP0lZ1hFkgF4JETAVmjII3Api8IIgu5++V/oip404B6Pb+Lqp+BNPqbdUKV2YuH4VSXB1MA0AM7sIKI2zEj6Rpq+j7QbWLaBo06goBjpPTwqbWLjjqEf3gr/YKfS2hSZk9I3Qiox5XLSjw1uLfu7ce2tYrFxa+tJtiQAe02IB0yoWd2BKttGN5xVON4e5+uYJDa2JVdGx1DSBmA25gTJmIIHQNYuK461GksH1HQFUgkk8pB7J8ZFYeF9GsCLoIbvGL2piRrlSS06OzJEARIBBjGDir4e8juFKtaUhSQdDFlBRQ0TrBZMCSWg7QLQhqKTnpOrfBBtqxBuaWLGM6QcDVzALAeMExvU0nh9370g6e1vAAK45d7bxO2wdXdjVRRyTdyYUUUVcqFFFFAFQwxU0UB8K40OLlwXFCvrbUqiArBjIUclmYHlSa9V/qPwK2+JDrH+6uphP0lOkmIxIjnyO1eUrx8kdM2j9C6PMs2CGRLlfY9J+g36RfI+I7Z/2bkLc/Z+rc9k58CfCvtgM5Ffm+vqf+mH6R+sT5JdPbtibRP0rY+j5r+HkaQfY8z0t0n70fn9T2/GsRbeN9JA+0RC/EimqoAAGwwPIbVi4q6rkWu13hJAYRoOvDDxAG/0hT/UEd2448DpYe9hqPvrQ8AfS+Iu6UZuilvcJpZW79ZGHTSyfzS34Unjbr6CGt94qnZYHDMFPe09aA12LelVX6oC+4RV6QeK+sjj7pb+iaj5anNtP2gU/qAoDRRSk4q23ddD5MD+dNigEcHsT+3c+DsPyrRWfgh2T9u4ffcYin0BM0TUUUJMxXTd1YPrAFPUaAxHmMnHI+ZrTSOI71v7R/wDG9PoQJ4qzqEqYcTpboTyPVTiR+YBE8Ne1TKlSDBBg8gcEb7x5g02stybZkHsMwBU/RLtEqftHIPXERBAn0gewOuu3A6kXFMfD2CTWh3ABJIAGSTgADcnwrm3yL9xBbuEC3LlkNs5ZSqgagYMasx+NaP8A8chIZ5uMJguQYk5gAADAAwMgZmTIC7Vhnb1pJQkKFUFtgzEFxgGQ0aSMdQdr3jeQF9SNpzpCFdQ551MZ54HsrbWbjeNW2Mkaj3VJAn/hep5UBPAcOttFVY2BJAjUYy3md6Xcti5cgk6UAkBiAWMNDAHIAAwcHX4Vks6FwvEMZJYi2Aw6EIAG0LtgdAdySdVhlURbt3CNyYgk4EsbpBY43MmpBsNeb9KcPbVwqLGrUCullGR9E4BGoJ+R5V3dd07IoH7TmR7ApHxrPxyPpBPbgyAiCQYMHt6ueJxvV8UnGRTJFSiZODt6UGIntEbmWyZPM53p1YPRN5tJR51ISszMgGN8ZGAcCcHY1vr0DhQUUUUJCiiigCiiigOL+kHoG1xJBuWixAgOj6XUTtB7LDJOZ5180/SH9H7vCOdSk2y0JcxDbkAxs0A48DX2QisfpDgEvhrd1dSFYgxuZ7SnvKwzkfWrDLgjNe89LoPSeTpZJPeHl9PI+IU7g+Ke1cW5bbS6EMp6EfiOUVf0nwnqbty1OrQ7LPWDg+dRc4RvWC2hFwtp0afp6wCgjkxkCDkHFeZTTPtdcJxvs1fyPun6M8d8o4a3ewPWamIBkAl2kT4HHsrqVyv0Y9DLwnDraBYnvNLE9sgatPJVnkPzrq1sfFz06np47fAKRxW9sdXH8qs4+Kin0i584g/ZdvbKAfBmoUH0UUUJIdAdwD5ia51zgVN06UtCEU5tgzqZuhEdz410qRa+cc9Ai+7U399CBA4MjZLf3We38FBqeGshtQYMCracXrpB7KtOSPrfCttI4bvXftj/AMVugD5GvW5/Fu/5UfJF6v8AxLn+VPooDDxFnS1srJOsiGuPHzdzrP4U/Xd+on8Rv/XRxmAp6Pb+LhT8CafQCNd36ifxG/8AXWD0hxTNqsxb1OUQagXQ6pLgodOqEBO8GY5GutWF7ha7KoWCArMgDW0SM7wAMj6xG8wBZeFuQgNwQsDspDEARuzN4HblTfkg5s5//Y4+CkCl379xQD6tI1KPnDPaYKPoHmRTP9080X2M35rUgPkac11faLN/UTSWCKStq2uvwUBVMSNbAY3GN4O1SnrC7KzgQFYFUgwZH0i2ZU+8VRuBIUhLjyTqMlVmWkgsigiQCJzGOlAXUqjart1S8RJKrAOSFWZAOJyZgdK02bquJRgw2lSCJG4kc6VwJWCFUKQSGXnPUnczvJ3mrPwqMZZFJPUA/A1AH1zfTlzsFATrYHSFLhttxo6GN4GRkSKbdX1UFNiQPVnA8Sp+jjMbY5EzWaSWZmiTtzhQMCYE5k+2t8OPU77GWWdKu4jhFJAZxDEbSTpmCQSck4GT0rRRRXacgUUUUAUUUUAUUUUAUUUUBweM/Rjhbzuz2pYtJYM4JkA5gxOenSue/wChXDo6PaN0FGDlRcAYgT3CRhpjcjmJG49Qxh/Mf0n/APr4VBtBmk7gDSeYkmY89I91cssac6O/H1WWGPaTrirZ0+E4xLs6Tkd5SIZftKcjwOx5TWiuA9mWAM6gCUuAwwjTOREZIxsQM1qs+kHTF0F1+uo7Q+3bG/mnXuisZ43FkRkpKzq0hPnW8EQe9nJ/BaUvpaxt65AejMFP7rQar8rVBcuEyutVBUaplbaACN+0YrOixuornP6atAE9vHW1cX4soHxrSvGCAdLwciFLAjqCkilA0Ujhu9d+2P8AxW6PlicyV+0rL/UBUcCwKlhmXcz1hio+AFAaKz3uEBOoFkaQZUkTGO0vdbGMg+EQI0UUBlJvKdkuDwm2RnxLBpH2dvHFbfF3CBPDuCRMarZjwY6sHbr+dbKKAwcVfbSNdsjtWzKy4xcUmdIkbE7RHQ4rcjAgMMggEHqDkVYVg4Cw3qrf+6/cXEW8dkY7k0Bo4y9otu4ElVLR5CanhbOhQsknmx3Zjlj7TOOW1I4vgtdt11uSysBLQJIIzEYrRw13WiuPpKGz4iaApxmw+3b+Dqfyp9J4r6A/bHwBP5U40BnvYdG80PhqAIP7yqPvVorP6R+ac9FLDwKjUpHiCAfZWgeO9AI4nh9XaU6XGze2dLDmp5j2iDBqny5As3CqENpILbNyA5mRkYkg1qrk+kUDXgI7qhj4mWFv3S59oq+OOqVFZy0xsl2LsHIiAyqM90kZM8zpUxyqaKK9BJJUjibt2woooqSAooooAooooBJ4y3+sT95f+aj5Zb/WJ+8v/NHBHsD2+6TFPmo3BmuccgGHQ5H01GCQCd+Qk+yrfLLf6xP3l/5pzE5jeMdKrkyJAMAAHmTynkdoneobpErcRd4u3gi4mDMalzgjr41UcbbmfWJBAHeGIkjn4/hXZXh1YAlNLEZjcEjaRvFZLlsqYPsPX/5rGE1OXvNZRcY12MT8XbJWLiGcd5eYnr1A99aKXx0+raN4/Oro0ifhzHUHxG1Mq3svhe1EmkfIrU6vVpqGZ0LMjbMTT6KyNiaXwnEeo7Jn1JgKd/UnaDz9XtH1c/RjTeqX7QZWU7MCp8iINQ1YO3RWH0XxodQpMXFADoTkGBJ/aUnZufnIpVz0v2iEtO6qSpYG2JYGCFDMJgyDMZHOsqZJ0qKy+j+OW8CQCrKdLI0alPKYJGRkEEgitVQSFFFFAFZeE7LPb5LDL4K8wPYyuI5DTTrnEKpAZgCdp/74Vk4fil1XCZy2DB2VFG8REhj7Z51ZRb4RVyS5Y30j3QIJDMoaAW7PeMgAyDGn71Tc40AFtLwASewRAAk96Kq/pO0GClskTP0fIttOD7vKo9I5SfWKqnBLAFTqwNUnblHOaaHwyNa7DeN2B6Pb+Lqp+BNLfje1C6MxBZ9IaSQAsKZMiI3ri8DrcRcdjGO8RgQBqHIkg+OATBmtJ4G2YlA0ba5ePLVMHxroXTebMX1Hkjorca4GAa1zU6WNyDzBjTBzU2GuBQpQEgRq1ABoxIGSJ3jlXOu8KpggaWUyrDBUjY4iR1GxGKYwZjNxgY7oAIUeMSZbG525RJmH0++zCz+aN7Pd5W0Ph6xv/XWD1LKwZ2JZ0UNOkQy6iQNOD3j+7zrTY4vTCtJBIAbGJwA3M5gTnfPU6eItahHPceBGx8uvnVI3jnuXlWSOxgopdi8HEjkSpHRgYIPiKZXccgUUUUAUUUUAUUUUBm4cHQCsTneYPaPTbzp6NPUeB3pfB9we38TTHQHBH/fA8qIEkSN48q1+j0XQsASMeI88b1znsHGlyIjB7QInMznbxoJuiAukAka2yCQOkE/jWWWDmqRfHPS9zt1i9J3cBBu2T4KpBJ8yYHXM8qzcK1xHBLykAFYMznt6ixM7Y86Vbvi4WfqSvSAhIAz7T96uV4nF7nVGakhXGatDdoEdAuTkYkmi5ccGVttkjUDozsCQdeIHntyq/Gdw+z8RWgDfx8a6YXJOzDJUGqEetb9W/wDJ/lR60/q3/k/yrQarq646TE+2OdT6qJHr5CfWn9W/8n+VQ18jJRwOvZx7mrQDSeN7jeX51DxKgs8rIv8ADq8TII2ZSVZeullIInn1q1m0FAVRAHL8fM85plRWB1CL9z1bLe+rh/G2cGZMQpIeTtpbqa71cirehHKl7EytsIydQjlwF8QuggbYgcpNJruSjq1g4j0qq3DbCM7AAnTo7M7A6mEVPpjiWt25QMWJCgjR2WZgFLBvoycwCYrHwfCraUIgAH4nmT4mtMOJSVswy5XF0i95Nbh23UQo5LO58WMDPKMc5vRRXWkkqRzN27CkDhExgmAAASSFA2AB2GBjbA6U+ipAq3w6qSQMnxMADko2A545k02iigCiiigF8Q+lSQJjMTEgGTnlia6lq5qQNESA0dJzGK59RwV11uaD80QAm3YI1dmN4OIPKAIzWGeFq12NcU6dPuX4qyEeQMXDnwePzA969WqtbOMQC3cPgWzyKiQc9CJrn3rSthvOJImPLcbVOGVxIyxqRDcQoMEwZjIIEnIGrafDem1mvcMpUooCyOQEYI5U03QDBkbAEgwZ2g7TWxkMooooSFFFFAJ4PuD2/iadSOEYaBkc/wATTtQ6ioBNFRqHUUah1FSCa4t64U4xRsrrnJiSCB4Akoo/+67OodRXK9L2+0t0hSEa35gFmV4Iz9JDHPSahq1RKbi0zbxncPs/EVprLxjDQcjl+IrTrHUe+ssPc1z8omgiq6x1Hvo1jqPfWxzkqOXjjbniJpXHghGBEGPzp1u6AQZGD/8AB+FU9KcQHQ7DpnJzWTbTpLY0ik1be5NRU1Fc52hSrqOGV7bAOoI7QlWVoLKYIIyq5G0c9qbRQGf0l6SY2WD2XDASCkXF1KZXTB15IAkqAOeM1rBpVwTA6nPlEn/j202t8KqJy5vEFFFFbGQUUUUAUUUUAUUUUAVV0DCCAQeREg+yrVDKDuJ/7FAZzeZl9WjIUkQRJ0qG7anMTggdMYME1pqBA8BU1CSXAtvk5/GcSEbt6lViqAgtBmST2coR16A+zZeQEAGYlTidwwInqJAqb1oMpVtjg5I+IyPMVYCMVJAqSpMmVOQMlpyWAA3Ebc/hTVmMxPhSX4VSCB2chpWBBmZA2k5nGZNVv+slANJEqGlTmDJaQYWAJ55gUBpoqnanOmIzvM/8UocSTtbcjkewJ9jMCPaKCzicT32+0fxpdFFZmoUUUUJCpFFFAAqW7w8j+K0UVE+CYeJBZ29/4mr0UVKKsVZ7o8h+FOsd5fMfjRRXMzrXB3qKKKAKKKKAr9IeTfitNoorpx+E5MviCiiitDMKKKKAKKKKAKKKKAKKKKA4H6Wdweaf1U/0H3rn2n/qoorT2DH2zsUUUVmbCz3x9lvxWmUUUIINVu1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53" y="2137305"/>
            <a:ext cx="3743047" cy="232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7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166" y="1200447"/>
            <a:ext cx="7384044" cy="542200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000" u="sng" dirty="0">
                <a:latin typeface="Cambria" panose="02040503050406030204" pitchFamily="18" charset="0"/>
              </a:rPr>
              <a:t>Israel </a:t>
            </a:r>
            <a:r>
              <a:rPr lang="en-US" sz="2000" u="sng" dirty="0" err="1">
                <a:latin typeface="Cambria" panose="02040503050406030204" pitchFamily="18" charset="0"/>
              </a:rPr>
              <a:t>Nardin</a:t>
            </a:r>
            <a:r>
              <a:rPr lang="en-US" sz="2000" u="sng" dirty="0">
                <a:latin typeface="Cambria" panose="02040503050406030204" pitchFamily="18" charset="0"/>
              </a:rPr>
              <a:t> – </a:t>
            </a:r>
            <a:r>
              <a:rPr lang="en-US" sz="2000" u="sng" dirty="0" err="1">
                <a:latin typeface="Cambria" panose="02040503050406030204" pitchFamily="18" charset="0"/>
              </a:rPr>
              <a:t>Gerente</a:t>
            </a:r>
            <a:r>
              <a:rPr lang="en-US" sz="2000" u="sng" dirty="0">
                <a:latin typeface="Cambria" panose="02040503050406030204" pitchFamily="18" charset="0"/>
              </a:rPr>
              <a:t> de </a:t>
            </a:r>
            <a:r>
              <a:rPr lang="en-US" sz="2000" u="sng" dirty="0" err="1">
                <a:latin typeface="Cambria" panose="02040503050406030204" pitchFamily="18" charset="0"/>
              </a:rPr>
              <a:t>produção</a:t>
            </a:r>
            <a:r>
              <a:rPr lang="en-US" sz="2000" u="sng" dirty="0">
                <a:latin typeface="Cambria" panose="02040503050406030204" pitchFamily="18" charset="0"/>
              </a:rPr>
              <a:t> HF </a:t>
            </a:r>
            <a:r>
              <a:rPr lang="en-US" sz="2000" u="sng" dirty="0" err="1">
                <a:latin typeface="Cambria" panose="02040503050406030204" pitchFamily="18" charset="0"/>
              </a:rPr>
              <a:t>grupo</a:t>
            </a:r>
            <a:r>
              <a:rPr lang="en-US" sz="2000" u="sng" dirty="0">
                <a:latin typeface="Cambria" panose="02040503050406030204" pitchFamily="18" charset="0"/>
              </a:rPr>
              <a:t> </a:t>
            </a:r>
            <a:r>
              <a:rPr lang="en-US" sz="2000" u="sng" dirty="0" err="1" smtClean="0">
                <a:latin typeface="Cambria" panose="02040503050406030204" pitchFamily="18" charset="0"/>
              </a:rPr>
              <a:t>Rocheto</a:t>
            </a:r>
            <a:endParaRPr lang="en-US" sz="2000" u="sng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Cambria" panose="02040503050406030204" pitchFamily="18" charset="0"/>
              </a:rPr>
              <a:t>Preventivamente</a:t>
            </a:r>
          </a:p>
          <a:p>
            <a:pPr marL="0" indent="0" algn="just">
              <a:buNone/>
            </a:pPr>
            <a:endParaRPr lang="pt-BR" sz="20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Cambria" panose="02040503050406030204" pitchFamily="18" charset="0"/>
              </a:rPr>
              <a:t>	Protetores</a:t>
            </a:r>
            <a:r>
              <a:rPr lang="pt-BR" sz="2000" dirty="0">
                <a:latin typeface="Cambria" panose="02040503050406030204" pitchFamily="18" charset="0"/>
              </a:rPr>
              <a:t>: mancozebe, clorotalonil. </a:t>
            </a:r>
            <a:r>
              <a:rPr lang="pt-BR" sz="2000" dirty="0" err="1">
                <a:latin typeface="Cambria" panose="02040503050406030204" pitchFamily="18" charset="0"/>
              </a:rPr>
              <a:t>metiram</a:t>
            </a:r>
            <a:r>
              <a:rPr lang="pt-BR" sz="2000" dirty="0">
                <a:latin typeface="Cambria" panose="02040503050406030204" pitchFamily="18" charset="0"/>
              </a:rPr>
              <a:t>, </a:t>
            </a:r>
            <a:r>
              <a:rPr lang="pt-BR" sz="2000" dirty="0" err="1">
                <a:latin typeface="Cambria" panose="02040503050406030204" pitchFamily="18" charset="0"/>
              </a:rPr>
              <a:t>captana</a:t>
            </a:r>
            <a:r>
              <a:rPr lang="pt-BR" sz="2000" dirty="0">
                <a:latin typeface="Cambria" panose="02040503050406030204" pitchFamily="18" charset="0"/>
              </a:rPr>
              <a:t>, </a:t>
            </a:r>
            <a:r>
              <a:rPr lang="pt-BR" sz="2000" dirty="0" err="1" smtClean="0">
                <a:latin typeface="Cambria" panose="02040503050406030204" pitchFamily="18" charset="0"/>
              </a:rPr>
              <a:t>etc</a:t>
            </a:r>
            <a:endParaRPr lang="pt-BR" sz="2000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sz="20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Cambria" panose="02040503050406030204" pitchFamily="18" charset="0"/>
              </a:rPr>
              <a:t>	Misturas</a:t>
            </a:r>
            <a:r>
              <a:rPr lang="pt-BR" sz="2000" dirty="0">
                <a:latin typeface="Cambria" panose="02040503050406030204" pitchFamily="18" charset="0"/>
              </a:rPr>
              <a:t>: mancozebe + cimoxanil, clotalonil + cimoxanil, </a:t>
            </a:r>
            <a:r>
              <a:rPr lang="pt-BR" sz="2000" dirty="0" smtClean="0">
                <a:latin typeface="Cambria" panose="02040503050406030204" pitchFamily="18" charset="0"/>
              </a:rPr>
              <a:t>	clorotalonil </a:t>
            </a:r>
            <a:r>
              <a:rPr lang="pt-BR" sz="2000" dirty="0">
                <a:latin typeface="Cambria" panose="02040503050406030204" pitchFamily="18" charset="0"/>
              </a:rPr>
              <a:t>+ melataxil, mandiopramida, </a:t>
            </a:r>
            <a:r>
              <a:rPr lang="pt-BR" sz="2000" dirty="0" smtClean="0">
                <a:latin typeface="Cambria" panose="02040503050406030204" pitchFamily="18" charset="0"/>
              </a:rPr>
              <a:t>propamorcarbe</a:t>
            </a:r>
          </a:p>
          <a:p>
            <a:pPr marL="0" indent="0" algn="just">
              <a:buNone/>
            </a:pPr>
            <a:endParaRPr lang="pt-BR" sz="20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Cambria" panose="02040503050406030204" pitchFamily="18" charset="0"/>
              </a:rPr>
              <a:t>Com a presença da doença ou condições muito favoráveis: propomocarbe + flupicolide, fluazinam + </a:t>
            </a:r>
            <a:r>
              <a:rPr lang="pt-BR" sz="2000" dirty="0" smtClean="0">
                <a:latin typeface="Cambria" panose="02040503050406030204" pitchFamily="18" charset="0"/>
              </a:rPr>
              <a:t>bentiavalicarb</a:t>
            </a:r>
            <a:r>
              <a:rPr lang="pt-BR" sz="2000" dirty="0">
                <a:latin typeface="Cambria" panose="02040503050406030204" pitchFamily="18" charset="0"/>
              </a:rPr>
              <a:t>, dimetomorfe</a:t>
            </a:r>
            <a:endParaRPr lang="en-GB" sz="2000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8. </a:t>
            </a:r>
            <a:r>
              <a:rPr lang="en-US" sz="2800" b="1" dirty="0" err="1" smtClean="0">
                <a:latin typeface="Cambria" panose="02040503050406030204" pitchFamily="18" charset="0"/>
              </a:rPr>
              <a:t>Exemplo</a:t>
            </a:r>
            <a:r>
              <a:rPr lang="en-US" sz="2800" b="1" dirty="0" smtClean="0"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</a:rPr>
              <a:t>Prático</a:t>
            </a:r>
            <a:endParaRPr lang="en-GB" sz="2800" b="1" dirty="0">
              <a:latin typeface="Cambria" panose="0204050305040603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41621" y="2377440"/>
            <a:ext cx="254442" cy="716339"/>
            <a:chOff x="1041621" y="2401294"/>
            <a:chExt cx="254442" cy="68381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041621" y="2401294"/>
              <a:ext cx="7951" cy="6838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049572" y="3085106"/>
              <a:ext cx="24649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87179" y="2377440"/>
            <a:ext cx="508884" cy="1518699"/>
            <a:chOff x="1041621" y="2401294"/>
            <a:chExt cx="254442" cy="68381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041621" y="2401294"/>
              <a:ext cx="7951" cy="6838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049572" y="3085106"/>
              <a:ext cx="24649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66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71788" y="759854"/>
            <a:ext cx="7619930" cy="5834129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600" dirty="0">
                <a:latin typeface="Cambria" panose="02040503050406030204" pitchFamily="18" charset="0"/>
              </a:rPr>
              <a:t>AL-MUGHARABI, K. 2008</a:t>
            </a:r>
            <a:r>
              <a:rPr lang="en-GB" sz="2600" b="1" dirty="0">
                <a:latin typeface="Cambria" panose="02040503050406030204" pitchFamily="18" charset="0"/>
              </a:rPr>
              <a:t>. </a:t>
            </a:r>
            <a:r>
              <a:rPr lang="en-GB" sz="2600" dirty="0">
                <a:latin typeface="Cambria" panose="02040503050406030204" pitchFamily="18" charset="0"/>
              </a:rPr>
              <a:t>Biological Control of </a:t>
            </a:r>
            <a:r>
              <a:rPr lang="en-GB" sz="2600" i="1" dirty="0" err="1">
                <a:latin typeface="Cambria" panose="02040503050406030204" pitchFamily="18" charset="0"/>
              </a:rPr>
              <a:t>Phytophthora</a:t>
            </a:r>
            <a:r>
              <a:rPr lang="en-GB" sz="2600" i="1" dirty="0">
                <a:latin typeface="Cambria" panose="02040503050406030204" pitchFamily="18" charset="0"/>
              </a:rPr>
              <a:t> </a:t>
            </a:r>
            <a:r>
              <a:rPr lang="en-GB" sz="2600" i="1" dirty="0" err="1">
                <a:latin typeface="Cambria" panose="02040503050406030204" pitchFamily="18" charset="0"/>
              </a:rPr>
              <a:t>infestans</a:t>
            </a:r>
            <a:r>
              <a:rPr lang="en-GB" sz="2600" dirty="0">
                <a:latin typeface="Cambria" panose="02040503050406030204" pitchFamily="18" charset="0"/>
              </a:rPr>
              <a:t> of </a:t>
            </a:r>
            <a:r>
              <a:rPr lang="en-GB" sz="2600" dirty="0" err="1">
                <a:latin typeface="Cambria" panose="02040503050406030204" pitchFamily="18" charset="0"/>
              </a:rPr>
              <a:t>Potatos</a:t>
            </a:r>
            <a:r>
              <a:rPr lang="en-GB" sz="2600" dirty="0">
                <a:latin typeface="Cambria" panose="02040503050406030204" pitchFamily="18" charset="0"/>
              </a:rPr>
              <a:t> using </a:t>
            </a:r>
            <a:r>
              <a:rPr lang="en-GB" sz="2600" i="1" dirty="0">
                <a:latin typeface="Cambria" panose="02040503050406030204" pitchFamily="18" charset="0"/>
              </a:rPr>
              <a:t>Trichoderma </a:t>
            </a:r>
            <a:r>
              <a:rPr lang="en-GB" sz="2600" i="1" dirty="0" err="1">
                <a:latin typeface="Cambria" panose="02040503050406030204" pitchFamily="18" charset="0"/>
              </a:rPr>
              <a:t>atroviride</a:t>
            </a:r>
            <a:r>
              <a:rPr lang="en-GB" sz="2600" dirty="0">
                <a:latin typeface="Cambria" panose="02040503050406030204" pitchFamily="18" charset="0"/>
              </a:rPr>
              <a:t>. Pest Technology. 2:104-108. </a:t>
            </a:r>
            <a:r>
              <a:rPr lang="en-GB" sz="2600" dirty="0" err="1">
                <a:latin typeface="Cambria" panose="02040503050406030204" pitchFamily="18" charset="0"/>
              </a:rPr>
              <a:t>Disponível</a:t>
            </a:r>
            <a:r>
              <a:rPr lang="en-GB" sz="2600" dirty="0">
                <a:latin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</a:rPr>
              <a:t>em</a:t>
            </a:r>
            <a:r>
              <a:rPr lang="en-GB" sz="2600" dirty="0">
                <a:latin typeface="Cambria" panose="02040503050406030204" pitchFamily="18" charset="0"/>
              </a:rPr>
              <a:t>: http://www.globalsciencebooks.info/Online/GSBOnline/images/0812/PT_2(1&amp;2)/</a:t>
            </a:r>
            <a:r>
              <a:rPr lang="en-GB" sz="2600" dirty="0" smtClean="0">
                <a:latin typeface="Cambria" panose="02040503050406030204" pitchFamily="18" charset="0"/>
              </a:rPr>
              <a:t>PT_2(2)104-108o.pdf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600" dirty="0" smtClean="0">
              <a:latin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600" dirty="0">
                <a:latin typeface="Cambria" panose="02040503050406030204" pitchFamily="18" charset="0"/>
              </a:rPr>
              <a:t>FRY, W. E., BIRCH, P. R. J., JUDELSON, H. S., GRUNWALD, N. J. DANIES, G., EVERTS, K. L., GEVENS, A. J., GUGINO, B. K., JOHNSON, D. A., JOHNSON, S. B., MCGRATH, M. T. MYERS, K. L., RISTAINO, J. B., ROBERTS, P. D., SECOR, G., SMART, C. D. 2015. </a:t>
            </a:r>
            <a:r>
              <a:rPr lang="en-GB" sz="2600" b="1" dirty="0">
                <a:latin typeface="Cambria" panose="02040503050406030204" pitchFamily="18" charset="0"/>
              </a:rPr>
              <a:t>Five Reasons to Consider </a:t>
            </a:r>
            <a:r>
              <a:rPr lang="en-GB" sz="2600" b="1" dirty="0" err="1">
                <a:latin typeface="Cambria" panose="02040503050406030204" pitchFamily="18" charset="0"/>
              </a:rPr>
              <a:t>Phytophthora</a:t>
            </a:r>
            <a:r>
              <a:rPr lang="en-GB" sz="2600" b="1" dirty="0">
                <a:latin typeface="Cambria" panose="02040503050406030204" pitchFamily="18" charset="0"/>
              </a:rPr>
              <a:t> </a:t>
            </a:r>
            <a:r>
              <a:rPr lang="en-GB" sz="2600" b="1" dirty="0" err="1">
                <a:latin typeface="Cambria" panose="02040503050406030204" pitchFamily="18" charset="0"/>
              </a:rPr>
              <a:t>infestans</a:t>
            </a:r>
            <a:r>
              <a:rPr lang="en-GB" sz="2600" b="1" dirty="0">
                <a:latin typeface="Cambria" panose="02040503050406030204" pitchFamily="18" charset="0"/>
              </a:rPr>
              <a:t> a </a:t>
            </a:r>
            <a:r>
              <a:rPr lang="en-GB" sz="2600" b="1" dirty="0" err="1">
                <a:latin typeface="Cambria" panose="02040503050406030204" pitchFamily="18" charset="0"/>
              </a:rPr>
              <a:t>Reemerging</a:t>
            </a:r>
            <a:r>
              <a:rPr lang="en-GB" sz="2600" b="1" dirty="0">
                <a:latin typeface="Cambria" panose="02040503050406030204" pitchFamily="18" charset="0"/>
              </a:rPr>
              <a:t> Pathogen</a:t>
            </a:r>
            <a:r>
              <a:rPr lang="en-GB" sz="2600" dirty="0">
                <a:latin typeface="Cambria" panose="02040503050406030204" pitchFamily="18" charset="0"/>
              </a:rPr>
              <a:t>. Phytopathology. 105: 966-981. </a:t>
            </a:r>
            <a:endParaRPr lang="pt-BR" sz="2600" dirty="0">
              <a:latin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BR" sz="2600" dirty="0">
              <a:latin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600" dirty="0">
                <a:latin typeface="Cambria" panose="02040503050406030204" pitchFamily="18" charset="0"/>
              </a:rPr>
              <a:t>KIRK, W., WHARTON, P., HAMMERSCHMIDT, R., ABUL-EL SAMEN, F., DOUCHES, D. 2013. </a:t>
            </a:r>
            <a:r>
              <a:rPr lang="en-GB" sz="2600" b="1" dirty="0">
                <a:latin typeface="Cambria" panose="02040503050406030204" pitchFamily="18" charset="0"/>
              </a:rPr>
              <a:t>Late Blight. Michigan Potato Diseases</a:t>
            </a:r>
            <a:r>
              <a:rPr lang="en-GB" sz="2600" dirty="0">
                <a:latin typeface="Cambria" panose="02040503050406030204" pitchFamily="18" charset="0"/>
              </a:rPr>
              <a:t>. </a:t>
            </a:r>
            <a:r>
              <a:rPr lang="en-GB" sz="2600" dirty="0" err="1">
                <a:latin typeface="Cambria" panose="02040503050406030204" pitchFamily="18" charset="0"/>
              </a:rPr>
              <a:t>Disponível</a:t>
            </a:r>
            <a:r>
              <a:rPr lang="en-GB" sz="2600" dirty="0">
                <a:latin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</a:rPr>
              <a:t>em</a:t>
            </a:r>
            <a:r>
              <a:rPr lang="en-GB" sz="2600" dirty="0">
                <a:latin typeface="Cambria" panose="02040503050406030204" pitchFamily="18" charset="0"/>
              </a:rPr>
              <a:t>: http://</a:t>
            </a:r>
            <a:r>
              <a:rPr lang="en-GB" sz="2600" dirty="0" smtClean="0">
                <a:latin typeface="Cambria" panose="02040503050406030204" pitchFamily="18" charset="0"/>
              </a:rPr>
              <a:t>www.potatodiseases.org/lateblight.html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BR" sz="2600" dirty="0">
              <a:latin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600" dirty="0">
                <a:latin typeface="Cambria" panose="02040503050406030204" pitchFamily="18" charset="0"/>
              </a:rPr>
              <a:t>NOWICKI, M., FOOLAD, M. R., NOWAKOWSKA, M., KOZIK, E. U. 2012. </a:t>
            </a:r>
            <a:r>
              <a:rPr lang="en-GB" sz="2600" b="1" dirty="0">
                <a:latin typeface="Cambria" panose="02040503050406030204" pitchFamily="18" charset="0"/>
              </a:rPr>
              <a:t>Potato and Tomato Late Blight Caused By </a:t>
            </a:r>
            <a:r>
              <a:rPr lang="en-GB" sz="2600" b="1" i="1" dirty="0" err="1">
                <a:latin typeface="Cambria" panose="02040503050406030204" pitchFamily="18" charset="0"/>
              </a:rPr>
              <a:t>Phytophthora</a:t>
            </a:r>
            <a:r>
              <a:rPr lang="en-GB" sz="2600" b="1" i="1" dirty="0">
                <a:latin typeface="Cambria" panose="02040503050406030204" pitchFamily="18" charset="0"/>
              </a:rPr>
              <a:t> </a:t>
            </a:r>
            <a:r>
              <a:rPr lang="en-GB" sz="2600" b="1" i="1" dirty="0" err="1">
                <a:latin typeface="Cambria" panose="02040503050406030204" pitchFamily="18" charset="0"/>
              </a:rPr>
              <a:t>infestans</a:t>
            </a:r>
            <a:r>
              <a:rPr lang="en-GB" sz="2600" b="1" dirty="0">
                <a:latin typeface="Cambria" panose="02040503050406030204" pitchFamily="18" charset="0"/>
              </a:rPr>
              <a:t>: An Overview of Pathology and Resistance Breeding</a:t>
            </a:r>
            <a:r>
              <a:rPr lang="en-GB" sz="2600" dirty="0">
                <a:latin typeface="Cambria" panose="02040503050406030204" pitchFamily="18" charset="0"/>
              </a:rPr>
              <a:t>. Plant Disease. 96:4-17</a:t>
            </a:r>
            <a:endParaRPr lang="pt-BR" sz="2600" dirty="0">
              <a:latin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BR" sz="2600" dirty="0" smtClean="0">
              <a:latin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600" dirty="0" smtClean="0">
                <a:latin typeface="Cambria" panose="02040503050406030204" pitchFamily="18" charset="0"/>
              </a:rPr>
              <a:t>PUJARI, S. </a:t>
            </a:r>
            <a:r>
              <a:rPr lang="en-US" sz="2600" b="1" dirty="0">
                <a:latin typeface="Cambria" panose="02040503050406030204" pitchFamily="18" charset="0"/>
              </a:rPr>
              <a:t>Main Genus: </a:t>
            </a:r>
            <a:r>
              <a:rPr lang="en-US" sz="2600" b="1" dirty="0" err="1">
                <a:latin typeface="Cambria" panose="02040503050406030204" pitchFamily="18" charset="0"/>
              </a:rPr>
              <a:t>Phytophthora</a:t>
            </a:r>
            <a:r>
              <a:rPr lang="en-US" sz="2600" b="1" dirty="0">
                <a:latin typeface="Cambria" panose="02040503050406030204" pitchFamily="18" charset="0"/>
              </a:rPr>
              <a:t> and Pythium are most important in Family </a:t>
            </a:r>
            <a:r>
              <a:rPr lang="en-US" sz="2600" b="1" dirty="0" err="1" smtClean="0">
                <a:latin typeface="Cambria" panose="02040503050406030204" pitchFamily="18" charset="0"/>
              </a:rPr>
              <a:t>Pythiaceae</a:t>
            </a:r>
            <a:r>
              <a:rPr lang="en-US" sz="2600" b="1" dirty="0" smtClean="0">
                <a:latin typeface="Cambria" panose="02040503050406030204" pitchFamily="18" charset="0"/>
              </a:rPr>
              <a:t>. </a:t>
            </a:r>
            <a:r>
              <a:rPr lang="en-US" sz="2600" dirty="0" smtClean="0">
                <a:latin typeface="Cambria" panose="02040503050406030204" pitchFamily="18" charset="0"/>
              </a:rPr>
              <a:t>Your Article Library: The next generation library. Biology. 2016.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600" dirty="0" smtClean="0">
              <a:latin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600" dirty="0">
                <a:latin typeface="Cambria" panose="02040503050406030204" pitchFamily="18" charset="0"/>
              </a:rPr>
              <a:t>REIS, A. </a:t>
            </a:r>
            <a:r>
              <a:rPr lang="pt-BR" sz="2600" b="1" dirty="0">
                <a:latin typeface="Cambria" panose="02040503050406030204" pitchFamily="18" charset="0"/>
              </a:rPr>
              <a:t>Requeima: doença destrutiva e comum ao tomateiro e à batateira</a:t>
            </a:r>
            <a:r>
              <a:rPr lang="pt-BR" sz="2600" dirty="0">
                <a:latin typeface="Cambria" panose="02040503050406030204" pitchFamily="18" charset="0"/>
              </a:rPr>
              <a:t>. Brasília: Embrapa Hortaliças</a:t>
            </a:r>
            <a:r>
              <a:rPr lang="pt-BR" sz="2600" b="1" dirty="0">
                <a:latin typeface="Cambria" panose="02040503050406030204" pitchFamily="18" charset="0"/>
              </a:rPr>
              <a:t>.</a:t>
            </a:r>
            <a:r>
              <a:rPr lang="pt-BR" sz="2600" dirty="0">
                <a:latin typeface="Cambria" panose="02040503050406030204" pitchFamily="18" charset="0"/>
              </a:rPr>
              <a:t> 2010</a:t>
            </a:r>
            <a:r>
              <a:rPr lang="pt-BR" sz="2600" dirty="0" smtClean="0">
                <a:latin typeface="Cambria" panose="02040503050406030204" pitchFamily="18" charset="0"/>
              </a:rPr>
              <a:t>. </a:t>
            </a:r>
            <a:r>
              <a:rPr lang="pt-BR" sz="2600" dirty="0">
                <a:latin typeface="Cambria" panose="02040503050406030204" pitchFamily="18" charset="0"/>
              </a:rPr>
              <a:t>Disponível em: http://www.cnph.embrapa.br/paginas/serie_documentos/publicacoes2010/cot_78.pdf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600" dirty="0">
              <a:latin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Cambria" panose="02040503050406030204" pitchFamily="18" charset="0"/>
              </a:rPr>
              <a:t>SALVO, S.  e YOSHIMURA, A. </a:t>
            </a:r>
            <a:r>
              <a:rPr lang="en-US" sz="2600" b="1" dirty="0" err="1" smtClean="0">
                <a:latin typeface="Cambria" panose="02040503050406030204" pitchFamily="18" charset="0"/>
              </a:rPr>
              <a:t>Sanidade</a:t>
            </a:r>
            <a:r>
              <a:rPr lang="en-US" sz="2600" b="1" dirty="0" smtClean="0">
                <a:latin typeface="Cambria" panose="02040503050406030204" pitchFamily="18" charset="0"/>
              </a:rPr>
              <a:t> Vegetal: </a:t>
            </a:r>
            <a:r>
              <a:rPr lang="en-US" sz="2600" b="1" dirty="0" err="1" smtClean="0">
                <a:latin typeface="Cambria" panose="02040503050406030204" pitchFamily="18" charset="0"/>
              </a:rPr>
              <a:t>Requeima</a:t>
            </a:r>
            <a:r>
              <a:rPr lang="en-US" sz="2600" b="1" dirty="0" smtClean="0">
                <a:latin typeface="Cambria" panose="02040503050406030204" pitchFamily="18" charset="0"/>
              </a:rPr>
              <a:t> (</a:t>
            </a:r>
            <a:r>
              <a:rPr lang="en-US" sz="2600" b="1" dirty="0" err="1" smtClean="0">
                <a:latin typeface="Cambria" panose="02040503050406030204" pitchFamily="18" charset="0"/>
              </a:rPr>
              <a:t>Phytophthora</a:t>
            </a:r>
            <a:r>
              <a:rPr lang="en-US" sz="2600" b="1" dirty="0" smtClean="0">
                <a:latin typeface="Cambria" panose="02040503050406030204" pitchFamily="18" charset="0"/>
              </a:rPr>
              <a:t> </a:t>
            </a:r>
            <a:r>
              <a:rPr lang="en-US" sz="2600" b="1" dirty="0" err="1" smtClean="0">
                <a:latin typeface="Cambria" panose="02040503050406030204" pitchFamily="18" charset="0"/>
              </a:rPr>
              <a:t>infestans</a:t>
            </a:r>
            <a:r>
              <a:rPr lang="en-US" sz="2600" b="1" dirty="0" smtClean="0">
                <a:latin typeface="Cambria" panose="02040503050406030204" pitchFamily="18" charset="0"/>
              </a:rPr>
              <a:t>) </a:t>
            </a:r>
            <a:r>
              <a:rPr lang="en-US" sz="2600" b="1" dirty="0" err="1" smtClean="0">
                <a:latin typeface="Cambria" panose="02040503050406030204" pitchFamily="18" charset="0"/>
              </a:rPr>
              <a:t>em</a:t>
            </a:r>
            <a:r>
              <a:rPr lang="en-US" sz="2600" b="1" dirty="0" smtClean="0">
                <a:latin typeface="Cambria" panose="02040503050406030204" pitchFamily="18" charset="0"/>
              </a:rPr>
              <a:t> </a:t>
            </a:r>
            <a:r>
              <a:rPr lang="en-US" sz="2600" b="1" dirty="0" err="1" smtClean="0">
                <a:latin typeface="Cambria" panose="02040503050406030204" pitchFamily="18" charset="0"/>
              </a:rPr>
              <a:t>batata</a:t>
            </a:r>
            <a:r>
              <a:rPr lang="en-US" sz="2600" b="1" dirty="0" smtClean="0">
                <a:latin typeface="Cambria" panose="02040503050406030204" pitchFamily="18" charset="0"/>
              </a:rPr>
              <a:t> e </a:t>
            </a:r>
            <a:r>
              <a:rPr lang="en-US" sz="2600" b="1" dirty="0" err="1" smtClean="0">
                <a:latin typeface="Cambria" panose="02040503050406030204" pitchFamily="18" charset="0"/>
              </a:rPr>
              <a:t>tomate</a:t>
            </a:r>
            <a:r>
              <a:rPr lang="en-US" sz="2600" b="1" dirty="0" smtClean="0">
                <a:latin typeface="Cambria" panose="02040503050406030204" pitchFamily="18" charset="0"/>
              </a:rPr>
              <a:t>. </a:t>
            </a:r>
            <a:r>
              <a:rPr lang="en-US" sz="2600" dirty="0" err="1" smtClean="0">
                <a:latin typeface="Cambria" panose="02040503050406030204" pitchFamily="18" charset="0"/>
              </a:rPr>
              <a:t>Fitossanidade</a:t>
            </a:r>
            <a:r>
              <a:rPr lang="en-US" sz="2600" dirty="0" smtClean="0">
                <a:latin typeface="Cambria" panose="02040503050406030204" pitchFamily="18" charset="0"/>
              </a:rPr>
              <a:t> , </a:t>
            </a:r>
            <a:r>
              <a:rPr lang="en-US" sz="2600" dirty="0" err="1" smtClean="0">
                <a:latin typeface="Cambria" panose="02040503050406030204" pitchFamily="18" charset="0"/>
              </a:rPr>
              <a:t>Nutrição</a:t>
            </a:r>
            <a:r>
              <a:rPr lang="en-US" sz="2600" dirty="0" smtClean="0">
                <a:latin typeface="Cambria" panose="02040503050406030204" pitchFamily="18" charset="0"/>
              </a:rPr>
              <a:t> Vegetal, </a:t>
            </a:r>
            <a:r>
              <a:rPr lang="en-US" sz="2600" dirty="0" err="1" smtClean="0">
                <a:latin typeface="Cambria" panose="02040503050406030204" pitchFamily="18" charset="0"/>
              </a:rPr>
              <a:t>Manejo</a:t>
            </a:r>
            <a:r>
              <a:rPr lang="en-US" sz="2600" dirty="0" smtClean="0">
                <a:latin typeface="Cambria" panose="02040503050406030204" pitchFamily="18" charset="0"/>
              </a:rPr>
              <a:t> e </a:t>
            </a:r>
            <a:r>
              <a:rPr lang="en-US" sz="2600" dirty="0" err="1" smtClean="0">
                <a:latin typeface="Cambria" panose="02040503050406030204" pitchFamily="18" charset="0"/>
              </a:rPr>
              <a:t>Genética</a:t>
            </a:r>
            <a:r>
              <a:rPr lang="en-US" sz="2600" dirty="0" smtClean="0">
                <a:latin typeface="Cambria" panose="02040503050406030204" pitchFamily="18" charset="0"/>
              </a:rPr>
              <a:t>/ </a:t>
            </a:r>
            <a:r>
              <a:rPr lang="en-US" sz="2600" dirty="0" err="1" smtClean="0">
                <a:latin typeface="Cambria" panose="02040503050406030204" pitchFamily="18" charset="0"/>
              </a:rPr>
              <a:t>Jornal</a:t>
            </a:r>
            <a:r>
              <a:rPr lang="en-US" sz="2600" dirty="0" smtClean="0">
                <a:latin typeface="Cambria" panose="02040503050406030204" pitchFamily="18" charset="0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</a:rPr>
              <a:t>Dia</a:t>
            </a:r>
            <a:r>
              <a:rPr lang="en-US" sz="2600" dirty="0" smtClean="0">
                <a:latin typeface="Cambria" panose="02040503050406030204" pitchFamily="18" charset="0"/>
              </a:rPr>
              <a:t> de Campo. 2012.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600" dirty="0" smtClean="0">
              <a:latin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Cambria" panose="02040503050406030204" pitchFamily="18" charset="0"/>
              </a:rPr>
              <a:t>SCHUMANN, </a:t>
            </a:r>
            <a:r>
              <a:rPr lang="en-US" sz="2600" dirty="0">
                <a:latin typeface="Cambria" panose="02040503050406030204" pitchFamily="18" charset="0"/>
              </a:rPr>
              <a:t>G.L. and C. J. D’Arcy. 2000. </a:t>
            </a:r>
            <a:r>
              <a:rPr lang="en-US" sz="2600" b="1" dirty="0">
                <a:latin typeface="Cambria" panose="02040503050406030204" pitchFamily="18" charset="0"/>
              </a:rPr>
              <a:t>Late blight of potato and tomato.</a:t>
            </a:r>
            <a:r>
              <a:rPr lang="en-US" sz="2600" dirty="0">
                <a:latin typeface="Cambria" panose="02040503050406030204" pitchFamily="18" charset="0"/>
              </a:rPr>
              <a:t> The Plant Health Instructor. DOI: </a:t>
            </a:r>
            <a:r>
              <a:rPr lang="en-US" sz="2600" dirty="0" smtClean="0">
                <a:latin typeface="Cambria" panose="02040503050406030204" pitchFamily="18" charset="0"/>
              </a:rPr>
              <a:t>10.1094/PHI-I-2000-0724-01. </a:t>
            </a:r>
            <a:r>
              <a:rPr lang="en-US" sz="2600" i="1" dirty="0" smtClean="0">
                <a:latin typeface="Cambria" panose="02040503050406030204" pitchFamily="18" charset="0"/>
              </a:rPr>
              <a:t>Updated </a:t>
            </a:r>
            <a:r>
              <a:rPr lang="en-US" sz="2600" i="1" dirty="0">
                <a:latin typeface="Cambria" panose="02040503050406030204" pitchFamily="18" charset="0"/>
              </a:rPr>
              <a:t>2005</a:t>
            </a:r>
            <a:r>
              <a:rPr lang="en-US" sz="2600" dirty="0" smtClean="0">
                <a:latin typeface="Cambria" panose="02040503050406030204" pitchFamily="18" charset="0"/>
              </a:rPr>
              <a:t>. </a:t>
            </a:r>
            <a:r>
              <a:rPr lang="en-GB" sz="2600" dirty="0" err="1">
                <a:latin typeface="Cambria" panose="02040503050406030204" pitchFamily="18" charset="0"/>
              </a:rPr>
              <a:t>Disponível</a:t>
            </a:r>
            <a:r>
              <a:rPr lang="en-GB" sz="2600" dirty="0">
                <a:latin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</a:rPr>
              <a:t>em</a:t>
            </a:r>
            <a:r>
              <a:rPr lang="en-GB" sz="2600" dirty="0">
                <a:latin typeface="Cambria" panose="02040503050406030204" pitchFamily="18" charset="0"/>
              </a:rPr>
              <a:t>: http://</a:t>
            </a:r>
            <a:r>
              <a:rPr lang="en-GB" sz="2600" dirty="0" smtClean="0">
                <a:latin typeface="Cambria" panose="02040503050406030204" pitchFamily="18" charset="0"/>
              </a:rPr>
              <a:t>www.apsnet.org/edcenter/intropp/lessons/fungi/oomycetes/Pages/LateBlight.aspx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600" dirty="0" smtClean="0">
              <a:latin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600" dirty="0">
                <a:latin typeface="Cambria" panose="02040503050406030204" pitchFamily="18" charset="0"/>
              </a:rPr>
              <a:t>STEPHAN, D., SCHIMITT, A., CARVALHO, S. M., SEDDON, B., KOCH, E. 2005. </a:t>
            </a:r>
            <a:r>
              <a:rPr lang="en-GB" sz="2600" b="1" dirty="0">
                <a:latin typeface="Cambria" panose="02040503050406030204" pitchFamily="18" charset="0"/>
              </a:rPr>
              <a:t>Evaluation of biocontrol preparations and plant extracts for the control of </a:t>
            </a:r>
            <a:r>
              <a:rPr lang="en-GB" sz="2600" b="1" i="1" dirty="0" err="1">
                <a:latin typeface="Cambria" panose="02040503050406030204" pitchFamily="18" charset="0"/>
              </a:rPr>
              <a:t>Phytophthora</a:t>
            </a:r>
            <a:r>
              <a:rPr lang="en-GB" sz="2600" b="1" i="1" dirty="0">
                <a:latin typeface="Cambria" panose="02040503050406030204" pitchFamily="18" charset="0"/>
              </a:rPr>
              <a:t> </a:t>
            </a:r>
            <a:r>
              <a:rPr lang="en-GB" sz="2600" b="1" i="1" dirty="0" err="1">
                <a:latin typeface="Cambria" panose="02040503050406030204" pitchFamily="18" charset="0"/>
              </a:rPr>
              <a:t>infestans</a:t>
            </a:r>
            <a:r>
              <a:rPr lang="en-GB" sz="2600" b="1" dirty="0">
                <a:latin typeface="Cambria" panose="02040503050406030204" pitchFamily="18" charset="0"/>
              </a:rPr>
              <a:t> on potato leaves.</a:t>
            </a:r>
            <a:r>
              <a:rPr lang="en-GB" sz="2600" dirty="0">
                <a:latin typeface="Cambria" panose="02040503050406030204" pitchFamily="18" charset="0"/>
              </a:rPr>
              <a:t> European Journal of Plant Pathology. 112: 235-246. </a:t>
            </a:r>
            <a:endParaRPr lang="en-GB" sz="2600" dirty="0" smtClean="0">
              <a:latin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600" dirty="0" smtClean="0">
              <a:latin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600" dirty="0">
                <a:latin typeface="Cambria" panose="02040503050406030204" pitchFamily="18" charset="0"/>
              </a:rPr>
              <a:t>STONE, A. 2014. </a:t>
            </a:r>
            <a:r>
              <a:rPr lang="en-GB" sz="2600" b="1" dirty="0">
                <a:latin typeface="Cambria" panose="02040503050406030204" pitchFamily="18" charset="0"/>
              </a:rPr>
              <a:t>Organic Management of Late Blight of Potato and Tomato </a:t>
            </a:r>
            <a:r>
              <a:rPr lang="en-GB" sz="2600" dirty="0">
                <a:latin typeface="Cambria" panose="02040503050406030204" pitchFamily="18" charset="0"/>
              </a:rPr>
              <a:t>(</a:t>
            </a:r>
            <a:r>
              <a:rPr lang="en-GB" sz="2600" dirty="0" err="1">
                <a:latin typeface="Cambria" panose="02040503050406030204" pitchFamily="18" charset="0"/>
              </a:rPr>
              <a:t>Phytophthora</a:t>
            </a:r>
            <a:r>
              <a:rPr lang="en-GB" sz="2600" dirty="0">
                <a:latin typeface="Cambria" panose="02040503050406030204" pitchFamily="18" charset="0"/>
              </a:rPr>
              <a:t> </a:t>
            </a:r>
            <a:r>
              <a:rPr lang="en-GB" sz="2600" dirty="0" err="1">
                <a:latin typeface="Cambria" panose="02040503050406030204" pitchFamily="18" charset="0"/>
              </a:rPr>
              <a:t>infestans</a:t>
            </a:r>
            <a:r>
              <a:rPr lang="en-GB" sz="2600" dirty="0">
                <a:latin typeface="Cambria" panose="02040503050406030204" pitchFamily="18" charset="0"/>
              </a:rPr>
              <a:t>). </a:t>
            </a:r>
            <a:r>
              <a:rPr lang="pt-BR" sz="2600" dirty="0" err="1">
                <a:latin typeface="Cambria" panose="02040503050406030204" pitchFamily="18" charset="0"/>
              </a:rPr>
              <a:t>EOrganic</a:t>
            </a:r>
            <a:r>
              <a:rPr lang="pt-BR" sz="2600" dirty="0">
                <a:latin typeface="Cambria" panose="02040503050406030204" pitchFamily="18" charset="0"/>
              </a:rPr>
              <a:t>. Disponível em: http://articles.extension.org/pages/18361/organic-management-of-late-blight-of-potato-and-tomato-phytophthora-infestans</a:t>
            </a:r>
            <a:endParaRPr lang="pt-BR" sz="2600" b="1" dirty="0">
              <a:latin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600" dirty="0" smtClean="0">
              <a:latin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600" dirty="0">
                <a:latin typeface="Cambria" panose="02040503050406030204" pitchFamily="18" charset="0"/>
              </a:rPr>
              <a:t>TOFOLI, J. G. Requeima da batata.2004. Revista cultivar. Disponível em: http://www.biologico.sp.gov.br/artigos_ok.php?id_artigo=14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BR" sz="2600" dirty="0">
              <a:latin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600" dirty="0">
                <a:latin typeface="Cambria" panose="02040503050406030204" pitchFamily="18" charset="0"/>
              </a:rPr>
              <a:t>TOFOLI, J. G., MELO, P. C. T., DOMINGUES, R. J., FERRARI, J. T. 2013</a:t>
            </a:r>
            <a:r>
              <a:rPr lang="pt-BR" sz="2600" b="1" dirty="0">
                <a:latin typeface="Cambria" panose="02040503050406030204" pitchFamily="18" charset="0"/>
              </a:rPr>
              <a:t>. Controle da requeima e pinta preta da batata por fungicidas: conceitos, evolução e uso integrado</a:t>
            </a:r>
            <a:r>
              <a:rPr lang="pt-BR" sz="2600" dirty="0">
                <a:latin typeface="Cambria" panose="02040503050406030204" pitchFamily="18" charset="0"/>
              </a:rPr>
              <a:t>. 75:41-52. Disponível em: http://www.biologico.sp.gov.br/docs/bio/v75_1/tofoli2.pdf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1" y="43153"/>
            <a:ext cx="7523677" cy="65230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Cambria" panose="02040503050406030204" pitchFamily="18" charset="0"/>
              </a:rPr>
              <a:t>Referências Bibliográficas</a:t>
            </a:r>
            <a:endParaRPr lang="pt-BR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omatocasual.com/wp-content/uploads/tomato-bligh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8741"/>
            <a:ext cx="205469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ugwoodcloud.org/images/768x512/54269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r="10823" b="5321"/>
          <a:stretch/>
        </p:blipFill>
        <p:spPr bwMode="auto">
          <a:xfrm>
            <a:off x="2358887" y="148741"/>
            <a:ext cx="192900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-ndyPhKCi-h8/Tk6zs2RXLEI/AAAAAAAAEE0/92zjSIuwrwM/s1600/Tomato+blight+lea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" t="1947" r="1689" b="1689"/>
          <a:stretch/>
        </p:blipFill>
        <p:spPr bwMode="auto">
          <a:xfrm>
            <a:off x="4436510" y="148741"/>
            <a:ext cx="155502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d/d9/Tomato_with_Phytophthora_infestans_(late_blight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54" y="148741"/>
            <a:ext cx="2808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6/60/Phytophthora_infestans_potato_Parel,_aardappelziekte_Par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00" y="5272226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maine.gov/dacf/php/gotpests/diseases/images/late-blight/late-blight-pot-stem-bi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4" b="4525"/>
          <a:stretch/>
        </p:blipFill>
        <p:spPr bwMode="auto">
          <a:xfrm>
            <a:off x="155575" y="5272226"/>
            <a:ext cx="205469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.telegraph.co.uk/multimedia/archive/02369/potato_2369236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76" y="5272226"/>
            <a:ext cx="225877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plantmanagementnetwork.org/pub/php/management/potatolate/images/blight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07294" y="4940139"/>
            <a:ext cx="1426875" cy="211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55575" y="1918952"/>
            <a:ext cx="8792579" cy="3013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Subtítulo 2"/>
          <p:cNvSpPr>
            <a:spLocks noGrp="1"/>
          </p:cNvSpPr>
          <p:nvPr>
            <p:ph type="subTitle" idx="1"/>
          </p:nvPr>
        </p:nvSpPr>
        <p:spPr>
          <a:xfrm>
            <a:off x="2542947" y="3855155"/>
            <a:ext cx="3787126" cy="7241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dirty="0" smtClean="0">
                <a:latin typeface="Cambria" panose="02040503050406030204" pitchFamily="18" charset="0"/>
              </a:rPr>
              <a:t>felipefsartori@gmail.com</a:t>
            </a:r>
          </a:p>
          <a:p>
            <a:pPr>
              <a:lnSpc>
                <a:spcPct val="100000"/>
              </a:lnSpc>
            </a:pPr>
            <a:r>
              <a:rPr lang="pt-BR" sz="2000" dirty="0" smtClean="0">
                <a:latin typeface="Cambria" panose="02040503050406030204" pitchFamily="18" charset="0"/>
              </a:rPr>
              <a:t>Jackellyne_bruna@hotmail.com</a:t>
            </a:r>
            <a:endParaRPr lang="pt-BR" sz="2000" cap="none" dirty="0">
              <a:latin typeface="Cambria" panose="02040503050406030204" pitchFamily="18" charset="0"/>
            </a:endParaRPr>
          </a:p>
          <a:p>
            <a:r>
              <a:rPr lang="nn-NO" sz="2000" cap="none" dirty="0" smtClean="0">
                <a:latin typeface="Cambria" panose="02040503050406030204" pitchFamily="18" charset="0"/>
              </a:rPr>
              <a:t> </a:t>
            </a:r>
            <a:endParaRPr lang="pt-BR" sz="2000" cap="none" baseline="30000" dirty="0">
              <a:latin typeface="Cambria" panose="020405030504060302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00795" y="2502450"/>
            <a:ext cx="3671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OBRIGADO!</a:t>
            </a:r>
            <a:endParaRPr lang="pt-BR" sz="4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pt-BR" sz="2800" b="1" i="1" dirty="0" err="1">
                <a:latin typeface="Cambria" panose="02040503050406030204" pitchFamily="18" charset="0"/>
              </a:rPr>
              <a:t>Phytophthora</a:t>
            </a:r>
            <a:r>
              <a:rPr lang="pt-BR" sz="2800" b="1" i="1" dirty="0">
                <a:latin typeface="Cambria" panose="02040503050406030204" pitchFamily="18" charset="0"/>
              </a:rPr>
              <a:t> </a:t>
            </a:r>
            <a:r>
              <a:rPr lang="pt-BR" sz="2800" b="1" i="1" dirty="0" err="1">
                <a:latin typeface="Cambria" panose="02040503050406030204" pitchFamily="18" charset="0"/>
              </a:rPr>
              <a:t>infestans</a:t>
            </a:r>
            <a:endParaRPr lang="pt-BR" sz="2800" b="1" i="1" dirty="0">
              <a:latin typeface="Cambria" panose="0204050305040603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040" y="1056069"/>
            <a:ext cx="7523677" cy="542200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Pode </a:t>
            </a:r>
            <a:r>
              <a:rPr lang="pt-BR" sz="2000" dirty="0">
                <a:latin typeface="Cambria" panose="02040503050406030204" pitchFamily="18" charset="0"/>
              </a:rPr>
              <a:t>dizimar uma lavoura  em poucos </a:t>
            </a:r>
            <a:r>
              <a:rPr lang="pt-BR" sz="2000" dirty="0" smtClean="0">
                <a:latin typeface="Cambria" panose="02040503050406030204" pitchFamily="18" charset="0"/>
              </a:rPr>
              <a:t>dias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b="1" dirty="0">
                <a:latin typeface="Cambria" panose="02040503050406030204" pitchFamily="18" charset="0"/>
              </a:rPr>
              <a:t>Atenção: </a:t>
            </a:r>
            <a:r>
              <a:rPr lang="pt-BR" sz="2000" dirty="0">
                <a:latin typeface="Cambria" panose="02040503050406030204" pitchFamily="18" charset="0"/>
              </a:rPr>
              <a:t>Rápida disseminação            Ciclo de infecção: 4 a 5 dias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Esporângios:</a:t>
            </a:r>
          </a:p>
          <a:p>
            <a:pPr lvl="2" algn="just"/>
            <a:r>
              <a:rPr lang="pt-BR" dirty="0" smtClean="0">
                <a:latin typeface="Cambria" panose="02040503050406030204" pitchFamily="18" charset="0"/>
              </a:rPr>
              <a:t>     Umidade relativa (acima de 90%)</a:t>
            </a:r>
          </a:p>
          <a:p>
            <a:pPr lvl="2" algn="just"/>
            <a:r>
              <a:rPr lang="pt-BR" dirty="0" smtClean="0">
                <a:latin typeface="Cambria" panose="02040503050406030204" pitchFamily="18" charset="0"/>
              </a:rPr>
              <a:t>Temperatura entre 18 a 22°C</a:t>
            </a:r>
          </a:p>
          <a:p>
            <a:pPr lvl="2" algn="just"/>
            <a:r>
              <a:rPr lang="pt-BR" dirty="0" smtClean="0">
                <a:latin typeface="Cambria" panose="02040503050406030204" pitchFamily="18" charset="0"/>
              </a:rPr>
              <a:t>Intensidade luminosa</a:t>
            </a:r>
          </a:p>
          <a:p>
            <a:pPr lvl="2" algn="just"/>
            <a:r>
              <a:rPr lang="pt-BR" dirty="0" smtClean="0">
                <a:latin typeface="Cambria" panose="02040503050406030204" pitchFamily="18" charset="0"/>
              </a:rPr>
              <a:t>Resistência do hospedeiro</a:t>
            </a:r>
          </a:p>
          <a:p>
            <a:pPr lvl="2" algn="just"/>
            <a:r>
              <a:rPr lang="pt-BR" dirty="0" smtClean="0">
                <a:latin typeface="Cambria" panose="02040503050406030204" pitchFamily="18" charset="0"/>
              </a:rPr>
              <a:t>Encontrados no ar: todas as épocas do ano</a:t>
            </a:r>
          </a:p>
          <a:p>
            <a:pPr lvl="2" algn="just"/>
            <a:r>
              <a:rPr lang="pt-BR" dirty="0" smtClean="0">
                <a:latin typeface="Cambria" panose="02040503050406030204" pitchFamily="18" charset="0"/>
              </a:rPr>
              <a:t>Epidemias: qualquer época</a:t>
            </a:r>
          </a:p>
          <a:p>
            <a:pPr lvl="2" algn="just"/>
            <a:r>
              <a:rPr lang="pt-BR" dirty="0" smtClean="0">
                <a:latin typeface="Cambria" panose="02040503050406030204" pitchFamily="18" charset="0"/>
              </a:rPr>
              <a:t>Qualquer estádio de desenvolvimento da cultura</a:t>
            </a:r>
          </a:p>
          <a:p>
            <a:pPr lvl="2" algn="just"/>
            <a:endParaRPr lang="pt-BR" dirty="0">
              <a:latin typeface="Cambria" panose="02040503050406030204" pitchFamily="18" charset="0"/>
            </a:endParaRPr>
          </a:p>
          <a:p>
            <a:pPr lvl="2" algn="just"/>
            <a:endParaRPr lang="pt-BR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>
              <a:latin typeface="Cambria" panose="02040503050406030204" pitchFamily="18" charset="0"/>
            </a:endParaRPr>
          </a:p>
          <a:p>
            <a:pPr algn="just"/>
            <a:endParaRPr lang="pt-BR" sz="2000" dirty="0">
              <a:latin typeface="Cambria" panose="020405030504060302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8039" y="6263911"/>
            <a:ext cx="2371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anose="02040503050406030204" pitchFamily="18" charset="0"/>
              </a:rPr>
              <a:t>(</a:t>
            </a:r>
            <a:r>
              <a:rPr lang="pt-BR" sz="1200" dirty="0" err="1" smtClean="0">
                <a:latin typeface="Cambria" panose="02040503050406030204" pitchFamily="18" charset="0"/>
              </a:rPr>
              <a:t>Mizubuti</a:t>
            </a:r>
            <a:r>
              <a:rPr lang="pt-BR" sz="1200" dirty="0" smtClean="0">
                <a:latin typeface="Cambria" panose="02040503050406030204" pitchFamily="18" charset="0"/>
              </a:rPr>
              <a:t> (2004); Dias (2010) </a:t>
            </a:r>
            <a:endParaRPr lang="pt-BR" sz="1200" dirty="0">
              <a:latin typeface="Cambria" panose="02040503050406030204" pitchFamily="18" charset="0"/>
            </a:endParaRPr>
          </a:p>
        </p:txBody>
      </p:sp>
      <p:sp>
        <p:nvSpPr>
          <p:cNvPr id="5" name="Seta para cima 4"/>
          <p:cNvSpPr/>
          <p:nvPr/>
        </p:nvSpPr>
        <p:spPr>
          <a:xfrm>
            <a:off x="1539958" y="2979683"/>
            <a:ext cx="176981" cy="30971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4061410" y="1955417"/>
            <a:ext cx="368710" cy="2212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6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040" y="1056069"/>
            <a:ext cx="7523677" cy="542200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Mais de 6 bilhões de dólares em perdas e custos na produção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Qualquer fase do desenvolvimento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Afeta todos os órgãos aéreos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Folhagem destruída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Tubérculos, hastes e pecíolos podem ser infectados (preferencialmente tecidos jovens)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Organismo </a:t>
            </a:r>
            <a:r>
              <a:rPr lang="pt-BR" sz="2000" dirty="0" err="1" smtClean="0">
                <a:latin typeface="Cambria" panose="02040503050406030204" pitchFamily="18" charset="0"/>
              </a:rPr>
              <a:t>heterotálico</a:t>
            </a:r>
            <a:r>
              <a:rPr lang="pt-BR" sz="2000" dirty="0" smtClean="0">
                <a:latin typeface="Cambria" panose="02040503050406030204" pitchFamily="18" charset="0"/>
              </a:rPr>
              <a:t>: 2 grupos de compatibilidade (A1 e A2)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Presente o ano todo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Sobrevivência em resto de cultura: inferior a 60 dias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pt-BR" sz="2000" dirty="0"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2000" dirty="0">
              <a:latin typeface="Cambria" panose="020405030504060302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8040" y="6263911"/>
            <a:ext cx="192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anose="02040503050406030204" pitchFamily="18" charset="0"/>
              </a:rPr>
              <a:t>(Reis, 2010) </a:t>
            </a:r>
            <a:endParaRPr lang="pt-BR" sz="1200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Cambria" panose="02040503050406030204" pitchFamily="18" charset="0"/>
              </a:rPr>
              <a:t>Importância da Doença</a:t>
            </a:r>
            <a:endParaRPr lang="pt-BR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040" y="1056069"/>
            <a:ext cx="7523677" cy="542200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Semelhança com fungos: Reprodução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Cambria" panose="02040503050406030204" pitchFamily="18" charset="0"/>
              </a:rPr>
              <a:t>Reprodução sexuada (oósporos) e </a:t>
            </a:r>
            <a:r>
              <a:rPr lang="pt-BR" sz="2000" dirty="0" smtClean="0">
                <a:latin typeface="Cambria" panose="02040503050406030204" pitchFamily="18" charset="0"/>
              </a:rPr>
              <a:t>assexuada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Oósporos:</a:t>
            </a:r>
          </a:p>
          <a:p>
            <a:pPr lvl="2" algn="just">
              <a:lnSpc>
                <a:spcPct val="100000"/>
              </a:lnSpc>
            </a:pPr>
            <a:r>
              <a:rPr lang="pt-BR" dirty="0">
                <a:latin typeface="Cambria" panose="02040503050406030204" pitchFamily="18" charset="0"/>
              </a:rPr>
              <a:t>Sobrevivem no solo na ausência de uma planta hospedeira viva (reprodução sexuada)	         </a:t>
            </a:r>
          </a:p>
          <a:p>
            <a:pPr lvl="2" algn="just">
              <a:lnSpc>
                <a:spcPct val="100000"/>
              </a:lnSpc>
            </a:pPr>
            <a:r>
              <a:rPr lang="pt-BR" dirty="0">
                <a:latin typeface="Cambria" panose="02040503050406030204" pitchFamily="18" charset="0"/>
              </a:rPr>
              <a:t>Grande número de raças fisiológicas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População </a:t>
            </a:r>
            <a:r>
              <a:rPr lang="pt-BR" sz="2000" dirty="0">
                <a:latin typeface="Cambria" panose="02040503050406030204" pitchFamily="18" charset="0"/>
              </a:rPr>
              <a:t>muito </a:t>
            </a:r>
            <a:r>
              <a:rPr lang="pt-BR" sz="2000" dirty="0" smtClean="0">
                <a:latin typeface="Cambria" panose="02040503050406030204" pitchFamily="18" charset="0"/>
              </a:rPr>
              <a:t>diversificada (controle)</a:t>
            </a:r>
          </a:p>
          <a:p>
            <a:pPr marL="0" indent="0" algn="just">
              <a:buNone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Brasil</a:t>
            </a:r>
            <a:r>
              <a:rPr lang="pt-BR" sz="2000" dirty="0">
                <a:latin typeface="Cambria" panose="02040503050406030204" pitchFamily="18" charset="0"/>
              </a:rPr>
              <a:t>: somente </a:t>
            </a:r>
            <a:r>
              <a:rPr lang="pt-BR" sz="2000" dirty="0" smtClean="0">
                <a:latin typeface="Cambria" panose="02040503050406030204" pitchFamily="18" charset="0"/>
              </a:rPr>
              <a:t>assexuada:</a:t>
            </a:r>
            <a:endParaRPr lang="pt-BR" sz="2000" dirty="0">
              <a:latin typeface="Cambria" panose="02040503050406030204" pitchFamily="18" charset="0"/>
            </a:endParaRPr>
          </a:p>
          <a:p>
            <a:pPr lvl="2" algn="just"/>
            <a:r>
              <a:rPr lang="pt-BR" dirty="0" smtClean="0">
                <a:latin typeface="Cambria" panose="02040503050406030204" pitchFamily="18" charset="0"/>
              </a:rPr>
              <a:t>Brasil</a:t>
            </a:r>
            <a:r>
              <a:rPr lang="pt-BR" dirty="0">
                <a:latin typeface="Cambria" panose="02040503050406030204" pitchFamily="18" charset="0"/>
              </a:rPr>
              <a:t>: US-1 (tomate) e BR-1 (batata)</a:t>
            </a:r>
          </a:p>
          <a:p>
            <a:pPr lvl="2" algn="just"/>
            <a:r>
              <a:rPr lang="pt-BR" dirty="0" smtClean="0">
                <a:latin typeface="Cambria" panose="02040503050406030204" pitchFamily="18" charset="0"/>
              </a:rPr>
              <a:t>Entender a biologia</a:t>
            </a:r>
          </a:p>
          <a:p>
            <a:pPr marL="914400" lvl="2" indent="0" algn="just">
              <a:buNone/>
            </a:pPr>
            <a:endParaRPr lang="pt-BR" dirty="0">
              <a:latin typeface="Cambria" panose="020405030504060302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pt-BR" sz="1600" dirty="0"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2000" dirty="0">
              <a:latin typeface="Cambria" panose="020405030504060302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8040" y="6263911"/>
            <a:ext cx="192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anose="02040503050406030204" pitchFamily="18" charset="0"/>
              </a:rPr>
              <a:t>(Reis, 2010) </a:t>
            </a:r>
            <a:endParaRPr lang="pt-BR" sz="1200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Cambria" panose="02040503050406030204" pitchFamily="18" charset="0"/>
              </a:rPr>
              <a:t>Importância da Doença</a:t>
            </a:r>
            <a:endParaRPr lang="pt-BR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040" y="1056069"/>
            <a:ext cx="7523677" cy="542200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ambria" panose="02040503050406030204" pitchFamily="18" charset="0"/>
              </a:rPr>
              <a:t>Populações brasileiras se diferem dos outros países:</a:t>
            </a:r>
          </a:p>
          <a:p>
            <a:pPr lvl="1" algn="just"/>
            <a:r>
              <a:rPr lang="pt-BR" sz="2000" dirty="0" smtClean="0">
                <a:latin typeface="Cambria" panose="02040503050406030204" pitchFamily="18" charset="0"/>
              </a:rPr>
              <a:t>Reprodução</a:t>
            </a:r>
          </a:p>
          <a:p>
            <a:pPr lvl="1" algn="just"/>
            <a:r>
              <a:rPr lang="pt-BR" sz="2000" dirty="0" smtClean="0">
                <a:latin typeface="Cambria" panose="02040503050406030204" pitchFamily="18" charset="0"/>
              </a:rPr>
              <a:t>Forma</a:t>
            </a:r>
          </a:p>
          <a:p>
            <a:pPr lvl="1" algn="just"/>
            <a:r>
              <a:rPr lang="pt-BR" sz="2000" dirty="0" smtClean="0">
                <a:latin typeface="Cambria" panose="02040503050406030204" pitchFamily="18" charset="0"/>
              </a:rPr>
              <a:t>Condições climáticas</a:t>
            </a:r>
          </a:p>
          <a:p>
            <a:pPr lvl="1" algn="just"/>
            <a:r>
              <a:rPr lang="pt-BR" sz="2000" dirty="0" smtClean="0">
                <a:latin typeface="Cambria" panose="02040503050406030204" pitchFamily="18" charset="0"/>
              </a:rPr>
              <a:t>Clima temperado X clima tropical</a:t>
            </a:r>
          </a:p>
          <a:p>
            <a:pPr marL="457200" lvl="1" indent="0" algn="just">
              <a:buNone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lvl="1" algn="just"/>
            <a:r>
              <a:rPr lang="pt-BR" sz="2000" dirty="0" smtClean="0">
                <a:latin typeface="Cambria" panose="02040503050406030204" pitchFamily="18" charset="0"/>
              </a:rPr>
              <a:t>Países de clima temperado: </a:t>
            </a:r>
          </a:p>
          <a:p>
            <a:pPr lvl="3" algn="just">
              <a:buFont typeface="Courier New" panose="02070309020205020404" pitchFamily="49" charset="0"/>
              <a:buChar char="o"/>
            </a:pPr>
            <a:r>
              <a:rPr lang="pt-BR" sz="2000" dirty="0" smtClean="0">
                <a:latin typeface="Cambria" panose="02040503050406030204" pitchFamily="18" charset="0"/>
              </a:rPr>
              <a:t>           Temperaturas: afetam sobrevivência</a:t>
            </a:r>
          </a:p>
          <a:p>
            <a:pPr lvl="3" algn="just">
              <a:buFont typeface="Courier New" panose="02070309020205020404" pitchFamily="49" charset="0"/>
              <a:buChar char="o"/>
            </a:pPr>
            <a:r>
              <a:rPr lang="pt-BR" sz="2000" dirty="0" smtClean="0">
                <a:latin typeface="Cambria" panose="02040503050406030204" pitchFamily="18" charset="0"/>
              </a:rPr>
              <a:t>Impossibilitam o cultivo de plantas hospedeiras</a:t>
            </a:r>
          </a:p>
          <a:p>
            <a:pPr lvl="3" algn="just">
              <a:buFont typeface="Courier New" panose="02070309020205020404" pitchFamily="49" charset="0"/>
              <a:buChar char="o"/>
            </a:pPr>
            <a:r>
              <a:rPr lang="pt-BR" sz="2000" dirty="0" smtClean="0">
                <a:latin typeface="Cambria" panose="02040503050406030204" pitchFamily="18" charset="0"/>
              </a:rPr>
              <a:t>N° esporos para iniciar as epidemias é baixo</a:t>
            </a:r>
          </a:p>
          <a:p>
            <a:pPr lvl="3" algn="just">
              <a:buFont typeface="Courier New" panose="02070309020205020404" pitchFamily="49" charset="0"/>
              <a:buChar char="o"/>
            </a:pPr>
            <a:endParaRPr lang="pt-BR" sz="2000" dirty="0">
              <a:latin typeface="Cambria" panose="02040503050406030204" pitchFamily="18" charset="0"/>
            </a:endParaRPr>
          </a:p>
          <a:p>
            <a:pPr lvl="1" algn="just"/>
            <a:r>
              <a:rPr lang="pt-BR" sz="2000" dirty="0">
                <a:latin typeface="Cambria" panose="02040503050406030204" pitchFamily="18" charset="0"/>
              </a:rPr>
              <a:t>Brasil: Ausência de invernos rigorosos</a:t>
            </a:r>
          </a:p>
          <a:p>
            <a:pPr lvl="3" algn="just">
              <a:buFont typeface="Courier New" panose="02070309020205020404" pitchFamily="49" charset="0"/>
              <a:buChar char="o"/>
            </a:pPr>
            <a:r>
              <a:rPr lang="pt-BR" sz="2000" dirty="0">
                <a:latin typeface="Cambria" panose="02040503050406030204" pitchFamily="18" charset="0"/>
              </a:rPr>
              <a:t>           </a:t>
            </a:r>
            <a:r>
              <a:rPr lang="pt-BR" sz="2000" dirty="0" err="1" smtClean="0">
                <a:latin typeface="Cambria" panose="02040503050406030204" pitchFamily="18" charset="0"/>
              </a:rPr>
              <a:t>Sobreviência</a:t>
            </a:r>
            <a:r>
              <a:rPr lang="pt-BR" sz="2000" dirty="0" smtClean="0">
                <a:latin typeface="Cambria" panose="02040503050406030204" pitchFamily="18" charset="0"/>
              </a:rPr>
              <a:t> (temperaturas amenas)</a:t>
            </a:r>
            <a:endParaRPr lang="pt-BR" sz="2000" dirty="0">
              <a:latin typeface="Cambria" panose="02040503050406030204" pitchFamily="18" charset="0"/>
            </a:endParaRPr>
          </a:p>
          <a:p>
            <a:pPr lvl="3" algn="just">
              <a:buFont typeface="Courier New" panose="02070309020205020404" pitchFamily="49" charset="0"/>
              <a:buChar char="o"/>
            </a:pPr>
            <a:r>
              <a:rPr lang="pt-BR" sz="2000" dirty="0">
                <a:latin typeface="Cambria" panose="02040503050406030204" pitchFamily="18" charset="0"/>
              </a:rPr>
              <a:t>Mais de 1 cultivo/ano</a:t>
            </a:r>
          </a:p>
          <a:p>
            <a:pPr marL="1371600" lvl="3" indent="0" algn="just">
              <a:buNone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BR" sz="2000" dirty="0" smtClean="0"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pt-BR" sz="2000" dirty="0"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2000" dirty="0">
              <a:latin typeface="Cambria" panose="020405030504060302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8040" y="6263911"/>
            <a:ext cx="192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anose="02040503050406030204" pitchFamily="18" charset="0"/>
              </a:rPr>
              <a:t>(Reis, 2010) </a:t>
            </a:r>
            <a:endParaRPr lang="pt-BR" sz="1200" dirty="0">
              <a:latin typeface="Cambria" panose="0204050305040603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041" y="210580"/>
            <a:ext cx="7523677" cy="65230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Cambria" panose="02040503050406030204" pitchFamily="18" charset="0"/>
              </a:rPr>
              <a:t>Importância da Doença</a:t>
            </a:r>
            <a:endParaRPr lang="pt-BR" sz="2800" b="1" dirty="0">
              <a:latin typeface="Cambria" panose="02040503050406030204" pitchFamily="18" charset="0"/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2042906" y="3452647"/>
            <a:ext cx="309207" cy="37987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cima 4"/>
          <p:cNvSpPr/>
          <p:nvPr/>
        </p:nvSpPr>
        <p:spPr>
          <a:xfrm>
            <a:off x="2042906" y="5092236"/>
            <a:ext cx="309207" cy="378371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0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30443" y="202895"/>
            <a:ext cx="3515647" cy="534526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>
                <a:latin typeface="Cambria" panose="02040503050406030204" pitchFamily="18" charset="0"/>
              </a:rPr>
              <a:t>Tomate (</a:t>
            </a:r>
            <a:r>
              <a:rPr lang="pt-BR" sz="2000" i="1" dirty="0" err="1" smtClean="0">
                <a:latin typeface="Cambria" panose="02040503050406030204" pitchFamily="18" charset="0"/>
              </a:rPr>
              <a:t>Solanum</a:t>
            </a:r>
            <a:r>
              <a:rPr lang="pt-BR" sz="2000" i="1" dirty="0" smtClean="0">
                <a:latin typeface="Cambria" panose="02040503050406030204" pitchFamily="18" charset="0"/>
              </a:rPr>
              <a:t> </a:t>
            </a:r>
            <a:r>
              <a:rPr lang="pt-BR" sz="2000" i="1" dirty="0" err="1">
                <a:latin typeface="Cambria" panose="02040503050406030204" pitchFamily="18" charset="0"/>
              </a:rPr>
              <a:t>lycopersicum</a:t>
            </a:r>
            <a:r>
              <a:rPr lang="pt-BR" sz="2000" dirty="0" smtClean="0">
                <a:latin typeface="Cambria" panose="02040503050406030204" pitchFamily="18" charset="0"/>
              </a:rPr>
              <a:t>)</a:t>
            </a:r>
            <a:endParaRPr lang="pt-BR" sz="2000" dirty="0">
              <a:latin typeface="Cambria" panose="02040503050406030204" pitchFamily="18" charset="0"/>
            </a:endParaRPr>
          </a:p>
        </p:txBody>
      </p:sp>
      <p:pic>
        <p:nvPicPr>
          <p:cNvPr id="1038" name="Picture 14" descr="http://www.maine.gov/dacf/php/gotpests/diseases/images/late-blight/late-blight-pot-stem-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8"/>
          <a:stretch/>
        </p:blipFill>
        <p:spPr bwMode="auto">
          <a:xfrm>
            <a:off x="588712" y="1323474"/>
            <a:ext cx="8115010" cy="51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psnet.org/edcenter/intropp/lessons/fungi/Oomycetes/Article%20Images/LateBlight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9" y="1114163"/>
            <a:ext cx="8452516" cy="552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6"/>
          <a:stretch/>
        </p:blipFill>
        <p:spPr>
          <a:xfrm>
            <a:off x="412119" y="1103898"/>
            <a:ext cx="8468195" cy="553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9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443" y="202895"/>
            <a:ext cx="3279673" cy="534526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000" dirty="0">
                <a:latin typeface="Cambria" panose="02040503050406030204" pitchFamily="18" charset="0"/>
              </a:rPr>
              <a:t>Batata </a:t>
            </a:r>
            <a:r>
              <a:rPr lang="pt-BR" sz="2000" dirty="0" smtClean="0">
                <a:latin typeface="Cambria" panose="02040503050406030204" pitchFamily="18" charset="0"/>
              </a:rPr>
              <a:t>(</a:t>
            </a:r>
            <a:r>
              <a:rPr lang="pt-BR" sz="2000" i="1" dirty="0" err="1" smtClean="0">
                <a:latin typeface="Cambria" panose="02040503050406030204" pitchFamily="18" charset="0"/>
              </a:rPr>
              <a:t>Solanum</a:t>
            </a:r>
            <a:r>
              <a:rPr lang="pt-BR" sz="2000" i="1" dirty="0" smtClean="0">
                <a:latin typeface="Cambria" panose="02040503050406030204" pitchFamily="18" charset="0"/>
              </a:rPr>
              <a:t> </a:t>
            </a:r>
            <a:r>
              <a:rPr lang="pt-BR" sz="2000" i="1" dirty="0" err="1" smtClean="0">
                <a:latin typeface="Cambria" panose="02040503050406030204" pitchFamily="18" charset="0"/>
              </a:rPr>
              <a:t>tuberosum</a:t>
            </a:r>
            <a:r>
              <a:rPr lang="pt-BR" sz="2000" dirty="0" smtClean="0">
                <a:latin typeface="Cambria" panose="02040503050406030204" pitchFamily="18" charset="0"/>
              </a:rPr>
              <a:t>)</a:t>
            </a:r>
            <a:endParaRPr lang="pt-BR" sz="2000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https://upload.wikimedia.org/wikipedia/commons/1/14/Phytophthora_infestans_on_potato_le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2" y="1155033"/>
            <a:ext cx="8431644" cy="528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a/a9/Phytophthora_infestans_on_potato_leaf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2" y="1184545"/>
            <a:ext cx="8431644" cy="525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psnet.org/publications/imageresources/PublishingImages/1999/IW00009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4137" y="-412247"/>
            <a:ext cx="5269932" cy="843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psnet.org/publications/imageresources/PublishingImages/1999/IW00009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52" y="1171924"/>
            <a:ext cx="8387774" cy="52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11726</TotalTime>
  <Words>1647</Words>
  <Application>Microsoft Office PowerPoint</Application>
  <PresentationFormat>Apresentação na tela (4:3)</PresentationFormat>
  <Paragraphs>388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Courier New</vt:lpstr>
      <vt:lpstr>Wingdings</vt:lpstr>
      <vt:lpstr>Tema do Office</vt:lpstr>
      <vt:lpstr>Apresentação do PowerPoint</vt:lpstr>
      <vt:lpstr>Phytophthora infestans</vt:lpstr>
      <vt:lpstr>Phytophthora infestans</vt:lpstr>
      <vt:lpstr>Phytophthora infestans</vt:lpstr>
      <vt:lpstr>Importância da Doença</vt:lpstr>
      <vt:lpstr>Importância da Doença</vt:lpstr>
      <vt:lpstr>Importância da Doença</vt:lpstr>
      <vt:lpstr>Apresentação do PowerPoint</vt:lpstr>
      <vt:lpstr>Batata (Solanum tuberosum)</vt:lpstr>
      <vt:lpstr>Importância da Doença: Prejuízos</vt:lpstr>
      <vt:lpstr>Importância da Doença</vt:lpstr>
      <vt:lpstr>Significado Histórico</vt:lpstr>
      <vt:lpstr>Importância da doença</vt:lpstr>
      <vt:lpstr>Importância da doença</vt:lpstr>
      <vt:lpstr>Importância da doença</vt:lpstr>
      <vt:lpstr>Importância da doença</vt:lpstr>
      <vt:lpstr>Importância da doença</vt:lpstr>
      <vt:lpstr>Importância da doença</vt:lpstr>
      <vt:lpstr>Apresentação do PowerPoint</vt:lpstr>
      <vt:lpstr>Olhando para o Futuro!</vt:lpstr>
      <vt:lpstr>Ciclo Phytophthora infestans </vt:lpstr>
      <vt:lpstr>Ciclo Phytophthora infestans </vt:lpstr>
      <vt:lpstr>Manejos da requeima em Batata e Tomate</vt:lpstr>
      <vt:lpstr>1. Qualidade de sementes e mudas</vt:lpstr>
      <vt:lpstr>2. Resistência Varietal</vt:lpstr>
      <vt:lpstr>3. Manejos culturais</vt:lpstr>
      <vt:lpstr>4. Controle biológico</vt:lpstr>
      <vt:lpstr>5. Controle químico</vt:lpstr>
      <vt:lpstr>Apresentação do PowerPoint</vt:lpstr>
      <vt:lpstr>6. Monitoramento</vt:lpstr>
      <vt:lpstr>7. Sistemas orgânicos</vt:lpstr>
      <vt:lpstr>8. Exemplo Prático</vt:lpstr>
      <vt:lpstr>Referências Bibliográficas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Jackellyne</dc:creator>
  <cp:lastModifiedBy>Jackellyne</cp:lastModifiedBy>
  <cp:revision>113</cp:revision>
  <dcterms:created xsi:type="dcterms:W3CDTF">2016-05-26T21:50:18Z</dcterms:created>
  <dcterms:modified xsi:type="dcterms:W3CDTF">2016-06-08T12:44:10Z</dcterms:modified>
</cp:coreProperties>
</file>