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5" r:id="rId4"/>
    <p:sldId id="266" r:id="rId5"/>
    <p:sldId id="263" r:id="rId6"/>
    <p:sldId id="259" r:id="rId7"/>
    <p:sldId id="262" r:id="rId8"/>
    <p:sldId id="260" r:id="rId9"/>
    <p:sldId id="270" r:id="rId10"/>
    <p:sldId id="271" r:id="rId11"/>
    <p:sldId id="272" r:id="rId12"/>
    <p:sldId id="273" r:id="rId13"/>
    <p:sldId id="268" r:id="rId14"/>
    <p:sldId id="269" r:id="rId15"/>
    <p:sldId id="26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58" autoAdjust="0"/>
  </p:normalViewPr>
  <p:slideViewPr>
    <p:cSldViewPr snapToGrid="0">
      <p:cViewPr varScale="1">
        <p:scale>
          <a:sx n="63" d="100"/>
          <a:sy n="6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C3FD-D29D-4F36-A39B-3F746B0714B9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C2C9-95D7-4AEE-818D-E89F52D2E3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área de árvores plantadas no mundo é de 264 milhões de hectares e representa 7% de todas as florestas globais e 22% das florestas destinadas à exploração comercial.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maior parte da área de plantios de árvores (61%), localiza-se na China, Índia e Estados Unidos. No Brasil, existem 7,6 milhões de hectares de árvores plantadas para fins industriais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Brasil, apesar de deter uma pequena parte da área de plantios de árvores do mundo, contribui anualmente com 17% de toda a madeira colhida, em decorrência da alta produtividade dos plantios de árvores no País. A China, os Estados Unidos e a Índia possuem a maior parte da área de plantios de árvores do mundo, porém, a produtividade florestal desses países é baixa.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6C2C9-95D7-4AEE-818D-E89F52D2E37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3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maior concentração de plantios florestais nas Regiões Sul e Sudeste do país (72,3%) se justifica em função da localização das principais unidades industriais dos segmentos de Celulose e Papel, Painéis de Madeira Industrializada, Siderurgia a Carvão Vegetal e Madeira Mecanicamente Processada.</a:t>
            </a:r>
          </a:p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plantios de eucalipto ocupam 5,56 milhões de hectares da área de árvores plantadas no País, o que representa 71,9% do total, e estão localizados principalmente nos estados de Minas Gerais (25,2%), São Paulo (17,6%) e Mato Grosso do Sul (14,5%).</a:t>
            </a:r>
          </a:p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plantios de pinus ocupam 1,59 milhão de hectares e concentram-se no Paraná (42,4%) e em Santa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Catarina (34,1%)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6C2C9-95D7-4AEE-818D-E89F52D2E37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9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6C2C9-95D7-4AEE-818D-E89F52D2E37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0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United States, some pathogenic variability has been observed among isolates of the PWN. Isolates from balsam fir were pathogenic on greenhouse-grown balsam fir</a:t>
            </a:r>
          </a:p>
          <a:p>
            <a:r>
              <a:rPr lang="en-US" dirty="0"/>
              <a:t>seedlings but did not kill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sylvestris</a:t>
            </a:r>
            <a:r>
              <a:rPr lang="en-US" dirty="0"/>
              <a:t> or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resinosa</a:t>
            </a:r>
            <a:r>
              <a:rPr lang="en-US" dirty="0"/>
              <a:t>. This specificity is also true for pine isolates of the PWN that kill pine but not balsam fir seedlings (128). An isolate of the PWN (MPSy-1) from diseased P. </a:t>
            </a:r>
            <a:r>
              <a:rPr lang="en-US" dirty="0" err="1"/>
              <a:t>sylvestris</a:t>
            </a:r>
            <a:r>
              <a:rPr lang="en-US" dirty="0"/>
              <a:t> reproduced in and killed two- to three-year-old P. </a:t>
            </a:r>
            <a:r>
              <a:rPr lang="en-US" dirty="0" err="1"/>
              <a:t>sylvestris</a:t>
            </a:r>
            <a:r>
              <a:rPr lang="en-US" dirty="0"/>
              <a:t> seedlings but not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strobus</a:t>
            </a:r>
            <a:r>
              <a:rPr lang="en-US" dirty="0"/>
              <a:t> seedlings, whereas another</a:t>
            </a:r>
          </a:p>
          <a:p>
            <a:r>
              <a:rPr lang="en-US" dirty="0"/>
              <a:t>isolate (VPSt-1) from P. </a:t>
            </a:r>
            <a:r>
              <a:rPr lang="en-US" dirty="0" err="1"/>
              <a:t>strobus</a:t>
            </a:r>
            <a:r>
              <a:rPr lang="en-US" dirty="0"/>
              <a:t> infected and reproduced only in P. </a:t>
            </a:r>
            <a:r>
              <a:rPr lang="en-US" dirty="0" err="1"/>
              <a:t>strobus</a:t>
            </a:r>
            <a:r>
              <a:rPr lang="en-US" dirty="0"/>
              <a:t> seedlings but not in P. </a:t>
            </a:r>
            <a:r>
              <a:rPr lang="en-US" dirty="0" err="1"/>
              <a:t>sylvestris</a:t>
            </a:r>
            <a:r>
              <a:rPr lang="en-US" dirty="0"/>
              <a:t> seedlings (7).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E5D1-EC10-4291-8CED-F60958FCC3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48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United States, some pathogenic variability has been observed among isolates of the PWN. Isolates from balsam fir were pathogenic on greenhouse-grown balsam fir</a:t>
            </a:r>
          </a:p>
          <a:p>
            <a:r>
              <a:rPr lang="en-US" dirty="0"/>
              <a:t>seedlings but did not kill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sylvestris</a:t>
            </a:r>
            <a:r>
              <a:rPr lang="en-US" dirty="0"/>
              <a:t> or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resinosa</a:t>
            </a:r>
            <a:r>
              <a:rPr lang="en-US" dirty="0"/>
              <a:t>. This specificity is also true for pine isolates of the PWN that kill pine but not balsam fir seedlings (128). An isolate of the PWN (MPSy-1) from diseased P. </a:t>
            </a:r>
            <a:r>
              <a:rPr lang="en-US" dirty="0" err="1"/>
              <a:t>sylvestris</a:t>
            </a:r>
            <a:r>
              <a:rPr lang="en-US" dirty="0"/>
              <a:t> reproduced in and killed two- to three-year-old P. </a:t>
            </a:r>
            <a:r>
              <a:rPr lang="en-US" dirty="0" err="1"/>
              <a:t>sylvestris</a:t>
            </a:r>
            <a:r>
              <a:rPr lang="en-US" dirty="0"/>
              <a:t> seedlings but not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strobus</a:t>
            </a:r>
            <a:r>
              <a:rPr lang="en-US" dirty="0"/>
              <a:t> seedlings, whereas another</a:t>
            </a:r>
          </a:p>
          <a:p>
            <a:r>
              <a:rPr lang="en-US" dirty="0"/>
              <a:t>isolate (VPSt-1) from P. </a:t>
            </a:r>
            <a:r>
              <a:rPr lang="en-US" dirty="0" err="1"/>
              <a:t>strobus</a:t>
            </a:r>
            <a:r>
              <a:rPr lang="en-US" dirty="0"/>
              <a:t> infected and reproduced only in P. </a:t>
            </a:r>
            <a:r>
              <a:rPr lang="en-US" dirty="0" err="1"/>
              <a:t>strobus</a:t>
            </a:r>
            <a:r>
              <a:rPr lang="en-US" dirty="0"/>
              <a:t> seedlings but not in P. </a:t>
            </a:r>
            <a:r>
              <a:rPr lang="en-US" dirty="0" err="1"/>
              <a:t>sylvestris</a:t>
            </a:r>
            <a:r>
              <a:rPr lang="en-US" dirty="0"/>
              <a:t> seedlings (7).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E5D1-EC10-4291-8CED-F60958FCC3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17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213838"/>
            <a:ext cx="8915399" cy="2262781"/>
          </a:xfrm>
        </p:spPr>
        <p:txBody>
          <a:bodyPr/>
          <a:lstStyle/>
          <a:p>
            <a:r>
              <a:rPr lang="pt-BR" dirty="0" err="1" smtClean="0"/>
              <a:t>Nematose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3386464"/>
            <a:ext cx="8915399" cy="1126283"/>
          </a:xfrm>
        </p:spPr>
        <p:txBody>
          <a:bodyPr/>
          <a:lstStyle/>
          <a:p>
            <a:r>
              <a:rPr lang="en-US" dirty="0" err="1"/>
              <a:t>Futai</a:t>
            </a:r>
            <a:r>
              <a:rPr lang="en-US" dirty="0"/>
              <a:t>, K. Pine wood nematode, </a:t>
            </a:r>
            <a:r>
              <a:rPr lang="en-US" i="1" dirty="0" err="1"/>
              <a:t>Bursaphelenchus</a:t>
            </a:r>
            <a:r>
              <a:rPr lang="en-US" i="1" dirty="0"/>
              <a:t> </a:t>
            </a:r>
            <a:r>
              <a:rPr lang="en-US" i="1" dirty="0" err="1"/>
              <a:t>xylophilus</a:t>
            </a:r>
            <a:r>
              <a:rPr lang="en-US" dirty="0"/>
              <a:t>. </a:t>
            </a:r>
            <a:r>
              <a:rPr lang="en-US" b="1" dirty="0"/>
              <a:t>Annual Review of Phytopathology</a:t>
            </a:r>
            <a:r>
              <a:rPr lang="en-US" dirty="0"/>
              <a:t> 51: 61-83, </a:t>
            </a:r>
            <a:r>
              <a:rPr lang="en-US" dirty="0" smtClean="0"/>
              <a:t>2013.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56101" y="5087155"/>
            <a:ext cx="484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Dayson F. R. Brandão</a:t>
            </a:r>
          </a:p>
          <a:p>
            <a:pPr algn="r"/>
            <a:r>
              <a:rPr lang="pt-BR" dirty="0" smtClean="0"/>
              <a:t>Raphael S. Faria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2333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Junho de 2016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27009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Programa de Pós-graduação em Fitopatologia</a:t>
            </a:r>
          </a:p>
          <a:p>
            <a:pPr algn="ctr"/>
            <a:r>
              <a:rPr lang="pt-BR" dirty="0" smtClean="0"/>
              <a:t>LFT-5710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̶  Fitopatologia Geral</a:t>
            </a:r>
          </a:p>
          <a:p>
            <a:pPr algn="ct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Profª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Lilian Amorim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53522" y="6479672"/>
            <a:ext cx="25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Gleason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7" y="2872747"/>
            <a:ext cx="6038850" cy="3038475"/>
          </a:xfrm>
          <a:ln w="19050">
            <a:solidFill>
              <a:schemeClr val="tx1"/>
            </a:solidFill>
          </a:ln>
        </p:spPr>
      </p:pic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Blue-</a:t>
            </a:r>
            <a:r>
              <a:rPr lang="pt-BR" dirty="0" err="1" smtClean="0"/>
              <a:t>stain</a:t>
            </a:r>
            <a:r>
              <a:rPr lang="pt-BR" dirty="0" smtClean="0"/>
              <a:t> </a:t>
            </a:r>
            <a:r>
              <a:rPr lang="pt-BR" dirty="0" err="1" smtClean="0"/>
              <a:t>fungi</a:t>
            </a:r>
            <a:r>
              <a:rPr lang="pt-BR" dirty="0" smtClean="0"/>
              <a:t> – </a:t>
            </a:r>
            <a:r>
              <a:rPr lang="pt-BR" i="1" dirty="0" err="1" smtClean="0"/>
              <a:t>Ceratocystis</a:t>
            </a:r>
            <a:r>
              <a:rPr lang="pt-BR" dirty="0" smtClean="0"/>
              <a:t> spp., </a:t>
            </a:r>
            <a:r>
              <a:rPr lang="pt-BR" i="1" dirty="0" err="1" smtClean="0"/>
              <a:t>Gliocladium</a:t>
            </a:r>
            <a:r>
              <a:rPr lang="pt-BR" dirty="0" smtClean="0"/>
              <a:t> spp. </a:t>
            </a:r>
          </a:p>
        </p:txBody>
      </p:sp>
    </p:spTree>
    <p:extLst>
      <p:ext uri="{BB962C8B-B14F-4D97-AF65-F5344CB8AC3E}">
        <p14:creationId xmlns:p14="http://schemas.microsoft.com/office/powerpoint/2010/main" val="30509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53522" y="6479672"/>
            <a:ext cx="25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Donald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 smtClean="0"/>
              <a:t>Monochamus</a:t>
            </a:r>
            <a:r>
              <a:rPr lang="pt-BR" dirty="0" smtClean="0"/>
              <a:t> spp.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2817247"/>
            <a:ext cx="6096000" cy="337820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Murcha do Pinus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53522" y="6479672"/>
            <a:ext cx="25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Donald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(2003)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44" y="1478280"/>
            <a:ext cx="3648710" cy="4857750"/>
          </a:xfrm>
          <a:ln w="19050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1" y="1478280"/>
            <a:ext cx="3648710" cy="4857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0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54" y="1851213"/>
            <a:ext cx="4417028" cy="4936236"/>
          </a:xfrm>
        </p:spPr>
      </p:pic>
      <p:sp>
        <p:nvSpPr>
          <p:cNvPr id="6" name="CaixaDeTexto 5"/>
          <p:cNvSpPr txBox="1"/>
          <p:nvPr/>
        </p:nvSpPr>
        <p:spPr>
          <a:xfrm>
            <a:off x="9257282" y="6479672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(2006)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19800" y="6330950"/>
            <a:ext cx="482600" cy="1487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239000" y="6330950"/>
            <a:ext cx="482600" cy="1487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025890" y="6330950"/>
            <a:ext cx="1092709" cy="1487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54" y="1465580"/>
            <a:ext cx="3348228" cy="5230368"/>
          </a:xfrm>
          <a:ln w="19050"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9" y="6012434"/>
            <a:ext cx="4104513" cy="7098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861042" y="6372992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(2006)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da doença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64" y="1302656"/>
            <a:ext cx="5275326" cy="5389245"/>
          </a:xfrm>
          <a:ln w="19050"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9629090" y="6384124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Wingfield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(1987)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30" y="1291828"/>
            <a:ext cx="5275326" cy="5389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9" y="4215401"/>
            <a:ext cx="2990850" cy="2476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9" y="1558345"/>
            <a:ext cx="3009900" cy="2276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32" y="1302656"/>
            <a:ext cx="5275326" cy="5389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0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/>
              <a:t>Divergência de patogenicidade entre isolados</a:t>
            </a:r>
          </a:p>
          <a:p>
            <a:pPr lvl="1"/>
            <a:r>
              <a:rPr lang="pt-BR" sz="2000" dirty="0"/>
              <a:t>População mais virulenta – Invasão mais recente</a:t>
            </a:r>
          </a:p>
          <a:p>
            <a:pPr lvl="1"/>
            <a:endParaRPr lang="pt-BR" sz="2000" dirty="0"/>
          </a:p>
          <a:p>
            <a:r>
              <a:rPr lang="pt-BR" sz="2000" dirty="0"/>
              <a:t>Sequenciamento de isolados de diferentes regiões(</a:t>
            </a:r>
            <a:r>
              <a:rPr lang="pt-BR" sz="2000" dirty="0" err="1"/>
              <a:t>rRNA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Virulentos iguais</a:t>
            </a:r>
          </a:p>
          <a:p>
            <a:pPr lvl="1"/>
            <a:r>
              <a:rPr lang="pt-BR" sz="2000" dirty="0" err="1"/>
              <a:t>Avirulentos</a:t>
            </a:r>
            <a:r>
              <a:rPr lang="pt-BR" sz="2000" dirty="0"/>
              <a:t> semelhantes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r>
              <a:rPr lang="pt-BR" sz="2000" dirty="0"/>
              <a:t>Comparação do gene </a:t>
            </a:r>
            <a:r>
              <a:rPr lang="pt-BR" sz="2000" i="1" dirty="0"/>
              <a:t>hsp70A</a:t>
            </a:r>
            <a:r>
              <a:rPr lang="pt-BR" sz="2000" dirty="0"/>
              <a:t> mostrou polimorfismo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Divergência de patogenicidade entre isolados</a:t>
            </a:r>
          </a:p>
          <a:p>
            <a:pPr lvl="1"/>
            <a:r>
              <a:rPr lang="pt-BR" sz="2000" dirty="0"/>
              <a:t>População mais virulenta – Invasão mais recente</a:t>
            </a:r>
          </a:p>
          <a:p>
            <a:pPr lvl="1"/>
            <a:endParaRPr lang="pt-BR" sz="2000" dirty="0"/>
          </a:p>
          <a:p>
            <a:r>
              <a:rPr lang="pt-BR" sz="2000" dirty="0"/>
              <a:t>Sequenciamento de isolados (</a:t>
            </a:r>
            <a:r>
              <a:rPr lang="pt-BR" sz="2000" dirty="0" err="1"/>
              <a:t>rRNA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Virulentos iguais</a:t>
            </a:r>
          </a:p>
          <a:p>
            <a:pPr lvl="1"/>
            <a:r>
              <a:rPr lang="pt-BR" sz="2000" dirty="0" err="1"/>
              <a:t>Avirulentos</a:t>
            </a:r>
            <a:r>
              <a:rPr lang="pt-BR" sz="2000" dirty="0"/>
              <a:t> semelhantes</a:t>
            </a:r>
          </a:p>
          <a:p>
            <a:pPr lvl="1"/>
            <a:endParaRPr lang="pt-BR" sz="2000" dirty="0"/>
          </a:p>
          <a:p>
            <a:r>
              <a:rPr lang="pt-BR" sz="2000" dirty="0"/>
              <a:t>Comparação do gene </a:t>
            </a:r>
            <a:r>
              <a:rPr lang="pt-BR" sz="2000" i="1" dirty="0"/>
              <a:t>hsp70A</a:t>
            </a:r>
            <a:r>
              <a:rPr lang="pt-BR" sz="2000" dirty="0"/>
              <a:t> mostrou polimorfismo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60" y="1739640"/>
            <a:ext cx="6843780" cy="32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/>
          </a:bodyPr>
          <a:lstStyle/>
          <a:p>
            <a:r>
              <a:rPr lang="pt-BR" sz="2000" dirty="0"/>
              <a:t>Aspectos físicos e químicos:</a:t>
            </a:r>
          </a:p>
          <a:p>
            <a:pPr lvl="1"/>
            <a:r>
              <a:rPr lang="pt-BR" sz="2000" dirty="0"/>
              <a:t>Enzima para degradação de parede (Celulases, Pectinases)</a:t>
            </a:r>
          </a:p>
          <a:p>
            <a:pPr lvl="1"/>
            <a:r>
              <a:rPr lang="pt-BR" sz="2000" dirty="0"/>
              <a:t>Família de enzimas – Transferência horizontal</a:t>
            </a:r>
          </a:p>
          <a:p>
            <a:pPr lvl="1"/>
            <a:r>
              <a:rPr lang="pt-BR" sz="2000" dirty="0"/>
              <a:t>Importante papel porém não principal</a:t>
            </a:r>
          </a:p>
          <a:p>
            <a:pPr lvl="1"/>
            <a:r>
              <a:rPr lang="pt-BR" sz="2000" dirty="0"/>
              <a:t>Principal função – migração entre células vivas e mortas</a:t>
            </a:r>
          </a:p>
          <a:p>
            <a:endParaRPr lang="pt-BR" sz="2000" dirty="0"/>
          </a:p>
          <a:p>
            <a:r>
              <a:rPr lang="pt-BR" sz="2000" dirty="0"/>
              <a:t>Divergência de proteínas parasíticas secretadas entre nematoide de galhas, de cisto e PWD</a:t>
            </a:r>
          </a:p>
          <a:p>
            <a:pPr lvl="1"/>
            <a:r>
              <a:rPr lang="pt-BR" sz="2000" dirty="0"/>
              <a:t>Migratório/Sedentário</a:t>
            </a:r>
          </a:p>
          <a:p>
            <a:pPr lvl="2"/>
            <a:r>
              <a:rPr lang="pt-BR" sz="1800" dirty="0"/>
              <a:t>Atualmente uso de </a:t>
            </a:r>
            <a:r>
              <a:rPr lang="pt-BR" sz="1800" dirty="0" err="1"/>
              <a:t>RNAi</a:t>
            </a:r>
            <a:endParaRPr lang="pt-BR" sz="18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80942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/>
          </a:bodyPr>
          <a:lstStyle/>
          <a:p>
            <a:r>
              <a:rPr lang="pt-BR" sz="2000" dirty="0"/>
              <a:t>Uso de </a:t>
            </a:r>
            <a:r>
              <a:rPr lang="pt-BR" sz="2000" dirty="0" err="1"/>
              <a:t>fitotoxinas</a:t>
            </a:r>
            <a:r>
              <a:rPr lang="pt-BR" sz="2000" dirty="0"/>
              <a:t> e toxina bacteriana</a:t>
            </a:r>
          </a:p>
          <a:p>
            <a:pPr lvl="1"/>
            <a:r>
              <a:rPr lang="pt-BR" sz="2000" dirty="0"/>
              <a:t>Velocidade de sintomas equivalente ao do aumento populacional</a:t>
            </a:r>
          </a:p>
          <a:p>
            <a:pPr lvl="2"/>
            <a:r>
              <a:rPr lang="pt-BR" sz="2000" dirty="0"/>
              <a:t>8-hydroxycarbotanacetone e 10- </a:t>
            </a:r>
            <a:r>
              <a:rPr lang="pt-BR" sz="2000" dirty="0" err="1"/>
              <a:t>hydroxyverbenone</a:t>
            </a:r>
            <a:endParaRPr lang="pt-BR" sz="2000" dirty="0"/>
          </a:p>
          <a:p>
            <a:pPr lvl="2"/>
            <a:endParaRPr lang="pt-BR" sz="2000" dirty="0"/>
          </a:p>
          <a:p>
            <a:pPr lvl="2"/>
            <a:r>
              <a:rPr lang="pt-BR" sz="2000" dirty="0"/>
              <a:t>Hipótese bacteriana</a:t>
            </a:r>
          </a:p>
          <a:p>
            <a:pPr lvl="3"/>
            <a:r>
              <a:rPr lang="pt-BR" sz="1800" dirty="0"/>
              <a:t>Externamente/Internamente</a:t>
            </a:r>
          </a:p>
          <a:p>
            <a:pPr lvl="2"/>
            <a:endParaRPr lang="pt-BR" sz="2000" dirty="0"/>
          </a:p>
          <a:p>
            <a:pPr lvl="2"/>
            <a:r>
              <a:rPr lang="pt-BR" sz="2000" dirty="0"/>
              <a:t>Também importante mas ainda não explica a diferença entre virulento/</a:t>
            </a:r>
            <a:r>
              <a:rPr lang="pt-BR" sz="2000" dirty="0" err="1"/>
              <a:t>avirulento</a:t>
            </a:r>
            <a:endParaRPr lang="pt-BR" sz="20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245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florestal no Mundo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35" y="2133597"/>
            <a:ext cx="6293644" cy="4200525"/>
          </a:xfrm>
          <a:ln w="15875">
            <a:noFill/>
          </a:ln>
        </p:spPr>
      </p:pic>
      <p:sp>
        <p:nvSpPr>
          <p:cNvPr id="7" name="Seta para a esquerda 6"/>
          <p:cNvSpPr/>
          <p:nvPr/>
        </p:nvSpPr>
        <p:spPr>
          <a:xfrm>
            <a:off x="8672945" y="4005900"/>
            <a:ext cx="443346" cy="275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>
            <a:off x="9130146" y="3541132"/>
            <a:ext cx="692727" cy="429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5112329" y="3513427"/>
            <a:ext cx="471054" cy="31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715491" y="3640975"/>
            <a:ext cx="123305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61% da área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15491" y="4599709"/>
            <a:ext cx="1233054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17% da produção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181604" y="4800600"/>
            <a:ext cx="471055" cy="36021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715491" y="2682241"/>
            <a:ext cx="1233054" cy="76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 milhões ha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/>
          </a:bodyPr>
          <a:lstStyle/>
          <a:p>
            <a:r>
              <a:rPr lang="pt-BR" sz="2000" dirty="0"/>
              <a:t>Uso de </a:t>
            </a:r>
            <a:r>
              <a:rPr lang="pt-BR" sz="2000" dirty="0" err="1"/>
              <a:t>fitotoxinas</a:t>
            </a:r>
            <a:r>
              <a:rPr lang="pt-BR" sz="2000" dirty="0"/>
              <a:t> e toxina bacteriana</a:t>
            </a:r>
          </a:p>
          <a:p>
            <a:pPr lvl="1"/>
            <a:r>
              <a:rPr lang="pt-BR" sz="2000" dirty="0"/>
              <a:t>Velocidade de sintomas equivalente ao de aumento populacional</a:t>
            </a:r>
          </a:p>
          <a:p>
            <a:pPr lvl="1"/>
            <a:endParaRPr lang="pt-BR" sz="2000" dirty="0"/>
          </a:p>
          <a:p>
            <a:pPr lvl="2"/>
            <a:r>
              <a:rPr lang="pt-BR" sz="2000" dirty="0"/>
              <a:t>8-hydroxycarbotanacetone e 10- </a:t>
            </a:r>
            <a:r>
              <a:rPr lang="pt-BR" sz="2000" dirty="0" err="1"/>
              <a:t>hydroxyverbenone</a:t>
            </a:r>
            <a:endParaRPr lang="pt-BR" sz="2000" dirty="0"/>
          </a:p>
          <a:p>
            <a:pPr lvl="2"/>
            <a:endParaRPr lang="pt-BR" sz="2000" dirty="0"/>
          </a:p>
          <a:p>
            <a:pPr lvl="2"/>
            <a:r>
              <a:rPr lang="pt-BR" sz="2000" dirty="0"/>
              <a:t>Hipótese bacteriana</a:t>
            </a:r>
          </a:p>
          <a:p>
            <a:pPr lvl="2"/>
            <a:endParaRPr lang="pt-BR" sz="2000" dirty="0"/>
          </a:p>
          <a:p>
            <a:pPr lvl="2"/>
            <a:r>
              <a:rPr lang="pt-BR" sz="2000" dirty="0"/>
              <a:t>Também importante mas ainda não explica a diferença entre virulento/</a:t>
            </a:r>
            <a:r>
              <a:rPr lang="pt-BR" sz="2000" dirty="0" err="1"/>
              <a:t>avirulento</a:t>
            </a:r>
            <a:endParaRPr lang="pt-BR" sz="2000" dirty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2205517"/>
            <a:ext cx="8704933" cy="19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Divergência nas proteínas na superfície cutícula externa</a:t>
            </a:r>
          </a:p>
          <a:p>
            <a:pPr lvl="1"/>
            <a:r>
              <a:rPr lang="pt-BR" sz="2000" dirty="0"/>
              <a:t>Interação com células hospedeiras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Alteração ao longo das fases de vida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Permite melhor migração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Modular ou esquivar da defesa da planta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Pode estar relacionada a patogenicidade do gênero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8943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Divergência nas proteínas na superfície da pele</a:t>
            </a:r>
          </a:p>
          <a:p>
            <a:pPr lvl="1"/>
            <a:r>
              <a:rPr lang="pt-BR" sz="2000" dirty="0"/>
              <a:t>Interação com células hospedeiras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Alteração ao longo das fases de vida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Permite melhor migração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Modular ou esquivar da defesa da planta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Pode estar relacionada a patogenicidade do gênero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1371967"/>
            <a:ext cx="4617518" cy="45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68" y="1502438"/>
            <a:ext cx="8105775" cy="2352675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19468" y="4077324"/>
            <a:ext cx="8915400" cy="1848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Vive em dois habitats distintos</a:t>
            </a:r>
          </a:p>
          <a:p>
            <a:pPr lvl="1"/>
            <a:r>
              <a:rPr lang="pt-BR" sz="1800" dirty="0"/>
              <a:t>Rico repertório de enzimas </a:t>
            </a:r>
            <a:r>
              <a:rPr lang="pt-BR" sz="1800" dirty="0" err="1"/>
              <a:t>detoxificantes</a:t>
            </a:r>
            <a:r>
              <a:rPr lang="pt-BR" sz="1800" dirty="0"/>
              <a:t> e transportadores</a:t>
            </a:r>
          </a:p>
          <a:p>
            <a:pPr lvl="1"/>
            <a:r>
              <a:rPr lang="pt-BR" sz="1800" dirty="0"/>
              <a:t>Mecanismo distinto de outros </a:t>
            </a:r>
            <a:r>
              <a:rPr lang="pt-BR" sz="1800" dirty="0" err="1"/>
              <a:t>nematóides</a:t>
            </a:r>
            <a:endParaRPr lang="pt-BR" sz="1800" dirty="0"/>
          </a:p>
          <a:p>
            <a:pPr lvl="1"/>
            <a:r>
              <a:rPr lang="pt-BR" sz="1800" dirty="0"/>
              <a:t>Conjunto único de genes relacionados ao parasitismo – </a:t>
            </a:r>
          </a:p>
          <a:p>
            <a:pPr lvl="2"/>
            <a:r>
              <a:rPr lang="pt-BR" sz="1800" dirty="0"/>
              <a:t>Duplicação gênica e transferência horizontal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457200" lvl="1" indent="0">
              <a:buFont typeface="Wingdings 3" charset="2"/>
              <a:buNone/>
            </a:pPr>
            <a:endParaRPr lang="pt-BR" sz="1800" dirty="0"/>
          </a:p>
          <a:p>
            <a:pPr marL="57150" indent="0">
              <a:buFont typeface="Wingdings 3" charset="2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0701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41683"/>
            <a:ext cx="8448675" cy="27336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89212" y="4258401"/>
            <a:ext cx="8915400" cy="184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Alto índice de variabilidade genômica</a:t>
            </a:r>
          </a:p>
          <a:p>
            <a:pPr lvl="1"/>
            <a:r>
              <a:rPr lang="pt-BR" sz="1800" dirty="0"/>
              <a:t>Variabilidade fenotípica, de patogenicidade e aspectos ecológicos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Novos genes relacionados a patogenicidade</a:t>
            </a:r>
          </a:p>
          <a:p>
            <a:pPr lvl="1"/>
            <a:endParaRPr lang="pt-BR" dirty="0"/>
          </a:p>
          <a:p>
            <a:pPr marL="457200" lvl="1" indent="0">
              <a:buFont typeface="Wingdings 3" charset="2"/>
              <a:buNone/>
            </a:pPr>
            <a:endParaRPr lang="pt-BR" sz="1800" dirty="0"/>
          </a:p>
          <a:p>
            <a:pPr marL="57150" indent="0">
              <a:buFont typeface="Wingdings 3" charset="2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8779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89212" y="4168461"/>
            <a:ext cx="8915400" cy="184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Expressão global (</a:t>
            </a:r>
            <a:r>
              <a:rPr lang="pt-BR" sz="2000" dirty="0" err="1"/>
              <a:t>RNAseq</a:t>
            </a:r>
            <a:r>
              <a:rPr lang="pt-BR" sz="2000" dirty="0"/>
              <a:t>)</a:t>
            </a:r>
          </a:p>
          <a:p>
            <a:pPr lvl="1"/>
            <a:r>
              <a:rPr lang="pt-BR" sz="1800" dirty="0"/>
              <a:t>10 possíveis efetores (5 secretados)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Grande número de enzimas relacionadas a </a:t>
            </a:r>
            <a:r>
              <a:rPr lang="pt-BR" sz="1800" dirty="0" err="1"/>
              <a:t>detoxificação</a:t>
            </a:r>
            <a:endParaRPr lang="pt-BR" sz="1800" dirty="0"/>
          </a:p>
          <a:p>
            <a:pPr marL="457200" lvl="1" indent="0">
              <a:buFont typeface="Wingdings 3" charset="2"/>
              <a:buNone/>
            </a:pPr>
            <a:endParaRPr lang="pt-BR" sz="1800" dirty="0"/>
          </a:p>
          <a:p>
            <a:pPr marL="57150" indent="0">
              <a:buFont typeface="Wingdings 3" charset="2"/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421099"/>
            <a:ext cx="7574119" cy="24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3849"/>
            <a:ext cx="8915400" cy="4157373"/>
          </a:xfrm>
        </p:spPr>
        <p:txBody>
          <a:bodyPr>
            <a:normAutofit/>
          </a:bodyPr>
          <a:lstStyle/>
          <a:p>
            <a:r>
              <a:rPr lang="pt-BR" sz="2200" dirty="0"/>
              <a:t>Perda de patogenicidade:</a:t>
            </a:r>
          </a:p>
          <a:p>
            <a:endParaRPr lang="pt-BR" sz="2200" dirty="0"/>
          </a:p>
          <a:p>
            <a:pPr lvl="1"/>
            <a:r>
              <a:rPr lang="pt-BR" sz="2200" dirty="0"/>
              <a:t>Invasão de tecidos internos</a:t>
            </a:r>
          </a:p>
          <a:p>
            <a:pPr lvl="1"/>
            <a:endParaRPr lang="pt-BR" sz="2200" dirty="0"/>
          </a:p>
          <a:p>
            <a:pPr lvl="1"/>
            <a:r>
              <a:rPr lang="pt-BR" sz="2200" dirty="0"/>
              <a:t>Dispersar em tecidos internos</a:t>
            </a:r>
          </a:p>
          <a:p>
            <a:pPr lvl="1"/>
            <a:endParaRPr lang="pt-BR" sz="2200" dirty="0"/>
          </a:p>
          <a:p>
            <a:pPr lvl="1"/>
            <a:r>
              <a:rPr lang="pt-BR" sz="2200" dirty="0"/>
              <a:t>Propagar entre árvores saudáveis</a:t>
            </a:r>
          </a:p>
          <a:p>
            <a:pPr marL="457200" lvl="1" indent="0">
              <a:buNone/>
            </a:pPr>
            <a:endParaRPr lang="pt-BR" sz="1800" dirty="0"/>
          </a:p>
          <a:p>
            <a:pPr marL="5715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366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do hospedeiro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Desenvolvimento rápido de sintomas</a:t>
            </a:r>
          </a:p>
          <a:p>
            <a:pPr lvl="1"/>
            <a:r>
              <a:rPr lang="pt-BR" sz="1800" dirty="0"/>
              <a:t>Alterações fisiológicas aparecem ao mesmo tempo</a:t>
            </a:r>
          </a:p>
          <a:p>
            <a:pPr lvl="1"/>
            <a:endParaRPr lang="pt-BR" sz="1800" dirty="0"/>
          </a:p>
          <a:p>
            <a:r>
              <a:rPr lang="pt-BR" sz="2000" dirty="0"/>
              <a:t>Aumento da população de nematoides – Aumento na produção de substâncias </a:t>
            </a:r>
            <a:r>
              <a:rPr lang="pt-BR" sz="2000" dirty="0" err="1"/>
              <a:t>polifenólicas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Infecção força uma resposta dinâmica que falha na proteção</a:t>
            </a:r>
          </a:p>
          <a:p>
            <a:pPr lvl="7"/>
            <a:r>
              <a:rPr lang="pt-BR" sz="2000" dirty="0"/>
              <a:t>Morte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190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do hospedeiro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404374"/>
            <a:ext cx="8915400" cy="3777622"/>
          </a:xfrm>
        </p:spPr>
        <p:txBody>
          <a:bodyPr/>
          <a:lstStyle/>
          <a:p>
            <a:r>
              <a:rPr lang="pt-BR" sz="2100" dirty="0"/>
              <a:t>Hipótese do mecanismo de morte das árvores</a:t>
            </a:r>
          </a:p>
          <a:p>
            <a:pPr lvl="1"/>
            <a:r>
              <a:rPr lang="pt-BR" sz="2000" dirty="0"/>
              <a:t>Deficiência de água – grande importância</a:t>
            </a:r>
          </a:p>
          <a:p>
            <a:pPr lvl="2"/>
            <a:r>
              <a:rPr lang="pt-BR" sz="1800" dirty="0"/>
              <a:t>Aumento de irrigação – neutraliza os sintomas</a:t>
            </a:r>
          </a:p>
          <a:p>
            <a:pPr lvl="1"/>
            <a:r>
              <a:rPr lang="pt-BR" sz="2000" dirty="0"/>
              <a:t>Compreensão do sistema vascular – transporte de água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293185"/>
            <a:ext cx="6973049" cy="3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do hospedeiro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78964"/>
            <a:ext cx="8915400" cy="3777622"/>
          </a:xfrm>
        </p:spPr>
        <p:txBody>
          <a:bodyPr/>
          <a:lstStyle/>
          <a:p>
            <a:r>
              <a:rPr lang="pt-BR" sz="2000" dirty="0"/>
              <a:t>Hipótese do mecanismo de morte das árvores</a:t>
            </a:r>
          </a:p>
          <a:p>
            <a:pPr lvl="1"/>
            <a:r>
              <a:rPr lang="pt-BR" sz="2000" dirty="0"/>
              <a:t>Substâncias anormais vazam no parênquima (oleosas)</a:t>
            </a:r>
          </a:p>
          <a:p>
            <a:pPr lvl="1"/>
            <a:r>
              <a:rPr lang="pt-BR" sz="2000" dirty="0"/>
              <a:t>Obstrução das fendas de borda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14" y="3196027"/>
            <a:ext cx="7733590" cy="29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florestal no Mundo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2232025"/>
            <a:ext cx="7639050" cy="3581400"/>
          </a:xfrm>
          <a:ln w="19050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9729103" y="5880110"/>
            <a:ext cx="1188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IBÁ, 2015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do hospedeiro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89023"/>
            <a:ext cx="8915400" cy="3777622"/>
          </a:xfrm>
        </p:spPr>
        <p:txBody>
          <a:bodyPr/>
          <a:lstStyle/>
          <a:p>
            <a:r>
              <a:rPr lang="pt-BR" sz="2000" dirty="0"/>
              <a:t>Hipótese do mecanismo de morte das árvores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03" y="1304144"/>
            <a:ext cx="3059712" cy="54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do hospedeiro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758845"/>
            <a:ext cx="8915400" cy="4911777"/>
          </a:xfrm>
        </p:spPr>
        <p:txBody>
          <a:bodyPr>
            <a:normAutofit/>
          </a:bodyPr>
          <a:lstStyle/>
          <a:p>
            <a:r>
              <a:rPr lang="pt-BR" sz="2000" dirty="0"/>
              <a:t>Resistência do hospedeiro</a:t>
            </a:r>
          </a:p>
          <a:p>
            <a:pPr lvl="1"/>
            <a:r>
              <a:rPr lang="pt-BR" sz="2000" dirty="0"/>
              <a:t>Melhoramento em escala nacional no Japão</a:t>
            </a:r>
          </a:p>
          <a:p>
            <a:pPr lvl="2"/>
            <a:r>
              <a:rPr lang="pt-BR" sz="2000" dirty="0"/>
              <a:t>Busca por forma diferentes de resistência</a:t>
            </a:r>
          </a:p>
          <a:p>
            <a:pPr lvl="3"/>
            <a:r>
              <a:rPr lang="pt-BR" sz="2000" dirty="0"/>
              <a:t>Produção de anti-helmínticos</a:t>
            </a:r>
          </a:p>
          <a:p>
            <a:pPr lvl="3"/>
            <a:endParaRPr lang="pt-BR" sz="2000" dirty="0"/>
          </a:p>
          <a:p>
            <a:pPr lvl="3"/>
            <a:endParaRPr lang="pt-BR" sz="2000" dirty="0"/>
          </a:p>
          <a:p>
            <a:r>
              <a:rPr lang="pt-BR" sz="2000" dirty="0"/>
              <a:t>Genes relacionados a RH foram expressos rapidamente em plantas susceptíveis</a:t>
            </a:r>
          </a:p>
          <a:p>
            <a:endParaRPr lang="pt-BR" sz="2000" dirty="0"/>
          </a:p>
          <a:p>
            <a:r>
              <a:rPr lang="pt-BR" sz="2000" dirty="0"/>
              <a:t>Plantas com resposta menos agressiva se mostraram mais resistentes</a:t>
            </a:r>
          </a:p>
        </p:txBody>
      </p:sp>
    </p:spTree>
    <p:extLst>
      <p:ext uri="{BB962C8B-B14F-4D97-AF65-F5344CB8AC3E}">
        <p14:creationId xmlns:p14="http://schemas.microsoft.com/office/powerpoint/2010/main" val="163687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474033"/>
            <a:ext cx="8915400" cy="3777622"/>
          </a:xfrm>
        </p:spPr>
        <p:txBody>
          <a:bodyPr/>
          <a:lstStyle/>
          <a:p>
            <a:r>
              <a:rPr lang="pt-BR" sz="2000" dirty="0"/>
              <a:t>Recomendado sistema de controle regulatório nacional</a:t>
            </a:r>
          </a:p>
          <a:p>
            <a:pPr lvl="1"/>
            <a:r>
              <a:rPr lang="pt-BR" sz="2000" dirty="0"/>
              <a:t>Complexo – trabalhoso – oneroso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Manejo: Onde o nematoide ocorre:</a:t>
            </a:r>
          </a:p>
          <a:p>
            <a:pPr lvl="2"/>
            <a:r>
              <a:rPr lang="pt-BR" sz="2000" dirty="0"/>
              <a:t>Vigilância – identificar árvore doente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2"/>
            <a:r>
              <a:rPr lang="pt-BR" sz="2000" dirty="0"/>
              <a:t>Quando encontrado, seguir série de protocolos</a:t>
            </a:r>
          </a:p>
          <a:p>
            <a:pPr lvl="1"/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126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9395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pt-BR" sz="2200" dirty="0"/>
              <a:t>Onde o nematoide ocorre:</a:t>
            </a:r>
          </a:p>
          <a:p>
            <a:endParaRPr lang="pt-BR" sz="2200" dirty="0"/>
          </a:p>
          <a:p>
            <a:pPr lvl="1"/>
            <a:r>
              <a:rPr lang="pt-BR" sz="2200" dirty="0"/>
              <a:t>Quando encontrado:</a:t>
            </a:r>
          </a:p>
          <a:p>
            <a:pPr lvl="1"/>
            <a:endParaRPr lang="pt-BR" sz="2200" dirty="0"/>
          </a:p>
          <a:p>
            <a:pPr lvl="2"/>
            <a:r>
              <a:rPr lang="pt-BR" sz="2000" dirty="0"/>
              <a:t>Isolar e vigiar área de 6km ao redor da árvore infectada</a:t>
            </a:r>
          </a:p>
          <a:p>
            <a:pPr lvl="2"/>
            <a:r>
              <a:rPr lang="pt-BR" sz="2000" dirty="0"/>
              <a:t>Destruição completa da árvore infectada</a:t>
            </a:r>
          </a:p>
          <a:p>
            <a:pPr lvl="2"/>
            <a:r>
              <a:rPr lang="pt-BR" sz="2000" dirty="0"/>
              <a:t>Procura de outras árvores num raio de 5km</a:t>
            </a:r>
          </a:p>
          <a:p>
            <a:pPr lvl="2"/>
            <a:r>
              <a:rPr lang="pt-BR" sz="2000" dirty="0"/>
              <a:t>Novo raio de 5km para cada nova árvore infectada</a:t>
            </a:r>
          </a:p>
          <a:p>
            <a:pPr lvl="2"/>
            <a:r>
              <a:rPr lang="pt-BR" sz="2000" dirty="0"/>
              <a:t>Novos raios podem ser delimitados</a:t>
            </a:r>
          </a:p>
          <a:p>
            <a:pPr lvl="2"/>
            <a:endParaRPr lang="pt-BR" sz="2000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135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93954"/>
            <a:ext cx="8915400" cy="3777622"/>
          </a:xfrm>
        </p:spPr>
        <p:txBody>
          <a:bodyPr/>
          <a:lstStyle/>
          <a:p>
            <a:r>
              <a:rPr lang="pt-BR" sz="2200" dirty="0"/>
              <a:t>Onde o nematoide ocorre:</a:t>
            </a:r>
          </a:p>
          <a:p>
            <a:pPr lvl="1"/>
            <a:r>
              <a:rPr lang="pt-BR" sz="2200" dirty="0"/>
              <a:t>Quando encontrado:</a:t>
            </a:r>
          </a:p>
          <a:p>
            <a:pPr lvl="2"/>
            <a:r>
              <a:rPr lang="pt-BR" sz="2000" dirty="0"/>
              <a:t>Em relação ao </a:t>
            </a:r>
            <a:r>
              <a:rPr lang="pt-BR" sz="2000" i="1" dirty="0" err="1"/>
              <a:t>Monochamus</a:t>
            </a:r>
            <a:endParaRPr lang="pt-BR" sz="2000" i="1" dirty="0"/>
          </a:p>
          <a:p>
            <a:pPr lvl="2"/>
            <a:r>
              <a:rPr lang="pt-BR" sz="2000" dirty="0"/>
              <a:t>Definir área de 500m a 3km da área infestada</a:t>
            </a:r>
          </a:p>
          <a:p>
            <a:pPr lvl="2"/>
            <a:r>
              <a:rPr lang="pt-BR" sz="2000" dirty="0"/>
              <a:t>Procura por locais de </a:t>
            </a:r>
            <a:r>
              <a:rPr lang="pt-BR" sz="2000" dirty="0" err="1"/>
              <a:t>oviposição</a:t>
            </a:r>
            <a:r>
              <a:rPr lang="pt-BR" sz="2000" dirty="0"/>
              <a:t> – Destruição</a:t>
            </a:r>
          </a:p>
          <a:p>
            <a:endParaRPr lang="pt-BR" sz="2400" dirty="0"/>
          </a:p>
          <a:p>
            <a:r>
              <a:rPr lang="pt-BR" sz="2400" dirty="0"/>
              <a:t>Principal foco é impedir que o nematoide se espalhe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28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93954"/>
            <a:ext cx="8915400" cy="4821836"/>
          </a:xfrm>
        </p:spPr>
        <p:txBody>
          <a:bodyPr>
            <a:normAutofit/>
          </a:bodyPr>
          <a:lstStyle/>
          <a:p>
            <a:r>
              <a:rPr lang="pt-BR" sz="2200" dirty="0"/>
              <a:t>Onde o nematoide não ocorre:</a:t>
            </a:r>
          </a:p>
          <a:p>
            <a:pPr lvl="1"/>
            <a:r>
              <a:rPr lang="pt-BR" sz="2000" dirty="0"/>
              <a:t>Impedir a entrada por quarentena - legislação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Procura por possíveis locais e </a:t>
            </a:r>
            <a:r>
              <a:rPr lang="pt-BR" sz="2000" dirty="0" err="1"/>
              <a:t>oviposição</a:t>
            </a:r>
            <a:r>
              <a:rPr lang="pt-BR" sz="2000" dirty="0"/>
              <a:t> e observar possíveis hospedeiros próximos</a:t>
            </a:r>
          </a:p>
          <a:p>
            <a:endParaRPr lang="pt-BR" dirty="0"/>
          </a:p>
          <a:p>
            <a:r>
              <a:rPr lang="pt-BR" sz="2000" dirty="0"/>
              <a:t>Controle do Vetor</a:t>
            </a:r>
          </a:p>
          <a:p>
            <a:pPr lvl="1"/>
            <a:r>
              <a:rPr lang="pt-BR" sz="1800" dirty="0"/>
              <a:t>Cianogênio – </a:t>
            </a:r>
            <a:r>
              <a:rPr lang="pt-BR" sz="1800" dirty="0" err="1"/>
              <a:t>Etanodinitrila</a:t>
            </a:r>
            <a:endParaRPr lang="pt-BR" sz="1800" dirty="0"/>
          </a:p>
          <a:p>
            <a:pPr lvl="1"/>
            <a:endParaRPr lang="pt-BR" sz="1800" dirty="0"/>
          </a:p>
          <a:p>
            <a:r>
              <a:rPr lang="pt-BR" sz="2000" dirty="0"/>
              <a:t>Considerado erradicado quando o nematoide não foi encontrado por dois ciclos de vida do vetor e três anos com monitoramento anual</a:t>
            </a:r>
          </a:p>
        </p:txBody>
      </p:sp>
    </p:spTree>
    <p:extLst>
      <p:ext uri="{BB962C8B-B14F-4D97-AF65-F5344CB8AC3E}">
        <p14:creationId xmlns:p14="http://schemas.microsoft.com/office/powerpoint/2010/main" val="2318626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4242215"/>
            <a:ext cx="8915400" cy="2038663"/>
          </a:xfrm>
        </p:spPr>
        <p:txBody>
          <a:bodyPr>
            <a:normAutofit/>
          </a:bodyPr>
          <a:lstStyle/>
          <a:p>
            <a:r>
              <a:rPr lang="pt-BR" sz="2000" dirty="0"/>
              <a:t>Controle biológico</a:t>
            </a:r>
          </a:p>
          <a:p>
            <a:pPr lvl="1"/>
            <a:r>
              <a:rPr lang="pt-BR" sz="1800" dirty="0"/>
              <a:t>Mostrou-se eficaz em casa de vegetação</a:t>
            </a:r>
          </a:p>
          <a:p>
            <a:pPr lvl="1"/>
            <a:r>
              <a:rPr lang="pt-BR" sz="1800" dirty="0"/>
              <a:t>Parasita e mata o nematoide e produz novos </a:t>
            </a:r>
            <a:r>
              <a:rPr lang="pt-BR" sz="1800" dirty="0" err="1"/>
              <a:t>conídeos</a:t>
            </a:r>
            <a:r>
              <a:rPr lang="pt-BR" sz="1800" dirty="0"/>
              <a:t> infecciosos</a:t>
            </a:r>
          </a:p>
          <a:p>
            <a:pPr lvl="1"/>
            <a:r>
              <a:rPr lang="pt-BR" sz="1800" dirty="0"/>
              <a:t>Comportamentos dos </a:t>
            </a:r>
            <a:r>
              <a:rPr lang="pt-BR" sz="1800" dirty="0" err="1"/>
              <a:t>conídeos</a:t>
            </a:r>
            <a:r>
              <a:rPr lang="pt-BR" sz="1800" dirty="0"/>
              <a:t> após spray não foi compreendido</a:t>
            </a:r>
          </a:p>
          <a:p>
            <a:pPr lvl="2"/>
            <a:r>
              <a:rPr lang="pt-BR" sz="1600" dirty="0"/>
              <a:t>Necessários novos estudos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264555"/>
            <a:ext cx="7109424" cy="26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77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8014" y="2887625"/>
            <a:ext cx="8911687" cy="1280890"/>
          </a:xfrm>
        </p:spPr>
        <p:txBody>
          <a:bodyPr/>
          <a:lstStyle/>
          <a:p>
            <a:pPr algn="ctr"/>
            <a:r>
              <a:rPr lang="pt-BR" b="1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522430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64105"/>
            <a:ext cx="8915400" cy="4547117"/>
          </a:xfrm>
        </p:spPr>
        <p:txBody>
          <a:bodyPr>
            <a:normAutofit/>
          </a:bodyPr>
          <a:lstStyle/>
          <a:p>
            <a:r>
              <a:rPr lang="en-US" sz="1200" dirty="0"/>
              <a:t>Chung </a:t>
            </a:r>
            <a:r>
              <a:rPr lang="en-US" sz="1200" dirty="0" err="1"/>
              <a:t>Gyoo</a:t>
            </a:r>
            <a:r>
              <a:rPr lang="en-US" sz="1200" dirty="0"/>
              <a:t> Park, </a:t>
            </a:r>
            <a:r>
              <a:rPr lang="en-US" sz="1200" dirty="0" err="1"/>
              <a:t>Joon</a:t>
            </a:r>
            <a:r>
              <a:rPr lang="en-US" sz="1200" dirty="0"/>
              <a:t>-Ki Son, </a:t>
            </a:r>
            <a:r>
              <a:rPr lang="en-US" sz="1200" dirty="0" err="1"/>
              <a:t>Byung</a:t>
            </a:r>
            <a:r>
              <a:rPr lang="en-US" sz="1200" dirty="0"/>
              <a:t>-Ho Lee, </a:t>
            </a:r>
            <a:r>
              <a:rPr lang="en-US" sz="1200" dirty="0" err="1"/>
              <a:t>Jin</a:t>
            </a:r>
            <a:r>
              <a:rPr lang="en-US" sz="1200" dirty="0"/>
              <a:t> </a:t>
            </a:r>
            <a:r>
              <a:rPr lang="en-US" sz="1200" dirty="0" err="1"/>
              <a:t>Hoon</a:t>
            </a:r>
            <a:r>
              <a:rPr lang="en-US" sz="1200" dirty="0"/>
              <a:t> Cho, </a:t>
            </a:r>
            <a:r>
              <a:rPr lang="en-US" sz="1200" dirty="0" err="1"/>
              <a:t>Yonglin</a:t>
            </a:r>
            <a:r>
              <a:rPr lang="en-US" sz="1200" dirty="0"/>
              <a:t> Ren. Comparison of </a:t>
            </a:r>
            <a:r>
              <a:rPr lang="en-US" sz="1200" dirty="0" err="1"/>
              <a:t>Ethanedinitrile</a:t>
            </a:r>
            <a:r>
              <a:rPr lang="en-US" sz="1200" dirty="0"/>
              <a:t> (C2N2) and </a:t>
            </a:r>
            <a:r>
              <a:rPr lang="en-US" sz="1200" dirty="0" err="1"/>
              <a:t>Metam</a:t>
            </a:r>
            <a:r>
              <a:rPr lang="en-US" sz="1200" dirty="0"/>
              <a:t> Sodium for Control of </a:t>
            </a:r>
            <a:r>
              <a:rPr lang="en-US" sz="1200" dirty="0" err="1"/>
              <a:t>Bursaphelenchus</a:t>
            </a:r>
            <a:r>
              <a:rPr lang="en-US" sz="1200" dirty="0"/>
              <a:t> </a:t>
            </a:r>
            <a:r>
              <a:rPr lang="en-US" sz="1200" dirty="0" err="1"/>
              <a:t>xylophilus</a:t>
            </a:r>
            <a:r>
              <a:rPr lang="en-US" sz="1200" dirty="0"/>
              <a:t> (</a:t>
            </a:r>
            <a:r>
              <a:rPr lang="en-US" sz="1200" dirty="0" err="1"/>
              <a:t>Nematoda</a:t>
            </a:r>
            <a:r>
              <a:rPr lang="en-US" sz="1200" dirty="0"/>
              <a:t>: </a:t>
            </a:r>
            <a:r>
              <a:rPr lang="en-US" sz="1200" dirty="0" err="1"/>
              <a:t>Aphelenchidae</a:t>
            </a:r>
            <a:r>
              <a:rPr lang="en-US" sz="1200" dirty="0"/>
              <a:t>) and </a:t>
            </a:r>
            <a:r>
              <a:rPr lang="en-US" sz="1200" dirty="0" err="1"/>
              <a:t>Monochamus</a:t>
            </a:r>
            <a:r>
              <a:rPr lang="en-US" sz="1200" dirty="0"/>
              <a:t> </a:t>
            </a:r>
            <a:r>
              <a:rPr lang="en-US" sz="1200" dirty="0" err="1"/>
              <a:t>alternatus</a:t>
            </a:r>
            <a:r>
              <a:rPr lang="en-US" sz="1200" dirty="0"/>
              <a:t> (</a:t>
            </a:r>
            <a:r>
              <a:rPr lang="en-US" sz="1200" dirty="0" err="1"/>
              <a:t>Coleoptera</a:t>
            </a:r>
            <a:r>
              <a:rPr lang="en-US" sz="1200" dirty="0"/>
              <a:t>: </a:t>
            </a:r>
            <a:r>
              <a:rPr lang="en-US" sz="1200" dirty="0" err="1"/>
              <a:t>Cerambycidae</a:t>
            </a:r>
            <a:r>
              <a:rPr lang="en-US" sz="1200" dirty="0"/>
              <a:t>) in Naturally Infested Logs at Low Temperatures. Journal of Economic Entomology, 2014</a:t>
            </a:r>
          </a:p>
          <a:p>
            <a:r>
              <a:rPr lang="en-US" sz="1200" dirty="0" err="1"/>
              <a:t>Bursaphelenchus</a:t>
            </a:r>
            <a:r>
              <a:rPr lang="en-US" sz="1200" dirty="0"/>
              <a:t> </a:t>
            </a:r>
            <a:r>
              <a:rPr lang="en-US" sz="1200" dirty="0" err="1"/>
              <a:t>xylophilus</a:t>
            </a:r>
            <a:r>
              <a:rPr lang="en-US" sz="1200" dirty="0"/>
              <a:t> and its vectors: procedures for official </a:t>
            </a:r>
            <a:r>
              <a:rPr lang="pt-BR" sz="1200" dirty="0" err="1"/>
              <a:t>control</a:t>
            </a:r>
            <a:r>
              <a:rPr lang="pt-BR" sz="1200" dirty="0"/>
              <a:t>., </a:t>
            </a:r>
            <a:r>
              <a:rPr lang="pt-BR" sz="1200" dirty="0" err="1"/>
              <a:t>Bulletin</a:t>
            </a:r>
            <a:r>
              <a:rPr lang="pt-BR" sz="1200" dirty="0"/>
              <a:t>, OEPP/EPPO </a:t>
            </a:r>
            <a:r>
              <a:rPr lang="pt-BR" sz="1200" dirty="0" err="1"/>
              <a:t>Bulletin</a:t>
            </a:r>
            <a:r>
              <a:rPr lang="pt-BR" sz="1200" dirty="0"/>
              <a:t> 42, 477–485 , 2012</a:t>
            </a:r>
          </a:p>
          <a:p>
            <a:r>
              <a:rPr lang="pt-BR" sz="1200" dirty="0" err="1"/>
              <a:t>Kikuchi</a:t>
            </a:r>
            <a:r>
              <a:rPr lang="pt-BR" sz="1200" dirty="0"/>
              <a:t> T, </a:t>
            </a:r>
            <a:r>
              <a:rPr lang="pt-BR" sz="1200" dirty="0" err="1"/>
              <a:t>Cotton</a:t>
            </a:r>
            <a:r>
              <a:rPr lang="pt-BR" sz="1200" dirty="0"/>
              <a:t> JA, </a:t>
            </a:r>
            <a:r>
              <a:rPr lang="pt-BR" sz="1200" dirty="0" err="1"/>
              <a:t>Dalzell</a:t>
            </a:r>
            <a:r>
              <a:rPr lang="pt-BR" sz="1200" dirty="0"/>
              <a:t> JJ, Hasegawa K, </a:t>
            </a:r>
            <a:r>
              <a:rPr lang="pt-BR" sz="1200" dirty="0" err="1"/>
              <a:t>Kanzaki</a:t>
            </a:r>
            <a:r>
              <a:rPr lang="pt-BR" sz="1200" dirty="0"/>
              <a:t> N, et al. (2011) </a:t>
            </a:r>
            <a:r>
              <a:rPr lang="pt-BR" sz="1200" dirty="0" err="1"/>
              <a:t>Genomic</a:t>
            </a:r>
            <a:r>
              <a:rPr lang="pt-BR" sz="1200" dirty="0"/>
              <a:t> Insights </a:t>
            </a:r>
            <a:r>
              <a:rPr lang="pt-BR" sz="1200" dirty="0" err="1"/>
              <a:t>into</a:t>
            </a:r>
            <a:r>
              <a:rPr lang="pt-BR" sz="1200" dirty="0"/>
              <a:t>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err="1"/>
              <a:t>Origin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Parasitism</a:t>
            </a:r>
            <a:r>
              <a:rPr lang="pt-BR" sz="1200" dirty="0"/>
              <a:t> in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err="1"/>
              <a:t>Emerging</a:t>
            </a:r>
            <a:r>
              <a:rPr lang="pt-BR" sz="1200" dirty="0"/>
              <a:t> </a:t>
            </a:r>
            <a:r>
              <a:rPr lang="pt-BR" sz="1200" dirty="0" err="1"/>
              <a:t>Plant</a:t>
            </a:r>
            <a:r>
              <a:rPr lang="pt-BR" sz="1200" dirty="0"/>
              <a:t> </a:t>
            </a:r>
            <a:r>
              <a:rPr lang="pt-BR" sz="1200" dirty="0" err="1"/>
              <a:t>Pathogen</a:t>
            </a:r>
            <a:r>
              <a:rPr lang="pt-BR" sz="1200" dirty="0"/>
              <a:t> </a:t>
            </a:r>
            <a:r>
              <a:rPr lang="pt-BR" sz="1200" dirty="0" err="1"/>
              <a:t>Bursaphelenchus</a:t>
            </a:r>
            <a:r>
              <a:rPr lang="pt-BR" sz="1200" dirty="0"/>
              <a:t> </a:t>
            </a:r>
            <a:r>
              <a:rPr lang="pt-BR" sz="1200" dirty="0" err="1"/>
              <a:t>xylophilus</a:t>
            </a:r>
            <a:r>
              <a:rPr lang="pt-BR" sz="1200" dirty="0"/>
              <a:t>. </a:t>
            </a:r>
            <a:r>
              <a:rPr lang="pt-BR" sz="1200" dirty="0" err="1"/>
              <a:t>PLoS</a:t>
            </a:r>
            <a:r>
              <a:rPr lang="pt-BR" sz="1200" dirty="0"/>
              <a:t> </a:t>
            </a:r>
            <a:r>
              <a:rPr lang="pt-BR" sz="1200" dirty="0" err="1"/>
              <a:t>Pathog</a:t>
            </a:r>
            <a:r>
              <a:rPr lang="pt-BR" sz="1200" dirty="0"/>
              <a:t> 7(9): e1002219. doi:10.1371/journal.ppat.1002219, 2011</a:t>
            </a:r>
          </a:p>
          <a:p>
            <a:r>
              <a:rPr lang="es-ES" sz="1200" dirty="0" err="1"/>
              <a:t>Margarida</a:t>
            </a:r>
            <a:r>
              <a:rPr lang="es-ES" sz="1200" dirty="0"/>
              <a:t> Espada, Ana </a:t>
            </a:r>
            <a:r>
              <a:rPr lang="es-ES" sz="1200" dirty="0" err="1"/>
              <a:t>Cláudia</a:t>
            </a:r>
            <a:r>
              <a:rPr lang="es-ES" sz="1200" dirty="0"/>
              <a:t> Silva, </a:t>
            </a:r>
            <a:r>
              <a:rPr lang="es-ES" sz="1200" dirty="0" err="1"/>
              <a:t>Sebastian</a:t>
            </a:r>
            <a:r>
              <a:rPr lang="es-ES" sz="1200" dirty="0"/>
              <a:t> </a:t>
            </a:r>
            <a:r>
              <a:rPr lang="es-ES" sz="1200" dirty="0" err="1"/>
              <a:t>Eves</a:t>
            </a:r>
            <a:r>
              <a:rPr lang="es-ES" sz="1200" dirty="0"/>
              <a:t> Van Den </a:t>
            </a:r>
            <a:r>
              <a:rPr lang="es-ES" sz="1200" dirty="0" err="1"/>
              <a:t>Akker</a:t>
            </a:r>
            <a:r>
              <a:rPr lang="es-ES" sz="1200" dirty="0"/>
              <a:t>, </a:t>
            </a:r>
            <a:r>
              <a:rPr lang="en-US" sz="1200" dirty="0"/>
              <a:t>Peter J. A. COCK, MANUEL MOTA1 E JOHN T. Jones. Identification and characterization of parasitism genes from the pinewood nematode </a:t>
            </a:r>
            <a:r>
              <a:rPr lang="en-US" sz="1200" dirty="0" err="1"/>
              <a:t>Bursaphelenchus</a:t>
            </a:r>
            <a:r>
              <a:rPr lang="en-US" sz="1200" dirty="0"/>
              <a:t> </a:t>
            </a:r>
            <a:r>
              <a:rPr lang="en-US" sz="1200" dirty="0" err="1"/>
              <a:t>xylophilus</a:t>
            </a:r>
            <a:r>
              <a:rPr lang="en-US" sz="1200" dirty="0"/>
              <a:t> reveals a multilayered detoxification strategy, 17(2), 286–295, 2016</a:t>
            </a:r>
          </a:p>
          <a:p>
            <a:r>
              <a:rPr lang="pt-BR" sz="1200" dirty="0"/>
              <a:t>Zhu </a:t>
            </a:r>
            <a:r>
              <a:rPr lang="pt-BR" sz="1200" dirty="0" err="1"/>
              <a:t>L-h</a:t>
            </a:r>
            <a:r>
              <a:rPr lang="pt-BR" sz="1200" dirty="0"/>
              <a:t>, </a:t>
            </a:r>
            <a:r>
              <a:rPr lang="pt-BR" sz="1200" dirty="0" err="1"/>
              <a:t>Ye</a:t>
            </a:r>
            <a:r>
              <a:rPr lang="pt-BR" sz="1200" dirty="0"/>
              <a:t> J, </a:t>
            </a:r>
            <a:r>
              <a:rPr lang="pt-BR" sz="1200" dirty="0" err="1"/>
              <a:t>Negi</a:t>
            </a:r>
            <a:r>
              <a:rPr lang="pt-BR" sz="1200" dirty="0"/>
              <a:t> S, </a:t>
            </a:r>
            <a:r>
              <a:rPr lang="pt-BR" sz="1200" dirty="0" err="1"/>
              <a:t>Xu</a:t>
            </a:r>
            <a:r>
              <a:rPr lang="pt-BR" sz="1200" dirty="0"/>
              <a:t> X-l, Wang Z-l, et al. </a:t>
            </a:r>
            <a:r>
              <a:rPr lang="pt-BR" sz="1200" dirty="0" err="1"/>
              <a:t>Pathogenicity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Aseptic</a:t>
            </a:r>
            <a:r>
              <a:rPr lang="pt-BR" sz="1200" dirty="0"/>
              <a:t> </a:t>
            </a:r>
            <a:r>
              <a:rPr lang="pt-BR" sz="1200" dirty="0" err="1"/>
              <a:t>Bursaphelenchus</a:t>
            </a:r>
            <a:r>
              <a:rPr lang="pt-BR" sz="1200" dirty="0"/>
              <a:t> </a:t>
            </a:r>
            <a:r>
              <a:rPr lang="pt-BR" sz="1200" dirty="0" err="1"/>
              <a:t>xylophilus</a:t>
            </a:r>
            <a:r>
              <a:rPr lang="pt-BR" sz="1200" dirty="0"/>
              <a:t>. </a:t>
            </a:r>
            <a:r>
              <a:rPr lang="pt-BR" sz="1200" dirty="0" err="1"/>
              <a:t>PLoS</a:t>
            </a:r>
            <a:r>
              <a:rPr lang="pt-BR" sz="1200" dirty="0"/>
              <a:t> ONE 7(5): e38095. doi:10.1371/journal.pone.0038095, 2012</a:t>
            </a:r>
          </a:p>
          <a:p>
            <a:r>
              <a:rPr lang="pt-BR" sz="1200" dirty="0"/>
              <a:t>Carla S Santos, Miguel Pinheiro, Ana I Silva, Conceição Egas e Marta W Vasconcelos. </a:t>
            </a:r>
            <a:r>
              <a:rPr lang="en-US" sz="1200" dirty="0"/>
              <a:t>Searching for resistance genes to </a:t>
            </a:r>
            <a:r>
              <a:rPr lang="en-US" sz="1200" dirty="0" err="1"/>
              <a:t>Bursaphelenchus</a:t>
            </a:r>
            <a:r>
              <a:rPr lang="en-US" sz="1200" dirty="0"/>
              <a:t> </a:t>
            </a:r>
            <a:r>
              <a:rPr lang="en-US" sz="1200" dirty="0" err="1"/>
              <a:t>xylophilus</a:t>
            </a:r>
            <a:r>
              <a:rPr lang="en-US" sz="1200" dirty="0"/>
              <a:t> using high throughput screening. </a:t>
            </a:r>
            <a:r>
              <a:rPr lang="en-US" sz="1200" dirty="0" err="1"/>
              <a:t>Annu</a:t>
            </a:r>
            <a:r>
              <a:rPr lang="en-US" sz="1200" dirty="0"/>
              <a:t>. Rev. Phytopathol.51:61–83, 2013</a:t>
            </a:r>
          </a:p>
          <a:p>
            <a:r>
              <a:rPr lang="pt-BR" sz="1200" dirty="0"/>
              <a:t>Juan E. Palomares-</a:t>
            </a:r>
            <a:r>
              <a:rPr lang="pt-BR" sz="1200" dirty="0" err="1"/>
              <a:t>Rius</a:t>
            </a:r>
            <a:r>
              <a:rPr lang="pt-BR" sz="1200" dirty="0"/>
              <a:t>, </a:t>
            </a:r>
            <a:r>
              <a:rPr lang="pt-BR" sz="1200" dirty="0" err="1"/>
              <a:t>Isheng</a:t>
            </a:r>
            <a:r>
              <a:rPr lang="pt-BR" sz="1200" dirty="0"/>
              <a:t> J. Tsai1, </a:t>
            </a:r>
            <a:r>
              <a:rPr lang="pt-BR" sz="1200" dirty="0" err="1"/>
              <a:t>Nurul</a:t>
            </a:r>
            <a:r>
              <a:rPr lang="pt-BR" sz="1200" dirty="0"/>
              <a:t> </a:t>
            </a:r>
            <a:r>
              <a:rPr lang="pt-BR" sz="1200" dirty="0" err="1"/>
              <a:t>Karim</a:t>
            </a:r>
            <a:r>
              <a:rPr lang="pt-BR" sz="1200" dirty="0"/>
              <a:t>, </a:t>
            </a:r>
            <a:r>
              <a:rPr lang="pt-BR" sz="1200" dirty="0" err="1"/>
              <a:t>Mitsuteru</a:t>
            </a:r>
            <a:r>
              <a:rPr lang="pt-BR" sz="1200" dirty="0"/>
              <a:t> </a:t>
            </a:r>
            <a:r>
              <a:rPr lang="pt-BR" sz="1200" dirty="0" err="1"/>
              <a:t>Akiba</a:t>
            </a:r>
            <a:r>
              <a:rPr lang="pt-BR" sz="1200" dirty="0"/>
              <a:t>, </a:t>
            </a:r>
            <a:r>
              <a:rPr lang="pt-BR" sz="1200" dirty="0" err="1"/>
              <a:t>Tetsuro</a:t>
            </a:r>
            <a:r>
              <a:rPr lang="pt-BR" sz="1200" dirty="0"/>
              <a:t> Kato, </a:t>
            </a:r>
            <a:r>
              <a:rPr lang="pt-BR" sz="1200" dirty="0" err="1"/>
              <a:t>Haruhiko</a:t>
            </a:r>
            <a:r>
              <a:rPr lang="pt-BR" sz="1200" dirty="0"/>
              <a:t> </a:t>
            </a:r>
            <a:r>
              <a:rPr lang="pt-BR" sz="1200" dirty="0" err="1"/>
              <a:t>Maruyama</a:t>
            </a:r>
            <a:r>
              <a:rPr lang="pt-BR" sz="1200" dirty="0"/>
              <a:t>, </a:t>
            </a:r>
            <a:r>
              <a:rPr lang="pt-BR" sz="1200" dirty="0" err="1"/>
              <a:t>Yuko</a:t>
            </a:r>
            <a:r>
              <a:rPr lang="pt-BR" sz="1200" dirty="0"/>
              <a:t> Takeuchi5 </a:t>
            </a:r>
            <a:r>
              <a:rPr lang="pt-BR" sz="1200" dirty="0" err="1"/>
              <a:t>and</a:t>
            </a:r>
            <a:r>
              <a:rPr lang="pt-BR" sz="1200" dirty="0"/>
              <a:t> Taisei </a:t>
            </a:r>
            <a:r>
              <a:rPr lang="pt-BR" sz="1200" dirty="0" err="1"/>
              <a:t>Kikuchi</a:t>
            </a:r>
            <a:r>
              <a:rPr lang="pt-BR" sz="1200" dirty="0"/>
              <a:t>. </a:t>
            </a:r>
            <a:r>
              <a:rPr lang="en-US" sz="1200" dirty="0"/>
              <a:t>Genome-wide variation in the pinewood nematode </a:t>
            </a:r>
            <a:r>
              <a:rPr lang="en-US" sz="1200" dirty="0" err="1"/>
              <a:t>Bursaphelenchus</a:t>
            </a:r>
            <a:r>
              <a:rPr lang="en-US" sz="1200" dirty="0"/>
              <a:t> </a:t>
            </a:r>
            <a:r>
              <a:rPr lang="en-US" sz="1200" dirty="0" err="1"/>
              <a:t>xylophilus</a:t>
            </a:r>
            <a:r>
              <a:rPr lang="en-US" sz="1200" dirty="0"/>
              <a:t> and its relationship with pathogenic traits. BMC Genomics,16:845, 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390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florestal no Mundo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698623" y="5148590"/>
            <a:ext cx="1188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IBÁ, 2015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63" y="2970212"/>
            <a:ext cx="7658100" cy="2105025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8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florestal no Brasil</a:t>
            </a:r>
            <a:br>
              <a:rPr lang="pt-BR" dirty="0" smtClean="0"/>
            </a:b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Árvores plantadas no Brasil, 2014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22" y="2211978"/>
            <a:ext cx="3439762" cy="3778250"/>
          </a:xfrm>
          <a:ln w="19050">
            <a:solidFill>
              <a:schemeClr val="tx1"/>
            </a:solidFill>
          </a:ln>
        </p:spPr>
      </p:pic>
      <p:sp>
        <p:nvSpPr>
          <p:cNvPr id="14" name="CaixaDeTexto 13"/>
          <p:cNvSpPr txBox="1"/>
          <p:nvPr/>
        </p:nvSpPr>
        <p:spPr>
          <a:xfrm>
            <a:off x="5147563" y="5990228"/>
            <a:ext cx="1188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IBÁ, 2015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851023" y="6596390"/>
            <a:ext cx="1188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IBÁ, 2015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68" y="1610315"/>
            <a:ext cx="3990975" cy="4981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50" y="1610315"/>
            <a:ext cx="2981706" cy="49406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CaixaDeTexto 18"/>
          <p:cNvSpPr txBox="1"/>
          <p:nvPr/>
        </p:nvSpPr>
        <p:spPr>
          <a:xfrm>
            <a:off x="4962786" y="6539701"/>
            <a:ext cx="1188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IBÁ, 2015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58540" y="2308860"/>
            <a:ext cx="541020" cy="1676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558540" y="2615838"/>
            <a:ext cx="541020" cy="1676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558540" y="2814374"/>
            <a:ext cx="541020" cy="1676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558540" y="3245277"/>
            <a:ext cx="541020" cy="1676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558540" y="3453443"/>
            <a:ext cx="541020" cy="1676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210050" y="2308860"/>
            <a:ext cx="514350" cy="1676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4210050" y="3029094"/>
            <a:ext cx="514350" cy="1676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210050" y="3670754"/>
            <a:ext cx="514350" cy="1676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4210050" y="3893934"/>
            <a:ext cx="514350" cy="1676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em </a:t>
            </a:r>
            <a:r>
              <a:rPr lang="pt-BR" i="1" dirty="0" smtClean="0"/>
              <a:t>Pinus</a:t>
            </a:r>
            <a:r>
              <a:rPr lang="pt-BR" dirty="0" smtClean="0"/>
              <a:t> spp.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Tombamento de mudas</a:t>
            </a:r>
            <a:r>
              <a:rPr lang="pt-BR" dirty="0" smtClean="0"/>
              <a:t> – </a:t>
            </a:r>
            <a:r>
              <a:rPr lang="pt-BR" i="1" dirty="0" err="1" smtClean="0"/>
              <a:t>Cylindrocladium</a:t>
            </a:r>
            <a:r>
              <a:rPr lang="pt-BR" dirty="0" smtClean="0"/>
              <a:t> spp., </a:t>
            </a:r>
            <a:r>
              <a:rPr lang="pt-BR" i="1" dirty="0" err="1" smtClean="0"/>
              <a:t>Fusarium</a:t>
            </a:r>
            <a:r>
              <a:rPr lang="pt-BR" dirty="0" smtClean="0"/>
              <a:t> spp., </a:t>
            </a:r>
            <a:r>
              <a:rPr lang="pt-BR" i="1" dirty="0" err="1" smtClean="0"/>
              <a:t>Phytophthora</a:t>
            </a:r>
            <a:r>
              <a:rPr lang="pt-BR" dirty="0" smtClean="0"/>
              <a:t> spp., </a:t>
            </a:r>
            <a:r>
              <a:rPr lang="pt-BR" i="1" dirty="0" err="1" smtClean="0"/>
              <a:t>Pythium</a:t>
            </a:r>
            <a:r>
              <a:rPr lang="pt-BR" dirty="0" smtClean="0"/>
              <a:t> spp. </a:t>
            </a:r>
            <a:r>
              <a:rPr lang="pt-BR" i="1" dirty="0" err="1" smtClean="0"/>
              <a:t>Rhizoctonia</a:t>
            </a:r>
            <a:r>
              <a:rPr lang="pt-BR" i="1" dirty="0" smtClean="0"/>
              <a:t> </a:t>
            </a:r>
            <a:r>
              <a:rPr lang="pt-BR" i="1" dirty="0" err="1" smtClean="0"/>
              <a:t>solani</a:t>
            </a:r>
            <a:endParaRPr lang="pt-BR" i="1" dirty="0" smtClean="0"/>
          </a:p>
          <a:p>
            <a:r>
              <a:rPr lang="pt-BR" b="1" dirty="0" smtClean="0"/>
              <a:t>Podridão de raízes por </a:t>
            </a:r>
            <a:r>
              <a:rPr lang="pt-BR" b="1" dirty="0" err="1" smtClean="0"/>
              <a:t>Armillaria</a:t>
            </a:r>
            <a:r>
              <a:rPr lang="pt-BR" dirty="0" smtClean="0"/>
              <a:t> – </a:t>
            </a:r>
            <a:r>
              <a:rPr lang="pt-BR" i="1" dirty="0" err="1" smtClean="0"/>
              <a:t>Armillaria</a:t>
            </a:r>
            <a:r>
              <a:rPr lang="pt-BR" dirty="0"/>
              <a:t> </a:t>
            </a:r>
            <a:r>
              <a:rPr lang="pt-BR" dirty="0" smtClean="0"/>
              <a:t>sp.</a:t>
            </a:r>
          </a:p>
          <a:p>
            <a:r>
              <a:rPr lang="pt-BR" b="1" dirty="0"/>
              <a:t>Podridão de </a:t>
            </a:r>
            <a:r>
              <a:rPr lang="pt-BR" b="1" dirty="0" smtClean="0"/>
              <a:t>raízes por </a:t>
            </a:r>
            <a:r>
              <a:rPr lang="pt-BR" b="1" dirty="0" err="1" smtClean="0"/>
              <a:t>Cylindrocladium</a:t>
            </a:r>
            <a:r>
              <a:rPr lang="pt-BR" dirty="0" smtClean="0"/>
              <a:t> – </a:t>
            </a:r>
            <a:r>
              <a:rPr lang="pt-BR" i="1" dirty="0" err="1" smtClean="0"/>
              <a:t>Cylindrocladium</a:t>
            </a:r>
            <a:r>
              <a:rPr lang="pt-BR" i="1" dirty="0" smtClean="0"/>
              <a:t> </a:t>
            </a:r>
            <a:r>
              <a:rPr lang="pt-BR" i="1" dirty="0" err="1" smtClean="0"/>
              <a:t>clavatum</a:t>
            </a:r>
            <a:r>
              <a:rPr lang="pt-BR" i="1" dirty="0" smtClean="0"/>
              <a:t> </a:t>
            </a:r>
          </a:p>
          <a:p>
            <a:r>
              <a:rPr lang="pt-BR" b="1" dirty="0" smtClean="0"/>
              <a:t>Queima de acículas por </a:t>
            </a:r>
            <a:r>
              <a:rPr lang="pt-BR" b="1" dirty="0" err="1"/>
              <a:t>Cylindrocladium</a:t>
            </a:r>
            <a:r>
              <a:rPr lang="pt-BR" dirty="0"/>
              <a:t> </a:t>
            </a:r>
            <a:r>
              <a:rPr lang="pt-BR" dirty="0" smtClean="0"/>
              <a:t>– </a:t>
            </a:r>
            <a:r>
              <a:rPr lang="pt-BR" i="1" dirty="0" err="1"/>
              <a:t>Cylindrocladium</a:t>
            </a:r>
            <a:r>
              <a:rPr lang="pt-BR" i="1" dirty="0"/>
              <a:t> </a:t>
            </a:r>
            <a:r>
              <a:rPr lang="pt-BR" i="1" dirty="0" err="1" smtClean="0"/>
              <a:t>pteridis</a:t>
            </a:r>
            <a:r>
              <a:rPr lang="pt-BR" i="1" dirty="0" smtClean="0"/>
              <a:t> </a:t>
            </a:r>
            <a:endParaRPr lang="pt-BR" dirty="0" smtClean="0"/>
          </a:p>
          <a:p>
            <a:r>
              <a:rPr lang="pt-BR" b="1" dirty="0" smtClean="0"/>
              <a:t>Seca de ponteiros</a:t>
            </a:r>
            <a:r>
              <a:rPr lang="pt-BR" dirty="0" smtClean="0"/>
              <a:t> – </a:t>
            </a:r>
            <a:r>
              <a:rPr lang="pt-BR" i="1" dirty="0" err="1" smtClean="0"/>
              <a:t>Sphaeropsis</a:t>
            </a:r>
            <a:r>
              <a:rPr lang="pt-BR" i="1" dirty="0" smtClean="0"/>
              <a:t> </a:t>
            </a:r>
            <a:r>
              <a:rPr lang="pt-BR" i="1" dirty="0" err="1" smtClean="0"/>
              <a:t>sapinea</a:t>
            </a:r>
            <a:r>
              <a:rPr lang="pt-BR" dirty="0" smtClean="0"/>
              <a:t> </a:t>
            </a:r>
          </a:p>
          <a:p>
            <a:r>
              <a:rPr lang="pt-BR" b="1" dirty="0"/>
              <a:t>Podridão de raízes </a:t>
            </a:r>
            <a:r>
              <a:rPr lang="pt-BR" b="1" dirty="0" smtClean="0"/>
              <a:t>por </a:t>
            </a:r>
            <a:r>
              <a:rPr lang="pt-BR" b="1" dirty="0" err="1" smtClean="0"/>
              <a:t>Rhizoctonia</a:t>
            </a:r>
            <a:r>
              <a:rPr lang="pt-BR" dirty="0" smtClean="0"/>
              <a:t> – </a:t>
            </a:r>
            <a:r>
              <a:rPr lang="pt-BR" i="1" dirty="0" err="1"/>
              <a:t>Rhizoctonia</a:t>
            </a:r>
            <a:r>
              <a:rPr lang="pt-BR" i="1" dirty="0"/>
              <a:t> </a:t>
            </a:r>
            <a:r>
              <a:rPr lang="pt-BR" i="1" dirty="0" err="1"/>
              <a:t>solani</a:t>
            </a:r>
            <a:r>
              <a:rPr lang="pt-BR" dirty="0" smtClean="0"/>
              <a:t> </a:t>
            </a:r>
          </a:p>
          <a:p>
            <a:r>
              <a:rPr lang="pt-BR" b="1" dirty="0"/>
              <a:t>Queima de acículas </a:t>
            </a:r>
            <a:r>
              <a:rPr lang="pt-BR" b="1" dirty="0" smtClean="0"/>
              <a:t>por </a:t>
            </a:r>
            <a:r>
              <a:rPr lang="pt-BR" b="1" dirty="0" err="1" smtClean="0"/>
              <a:t>Dothistroma</a:t>
            </a:r>
            <a:r>
              <a:rPr lang="pt-BR" dirty="0" smtClean="0"/>
              <a:t> – </a:t>
            </a:r>
            <a:r>
              <a:rPr lang="pt-BR" i="1" dirty="0" err="1" smtClean="0"/>
              <a:t>Dothistroma</a:t>
            </a:r>
            <a:r>
              <a:rPr lang="pt-BR" i="1" dirty="0" smtClean="0"/>
              <a:t> </a:t>
            </a:r>
            <a:r>
              <a:rPr lang="pt-BR" i="1" dirty="0" err="1" smtClean="0"/>
              <a:t>septospora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Mancha de acículas</a:t>
            </a:r>
            <a:r>
              <a:rPr lang="pt-BR" dirty="0" smtClean="0"/>
              <a:t> – </a:t>
            </a:r>
            <a:r>
              <a:rPr lang="pt-BR" i="1" dirty="0" err="1" smtClean="0"/>
              <a:t>Lophodermium</a:t>
            </a:r>
            <a:r>
              <a:rPr lang="pt-BR" dirty="0" smtClean="0"/>
              <a:t> sp. </a:t>
            </a:r>
          </a:p>
          <a:p>
            <a:r>
              <a:rPr lang="pt-BR" b="1" dirty="0" smtClean="0"/>
              <a:t>Deterioração de sementes</a:t>
            </a:r>
            <a:r>
              <a:rPr lang="pt-BR" dirty="0" smtClean="0"/>
              <a:t> – </a:t>
            </a:r>
            <a:r>
              <a:rPr lang="pt-BR" i="1" dirty="0" err="1" smtClean="0"/>
              <a:t>Fusarium</a:t>
            </a:r>
            <a:r>
              <a:rPr lang="pt-BR" i="1" dirty="0" smtClean="0"/>
              <a:t> </a:t>
            </a:r>
            <a:r>
              <a:rPr lang="pt-BR" i="1" dirty="0" err="1" smtClean="0"/>
              <a:t>oxysporum</a:t>
            </a:r>
            <a:r>
              <a:rPr lang="pt-BR" dirty="0" smtClean="0"/>
              <a:t> e outros fungos </a:t>
            </a:r>
          </a:p>
          <a:p>
            <a:r>
              <a:rPr lang="pt-BR" b="1" dirty="0" smtClean="0"/>
              <a:t>Podridão de raízes por </a:t>
            </a:r>
            <a:r>
              <a:rPr lang="pt-BR" b="1" dirty="0" err="1" smtClean="0"/>
              <a:t>Fusarium</a:t>
            </a:r>
            <a:r>
              <a:rPr lang="pt-BR" dirty="0" smtClean="0"/>
              <a:t> – </a:t>
            </a:r>
            <a:r>
              <a:rPr lang="pt-BR" i="1" dirty="0" err="1" smtClean="0"/>
              <a:t>Fusarium</a:t>
            </a:r>
            <a:r>
              <a:rPr lang="pt-BR" dirty="0" smtClean="0"/>
              <a:t> sp. 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612312" y="5757333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Krugner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Auer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(2005)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Nematoide do Pinus (</a:t>
            </a:r>
            <a:r>
              <a:rPr lang="pt-BR" i="1" dirty="0" err="1" smtClean="0"/>
              <a:t>Bursaphelenchus</a:t>
            </a:r>
            <a:r>
              <a:rPr lang="pt-BR" i="1" dirty="0" smtClean="0"/>
              <a:t> </a:t>
            </a:r>
            <a:r>
              <a:rPr lang="pt-BR" i="1" dirty="0" err="1" smtClean="0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22" y="1905000"/>
            <a:ext cx="7676579" cy="4315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Seta para a esquerda 4"/>
          <p:cNvSpPr/>
          <p:nvPr/>
        </p:nvSpPr>
        <p:spPr>
          <a:xfrm>
            <a:off x="6824664" y="5119066"/>
            <a:ext cx="785812" cy="214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41" y="1798320"/>
            <a:ext cx="4015740" cy="487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5149850" y="2588990"/>
            <a:ext cx="1416050" cy="1288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Problemas no Japão desde 1905</a:t>
            </a:r>
          </a:p>
          <a:p>
            <a:r>
              <a:rPr lang="pt-BR" dirty="0" smtClean="0"/>
              <a:t>1971 – Associação da doença com </a:t>
            </a:r>
            <a:r>
              <a:rPr lang="pt-BR" i="1" dirty="0" smtClean="0"/>
              <a:t>B. </a:t>
            </a:r>
            <a:r>
              <a:rPr lang="pt-BR" i="1" dirty="0" err="1" smtClean="0"/>
              <a:t>xylophilus</a:t>
            </a:r>
            <a:endParaRPr lang="pt-BR" i="1" dirty="0" smtClean="0"/>
          </a:p>
          <a:p>
            <a:r>
              <a:rPr lang="pt-BR" dirty="0"/>
              <a:t>1979 – Encontrado nos </a:t>
            </a:r>
            <a:r>
              <a:rPr lang="pt-BR" dirty="0" smtClean="0"/>
              <a:t>EUA</a:t>
            </a:r>
            <a:endParaRPr lang="pt-BR" i="1" dirty="0" smtClean="0"/>
          </a:p>
          <a:p>
            <a:r>
              <a:rPr lang="pt-BR" dirty="0" smtClean="0"/>
              <a:t>1982 e 1988 – Primeiros relatos na China e Coreia</a:t>
            </a:r>
          </a:p>
          <a:p>
            <a:r>
              <a:rPr lang="pt-BR" dirty="0" smtClean="0"/>
              <a:t>1999 – Encontrado em Portugal (SE – Lisboa)</a:t>
            </a:r>
          </a:p>
          <a:p>
            <a:r>
              <a:rPr lang="pt-BR" dirty="0" smtClean="0"/>
              <a:t>2008 – Portugal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57282" y="6479672"/>
            <a:ext cx="25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Futai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(2013); Mota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(2009)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Nematoide do Pinus (</a:t>
            </a:r>
            <a:r>
              <a:rPr lang="pt-BR" i="1" dirty="0" err="1"/>
              <a:t>Bursaphelenchus</a:t>
            </a:r>
            <a:r>
              <a:rPr lang="pt-BR" i="1" dirty="0"/>
              <a:t> </a:t>
            </a:r>
            <a:r>
              <a:rPr lang="pt-BR" i="1" dirty="0" err="1"/>
              <a:t>xylophilus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34" y="1905000"/>
            <a:ext cx="4733068" cy="4642771"/>
          </a:xfrm>
          <a:ln w="19050"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9653522" y="6479672"/>
            <a:ext cx="258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Gleason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1332</TotalTime>
  <Words>1438</Words>
  <Application>Microsoft Office PowerPoint</Application>
  <PresentationFormat>Widescreen</PresentationFormat>
  <Paragraphs>255</Paragraphs>
  <Slides>38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 3</vt:lpstr>
      <vt:lpstr>Cacho</vt:lpstr>
      <vt:lpstr>Nematose</vt:lpstr>
      <vt:lpstr>Setor florestal no Mundo</vt:lpstr>
      <vt:lpstr>Setor florestal no Mundo</vt:lpstr>
      <vt:lpstr>Setor florestal no Mundo</vt:lpstr>
      <vt:lpstr>Setor florestal no Brasil Árvores plantadas no Brasil, 2014</vt:lpstr>
      <vt:lpstr>Doenças em Pinus spp.</vt:lpstr>
      <vt:lpstr>Nematoide do Pinus (Bursaphelenchus xylophilus)</vt:lpstr>
      <vt:lpstr>Nematoide do Pinus (Bursaphelenchus xylophilus)</vt:lpstr>
      <vt:lpstr>Nematoide do Pinus (Bursaphelenchus xylophilus)</vt:lpstr>
      <vt:lpstr>Nematoide do Pinus (Bursaphelenchus xylophilus)</vt:lpstr>
      <vt:lpstr>Nematoide do Pinus (Bursaphelenchus xylophilus)</vt:lpstr>
      <vt:lpstr>Murcha do Pinus</vt:lpstr>
      <vt:lpstr>Nematoide do Pinus (Bursaphelenchus xylophilus)</vt:lpstr>
      <vt:lpstr>Nematoide do Pinus (Bursaphelenchus xylophilus)</vt:lpstr>
      <vt:lpstr>Ciclo da doença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Patogenicidade</vt:lpstr>
      <vt:lpstr>Resposta do hospedeiro</vt:lpstr>
      <vt:lpstr>Resposta do hospedeiro</vt:lpstr>
      <vt:lpstr>Resposta do hospedeiro</vt:lpstr>
      <vt:lpstr>Resposta do hospedeiro</vt:lpstr>
      <vt:lpstr>Resposta do hospedeiro</vt:lpstr>
      <vt:lpstr>Controle</vt:lpstr>
      <vt:lpstr>Controle</vt:lpstr>
      <vt:lpstr>Controle</vt:lpstr>
      <vt:lpstr>Controle</vt:lpstr>
      <vt:lpstr>Controle</vt:lpstr>
      <vt:lpstr>Obrigado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Nematose</dc:title>
  <dc:creator>Dayson</dc:creator>
  <cp:lastModifiedBy>Dayson</cp:lastModifiedBy>
  <cp:revision>48</cp:revision>
  <dcterms:created xsi:type="dcterms:W3CDTF">2016-06-14T03:28:02Z</dcterms:created>
  <dcterms:modified xsi:type="dcterms:W3CDTF">2016-06-15T12:33:14Z</dcterms:modified>
</cp:coreProperties>
</file>