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50" autoAdjust="0"/>
  </p:normalViewPr>
  <p:slideViewPr>
    <p:cSldViewPr snapToGrid="0" snapToObjects="1">
      <p:cViewPr>
        <p:scale>
          <a:sx n="100" d="100"/>
          <a:sy n="100" d="100"/>
        </p:scale>
        <p:origin x="-163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58482-0128-3545-9D91-212BCAF9A943}" type="datetimeFigureOut">
              <a:rPr lang="en-US" smtClean="0"/>
              <a:t>29/04/16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448A-42C5-C24F-B314-2596C860BA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9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448A-42C5-C24F-B314-2596C860BA3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7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29/04/16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Freud e o </a:t>
            </a:r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Poder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Texto</a:t>
            </a:r>
            <a:r>
              <a:rPr lang="en-US" dirty="0" smtClean="0"/>
              <a:t> de León </a:t>
            </a:r>
            <a:r>
              <a:rPr lang="en-US" dirty="0" err="1" smtClean="0"/>
              <a:t>Rozitchner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Disciplina</a:t>
            </a:r>
            <a:r>
              <a:rPr lang="en-US" dirty="0"/>
              <a:t> </a:t>
            </a:r>
            <a:r>
              <a:rPr lang="en-US" dirty="0" smtClean="0"/>
              <a:t>DTB5849 – </a:t>
            </a:r>
            <a:r>
              <a:rPr lang="en-US" dirty="0" err="1" smtClean="0"/>
              <a:t>Ideologia</a:t>
            </a:r>
            <a:r>
              <a:rPr lang="en-US" dirty="0" smtClean="0"/>
              <a:t> e </a:t>
            </a:r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6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46100"/>
            <a:ext cx="8001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alibri"/>
                <a:cs typeface="Calibri"/>
              </a:rPr>
              <a:t>Assim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temos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entidade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pt-BR" sz="2000" noProof="1" smtClean="0">
                <a:latin typeface="Calibri"/>
                <a:cs typeface="Calibri"/>
              </a:rPr>
              <a:t>comunitária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parte de um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natural, e o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pressuposto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toda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apropriação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Este </a:t>
            </a:r>
            <a:r>
              <a:rPr lang="en-US" sz="2000" dirty="0" err="1" smtClean="0">
                <a:latin typeface="Calibri"/>
                <a:cs typeface="Calibri"/>
              </a:rPr>
              <a:t>modelo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teórico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comporta</a:t>
            </a:r>
            <a:r>
              <a:rPr lang="en-US" sz="2000" dirty="0" smtClean="0">
                <a:latin typeface="Calibri"/>
                <a:cs typeface="Calibri"/>
              </a:rPr>
              <a:t> 2 </a:t>
            </a:r>
            <a:r>
              <a:rPr lang="en-US" sz="2000" dirty="0" err="1" smtClean="0">
                <a:latin typeface="Calibri"/>
                <a:cs typeface="Calibri"/>
              </a:rPr>
              <a:t>extremos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>
              <a:buFont typeface="Wingdings" charset="2"/>
              <a:buChar char="Ø"/>
            </a:pP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dirty="0" smtClean="0">
                <a:latin typeface="Calibri"/>
                <a:cs typeface="Calibri"/>
              </a:rPr>
              <a:t> forma de </a:t>
            </a:r>
            <a:r>
              <a:rPr lang="en-US" sz="2000" dirty="0" err="1" smtClean="0">
                <a:latin typeface="Calibri"/>
                <a:cs typeface="Calibri"/>
              </a:rPr>
              <a:t>organização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coletiva</a:t>
            </a:r>
            <a:endParaRPr lang="en-US" sz="20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dirty="0" smtClean="0">
                <a:latin typeface="Calibri"/>
                <a:cs typeface="Calibri"/>
              </a:rPr>
              <a:t> forma dos </a:t>
            </a:r>
            <a:r>
              <a:rPr lang="en-US" sz="2000" dirty="0" err="1" smtClean="0">
                <a:latin typeface="Calibri"/>
                <a:cs typeface="Calibri"/>
              </a:rPr>
              <a:t>indivíduos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compõem</a:t>
            </a:r>
            <a:endParaRPr lang="en-US" sz="2000" dirty="0" smtClean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Indivíduo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como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índice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sentido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cada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sistema</a:t>
            </a:r>
            <a:r>
              <a:rPr lang="en-US" sz="2000" b="1" dirty="0" smtClean="0">
                <a:latin typeface="Calibri"/>
                <a:cs typeface="Calibri"/>
              </a:rPr>
              <a:t> e </a:t>
            </a:r>
            <a:r>
              <a:rPr lang="en-US" sz="2000" b="1" dirty="0" err="1" smtClean="0">
                <a:latin typeface="Calibri"/>
                <a:cs typeface="Calibri"/>
              </a:rPr>
              <a:t>sua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modalidade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existência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é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inseparável</a:t>
            </a:r>
            <a:r>
              <a:rPr lang="en-US" sz="2000" b="1" dirty="0" smtClean="0">
                <a:latin typeface="Calibri"/>
                <a:cs typeface="Calibri"/>
              </a:rPr>
              <a:t> da </a:t>
            </a:r>
            <a:r>
              <a:rPr lang="en-US" sz="2000" b="1" dirty="0" err="1" smtClean="0">
                <a:latin typeface="Calibri"/>
                <a:cs typeface="Calibri"/>
              </a:rPr>
              <a:t>própria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descrição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sistema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Possibilidade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esboçar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partir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cada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indivíduo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modalidades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levam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diversas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formas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individuação</a:t>
            </a:r>
            <a:r>
              <a:rPr lang="en-US" sz="2000" b="1" dirty="0" smtClean="0">
                <a:latin typeface="Calibri"/>
                <a:cs typeface="Calibri"/>
              </a:rPr>
              <a:t> – </a:t>
            </a:r>
            <a:r>
              <a:rPr lang="en-US" sz="2000" b="1" dirty="0" err="1" smtClean="0">
                <a:latin typeface="Calibri"/>
                <a:cs typeface="Calibri"/>
              </a:rPr>
              <a:t>relação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cada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uma</a:t>
            </a:r>
            <a:r>
              <a:rPr lang="en-US" sz="2000" b="1" dirty="0" smtClean="0">
                <a:latin typeface="Calibri"/>
                <a:cs typeface="Calibri"/>
              </a:rPr>
              <a:t> das </a:t>
            </a:r>
            <a:r>
              <a:rPr lang="en-US" sz="2000" b="1" dirty="0" err="1" smtClean="0">
                <a:latin typeface="Calibri"/>
                <a:cs typeface="Calibri"/>
              </a:rPr>
              <a:t>partes</a:t>
            </a:r>
            <a:r>
              <a:rPr lang="en-US" sz="2000" b="1" dirty="0" smtClean="0">
                <a:latin typeface="Calibri"/>
                <a:cs typeface="Calibri"/>
              </a:rPr>
              <a:t> (</a:t>
            </a:r>
            <a:r>
              <a:rPr lang="en-US" sz="2000" b="1" dirty="0" err="1" smtClean="0">
                <a:latin typeface="Calibri"/>
                <a:cs typeface="Calibri"/>
              </a:rPr>
              <a:t>homem</a:t>
            </a:r>
            <a:r>
              <a:rPr lang="en-US" sz="2000" b="1" dirty="0" smtClean="0">
                <a:latin typeface="Calibri"/>
                <a:cs typeface="Calibri"/>
              </a:rPr>
              <a:t>) com o </a:t>
            </a:r>
            <a:r>
              <a:rPr lang="en-US" sz="2000" b="1" dirty="0" err="1" smtClean="0">
                <a:latin typeface="Calibri"/>
                <a:cs typeface="Calibri"/>
              </a:rPr>
              <a:t>todo</a:t>
            </a:r>
            <a:r>
              <a:rPr lang="en-US" sz="2000" b="1" dirty="0" smtClean="0">
                <a:latin typeface="Calibri"/>
                <a:cs typeface="Calibri"/>
              </a:rPr>
              <a:t> (o </a:t>
            </a:r>
            <a:r>
              <a:rPr lang="en-US" sz="2000" b="1" dirty="0" err="1" smtClean="0">
                <a:latin typeface="Calibri"/>
                <a:cs typeface="Calibri"/>
              </a:rPr>
              <a:t>sistema</a:t>
            </a:r>
            <a:r>
              <a:rPr lang="en-US" sz="2000" b="1" dirty="0" smtClean="0">
                <a:latin typeface="Calibri"/>
                <a:cs typeface="Calibri"/>
              </a:rPr>
              <a:t>).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alibri"/>
                <a:cs typeface="Calibri"/>
              </a:rPr>
              <a:t>=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Formas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simbólicas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pré-capitalistas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478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"/>
            <a:ext cx="8001000" cy="5829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x-none" sz="2000" b="1" dirty="0" smtClean="0">
                <a:latin typeface="Calibri"/>
                <a:cs typeface="Calibri"/>
              </a:rPr>
              <a:t>Forma asiática (de produção) </a:t>
            </a:r>
            <a:r>
              <a:rPr lang="en-US" sz="2000" b="1" dirty="0" smtClean="0">
                <a:latin typeface="Calibri"/>
                <a:cs typeface="Calibri"/>
              </a:rPr>
              <a:t>–</a:t>
            </a:r>
            <a:r>
              <a:rPr lang="x-none" sz="2000" b="1" dirty="0" smtClean="0">
                <a:latin typeface="Calibri"/>
                <a:cs typeface="Calibri"/>
              </a:rPr>
              <a:t> explica a passagem para o capitalismo</a:t>
            </a:r>
          </a:p>
          <a:p>
            <a:pPr marL="0" indent="0" algn="just">
              <a:buNone/>
            </a:pPr>
            <a:r>
              <a:rPr lang="x-none" sz="2000" dirty="0" smtClean="0">
                <a:latin typeface="Calibri"/>
                <a:cs typeface="Calibri"/>
              </a:rPr>
              <a:t>Primeira forma histórica de expropriação do poder coletivo: </a:t>
            </a:r>
            <a:r>
              <a:rPr lang="x-none" sz="2000" b="1" dirty="0" smtClean="0">
                <a:latin typeface="Calibri"/>
                <a:cs typeface="Calibri"/>
              </a:rPr>
              <a:t>a totalidade da terra torna-se propriedade de um só homem (o déspota)</a:t>
            </a:r>
            <a:r>
              <a:rPr lang="x-none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x-none" sz="2000" dirty="0" smtClean="0">
                <a:latin typeface="Calibri"/>
                <a:cs typeface="Calibri"/>
              </a:rPr>
              <a:t>Assim, uma parte do todo (o déspota) converte-se ele mesmo no todo. O unico proprietário aparece como uma pessoa </a:t>
            </a:r>
            <a:r>
              <a:rPr lang="en-US" sz="2000" dirty="0" smtClean="0">
                <a:latin typeface="Calibri"/>
                <a:cs typeface="Calibri"/>
              </a:rPr>
              <a:t>–</a:t>
            </a:r>
            <a:r>
              <a:rPr lang="x-none" sz="2000" dirty="0" smtClean="0">
                <a:latin typeface="Calibri"/>
                <a:cs typeface="Calibri"/>
              </a:rPr>
              <a:t> </a:t>
            </a:r>
            <a:r>
              <a:rPr lang="x-none" sz="2000" b="1" dirty="0" smtClean="0">
                <a:latin typeface="Calibri"/>
                <a:cs typeface="Calibri"/>
              </a:rPr>
              <a:t>o pai </a:t>
            </a:r>
            <a:r>
              <a:rPr lang="en-US" sz="2000" dirty="0" smtClean="0">
                <a:latin typeface="Calibri"/>
                <a:cs typeface="Calibri"/>
              </a:rPr>
              <a:t>–</a:t>
            </a:r>
            <a:r>
              <a:rPr lang="x-none" sz="2000" dirty="0" smtClean="0">
                <a:latin typeface="Calibri"/>
                <a:cs typeface="Calibri"/>
              </a:rPr>
              <a:t> de todas as comunidades menores (relação de dependência infantil e familiar).</a:t>
            </a:r>
          </a:p>
          <a:p>
            <a:pPr marL="0" indent="0" algn="just">
              <a:buNone/>
            </a:pPr>
            <a:r>
              <a:rPr lang="x-none" sz="2000" dirty="0" smtClean="0">
                <a:latin typeface="Calibri"/>
                <a:cs typeface="Calibri"/>
              </a:rPr>
              <a:t>Há o desaparecimento da coletividade existente até então.</a:t>
            </a:r>
          </a:p>
          <a:p>
            <a:pPr marL="0" indent="0" algn="just">
              <a:buNone/>
            </a:pPr>
            <a:r>
              <a:rPr lang="x-none" sz="2000" dirty="0" smtClean="0">
                <a:latin typeface="Calibri"/>
                <a:cs typeface="Calibri"/>
              </a:rPr>
              <a:t>O déspota agora concede a posse do que antes era propriedade de cada um dos indivíduos e permite que continuem trabalhando e produzindo excedentes </a:t>
            </a:r>
            <a:r>
              <a:rPr lang="en-US" sz="2000" dirty="0" smtClean="0">
                <a:latin typeface="Calibri"/>
                <a:cs typeface="Calibri"/>
              </a:rPr>
              <a:t>–</a:t>
            </a:r>
            <a:r>
              <a:rPr lang="x-none" sz="2000" dirty="0" smtClean="0">
                <a:latin typeface="Calibri"/>
                <a:cs typeface="Calibri"/>
              </a:rPr>
              <a:t> e uma parte de seu “mais trabalho” pertence à coletividade superior (ao déspota).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PASSAGEM</a:t>
            </a:r>
            <a:r>
              <a:rPr lang="en-US" sz="2000" dirty="0" smtClean="0">
                <a:latin typeface="Calibri"/>
                <a:cs typeface="Calibri"/>
              </a:rPr>
              <a:t>: o </a:t>
            </a:r>
            <a:r>
              <a:rPr lang="en-US" sz="2000" dirty="0" err="1" smtClean="0">
                <a:latin typeface="Calibri"/>
                <a:cs typeface="Calibri"/>
              </a:rPr>
              <a:t>indivíduo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mais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prolonga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antes,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terra,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se fosse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natureza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inorgânica</a:t>
            </a:r>
            <a:r>
              <a:rPr lang="en-US" sz="2000" dirty="0" smtClean="0">
                <a:latin typeface="Calibri"/>
                <a:cs typeface="Calibri"/>
              </a:rPr>
              <a:t>. Agora,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natureza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de outro: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subjetividade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prolonga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natureza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déspota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alheio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absorve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4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FETICHISMO DA MERCADORIA E SUJEITO FETICHISTA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mesmo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histórico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vivido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indivíduo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ocorre</a:t>
            </a:r>
            <a:r>
              <a:rPr lang="en-US" sz="2000" dirty="0" smtClean="0">
                <a:latin typeface="Calibri"/>
                <a:cs typeface="Calibri"/>
              </a:rPr>
              <a:t> com 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i="1" dirty="0" smtClean="0">
                <a:latin typeface="Calibri"/>
                <a:cs typeface="Calibri"/>
              </a:rPr>
              <a:t>“A </a:t>
            </a:r>
            <a:r>
              <a:rPr lang="en-US" sz="2000" i="1" dirty="0" err="1" smtClean="0">
                <a:latin typeface="Calibri"/>
                <a:cs typeface="Calibri"/>
              </a:rPr>
              <a:t>riqueza</a:t>
            </a:r>
            <a:r>
              <a:rPr lang="en-US" sz="2000" i="1" dirty="0" smtClean="0">
                <a:latin typeface="Calibri"/>
                <a:cs typeface="Calibri"/>
              </a:rPr>
              <a:t> das </a:t>
            </a:r>
            <a:r>
              <a:rPr lang="en-US" sz="2000" i="1" dirty="0" err="1" smtClean="0">
                <a:latin typeface="Calibri"/>
                <a:cs typeface="Calibri"/>
              </a:rPr>
              <a:t>sociedades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nas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quais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domina</a:t>
            </a:r>
            <a:r>
              <a:rPr lang="en-US" sz="2000" i="1" dirty="0" smtClean="0">
                <a:latin typeface="Calibri"/>
                <a:cs typeface="Calibri"/>
              </a:rPr>
              <a:t> o </a:t>
            </a:r>
            <a:r>
              <a:rPr lang="en-US" sz="2000" i="1" dirty="0" err="1" smtClean="0">
                <a:latin typeface="Calibri"/>
                <a:cs typeface="Calibri"/>
              </a:rPr>
              <a:t>modo</a:t>
            </a:r>
            <a:r>
              <a:rPr lang="en-US" sz="2000" i="1" dirty="0" smtClean="0">
                <a:latin typeface="Calibri"/>
                <a:cs typeface="Calibri"/>
              </a:rPr>
              <a:t> de </a:t>
            </a:r>
            <a:r>
              <a:rPr lang="en-US" sz="2000" i="1" dirty="0" err="1" smtClean="0">
                <a:latin typeface="Calibri"/>
                <a:cs typeface="Calibri"/>
              </a:rPr>
              <a:t>produção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capitalista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apresenta</a:t>
            </a:r>
            <a:r>
              <a:rPr lang="en-US" sz="2000" i="1" dirty="0" smtClean="0">
                <a:latin typeface="Calibri"/>
                <a:cs typeface="Calibri"/>
              </a:rPr>
              <a:t>-se </a:t>
            </a:r>
            <a:r>
              <a:rPr lang="en-US" sz="2000" i="1" dirty="0" err="1" smtClean="0">
                <a:latin typeface="Calibri"/>
                <a:cs typeface="Calibri"/>
              </a:rPr>
              <a:t>como</a:t>
            </a:r>
            <a:r>
              <a:rPr lang="en-US" sz="2000" i="1" dirty="0" smtClean="0">
                <a:latin typeface="Calibri"/>
                <a:cs typeface="Calibri"/>
              </a:rPr>
              <a:t> um </a:t>
            </a:r>
            <a:r>
              <a:rPr lang="en-US" sz="2000" i="1" dirty="0" err="1" smtClean="0">
                <a:latin typeface="Calibri"/>
                <a:cs typeface="Calibri"/>
              </a:rPr>
              <a:t>enorme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acúmulo</a:t>
            </a:r>
            <a:r>
              <a:rPr lang="en-US" sz="2000" i="1" dirty="0" smtClean="0">
                <a:latin typeface="Calibri"/>
                <a:cs typeface="Calibri"/>
              </a:rPr>
              <a:t> de </a:t>
            </a:r>
            <a:r>
              <a:rPr lang="en-US" sz="2000" i="1" dirty="0" err="1" smtClean="0">
                <a:latin typeface="Calibri"/>
                <a:cs typeface="Calibri"/>
              </a:rPr>
              <a:t>mercadorias</a:t>
            </a:r>
            <a:r>
              <a:rPr lang="en-US" sz="2000" i="1" dirty="0" smtClean="0">
                <a:latin typeface="Calibri"/>
                <a:cs typeface="Calibri"/>
              </a:rPr>
              <a:t>, e a </a:t>
            </a:r>
            <a:r>
              <a:rPr lang="en-US" sz="2000" i="1" dirty="0" err="1" smtClean="0">
                <a:latin typeface="Calibri"/>
                <a:cs typeface="Calibri"/>
              </a:rPr>
              <a:t>mercadoria</a:t>
            </a:r>
            <a:r>
              <a:rPr lang="en-US" sz="2000" i="1" dirty="0" smtClean="0">
                <a:latin typeface="Calibri"/>
                <a:cs typeface="Calibri"/>
              </a:rPr>
              <a:t> individual </a:t>
            </a:r>
            <a:r>
              <a:rPr lang="en-US" sz="2000" i="1" dirty="0" err="1" smtClean="0">
                <a:latin typeface="Calibri"/>
                <a:cs typeface="Calibri"/>
              </a:rPr>
              <a:t>como</a:t>
            </a:r>
            <a:r>
              <a:rPr lang="en-US" sz="2000" i="1" dirty="0" smtClean="0">
                <a:latin typeface="Calibri"/>
                <a:cs typeface="Calibri"/>
              </a:rPr>
              <a:t> a forma </a:t>
            </a:r>
            <a:r>
              <a:rPr lang="en-US" sz="2000" i="1" dirty="0" err="1" smtClean="0">
                <a:latin typeface="Calibri"/>
                <a:cs typeface="Calibri"/>
              </a:rPr>
              <a:t>elementar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dessa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 smtClean="0">
                <a:latin typeface="Calibri"/>
                <a:cs typeface="Calibri"/>
              </a:rPr>
              <a:t>riqueza</a:t>
            </a:r>
            <a:r>
              <a:rPr lang="en-US" sz="2000" i="1" dirty="0" smtClean="0">
                <a:latin typeface="Calibri"/>
                <a:cs typeface="Calibri"/>
              </a:rPr>
              <a:t>.”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desenvolvimento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leva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fetichismo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também</a:t>
            </a:r>
            <a:r>
              <a:rPr lang="en-US" sz="2000" dirty="0" smtClean="0">
                <a:latin typeface="Calibri"/>
                <a:cs typeface="Calibri"/>
              </a:rPr>
              <a:t> um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encobrimento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deformação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e da </a:t>
            </a:r>
            <a:r>
              <a:rPr lang="en-US" sz="2000" dirty="0" err="1" smtClean="0">
                <a:latin typeface="Calibri"/>
                <a:cs typeface="Calibri"/>
              </a:rPr>
              <a:t>capacidade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significar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homens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criando</a:t>
            </a:r>
            <a:r>
              <a:rPr lang="en-US" sz="2000" dirty="0" smtClean="0">
                <a:latin typeface="Calibri"/>
                <a:cs typeface="Calibri"/>
              </a:rPr>
              <a:t> no </a:t>
            </a:r>
            <a:r>
              <a:rPr lang="en-US" sz="2000" dirty="0" err="1" smtClean="0">
                <a:latin typeface="Calibri"/>
                <a:cs typeface="Calibri"/>
              </a:rPr>
              <a:t>desenvolvimento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histórico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683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54000"/>
            <a:ext cx="8001000" cy="6045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Marx </a:t>
            </a:r>
            <a:r>
              <a:rPr lang="en-US" sz="2000" dirty="0" err="1" smtClean="0">
                <a:latin typeface="Calibri"/>
                <a:cs typeface="Calibri"/>
              </a:rPr>
              <a:t>passa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analisar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entre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objetos</a:t>
            </a:r>
            <a:r>
              <a:rPr lang="en-US" sz="2000" dirty="0" smtClean="0">
                <a:latin typeface="Calibri"/>
                <a:cs typeface="Calibri"/>
              </a:rPr>
              <a:t> (</a:t>
            </a:r>
            <a:r>
              <a:rPr lang="en-US" sz="2000" dirty="0" err="1" smtClean="0">
                <a:latin typeface="Calibri"/>
                <a:cs typeface="Calibri"/>
              </a:rPr>
              <a:t>mercadorias</a:t>
            </a:r>
            <a:r>
              <a:rPr lang="en-US" sz="2000" dirty="0" smtClean="0">
                <a:latin typeface="Calibri"/>
                <a:cs typeface="Calibri"/>
              </a:rPr>
              <a:t>) </a:t>
            </a:r>
            <a:r>
              <a:rPr lang="en-US" sz="2000" dirty="0" err="1" smtClean="0">
                <a:latin typeface="Calibri"/>
                <a:cs typeface="Calibri"/>
              </a:rPr>
              <a:t>sobre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fundo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entre </a:t>
            </a:r>
            <a:r>
              <a:rPr lang="en-US" sz="2000" dirty="0" err="1" smtClean="0">
                <a:latin typeface="Calibri"/>
                <a:cs typeface="Calibri"/>
              </a:rPr>
              <a:t>sujeitos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informando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com 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ocorre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mesmo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com 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endParaRPr lang="en-US" sz="2000" dirty="0" smtClean="0">
              <a:latin typeface="Calibri"/>
              <a:cs typeface="Calibri"/>
            </a:endParaRPr>
          </a:p>
          <a:p>
            <a:pPr marL="0" indent="0" algn="just">
              <a:spcBef>
                <a:spcPts val="2200"/>
              </a:spcBef>
              <a:buNone/>
            </a:pPr>
            <a:r>
              <a:rPr lang="en-US" sz="2000" dirty="0" err="1">
                <a:latin typeface="Calibri"/>
                <a:cs typeface="Calibri"/>
              </a:rPr>
              <a:t>E</a:t>
            </a:r>
            <a:r>
              <a:rPr lang="en-US" sz="2000" dirty="0" err="1" smtClean="0">
                <a:latin typeface="Calibri"/>
                <a:cs typeface="Calibri"/>
              </a:rPr>
              <a:t>xemplificando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nascer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vem</a:t>
            </a:r>
            <a:r>
              <a:rPr lang="en-US" sz="2000" dirty="0" smtClean="0">
                <a:latin typeface="Calibri"/>
                <a:cs typeface="Calibri"/>
              </a:rPr>
              <a:t> com um </a:t>
            </a:r>
            <a:r>
              <a:rPr lang="en-US" sz="2000" dirty="0" err="1" smtClean="0">
                <a:latin typeface="Calibri"/>
                <a:cs typeface="Calibri"/>
              </a:rPr>
              <a:t>espelho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mão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para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reconheça</a:t>
            </a:r>
            <a:r>
              <a:rPr lang="en-US" sz="2000" dirty="0" smtClean="0">
                <a:latin typeface="Calibri"/>
                <a:cs typeface="Calibri"/>
              </a:rPr>
              <a:t>. 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vê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refletido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primeiro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outro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r>
              <a:rPr lang="en-US" sz="2000" dirty="0" err="1" smtClean="0">
                <a:latin typeface="Calibri"/>
                <a:cs typeface="Calibri"/>
              </a:rPr>
              <a:t>Só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através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desta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reconhece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Da </a:t>
            </a:r>
            <a:r>
              <a:rPr lang="en-US" sz="2000" dirty="0" err="1" smtClean="0">
                <a:latin typeface="Calibri"/>
                <a:cs typeface="Calibri"/>
              </a:rPr>
              <a:t>semelhança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com 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surge o </a:t>
            </a:r>
            <a:r>
              <a:rPr lang="en-US" sz="2000" dirty="0" err="1" smtClean="0">
                <a:latin typeface="Calibri"/>
                <a:cs typeface="Calibri"/>
              </a:rPr>
              <a:t>fundamento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identidade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princípio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só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intercambia</a:t>
            </a:r>
            <a:r>
              <a:rPr lang="en-US" sz="2000" dirty="0" smtClean="0">
                <a:latin typeface="Calibri"/>
                <a:cs typeface="Calibri"/>
              </a:rPr>
              <a:t> com </a:t>
            </a:r>
            <a:r>
              <a:rPr lang="en-US" sz="2000" dirty="0" err="1" smtClean="0">
                <a:latin typeface="Calibri"/>
                <a:cs typeface="Calibri"/>
              </a:rPr>
              <a:t>outra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necessariamente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diferente</a:t>
            </a:r>
            <a:r>
              <a:rPr lang="en-US" sz="2000" dirty="0" smtClean="0">
                <a:latin typeface="Calibri"/>
                <a:cs typeface="Calibri"/>
              </a:rPr>
              <a:t>, mas o </a:t>
            </a:r>
            <a:r>
              <a:rPr lang="en-US" sz="2000" dirty="0" err="1" smtClean="0">
                <a:latin typeface="Calibri"/>
                <a:cs typeface="Calibri"/>
              </a:rPr>
              <a:t>intercâmbio</a:t>
            </a:r>
            <a:r>
              <a:rPr lang="en-US" sz="2000" dirty="0" smtClean="0">
                <a:latin typeface="Calibri"/>
                <a:cs typeface="Calibri"/>
              </a:rPr>
              <a:t> entre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diferentes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só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será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possível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meio</a:t>
            </a:r>
            <a:r>
              <a:rPr lang="en-US" sz="2000" dirty="0" smtClean="0">
                <a:latin typeface="Calibri"/>
                <a:cs typeface="Calibri"/>
              </a:rPr>
              <a:t> dos </a:t>
            </a:r>
            <a:r>
              <a:rPr lang="en-US" sz="2000" dirty="0" err="1" smtClean="0">
                <a:latin typeface="Calibri"/>
                <a:cs typeface="Calibri"/>
              </a:rPr>
              <a:t>aspectos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comuns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elas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– </a:t>
            </a:r>
            <a:r>
              <a:rPr lang="en-US" sz="2000" dirty="0" err="1" smtClean="0">
                <a:latin typeface="Calibri"/>
                <a:cs typeface="Calibri"/>
              </a:rPr>
              <a:t>isso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torna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semelhantes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r>
              <a:rPr lang="en-US" sz="2000" dirty="0" err="1" smtClean="0">
                <a:latin typeface="Calibri"/>
                <a:cs typeface="Calibri"/>
              </a:rPr>
              <a:t>Isto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identifica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são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Não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receber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menos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aquilo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se </a:t>
            </a:r>
            <a:r>
              <a:rPr lang="en-US" sz="2000" b="1" dirty="0" err="1" smtClean="0">
                <a:latin typeface="Calibri"/>
                <a:cs typeface="Calibri"/>
              </a:rPr>
              <a:t>dá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smtClean="0">
                <a:latin typeface="Calibri"/>
                <a:cs typeface="Calibri"/>
              </a:rPr>
              <a:t>= </a:t>
            </a:r>
            <a:r>
              <a:rPr lang="en-US" sz="2000" b="1" dirty="0" err="1" smtClean="0">
                <a:latin typeface="Calibri"/>
                <a:cs typeface="Calibri"/>
              </a:rPr>
              <a:t>conceito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homem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já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existe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em</a:t>
            </a:r>
            <a:r>
              <a:rPr lang="en-US" sz="2000" b="1" dirty="0" smtClean="0">
                <a:latin typeface="Calibri"/>
                <a:cs typeface="Calibri"/>
              </a:rPr>
              <a:t> um </a:t>
            </a:r>
            <a:r>
              <a:rPr lang="en-US" sz="2000" b="1" dirty="0" err="1" smtClean="0">
                <a:latin typeface="Calibri"/>
                <a:cs typeface="Calibri"/>
              </a:rPr>
              <a:t>meio</a:t>
            </a:r>
            <a:r>
              <a:rPr lang="en-US" sz="2000" b="1" dirty="0" smtClean="0">
                <a:latin typeface="Calibri"/>
                <a:cs typeface="Calibri"/>
              </a:rPr>
              <a:t> social </a:t>
            </a:r>
            <a:r>
              <a:rPr lang="en-US" sz="2000" b="1" dirty="0" err="1" smtClean="0">
                <a:latin typeface="Calibri"/>
                <a:cs typeface="Calibri"/>
              </a:rPr>
              <a:t>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trabalho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tenha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importância</a:t>
            </a:r>
            <a:r>
              <a:rPr lang="en-US" sz="2000" b="1" dirty="0" smtClean="0">
                <a:latin typeface="Calibri"/>
                <a:cs typeface="Calibri"/>
              </a:rPr>
              <a:t> primordial.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68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5900"/>
            <a:ext cx="8001000" cy="5803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No </a:t>
            </a:r>
            <a:r>
              <a:rPr lang="en-US" sz="2000" dirty="0" err="1" smtClean="0">
                <a:latin typeface="Calibri"/>
                <a:cs typeface="Calibri"/>
              </a:rPr>
              <a:t>entanto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são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palavras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definem</a:t>
            </a:r>
            <a:r>
              <a:rPr lang="en-US" sz="2000" dirty="0" smtClean="0">
                <a:latin typeface="Calibri"/>
                <a:cs typeface="Calibri"/>
              </a:rPr>
              <a:t> o valor da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. Marx </a:t>
            </a:r>
            <a:r>
              <a:rPr lang="en-US" sz="2000" dirty="0" err="1" smtClean="0">
                <a:latin typeface="Calibri"/>
                <a:cs typeface="Calibri"/>
              </a:rPr>
              <a:t>analisa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então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função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muda</a:t>
            </a:r>
            <a:r>
              <a:rPr lang="en-US" sz="2000" dirty="0" smtClean="0">
                <a:latin typeface="Calibri"/>
                <a:cs typeface="Calibri"/>
              </a:rPr>
              <a:t> dos </a:t>
            </a:r>
            <a:r>
              <a:rPr lang="en-US" sz="2000" dirty="0" err="1" smtClean="0">
                <a:latin typeface="Calibri"/>
                <a:cs typeface="Calibri"/>
              </a:rPr>
              <a:t>objetos</a:t>
            </a:r>
            <a:r>
              <a:rPr lang="en-US" sz="2000" dirty="0" smtClean="0">
                <a:latin typeface="Calibri"/>
                <a:cs typeface="Calibri"/>
              </a:rPr>
              <a:t>. A </a:t>
            </a:r>
            <a:r>
              <a:rPr lang="en-US" sz="2000" dirty="0" err="1" smtClean="0">
                <a:latin typeface="Calibri"/>
                <a:cs typeface="Calibri"/>
              </a:rPr>
              <a:t>linguagem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com </a:t>
            </a:r>
            <a:r>
              <a:rPr lang="en-US" sz="2000" dirty="0" err="1" smtClean="0">
                <a:latin typeface="Calibri"/>
                <a:cs typeface="Calibri"/>
              </a:rPr>
              <a:t>outra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dá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semelhanças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diferenças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possuem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ou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seja</a:t>
            </a:r>
            <a:r>
              <a:rPr lang="en-US" sz="2000" dirty="0" smtClean="0">
                <a:latin typeface="Calibri"/>
                <a:cs typeface="Calibri"/>
              </a:rPr>
              <a:t>, com </a:t>
            </a:r>
            <a:r>
              <a:rPr lang="en-US" sz="2000" dirty="0" err="1" smtClean="0">
                <a:latin typeface="Calibri"/>
                <a:cs typeface="Calibri"/>
              </a:rPr>
              <a:t>aquilo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lhes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confere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realidade</a:t>
            </a:r>
            <a:r>
              <a:rPr lang="en-US" sz="2000" dirty="0" smtClean="0">
                <a:latin typeface="Calibri"/>
                <a:cs typeface="Calibri"/>
              </a:rPr>
              <a:t> (valor).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“</a:t>
            </a:r>
            <a:r>
              <a:rPr lang="en-US" sz="2000" dirty="0" err="1" smtClean="0">
                <a:latin typeface="Calibri"/>
                <a:cs typeface="Calibri"/>
              </a:rPr>
              <a:t>lê</a:t>
            </a:r>
            <a:r>
              <a:rPr lang="en-US" sz="2000" dirty="0" smtClean="0">
                <a:latin typeface="Calibri"/>
                <a:cs typeface="Calibri"/>
              </a:rPr>
              <a:t>”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enquanto</a:t>
            </a:r>
            <a:r>
              <a:rPr lang="en-US" sz="2000" dirty="0" smtClean="0">
                <a:latin typeface="Calibri"/>
                <a:cs typeface="Calibri"/>
              </a:rPr>
              <a:t> valor,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outra</a:t>
            </a:r>
            <a:r>
              <a:rPr lang="en-US" sz="2000" dirty="0" smtClean="0">
                <a:latin typeface="Calibri"/>
                <a:cs typeface="Calibri"/>
              </a:rPr>
              <a:t> –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verdade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somos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nós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realizamos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leitura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Valor de </a:t>
            </a:r>
            <a:r>
              <a:rPr lang="en-US" sz="2000" b="1" dirty="0" err="1" smtClean="0">
                <a:latin typeface="Calibri"/>
                <a:cs typeface="Calibri"/>
              </a:rPr>
              <a:t>uso</a:t>
            </a:r>
            <a:r>
              <a:rPr lang="en-US" sz="2000" b="1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caráter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qualitativo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objeto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enquanto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satisfação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necessidade</a:t>
            </a:r>
            <a:r>
              <a:rPr lang="en-US" sz="2000" dirty="0" smtClean="0">
                <a:latin typeface="Calibri"/>
                <a:cs typeface="Calibri"/>
              </a:rPr>
              <a:t> individual.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Valor de </a:t>
            </a:r>
            <a:r>
              <a:rPr lang="en-US" sz="2000" b="1" dirty="0" err="1" smtClean="0">
                <a:latin typeface="Calibri"/>
                <a:cs typeface="Calibri"/>
              </a:rPr>
              <a:t>troca</a:t>
            </a:r>
            <a:r>
              <a:rPr lang="en-US" sz="2000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caráter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quantitativo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expressa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intercambiada</a:t>
            </a:r>
            <a:r>
              <a:rPr lang="en-US" sz="2000" dirty="0" smtClean="0">
                <a:latin typeface="Calibri"/>
                <a:cs typeface="Calibri"/>
              </a:rPr>
              <a:t> tem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comum</a:t>
            </a:r>
            <a:r>
              <a:rPr lang="en-US" sz="2000" dirty="0" smtClean="0">
                <a:latin typeface="Calibri"/>
                <a:cs typeface="Calibri"/>
              </a:rPr>
              <a:t> – tempo de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consumido</a:t>
            </a:r>
            <a:r>
              <a:rPr lang="en-US" sz="2000" dirty="0" smtClean="0">
                <a:latin typeface="Calibri"/>
                <a:cs typeface="Calibri"/>
              </a:rPr>
              <a:t>/tempo de </a:t>
            </a:r>
            <a:r>
              <a:rPr lang="en-US" sz="2000" dirty="0" err="1" smtClean="0">
                <a:latin typeface="Calibri"/>
                <a:cs typeface="Calibri"/>
              </a:rPr>
              <a:t>vida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momento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histórico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fim</a:t>
            </a:r>
            <a:r>
              <a:rPr lang="en-US" sz="2000" dirty="0" smtClean="0">
                <a:latin typeface="Calibri"/>
                <a:cs typeface="Calibri"/>
              </a:rPr>
              <a:t>, o </a:t>
            </a:r>
            <a:r>
              <a:rPr lang="en-US" sz="2000" dirty="0" err="1" smtClean="0">
                <a:latin typeface="Calibri"/>
                <a:cs typeface="Calibri"/>
              </a:rPr>
              <a:t>intercâmbio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supõe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sujeitos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formam</a:t>
            </a:r>
            <a:r>
              <a:rPr lang="en-US" sz="2000" dirty="0" smtClean="0">
                <a:latin typeface="Calibri"/>
                <a:cs typeface="Calibri"/>
              </a:rPr>
              <a:t> parte de um </a:t>
            </a:r>
            <a:r>
              <a:rPr lang="en-US" sz="2000" dirty="0" err="1" smtClean="0">
                <a:latin typeface="Calibri"/>
                <a:cs typeface="Calibri"/>
              </a:rPr>
              <a:t>determinado</a:t>
            </a:r>
            <a:r>
              <a:rPr lang="en-US" sz="2000" dirty="0" smtClean="0">
                <a:latin typeface="Calibri"/>
                <a:cs typeface="Calibri"/>
              </a:rPr>
              <a:t> campo </a:t>
            </a:r>
            <a:r>
              <a:rPr lang="en-US" sz="2000" dirty="0" err="1" smtClean="0">
                <a:latin typeface="Calibri"/>
                <a:cs typeface="Calibri"/>
              </a:rPr>
              <a:t>produtivo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um deles </a:t>
            </a:r>
            <a:r>
              <a:rPr lang="en-US" sz="2000" dirty="0" err="1" smtClean="0">
                <a:latin typeface="Calibri"/>
                <a:cs typeface="Calibri"/>
              </a:rPr>
              <a:t>quer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algo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outro </a:t>
            </a:r>
            <a:r>
              <a:rPr lang="en-US" sz="2000" dirty="0" err="1" smtClean="0">
                <a:latin typeface="Calibri"/>
                <a:cs typeface="Calibri"/>
              </a:rPr>
              <a:t>produziu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para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satisfação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necessidade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5900"/>
            <a:ext cx="8001000" cy="5803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Forma </a:t>
            </a:r>
            <a:r>
              <a:rPr lang="en-US" sz="2000" b="1" dirty="0" err="1" smtClean="0">
                <a:latin typeface="Calibri"/>
                <a:cs typeface="Calibri"/>
              </a:rPr>
              <a:t>despregada</a:t>
            </a:r>
            <a:r>
              <a:rPr lang="en-US" sz="2000" b="1" dirty="0" smtClean="0">
                <a:latin typeface="Calibri"/>
                <a:cs typeface="Calibri"/>
              </a:rPr>
              <a:t> de valor</a:t>
            </a:r>
            <a:r>
              <a:rPr lang="en-US" sz="2000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lê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valor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qualquer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outra</a:t>
            </a:r>
            <a:r>
              <a:rPr lang="en-US" sz="2000" dirty="0" smtClean="0">
                <a:latin typeface="Calibri"/>
                <a:cs typeface="Calibri"/>
              </a:rPr>
              <a:t>, e </a:t>
            </a:r>
            <a:r>
              <a:rPr lang="en-US" sz="2000" dirty="0" err="1" smtClean="0">
                <a:latin typeface="Calibri"/>
                <a:cs typeface="Calibri"/>
              </a:rPr>
              <a:t>portanto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equivale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qualquer</a:t>
            </a:r>
            <a:r>
              <a:rPr lang="en-US" sz="2000" dirty="0" smtClean="0">
                <a:latin typeface="Calibri"/>
                <a:cs typeface="Calibri"/>
              </a:rPr>
              <a:t> outro. A </a:t>
            </a:r>
            <a:r>
              <a:rPr lang="en-US" sz="2000" dirty="0" err="1" smtClean="0">
                <a:latin typeface="Calibri"/>
                <a:cs typeface="Calibri"/>
              </a:rPr>
              <a:t>semelhança</a:t>
            </a:r>
            <a:r>
              <a:rPr lang="en-US" sz="2000" dirty="0" smtClean="0">
                <a:latin typeface="Calibri"/>
                <a:cs typeface="Calibri"/>
              </a:rPr>
              <a:t> entre as </a:t>
            </a:r>
            <a:r>
              <a:rPr lang="en-US" sz="2000" dirty="0" err="1" smtClean="0">
                <a:latin typeface="Calibri"/>
                <a:cs typeface="Calibri"/>
              </a:rPr>
              <a:t>mercadorias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impõe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semelhança</a:t>
            </a:r>
            <a:r>
              <a:rPr lang="en-US" sz="2000" dirty="0" smtClean="0">
                <a:latin typeface="Calibri"/>
                <a:cs typeface="Calibri"/>
              </a:rPr>
              <a:t> entre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homens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produziram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b="1" dirty="0" err="1" smtClean="0">
                <a:latin typeface="Calibri"/>
                <a:cs typeface="Calibri"/>
              </a:rPr>
              <a:t>equivalente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geral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compartilha</a:t>
            </a:r>
            <a:r>
              <a:rPr lang="en-US" sz="2000" dirty="0" smtClean="0">
                <a:latin typeface="Calibri"/>
                <a:cs typeface="Calibri"/>
              </a:rPr>
              <a:t> a forma </a:t>
            </a:r>
            <a:r>
              <a:rPr lang="en-US" sz="2000" dirty="0" err="1" smtClean="0">
                <a:latin typeface="Calibri"/>
                <a:cs typeface="Calibri"/>
              </a:rPr>
              <a:t>relativa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eis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expressa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série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infinita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todos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demais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corpos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expressa</a:t>
            </a:r>
            <a:r>
              <a:rPr lang="en-US" sz="2000" dirty="0" smtClean="0">
                <a:latin typeface="Calibri"/>
                <a:cs typeface="Calibri"/>
              </a:rPr>
              <a:t> o valor de </a:t>
            </a:r>
            <a:r>
              <a:rPr lang="en-US" sz="2000" dirty="0" err="1" smtClean="0">
                <a:latin typeface="Calibri"/>
                <a:cs typeface="Calibri"/>
              </a:rPr>
              <a:t>todas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outras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para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todas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outras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dirty="0" err="1" smtClean="0">
                <a:latin typeface="Calibri"/>
                <a:cs typeface="Calibri"/>
              </a:rPr>
              <a:t>dinheiro</a:t>
            </a:r>
            <a:r>
              <a:rPr lang="en-US" sz="2000" dirty="0" smtClean="0">
                <a:latin typeface="Calibri"/>
                <a:cs typeface="Calibri"/>
              </a:rPr>
              <a:t>). 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A </a:t>
            </a:r>
            <a:r>
              <a:rPr lang="en-US" sz="2000" b="1" dirty="0" err="1" smtClean="0">
                <a:latin typeface="Calibri"/>
                <a:cs typeface="Calibri"/>
              </a:rPr>
              <a:t>este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processo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se </a:t>
            </a:r>
            <a:r>
              <a:rPr lang="en-US" sz="2000" b="1" dirty="0" err="1" smtClean="0">
                <a:latin typeface="Calibri"/>
                <a:cs typeface="Calibri"/>
              </a:rPr>
              <a:t>estrutura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na</a:t>
            </a:r>
            <a:r>
              <a:rPr lang="en-US" sz="2000" b="1" dirty="0" smtClean="0">
                <a:latin typeface="Calibri"/>
                <a:cs typeface="Calibri"/>
              </a:rPr>
              <a:t> forma “</a:t>
            </a:r>
            <a:r>
              <a:rPr lang="en-US" sz="2000" b="1" dirty="0" err="1" smtClean="0">
                <a:latin typeface="Calibri"/>
                <a:cs typeface="Calibri"/>
              </a:rPr>
              <a:t>dinheiro</a:t>
            </a:r>
            <a:r>
              <a:rPr lang="en-US" sz="2000" b="1" dirty="0" smtClean="0">
                <a:latin typeface="Calibri"/>
                <a:cs typeface="Calibri"/>
              </a:rPr>
              <a:t>” </a:t>
            </a:r>
            <a:r>
              <a:rPr lang="en-US" sz="2000" b="1" dirty="0" err="1" smtClean="0">
                <a:latin typeface="Calibri"/>
                <a:cs typeface="Calibri"/>
              </a:rPr>
              <a:t>culmina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fetichismo</a:t>
            </a:r>
            <a:r>
              <a:rPr lang="en-US" sz="2000" b="1" dirty="0" smtClean="0">
                <a:latin typeface="Calibri"/>
                <a:cs typeface="Calibri"/>
              </a:rPr>
              <a:t> da </a:t>
            </a:r>
            <a:r>
              <a:rPr lang="en-US" sz="2000" b="1" dirty="0" err="1" smtClean="0">
                <a:latin typeface="Calibri"/>
                <a:cs typeface="Calibri"/>
              </a:rPr>
              <a:t>mercadoria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fundamento</a:t>
            </a:r>
            <a:r>
              <a:rPr lang="en-US" sz="2000" dirty="0" smtClean="0">
                <a:latin typeface="Calibri"/>
                <a:cs typeface="Calibri"/>
              </a:rPr>
              <a:t> do valor </a:t>
            </a:r>
            <a:r>
              <a:rPr lang="en-US" sz="2000" dirty="0" err="1" smtClean="0">
                <a:latin typeface="Calibri"/>
                <a:cs typeface="Calibri"/>
              </a:rPr>
              <a:t>expressado</a:t>
            </a:r>
            <a:r>
              <a:rPr lang="en-US" sz="2000" dirty="0" smtClean="0">
                <a:latin typeface="Calibri"/>
                <a:cs typeface="Calibri"/>
              </a:rPr>
              <a:t> no </a:t>
            </a:r>
            <a:r>
              <a:rPr lang="en-US" sz="2000" dirty="0" err="1" smtClean="0">
                <a:latin typeface="Calibri"/>
                <a:cs typeface="Calibri"/>
              </a:rPr>
              <a:t>dinheiro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oculta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social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fundamenta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toda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Assim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equivalente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geral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desenvolve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trajetória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desde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moeda</a:t>
            </a:r>
            <a:r>
              <a:rPr lang="en-US" sz="2000" dirty="0" smtClean="0">
                <a:latin typeface="Calibri"/>
                <a:cs typeface="Calibri"/>
              </a:rPr>
              <a:t> (</a:t>
            </a:r>
            <a:r>
              <a:rPr lang="en-US" sz="2000" dirty="0" err="1" smtClean="0">
                <a:latin typeface="Calibri"/>
                <a:cs typeface="Calibri"/>
              </a:rPr>
              <a:t>símbolo</a:t>
            </a:r>
            <a:r>
              <a:rPr lang="en-US" sz="2000" dirty="0" smtClean="0">
                <a:latin typeface="Calibri"/>
                <a:cs typeface="Calibri"/>
              </a:rPr>
              <a:t>) </a:t>
            </a:r>
            <a:r>
              <a:rPr lang="en-US" sz="2000" dirty="0" err="1" smtClean="0">
                <a:latin typeface="Calibri"/>
                <a:cs typeface="Calibri"/>
              </a:rPr>
              <a:t>até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papel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moeda</a:t>
            </a:r>
            <a:r>
              <a:rPr lang="en-US" sz="2000" dirty="0" smtClean="0">
                <a:latin typeface="Calibri"/>
                <a:cs typeface="Calibri"/>
              </a:rPr>
              <a:t> (</a:t>
            </a:r>
            <a:r>
              <a:rPr lang="en-US" sz="2000" dirty="0" err="1" smtClean="0">
                <a:latin typeface="Calibri"/>
                <a:cs typeface="Calibri"/>
              </a:rPr>
              <a:t>signo</a:t>
            </a:r>
            <a:r>
              <a:rPr lang="en-US" sz="2000" dirty="0" smtClean="0">
                <a:latin typeface="Calibri"/>
                <a:cs typeface="Calibri"/>
              </a:rPr>
              <a:t>)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valor de um, </a:t>
            </a:r>
            <a:r>
              <a:rPr lang="en-US" sz="2000" dirty="0" err="1" smtClean="0">
                <a:latin typeface="Calibri"/>
                <a:cs typeface="Calibri"/>
              </a:rPr>
              <a:t>quase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desaparece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suporte</a:t>
            </a:r>
            <a:r>
              <a:rPr lang="en-US" sz="2000" dirty="0" smtClean="0">
                <a:latin typeface="Calibri"/>
                <a:cs typeface="Calibri"/>
              </a:rPr>
              <a:t> do valor de </a:t>
            </a:r>
            <a:r>
              <a:rPr lang="en-US" sz="2000" dirty="0" err="1" smtClean="0">
                <a:latin typeface="Calibri"/>
                <a:cs typeface="Calibri"/>
              </a:rPr>
              <a:t>troca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605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 COOPERAÇÃO E A EXPROPRIAÇÃO DOS PODERES DO CORPO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8000"/>
            <a:ext cx="8001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caracteriza</a:t>
            </a:r>
            <a:r>
              <a:rPr lang="en-US" sz="2000" dirty="0" smtClean="0">
                <a:latin typeface="Calibri"/>
                <a:cs typeface="Calibri"/>
              </a:rPr>
              <a:t>-se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ampliar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incrementar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capacidade</a:t>
            </a:r>
            <a:r>
              <a:rPr lang="en-US" sz="2000" dirty="0" smtClean="0">
                <a:latin typeface="Calibri"/>
                <a:cs typeface="Calibri"/>
              </a:rPr>
              <a:t> individual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, e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meio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atividade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coletiva</a:t>
            </a:r>
            <a:r>
              <a:rPr lang="en-US" sz="2000" dirty="0" smtClean="0">
                <a:latin typeface="Calibri"/>
                <a:cs typeface="Calibri"/>
              </a:rPr>
              <a:t>. A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simultânea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muitos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indivíduos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implica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sempre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acréscimo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ampliação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estimulação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economia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socialização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individual.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Significa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cada</a:t>
            </a:r>
            <a:r>
              <a:rPr lang="en-US" sz="2000" dirty="0" smtClean="0">
                <a:latin typeface="Calibri"/>
                <a:cs typeface="Calibri"/>
              </a:rPr>
              <a:t> um dos </a:t>
            </a:r>
            <a:r>
              <a:rPr lang="en-US" sz="2000" dirty="0" err="1" smtClean="0">
                <a:latin typeface="Calibri"/>
                <a:cs typeface="Calibri"/>
              </a:rPr>
              <a:t>membros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grupo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percebe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resultado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mesmo</a:t>
            </a:r>
            <a:r>
              <a:rPr lang="en-US" sz="2000" dirty="0" smtClean="0">
                <a:latin typeface="Calibri"/>
                <a:cs typeface="Calibri"/>
              </a:rPr>
              <a:t> tempo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comum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sem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privilégios</a:t>
            </a:r>
            <a:r>
              <a:rPr lang="en-US" sz="2000" dirty="0" smtClean="0">
                <a:latin typeface="Calibri"/>
                <a:cs typeface="Calibri"/>
              </a:rPr>
              <a:t> com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produto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à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pessoa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O </a:t>
            </a:r>
            <a:r>
              <a:rPr lang="en-US" sz="2000" b="1" dirty="0" err="1" smtClean="0">
                <a:latin typeface="Calibri"/>
                <a:cs typeface="Calibri"/>
              </a:rPr>
              <a:t>Problema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>
                <a:latin typeface="Calibri"/>
                <a:cs typeface="Calibri"/>
              </a:rPr>
              <a:t>p</a:t>
            </a:r>
            <a:r>
              <a:rPr lang="en-US" sz="2000" b="1" dirty="0" err="1" smtClean="0">
                <a:latin typeface="Calibri"/>
                <a:cs typeface="Calibri"/>
              </a:rPr>
              <a:t>oder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c</a:t>
            </a:r>
            <a:r>
              <a:rPr lang="en-US" sz="2000" b="1" dirty="0" err="1" smtClean="0">
                <a:latin typeface="Calibri"/>
                <a:cs typeface="Calibri"/>
              </a:rPr>
              <a:t>oletivo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latin typeface="Calibri"/>
                <a:cs typeface="Calibri"/>
              </a:rPr>
              <a:t>xpropriado</a:t>
            </a:r>
            <a:r>
              <a:rPr lang="en-US" sz="2000" b="1" dirty="0" smtClean="0">
                <a:latin typeface="Calibri"/>
                <a:cs typeface="Calibri"/>
              </a:rPr>
              <a:t> e o </a:t>
            </a:r>
            <a:r>
              <a:rPr lang="en-US" sz="2000" b="1" dirty="0" err="1" smtClean="0">
                <a:latin typeface="Calibri"/>
                <a:cs typeface="Calibri"/>
              </a:rPr>
              <a:t>obstáculo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para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sua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recuperação</a:t>
            </a:r>
            <a:r>
              <a:rPr lang="en-US" sz="2000" b="1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devolver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consciência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lhe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próprio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convertê</a:t>
            </a:r>
            <a:r>
              <a:rPr lang="en-US" sz="2000" dirty="0" smtClean="0">
                <a:latin typeface="Calibri"/>
                <a:cs typeface="Calibri"/>
              </a:rPr>
              <a:t>-lo no </a:t>
            </a:r>
            <a:r>
              <a:rPr lang="en-US" sz="2000" dirty="0" err="1" smtClean="0">
                <a:latin typeface="Calibri"/>
                <a:cs typeface="Calibri"/>
              </a:rPr>
              <a:t>fundamento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ativo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transformação</a:t>
            </a:r>
            <a:r>
              <a:rPr lang="en-US" sz="2000" dirty="0" smtClean="0">
                <a:latin typeface="Calibri"/>
                <a:cs typeface="Calibri"/>
              </a:rPr>
              <a:t> social.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A </a:t>
            </a:r>
            <a:r>
              <a:rPr lang="en-US" sz="2000" b="1" dirty="0" err="1" smtClean="0">
                <a:latin typeface="Calibri"/>
                <a:cs typeface="Calibri"/>
              </a:rPr>
              <a:t>cooperação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coletiva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é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fundamento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sempre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presente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toda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produção</a:t>
            </a:r>
            <a:r>
              <a:rPr lang="en-US" sz="2000" b="1" dirty="0" smtClean="0">
                <a:latin typeface="Calibri"/>
                <a:cs typeface="Calibri"/>
              </a:rPr>
              <a:t> e de </a:t>
            </a:r>
            <a:r>
              <a:rPr lang="en-US" sz="2000" b="1" dirty="0" err="1" smtClean="0">
                <a:latin typeface="Calibri"/>
                <a:cs typeface="Calibri"/>
              </a:rPr>
              <a:t>todo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poder</a:t>
            </a:r>
            <a:endParaRPr lang="en-US" sz="2000" b="1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9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5900"/>
            <a:ext cx="8001000" cy="6489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A </a:t>
            </a:r>
            <a:r>
              <a:rPr lang="en-US" sz="2000" dirty="0" err="1" smtClean="0">
                <a:latin typeface="Calibri"/>
                <a:cs typeface="Calibri"/>
              </a:rPr>
              <a:t>transformação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capital </a:t>
            </a:r>
            <a:r>
              <a:rPr lang="en-US" sz="2000" dirty="0" err="1" smtClean="0">
                <a:latin typeface="Calibri"/>
                <a:cs typeface="Calibri"/>
              </a:rPr>
              <a:t>produziu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transformar</a:t>
            </a:r>
            <a:r>
              <a:rPr lang="en-US" sz="2000" dirty="0" smtClean="0">
                <a:latin typeface="Calibri"/>
                <a:cs typeface="Calibri"/>
              </a:rPr>
              <a:t>  </a:t>
            </a:r>
            <a:r>
              <a:rPr lang="en-US" sz="2000" dirty="0" err="1" smtClean="0">
                <a:latin typeface="Calibri"/>
                <a:cs typeface="Calibri"/>
              </a:rPr>
              <a:t>numerosos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processos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individuais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um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combinado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(</a:t>
            </a:r>
            <a:r>
              <a:rPr lang="en-US" sz="2000" dirty="0" err="1" smtClean="0">
                <a:latin typeface="Calibri"/>
                <a:cs typeface="Calibri"/>
              </a:rPr>
              <a:t>manufatura</a:t>
            </a:r>
            <a:r>
              <a:rPr lang="en-US" sz="2000" dirty="0" smtClean="0">
                <a:latin typeface="Calibri"/>
                <a:cs typeface="Calibri"/>
              </a:rPr>
              <a:t>). </a:t>
            </a:r>
            <a:r>
              <a:rPr lang="en-US" sz="2000" b="1" dirty="0" err="1" smtClean="0">
                <a:latin typeface="Calibri"/>
                <a:cs typeface="Calibri"/>
              </a:rPr>
              <a:t>Reúne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para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integrar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trabalho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coletivo</a:t>
            </a:r>
            <a:r>
              <a:rPr lang="en-US" sz="2000" b="1" dirty="0" smtClean="0">
                <a:latin typeface="Calibri"/>
                <a:cs typeface="Calibri"/>
              </a:rPr>
              <a:t>, e </a:t>
            </a:r>
            <a:r>
              <a:rPr lang="en-US" sz="2000" b="1" dirty="0" err="1" smtClean="0">
                <a:latin typeface="Calibri"/>
                <a:cs typeface="Calibri"/>
              </a:rPr>
              <a:t>simultaneamente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separa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sujeito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para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despojá</a:t>
            </a:r>
            <a:r>
              <a:rPr lang="en-US" sz="2000" b="1" dirty="0" smtClean="0">
                <a:latin typeface="Calibri"/>
                <a:cs typeface="Calibri"/>
              </a:rPr>
              <a:t>-lo de </a:t>
            </a:r>
            <a:r>
              <a:rPr lang="en-US" sz="2000" b="1" dirty="0" err="1" smtClean="0">
                <a:latin typeface="Calibri"/>
                <a:cs typeface="Calibri"/>
              </a:rPr>
              <a:t>seus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frutos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Este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organização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assume </a:t>
            </a:r>
            <a:r>
              <a:rPr lang="en-US" sz="2000" dirty="0" err="1" smtClean="0">
                <a:latin typeface="Calibri"/>
                <a:cs typeface="Calibri"/>
              </a:rPr>
              <a:t>papel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autoridade</a:t>
            </a:r>
            <a:r>
              <a:rPr lang="en-US" sz="2000" dirty="0" smtClean="0">
                <a:latin typeface="Calibri"/>
                <a:cs typeface="Calibri"/>
              </a:rPr>
              <a:t>. E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objetivo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obtenção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gratuita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fruto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produção</a:t>
            </a:r>
            <a:r>
              <a:rPr lang="en-US" sz="2000" dirty="0" smtClean="0">
                <a:latin typeface="Calibri"/>
                <a:cs typeface="Calibri"/>
              </a:rPr>
              <a:t>, da </a:t>
            </a:r>
            <a:r>
              <a:rPr lang="en-US" sz="2000" dirty="0" err="1" smtClean="0">
                <a:latin typeface="Calibri"/>
                <a:cs typeface="Calibri"/>
              </a:rPr>
              <a:t>força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humana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capitalismo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inicia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transformando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individualidade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trabalhador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cabeça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vai</a:t>
            </a:r>
            <a:r>
              <a:rPr lang="en-US" sz="2000" dirty="0" smtClean="0">
                <a:latin typeface="Calibri"/>
                <a:cs typeface="Calibri"/>
              </a:rPr>
              <a:t>-se </a:t>
            </a:r>
            <a:r>
              <a:rPr lang="en-US" sz="2000" dirty="0" err="1" smtClean="0">
                <a:latin typeface="Calibri"/>
                <a:cs typeface="Calibri"/>
              </a:rPr>
              <a:t>instaurando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distância</a:t>
            </a:r>
            <a:r>
              <a:rPr lang="en-US" sz="2000" dirty="0" smtClean="0">
                <a:latin typeface="Calibri"/>
                <a:cs typeface="Calibri"/>
              </a:rPr>
              <a:t> entre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poderes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corpo</a:t>
            </a:r>
            <a:r>
              <a:rPr lang="en-US" sz="2000" dirty="0" smtClean="0">
                <a:latin typeface="Calibri"/>
                <a:cs typeface="Calibri"/>
              </a:rPr>
              <a:t> individual e o </a:t>
            </a:r>
            <a:r>
              <a:rPr lang="en-US" sz="2000" dirty="0" err="1" smtClean="0">
                <a:latin typeface="Calibri"/>
                <a:cs typeface="Calibri"/>
              </a:rPr>
              <a:t>sistema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produção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implica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metamorfose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estrutura</a:t>
            </a:r>
            <a:r>
              <a:rPr lang="en-US" sz="2000" dirty="0" smtClean="0">
                <a:latin typeface="Calibri"/>
                <a:cs typeface="Calibri"/>
              </a:rPr>
              <a:t> individual, </a:t>
            </a:r>
            <a:r>
              <a:rPr lang="en-US" sz="2000" dirty="0" err="1" smtClean="0">
                <a:latin typeface="Calibri"/>
                <a:cs typeface="Calibri"/>
              </a:rPr>
              <a:t>psíquica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sensível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trabalhador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O </a:t>
            </a:r>
            <a:r>
              <a:rPr lang="en-US" sz="2000" b="1" dirty="0" err="1" smtClean="0">
                <a:latin typeface="Calibri"/>
                <a:cs typeface="Calibri"/>
              </a:rPr>
              <a:t>capitalista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frente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operários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individuais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representa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unidade</a:t>
            </a:r>
            <a:r>
              <a:rPr lang="en-US" sz="2000" b="1" dirty="0" smtClean="0">
                <a:latin typeface="Calibri"/>
                <a:cs typeface="Calibri"/>
              </a:rPr>
              <a:t> e a </a:t>
            </a:r>
            <a:r>
              <a:rPr lang="en-US" sz="2000" b="1" dirty="0" err="1" smtClean="0">
                <a:latin typeface="Calibri"/>
                <a:cs typeface="Calibri"/>
              </a:rPr>
              <a:t>vontade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corpo</a:t>
            </a:r>
            <a:r>
              <a:rPr lang="en-US" sz="2000" b="1" dirty="0" smtClean="0">
                <a:latin typeface="Calibri"/>
                <a:cs typeface="Calibri"/>
              </a:rPr>
              <a:t> social do </a:t>
            </a:r>
            <a:r>
              <a:rPr lang="en-US" sz="2000" b="1" dirty="0" err="1" smtClean="0">
                <a:latin typeface="Calibri"/>
                <a:cs typeface="Calibri"/>
              </a:rPr>
              <a:t>trabalho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39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41300"/>
            <a:ext cx="8001000" cy="6464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Neste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, o </a:t>
            </a:r>
            <a:r>
              <a:rPr lang="en-US" sz="2000" dirty="0" err="1" smtClean="0">
                <a:latin typeface="Calibri"/>
                <a:cs typeface="Calibri"/>
              </a:rPr>
              <a:t>operário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ignora</a:t>
            </a:r>
            <a:r>
              <a:rPr lang="en-US" sz="2000" dirty="0" smtClean="0">
                <a:latin typeface="Calibri"/>
                <a:cs typeface="Calibri"/>
              </a:rPr>
              <a:t> o fundamental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nele</a:t>
            </a:r>
            <a:r>
              <a:rPr lang="en-US" sz="2000" dirty="0" smtClean="0">
                <a:latin typeface="Calibri"/>
                <a:cs typeface="Calibri"/>
              </a:rPr>
              <a:t> reside, </a:t>
            </a:r>
            <a:r>
              <a:rPr lang="en-US" sz="2000" dirty="0" err="1" smtClean="0">
                <a:latin typeface="Calibri"/>
                <a:cs typeface="Calibri"/>
              </a:rPr>
              <a:t>ou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seja</a:t>
            </a:r>
            <a:r>
              <a:rPr lang="en-US" sz="2000" dirty="0" smtClean="0">
                <a:latin typeface="Calibri"/>
                <a:cs typeface="Calibri"/>
              </a:rPr>
              <a:t>, 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força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comum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r>
              <a:rPr lang="en-US" sz="2000" b="1" dirty="0" err="1" smtClean="0">
                <a:latin typeface="Calibri"/>
                <a:cs typeface="Calibri"/>
              </a:rPr>
              <a:t>Toma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lugar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relação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dependência</a:t>
            </a:r>
            <a:r>
              <a:rPr lang="en-US" sz="2000" b="1" dirty="0" smtClean="0">
                <a:latin typeface="Calibri"/>
                <a:cs typeface="Calibri"/>
              </a:rPr>
              <a:t> com </a:t>
            </a:r>
            <a:r>
              <a:rPr lang="en-US" sz="2000" b="1" dirty="0" err="1" smtClean="0">
                <a:latin typeface="Calibri"/>
                <a:cs typeface="Calibri"/>
              </a:rPr>
              <a:t>esta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unidade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trazida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pelo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capitalismo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Assim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perdida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real e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mesmo</a:t>
            </a:r>
            <a:r>
              <a:rPr lang="en-US" sz="2000" dirty="0" smtClean="0">
                <a:latin typeface="Calibri"/>
                <a:cs typeface="Calibri"/>
              </a:rPr>
              <a:t> tempo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já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deve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recuperá</a:t>
            </a:r>
            <a:r>
              <a:rPr lang="en-US" sz="2000" dirty="0" smtClean="0">
                <a:latin typeface="Calibri"/>
                <a:cs typeface="Calibri"/>
              </a:rPr>
              <a:t>-la no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político</a:t>
            </a:r>
            <a:r>
              <a:rPr lang="en-US" sz="2000" dirty="0" smtClean="0">
                <a:latin typeface="Calibri"/>
                <a:cs typeface="Calibri"/>
              </a:rPr>
              <a:t>, agora </a:t>
            </a:r>
            <a:r>
              <a:rPr lang="en-US" sz="2000" dirty="0" err="1" smtClean="0">
                <a:latin typeface="Calibri"/>
                <a:cs typeface="Calibri"/>
              </a:rPr>
              <a:t>fora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capitalista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O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capital </a:t>
            </a:r>
            <a:r>
              <a:rPr lang="en-US" sz="2000" b="1" dirty="0" err="1" smtClean="0">
                <a:latin typeface="Calibri"/>
                <a:cs typeface="Calibri"/>
              </a:rPr>
              <a:t>ganha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historicamente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como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expropriação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dirty="0" err="1" smtClean="0">
                <a:latin typeface="Calibri"/>
                <a:cs typeface="Calibri"/>
              </a:rPr>
              <a:t>poder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coletiva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é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coletividade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trabalhadora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perde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como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poder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próprio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Neste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histórico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deixa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homens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descobrem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acreditam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produzem</a:t>
            </a:r>
            <a:r>
              <a:rPr lang="en-US" sz="2000" dirty="0" smtClean="0">
                <a:latin typeface="Calibri"/>
                <a:cs typeface="Calibri"/>
              </a:rPr>
              <a:t>, e </a:t>
            </a:r>
            <a:r>
              <a:rPr lang="en-US" sz="2000" dirty="0" err="1" smtClean="0">
                <a:latin typeface="Calibri"/>
                <a:cs typeface="Calibri"/>
              </a:rPr>
              <a:t>passa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apenas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técnica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ditada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natureza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meio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E </a:t>
            </a:r>
            <a:r>
              <a:rPr lang="en-US" sz="2000" dirty="0" err="1" smtClean="0">
                <a:latin typeface="Calibri"/>
                <a:cs typeface="Calibri"/>
              </a:rPr>
              <a:t>assim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dominação</a:t>
            </a:r>
            <a:r>
              <a:rPr lang="en-US" sz="2000" dirty="0" smtClean="0">
                <a:latin typeface="Calibri"/>
                <a:cs typeface="Calibri"/>
              </a:rPr>
              <a:t> do capital </a:t>
            </a:r>
            <a:r>
              <a:rPr lang="en-US" sz="2000" dirty="0" err="1" smtClean="0">
                <a:latin typeface="Calibri"/>
                <a:cs typeface="Calibri"/>
              </a:rPr>
              <a:t>será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considerada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acabada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quando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qualidade</a:t>
            </a:r>
            <a:r>
              <a:rPr lang="en-US" sz="2000" dirty="0" smtClean="0">
                <a:latin typeface="Calibri"/>
                <a:cs typeface="Calibri"/>
              </a:rPr>
              <a:t> das </a:t>
            </a:r>
            <a:r>
              <a:rPr lang="en-US" sz="2000" dirty="0" err="1" smtClean="0">
                <a:latin typeface="Calibri"/>
                <a:cs typeface="Calibri"/>
              </a:rPr>
              <a:t>forças</a:t>
            </a:r>
            <a:r>
              <a:rPr lang="en-US" sz="2000" dirty="0" smtClean="0">
                <a:latin typeface="Calibri"/>
                <a:cs typeface="Calibri"/>
              </a:rPr>
              <a:t> e dos </a:t>
            </a:r>
            <a:r>
              <a:rPr lang="en-US" sz="2000" dirty="0" err="1" smtClean="0">
                <a:latin typeface="Calibri"/>
                <a:cs typeface="Calibri"/>
              </a:rPr>
              <a:t>próprios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corpos</a:t>
            </a:r>
            <a:r>
              <a:rPr lang="en-US" sz="2000" dirty="0" smtClean="0">
                <a:latin typeface="Calibri"/>
                <a:cs typeface="Calibri"/>
              </a:rPr>
              <a:t> dos </a:t>
            </a:r>
            <a:r>
              <a:rPr lang="en-US" sz="2000" dirty="0" err="1" smtClean="0">
                <a:latin typeface="Calibri"/>
                <a:cs typeface="Calibri"/>
              </a:rPr>
              <a:t>operários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tiverem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desvinculado</a:t>
            </a:r>
            <a:r>
              <a:rPr lang="en-US" sz="2000" dirty="0" smtClean="0">
                <a:latin typeface="Calibri"/>
                <a:cs typeface="Calibri"/>
              </a:rPr>
              <a:t> deles </a:t>
            </a:r>
            <a:r>
              <a:rPr lang="en-US" sz="2000" dirty="0" err="1" smtClean="0">
                <a:latin typeface="Calibri"/>
                <a:cs typeface="Calibri"/>
              </a:rPr>
              <a:t>mesmos</a:t>
            </a:r>
            <a:r>
              <a:rPr lang="en-US" sz="2000" dirty="0" smtClean="0">
                <a:latin typeface="Calibri"/>
                <a:cs typeface="Calibri"/>
              </a:rPr>
              <a:t>, e se </a:t>
            </a:r>
            <a:r>
              <a:rPr lang="en-US" sz="2000" dirty="0" err="1" smtClean="0">
                <a:latin typeface="Calibri"/>
                <a:cs typeface="Calibri"/>
              </a:rPr>
              <a:t>convertido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atributo</a:t>
            </a:r>
            <a:r>
              <a:rPr lang="en-US" sz="2000" dirty="0" smtClean="0">
                <a:latin typeface="Calibri"/>
                <a:cs typeface="Calibri"/>
              </a:rPr>
              <a:t> das </a:t>
            </a:r>
            <a:r>
              <a:rPr lang="en-US" sz="2000" dirty="0" err="1" smtClean="0">
                <a:latin typeface="Calibri"/>
                <a:cs typeface="Calibri"/>
              </a:rPr>
              <a:t>máquinas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– </a:t>
            </a:r>
            <a:r>
              <a:rPr lang="en-US" sz="2000" dirty="0" err="1" smtClean="0">
                <a:latin typeface="Calibri"/>
                <a:cs typeface="Calibri"/>
              </a:rPr>
              <a:t>processo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dominação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objetiva</a:t>
            </a:r>
            <a:r>
              <a:rPr lang="en-US" sz="2000" dirty="0" smtClean="0">
                <a:latin typeface="Calibri"/>
                <a:cs typeface="Calibri"/>
              </a:rPr>
              <a:t> do capital </a:t>
            </a:r>
            <a:r>
              <a:rPr lang="en-US" sz="2000" dirty="0" err="1" smtClean="0">
                <a:latin typeface="Calibri"/>
                <a:cs typeface="Calibri"/>
              </a:rPr>
              <a:t>sobre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forças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produtivas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Calibri"/>
              <a:cs typeface="Calibri"/>
            </a:endParaRPr>
          </a:p>
          <a:p>
            <a:pPr marL="0" indent="0" algn="just">
              <a:buNone/>
            </a:pP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1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Apresentação</a:t>
            </a:r>
            <a:r>
              <a:rPr lang="en-US" dirty="0" smtClean="0"/>
              <a:t> do </a:t>
            </a:r>
            <a:r>
              <a:rPr lang="en-US" dirty="0" err="1" smtClean="0"/>
              <a:t>Autor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err="1" smtClean="0">
                <a:latin typeface="Calibri"/>
                <a:cs typeface="Calibri"/>
              </a:rPr>
              <a:t>Nascido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em</a:t>
            </a:r>
            <a:r>
              <a:rPr lang="en-US" sz="1800" dirty="0" smtClean="0">
                <a:latin typeface="Calibri"/>
                <a:cs typeface="Calibri"/>
              </a:rPr>
              <a:t> Buenos Aires </a:t>
            </a:r>
            <a:r>
              <a:rPr lang="en-US" sz="1800" dirty="0" err="1" smtClean="0">
                <a:latin typeface="Calibri"/>
                <a:cs typeface="Calibri"/>
              </a:rPr>
              <a:t>em</a:t>
            </a:r>
            <a:r>
              <a:rPr lang="en-US" sz="1800" dirty="0" smtClean="0">
                <a:latin typeface="Calibri"/>
                <a:cs typeface="Calibri"/>
              </a:rPr>
              <a:t> 1924</a:t>
            </a:r>
          </a:p>
          <a:p>
            <a:pPr algn="just"/>
            <a:r>
              <a:rPr lang="en-US" sz="1800" dirty="0" err="1" smtClean="0">
                <a:latin typeface="Calibri"/>
                <a:cs typeface="Calibri"/>
              </a:rPr>
              <a:t>Formou</a:t>
            </a:r>
            <a:r>
              <a:rPr lang="en-US" sz="1800" dirty="0" smtClean="0">
                <a:latin typeface="Calibri"/>
                <a:cs typeface="Calibri"/>
              </a:rPr>
              <a:t>-se </a:t>
            </a:r>
            <a:r>
              <a:rPr lang="en-US" sz="1800" dirty="0" err="1" smtClean="0">
                <a:latin typeface="Calibri"/>
                <a:cs typeface="Calibri"/>
              </a:rPr>
              <a:t>em</a:t>
            </a:r>
            <a:r>
              <a:rPr lang="en-US" sz="1800" dirty="0" smtClean="0">
                <a:latin typeface="Calibri"/>
                <a:cs typeface="Calibri"/>
              </a:rPr>
              <a:t> Sorbonne, Paris</a:t>
            </a:r>
          </a:p>
          <a:p>
            <a:pPr algn="just"/>
            <a:r>
              <a:rPr lang="en-US" sz="1800" dirty="0" err="1" smtClean="0">
                <a:latin typeface="Calibri"/>
                <a:cs typeface="Calibri"/>
              </a:rPr>
              <a:t>Filósofo</a:t>
            </a:r>
            <a:r>
              <a:rPr lang="en-US" sz="1800" dirty="0" smtClean="0">
                <a:latin typeface="Calibri"/>
                <a:cs typeface="Calibri"/>
              </a:rPr>
              <a:t> e </a:t>
            </a:r>
            <a:r>
              <a:rPr lang="en-US" sz="1800" dirty="0" err="1" smtClean="0">
                <a:latin typeface="Calibri"/>
                <a:cs typeface="Calibri"/>
              </a:rPr>
              <a:t>pscicanalista</a:t>
            </a:r>
            <a:r>
              <a:rPr lang="en-US" sz="1800" dirty="0" smtClean="0">
                <a:latin typeface="Calibri"/>
                <a:cs typeface="Calibri"/>
              </a:rPr>
              <a:t>, </a:t>
            </a:r>
            <a:r>
              <a:rPr lang="en-US" sz="1800" dirty="0" err="1" smtClean="0">
                <a:latin typeface="Calibri"/>
                <a:cs typeface="Calibri"/>
              </a:rPr>
              <a:t>conhecido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pelo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seu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comprometimento</a:t>
            </a:r>
            <a:r>
              <a:rPr lang="en-US" sz="1800" dirty="0" smtClean="0">
                <a:latin typeface="Calibri"/>
                <a:cs typeface="Calibri"/>
              </a:rPr>
              <a:t> com o </a:t>
            </a:r>
            <a:r>
              <a:rPr lang="en-US" sz="1800" dirty="0" err="1" smtClean="0">
                <a:latin typeface="Calibri"/>
                <a:cs typeface="Calibri"/>
              </a:rPr>
              <a:t>contexto</a:t>
            </a:r>
            <a:r>
              <a:rPr lang="en-US" sz="1800" dirty="0" smtClean="0">
                <a:latin typeface="Calibri"/>
                <a:cs typeface="Calibri"/>
              </a:rPr>
              <a:t> social, </a:t>
            </a:r>
            <a:r>
              <a:rPr lang="en-US" sz="1800" dirty="0" err="1" smtClean="0">
                <a:latin typeface="Calibri"/>
                <a:cs typeface="Calibri"/>
              </a:rPr>
              <a:t>filosófico</a:t>
            </a:r>
            <a:r>
              <a:rPr lang="en-US" sz="1800" dirty="0" smtClean="0">
                <a:latin typeface="Calibri"/>
                <a:cs typeface="Calibri"/>
              </a:rPr>
              <a:t> e </a:t>
            </a:r>
            <a:r>
              <a:rPr lang="en-US" sz="1800" dirty="0" err="1" smtClean="0">
                <a:latin typeface="Calibri"/>
                <a:cs typeface="Calibri"/>
              </a:rPr>
              <a:t>psicanalítico</a:t>
            </a:r>
            <a:endParaRPr lang="en-US" sz="1800" dirty="0" smtClean="0">
              <a:latin typeface="Calibri"/>
              <a:cs typeface="Calibri"/>
            </a:endParaRPr>
          </a:p>
          <a:p>
            <a:pPr algn="just"/>
            <a:r>
              <a:rPr lang="en-US" sz="1800" dirty="0" err="1" smtClean="0">
                <a:latin typeface="Calibri"/>
                <a:cs typeface="Calibri"/>
              </a:rPr>
              <a:t>Docente</a:t>
            </a:r>
            <a:r>
              <a:rPr lang="en-US" sz="1800" dirty="0" smtClean="0">
                <a:latin typeface="Calibri"/>
                <a:cs typeface="Calibri"/>
              </a:rPr>
              <a:t> da </a:t>
            </a:r>
            <a:r>
              <a:rPr lang="en-US" sz="1800" dirty="0" err="1" smtClean="0">
                <a:latin typeface="Calibri"/>
                <a:cs typeface="Calibri"/>
              </a:rPr>
              <a:t>Universidade</a:t>
            </a:r>
            <a:r>
              <a:rPr lang="en-US" sz="1800" dirty="0" smtClean="0">
                <a:latin typeface="Calibri"/>
                <a:cs typeface="Calibri"/>
              </a:rPr>
              <a:t> de Buenos Aires e da </a:t>
            </a:r>
            <a:r>
              <a:rPr lang="en-US" sz="1800" dirty="0" err="1" smtClean="0">
                <a:latin typeface="Calibri"/>
                <a:cs typeface="Calibri"/>
              </a:rPr>
              <a:t>Faculdade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Livre</a:t>
            </a:r>
            <a:r>
              <a:rPr lang="en-US" sz="1800" dirty="0" smtClean="0">
                <a:latin typeface="Calibri"/>
                <a:cs typeface="Calibri"/>
              </a:rPr>
              <a:t> de </a:t>
            </a:r>
            <a:r>
              <a:rPr lang="en-US" sz="1800" dirty="0" err="1" smtClean="0">
                <a:latin typeface="Calibri"/>
                <a:cs typeface="Calibri"/>
              </a:rPr>
              <a:t>Rosário</a:t>
            </a:r>
            <a:r>
              <a:rPr lang="en-US" sz="1800" dirty="0" smtClean="0">
                <a:latin typeface="Calibri"/>
                <a:cs typeface="Calibri"/>
              </a:rPr>
              <a:t>, </a:t>
            </a:r>
            <a:r>
              <a:rPr lang="en-US" sz="1800" dirty="0" err="1" smtClean="0">
                <a:latin typeface="Calibri"/>
                <a:cs typeface="Calibri"/>
              </a:rPr>
              <a:t>na</a:t>
            </a:r>
            <a:r>
              <a:rPr lang="en-US" sz="1800" dirty="0" smtClean="0">
                <a:latin typeface="Calibri"/>
                <a:cs typeface="Calibri"/>
              </a:rPr>
              <a:t> Argentina</a:t>
            </a:r>
          </a:p>
          <a:p>
            <a:pPr algn="just"/>
            <a:r>
              <a:rPr lang="en-US" sz="1800" dirty="0" err="1" smtClean="0">
                <a:latin typeface="Calibri"/>
                <a:cs typeface="Calibri"/>
              </a:rPr>
              <a:t>Obras</a:t>
            </a:r>
            <a:r>
              <a:rPr lang="en-US" sz="1800" dirty="0" smtClean="0">
                <a:latin typeface="Calibri"/>
                <a:cs typeface="Calibri"/>
              </a:rPr>
              <a:t> de </a:t>
            </a:r>
            <a:r>
              <a:rPr lang="en-US" sz="1800" dirty="0" err="1" smtClean="0">
                <a:latin typeface="Calibri"/>
                <a:cs typeface="Calibri"/>
              </a:rPr>
              <a:t>destaque</a:t>
            </a:r>
            <a:r>
              <a:rPr lang="en-US" sz="1800" dirty="0" smtClean="0">
                <a:latin typeface="Calibri"/>
                <a:cs typeface="Calibri"/>
              </a:rPr>
              <a:t>: </a:t>
            </a:r>
            <a:r>
              <a:rPr lang="es-ES_tradnl" sz="1800" i="1" dirty="0">
                <a:latin typeface="Calibri"/>
                <a:cs typeface="Calibri"/>
              </a:rPr>
              <a:t>Freud y los límites del individualismo </a:t>
            </a:r>
            <a:r>
              <a:rPr lang="es-ES_tradnl" sz="1800" i="1" dirty="0" smtClean="0">
                <a:latin typeface="Calibri"/>
                <a:cs typeface="Calibri"/>
              </a:rPr>
              <a:t>burgués</a:t>
            </a:r>
            <a:r>
              <a:rPr lang="es-ES_tradnl" sz="1800" dirty="0">
                <a:latin typeface="Calibri"/>
                <a:cs typeface="Calibri"/>
              </a:rPr>
              <a:t>;</a:t>
            </a:r>
            <a:r>
              <a:rPr lang="es-ES_tradnl" sz="1800" dirty="0" smtClean="0">
                <a:latin typeface="Calibri"/>
                <a:cs typeface="Calibri"/>
              </a:rPr>
              <a:t> </a:t>
            </a:r>
            <a:r>
              <a:rPr lang="es-ES_tradnl" sz="1800" i="1" dirty="0">
                <a:latin typeface="Calibri"/>
                <a:cs typeface="Calibri"/>
              </a:rPr>
              <a:t>Las Malvinas: de la guerra sucia a la guerra </a:t>
            </a:r>
            <a:r>
              <a:rPr lang="es-ES_tradnl" sz="1800" i="1" dirty="0" smtClean="0">
                <a:latin typeface="Calibri"/>
                <a:cs typeface="Calibri"/>
              </a:rPr>
              <a:t>limpia</a:t>
            </a:r>
            <a:r>
              <a:rPr lang="es-ES_tradnl" sz="1800" dirty="0">
                <a:latin typeface="Calibri"/>
                <a:cs typeface="Calibri"/>
              </a:rPr>
              <a:t>;</a:t>
            </a:r>
            <a:r>
              <a:rPr lang="es-ES_tradnl" sz="1800" dirty="0" smtClean="0">
                <a:latin typeface="Calibri"/>
                <a:cs typeface="Calibri"/>
              </a:rPr>
              <a:t> </a:t>
            </a:r>
            <a:r>
              <a:rPr lang="es-ES_tradnl" sz="1800" i="1" dirty="0">
                <a:latin typeface="Calibri"/>
                <a:cs typeface="Calibri"/>
              </a:rPr>
              <a:t>Perón, entre la sangre y el </a:t>
            </a:r>
            <a:r>
              <a:rPr lang="es-ES_tradnl" sz="1800" i="1" dirty="0" smtClean="0">
                <a:latin typeface="Calibri"/>
                <a:cs typeface="Calibri"/>
              </a:rPr>
              <a:t>tiempo</a:t>
            </a:r>
            <a:r>
              <a:rPr lang="es-ES_tradnl" sz="1800" dirty="0" smtClean="0">
                <a:latin typeface="Calibri"/>
                <a:cs typeface="Calibri"/>
              </a:rPr>
              <a:t>; </a:t>
            </a:r>
            <a:r>
              <a:rPr lang="es-ES_tradnl" sz="1800" i="1" dirty="0">
                <a:latin typeface="Calibri"/>
                <a:cs typeface="Calibri"/>
              </a:rPr>
              <a:t>Freud y el problema del </a:t>
            </a:r>
            <a:r>
              <a:rPr lang="es-ES_tradnl" sz="1800" i="1" dirty="0" smtClean="0">
                <a:latin typeface="Calibri"/>
                <a:cs typeface="Calibri"/>
              </a:rPr>
              <a:t>poder</a:t>
            </a:r>
            <a:r>
              <a:rPr lang="es-ES_tradnl" sz="1800" i="1" dirty="0">
                <a:latin typeface="Calibri"/>
                <a:cs typeface="Calibri"/>
              </a:rPr>
              <a:t> </a:t>
            </a:r>
            <a:r>
              <a:rPr lang="es-ES_tradnl" sz="1800" i="1" dirty="0" smtClean="0">
                <a:latin typeface="Calibri"/>
                <a:cs typeface="Calibri"/>
              </a:rPr>
              <a:t>e La </a:t>
            </a:r>
            <a:r>
              <a:rPr lang="es-ES_tradnl" sz="1800" i="1" dirty="0">
                <a:latin typeface="Calibri"/>
                <a:cs typeface="Calibri"/>
              </a:rPr>
              <a:t>cosa y la cruz: cristianismo (en torno a las Confesiones de San Agustín</a:t>
            </a:r>
            <a:r>
              <a:rPr lang="es-ES_tradnl" sz="1800" i="1" dirty="0" smtClean="0">
                <a:latin typeface="Calibri"/>
                <a:cs typeface="Calibri"/>
              </a:rPr>
              <a:t>).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4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 err="1" smtClean="0"/>
              <a:t>cooperação</a:t>
            </a:r>
            <a:r>
              <a:rPr lang="en-US" sz="3000" dirty="0" smtClean="0"/>
              <a:t> e o </a:t>
            </a:r>
            <a:r>
              <a:rPr lang="en-US" sz="3000" dirty="0" err="1" smtClean="0"/>
              <a:t>corpo</a:t>
            </a:r>
            <a:r>
              <a:rPr lang="en-US" sz="3000" dirty="0" smtClean="0"/>
              <a:t> </a:t>
            </a:r>
            <a:r>
              <a:rPr lang="en-US" sz="3000" dirty="0" err="1" smtClean="0"/>
              <a:t>produtivo</a:t>
            </a:r>
            <a:r>
              <a:rPr lang="en-US" sz="3000" dirty="0" smtClean="0"/>
              <a:t>. </a:t>
            </a:r>
            <a:br>
              <a:rPr lang="en-US" sz="3000" dirty="0" smtClean="0"/>
            </a:br>
            <a:r>
              <a:rPr lang="en-US" sz="3000" dirty="0" smtClean="0"/>
              <a:t>A </a:t>
            </a:r>
            <a:r>
              <a:rPr lang="en-US" sz="3000" dirty="0" err="1" smtClean="0"/>
              <a:t>expropriação</a:t>
            </a:r>
            <a:r>
              <a:rPr lang="en-US" sz="3000" dirty="0" smtClean="0"/>
              <a:t> </a:t>
            </a:r>
            <a:r>
              <a:rPr lang="en-US" sz="3000" dirty="0" err="1" smtClean="0"/>
              <a:t>histórica</a:t>
            </a:r>
            <a:r>
              <a:rPr lang="en-US" sz="3000" dirty="0" smtClean="0"/>
              <a:t> dos </a:t>
            </a:r>
            <a:r>
              <a:rPr lang="en-US" sz="3000" dirty="0" err="1" smtClean="0"/>
              <a:t>poderes</a:t>
            </a:r>
            <a:r>
              <a:rPr lang="en-US" sz="3000" dirty="0" smtClean="0"/>
              <a:t> do </a:t>
            </a:r>
            <a:r>
              <a:rPr lang="en-US" sz="3000" dirty="0" err="1" smtClean="0"/>
              <a:t>corpo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32000"/>
            <a:ext cx="8001000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Para Freud: 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A </a:t>
            </a:r>
            <a:r>
              <a:rPr lang="en-US" sz="2000" dirty="0" err="1" smtClean="0">
                <a:latin typeface="Calibri"/>
                <a:cs typeface="Calibri"/>
              </a:rPr>
              <a:t>criança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inclui</a:t>
            </a:r>
            <a:r>
              <a:rPr lang="en-US" sz="2000" dirty="0" smtClean="0">
                <a:latin typeface="Calibri"/>
                <a:cs typeface="Calibri"/>
              </a:rPr>
              <a:t> no </a:t>
            </a:r>
            <a:r>
              <a:rPr lang="en-US" sz="2000" dirty="0" err="1" smtClean="0">
                <a:latin typeface="Calibri"/>
                <a:cs typeface="Calibri"/>
              </a:rPr>
              <a:t>âmbito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histórico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meio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modelo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pai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Como </a:t>
            </a:r>
            <a:r>
              <a:rPr lang="en-US" sz="2000" dirty="0" err="1" smtClean="0">
                <a:latin typeface="Calibri"/>
                <a:cs typeface="Calibri"/>
              </a:rPr>
              <a:t>resultado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>
              <a:buFont typeface="Wingdings" charset="2"/>
              <a:buChar char="v"/>
            </a:pPr>
            <a:r>
              <a:rPr lang="en-US" sz="2000" dirty="0" err="1" smtClean="0">
                <a:latin typeface="Calibri"/>
                <a:cs typeface="Calibri"/>
              </a:rPr>
              <a:t>submissão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à</a:t>
            </a:r>
            <a:r>
              <a:rPr lang="en-US" sz="2000" dirty="0" smtClean="0">
                <a:latin typeface="Calibri"/>
                <a:cs typeface="Calibri"/>
              </a:rPr>
              <a:t> lei</a:t>
            </a:r>
          </a:p>
          <a:p>
            <a:pPr algn="just">
              <a:buFont typeface="Wingdings" charset="2"/>
              <a:buChar char="v"/>
            </a:pPr>
            <a:r>
              <a:rPr lang="en-US" sz="2000" dirty="0" err="1" smtClean="0">
                <a:latin typeface="Calibri"/>
                <a:cs typeface="Calibri"/>
              </a:rPr>
              <a:t>interiorização</a:t>
            </a:r>
            <a:r>
              <a:rPr lang="en-US" sz="2000" dirty="0" smtClean="0">
                <a:latin typeface="Calibri"/>
                <a:cs typeface="Calibri"/>
              </a:rPr>
              <a:t> de um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despótico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matriz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toda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organização</a:t>
            </a:r>
            <a:r>
              <a:rPr lang="en-US" sz="2000" dirty="0" smtClean="0">
                <a:latin typeface="Calibri"/>
                <a:cs typeface="Calibri"/>
              </a:rPr>
              <a:t> individual </a:t>
            </a:r>
            <a:r>
              <a:rPr lang="en-US" sz="2000" dirty="0" err="1" smtClean="0">
                <a:latin typeface="Calibri"/>
                <a:cs typeface="Calibri"/>
              </a:rPr>
              <a:t>dentro</a:t>
            </a:r>
            <a:r>
              <a:rPr lang="en-US" sz="2000" dirty="0" smtClean="0">
                <a:latin typeface="Calibri"/>
                <a:cs typeface="Calibri"/>
              </a:rPr>
              <a:t> das </a:t>
            </a:r>
            <a:r>
              <a:rPr lang="en-US" sz="2000" dirty="0" err="1" smtClean="0">
                <a:latin typeface="Calibri"/>
                <a:cs typeface="Calibri"/>
              </a:rPr>
              <a:t>instituições</a:t>
            </a:r>
            <a:r>
              <a:rPr lang="en-US" sz="2000" dirty="0" smtClean="0">
                <a:latin typeface="Calibri"/>
                <a:cs typeface="Calibri"/>
              </a:rPr>
              <a:t> (a </a:t>
            </a:r>
            <a:r>
              <a:rPr lang="en-US" sz="2000" dirty="0" err="1" smtClean="0">
                <a:latin typeface="Calibri"/>
                <a:cs typeface="Calibri"/>
              </a:rPr>
              <a:t>família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num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primeiro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momento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fase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adulta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634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79400"/>
            <a:ext cx="8001000" cy="574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err="1" smtClean="0">
                <a:latin typeface="Calibri"/>
                <a:cs typeface="Calibri"/>
              </a:rPr>
              <a:t>Enfrentamento</a:t>
            </a:r>
            <a:r>
              <a:rPr lang="en-US" sz="2600" b="1" dirty="0" smtClean="0">
                <a:latin typeface="Calibri"/>
                <a:cs typeface="Calibri"/>
              </a:rPr>
              <a:t> </a:t>
            </a:r>
            <a:r>
              <a:rPr lang="en-US" sz="2600" b="1" dirty="0" err="1" smtClean="0">
                <a:latin typeface="Calibri"/>
                <a:cs typeface="Calibri"/>
              </a:rPr>
              <a:t>edípico</a:t>
            </a:r>
            <a:r>
              <a:rPr lang="en-US" sz="2600" b="1" dirty="0" smtClean="0">
                <a:latin typeface="Calibri"/>
                <a:cs typeface="Calibri"/>
              </a:rPr>
              <a:t>: </a:t>
            </a:r>
          </a:p>
          <a:p>
            <a:pPr marL="0" indent="0" algn="ctr">
              <a:buNone/>
            </a:pPr>
            <a:r>
              <a:rPr lang="en-US" sz="2600" b="1" dirty="0" err="1" smtClean="0">
                <a:latin typeface="Calibri"/>
                <a:cs typeface="Calibri"/>
              </a:rPr>
              <a:t>Criança</a:t>
            </a:r>
            <a:r>
              <a:rPr lang="en-US" sz="2600" b="1" dirty="0" smtClean="0">
                <a:latin typeface="Calibri"/>
                <a:cs typeface="Calibri"/>
              </a:rPr>
              <a:t> x </a:t>
            </a:r>
            <a:r>
              <a:rPr lang="en-US" sz="2600" b="1" dirty="0" err="1" smtClean="0">
                <a:latin typeface="Calibri"/>
                <a:cs typeface="Calibri"/>
              </a:rPr>
              <a:t>Pai</a:t>
            </a:r>
            <a:endParaRPr lang="en-US" sz="2600" b="1" dirty="0" smtClean="0">
              <a:latin typeface="Calibri"/>
              <a:cs typeface="Calibri"/>
            </a:endParaRPr>
          </a:p>
          <a:p>
            <a:pPr algn="just">
              <a:spcBef>
                <a:spcPts val="400"/>
              </a:spcBef>
              <a:buFont typeface="Wingdings" charset="2"/>
              <a:buChar char="§"/>
            </a:pPr>
            <a:r>
              <a:rPr lang="en-US" sz="2000" dirty="0" err="1" smtClean="0">
                <a:latin typeface="Calibri"/>
                <a:cs typeface="Calibri"/>
              </a:rPr>
              <a:t>criança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um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rebelde</a:t>
            </a:r>
            <a:endParaRPr lang="en-US" sz="20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err="1" smtClean="0">
                <a:latin typeface="Calibri"/>
                <a:cs typeface="Calibri"/>
              </a:rPr>
              <a:t>enfrenta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pai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recorrendo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à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agressão</a:t>
            </a:r>
            <a:endParaRPr lang="en-US" sz="2000" b="1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err="1" smtClean="0">
                <a:latin typeface="Calibri"/>
                <a:cs typeface="Calibri"/>
              </a:rPr>
              <a:t>chega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limite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matar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tanto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salvar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desejo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ou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seja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salvar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corporeidade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fundamento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toda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com a </a:t>
            </a:r>
            <a:r>
              <a:rPr lang="en-US" sz="2000" dirty="0" err="1" smtClean="0">
                <a:latin typeface="Calibri"/>
                <a:cs typeface="Calibri"/>
              </a:rPr>
              <a:t>realidade</a:t>
            </a:r>
            <a:endParaRPr lang="en-US" sz="20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err="1" smtClean="0">
                <a:latin typeface="Calibri"/>
                <a:cs typeface="Calibri"/>
              </a:rPr>
              <a:t>identificação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mundo</a:t>
            </a:r>
            <a:r>
              <a:rPr lang="en-US" sz="2000" dirty="0" smtClean="0">
                <a:latin typeface="Calibri"/>
                <a:cs typeface="Calibri"/>
              </a:rPr>
              <a:t> exterior com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próprio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corpo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tudo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estivesse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contido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nele</a:t>
            </a:r>
            <a:r>
              <a:rPr lang="en-US" sz="2000" dirty="0" smtClean="0">
                <a:latin typeface="Calibri"/>
                <a:cs typeface="Calibri"/>
              </a:rPr>
              <a:t>, inclusive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pai</a:t>
            </a:r>
            <a:endParaRPr lang="en-US" sz="20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en-US" sz="2000" b="1" dirty="0" err="1" smtClean="0">
                <a:latin typeface="Calibri"/>
                <a:cs typeface="Calibri"/>
              </a:rPr>
              <a:t>violência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contra o </a:t>
            </a:r>
            <a:r>
              <a:rPr lang="en-US" sz="2000" dirty="0" err="1">
                <a:latin typeface="Calibri"/>
                <a:cs typeface="Calibri"/>
              </a:rPr>
              <a:t>pai</a:t>
            </a:r>
            <a:r>
              <a:rPr lang="en-US" sz="2000" dirty="0">
                <a:latin typeface="Calibri"/>
                <a:cs typeface="Calibri"/>
              </a:rPr>
              <a:t> (mas se o </a:t>
            </a:r>
            <a:r>
              <a:rPr lang="en-US" sz="2000" dirty="0" err="1">
                <a:latin typeface="Calibri"/>
                <a:cs typeface="Calibri"/>
              </a:rPr>
              <a:t>todo</a:t>
            </a:r>
            <a:r>
              <a:rPr lang="en-US" sz="2000" dirty="0">
                <a:latin typeface="Calibri"/>
                <a:cs typeface="Calibri"/>
              </a:rPr>
              <a:t> e as </a:t>
            </a:r>
            <a:r>
              <a:rPr lang="en-US" sz="2000" dirty="0" err="1">
                <a:latin typeface="Calibri"/>
                <a:cs typeface="Calibri"/>
              </a:rPr>
              <a:t>partes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são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contra </a:t>
            </a:r>
            <a:r>
              <a:rPr lang="en-US" sz="2000" dirty="0" err="1" smtClean="0">
                <a:latin typeface="Calibri"/>
                <a:cs typeface="Calibri"/>
              </a:rPr>
              <a:t>mim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mesmo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– </a:t>
            </a:r>
            <a:r>
              <a:rPr lang="en-US" sz="2000" dirty="0" err="1">
                <a:latin typeface="Calibri"/>
                <a:cs typeface="Calibri"/>
              </a:rPr>
              <a:t>interiorização</a:t>
            </a:r>
            <a:r>
              <a:rPr lang="en-US" sz="2000" dirty="0">
                <a:latin typeface="Calibri"/>
                <a:cs typeface="Calibri"/>
              </a:rPr>
              <a:t> do </a:t>
            </a:r>
            <a:r>
              <a:rPr lang="en-US" sz="2000" dirty="0" err="1">
                <a:latin typeface="Calibri"/>
                <a:cs typeface="Calibri"/>
              </a:rPr>
              <a:t>mundo</a:t>
            </a:r>
            <a:r>
              <a:rPr lang="en-US" sz="2000" dirty="0">
                <a:latin typeface="Calibri"/>
                <a:cs typeface="Calibri"/>
              </a:rPr>
              <a:t> exterior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Impossibilidade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lidar</a:t>
            </a:r>
            <a:r>
              <a:rPr lang="en-US" sz="2000" b="1" dirty="0" smtClean="0">
                <a:latin typeface="Calibri"/>
                <a:cs typeface="Calibri"/>
              </a:rPr>
              <a:t> com o </a:t>
            </a:r>
            <a:r>
              <a:rPr lang="en-US" sz="2000" b="1" dirty="0" err="1" smtClean="0">
                <a:latin typeface="Calibri"/>
                <a:cs typeface="Calibri"/>
              </a:rPr>
              <a:t>mundo</a:t>
            </a:r>
            <a:r>
              <a:rPr lang="en-US" sz="2000" b="1" dirty="0" smtClean="0">
                <a:latin typeface="Calibri"/>
                <a:cs typeface="Calibri"/>
              </a:rPr>
              <a:t> exterior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propicia</a:t>
            </a:r>
            <a:r>
              <a:rPr lang="en-US" sz="2000" b="1" dirty="0" smtClean="0">
                <a:latin typeface="Calibri"/>
                <a:cs typeface="Calibri"/>
              </a:rPr>
              <a:t> a fantasia de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todo</a:t>
            </a:r>
            <a:r>
              <a:rPr lang="en-US" sz="2000" b="1" dirty="0" smtClean="0">
                <a:latin typeface="Calibri"/>
                <a:cs typeface="Calibri"/>
              </a:rPr>
              <a:t> e as </a:t>
            </a:r>
            <a:r>
              <a:rPr lang="en-US" sz="2000" b="1" dirty="0" err="1" smtClean="0">
                <a:latin typeface="Calibri"/>
                <a:cs typeface="Calibri"/>
              </a:rPr>
              <a:t>partes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constituem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sua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própria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subjetividade</a:t>
            </a:r>
            <a:r>
              <a:rPr lang="en-US" sz="2000" b="1" dirty="0" smtClean="0">
                <a:latin typeface="Calibri"/>
                <a:cs typeface="Calibri"/>
              </a:rPr>
              <a:t>.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37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04800"/>
            <a:ext cx="8001000" cy="571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Calibri"/>
                <a:cs typeface="Calibri"/>
              </a:rPr>
              <a:t>Neste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sentido</a:t>
            </a:r>
            <a:r>
              <a:rPr lang="en-US" sz="2000" dirty="0" smtClean="0">
                <a:latin typeface="Calibri"/>
                <a:cs typeface="Calibri"/>
              </a:rPr>
              <a:t>, 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da </a:t>
            </a:r>
            <a:r>
              <a:rPr lang="en-US" sz="2000" dirty="0" err="1" smtClean="0">
                <a:latin typeface="Calibri"/>
                <a:cs typeface="Calibri"/>
              </a:rPr>
              <a:t>corporeidade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recalcada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permitiria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persistência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despótico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refletidos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figuras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- do Cristo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- do </a:t>
            </a:r>
            <a:r>
              <a:rPr lang="en-US" sz="2000" dirty="0" err="1" smtClean="0">
                <a:latin typeface="Calibri"/>
                <a:cs typeface="Calibri"/>
              </a:rPr>
              <a:t>sacerdote</a:t>
            </a:r>
            <a:endParaRPr lang="en-US" sz="20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- do general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- do </a:t>
            </a:r>
            <a:r>
              <a:rPr lang="en-US" sz="2000" dirty="0" err="1" smtClean="0">
                <a:latin typeface="Calibri"/>
                <a:cs typeface="Calibri"/>
              </a:rPr>
              <a:t>chefe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</a:t>
            </a:r>
            <a:r>
              <a:rPr lang="en-US" sz="2000" dirty="0" smtClean="0">
                <a:latin typeface="Calibri"/>
                <a:cs typeface="Calibri"/>
              </a:rPr>
              <a:t> final </a:t>
            </a:r>
            <a:r>
              <a:rPr lang="en-US" sz="2000" b="1" dirty="0" err="1" smtClean="0">
                <a:latin typeface="Calibri"/>
                <a:cs typeface="Calibri"/>
              </a:rPr>
              <a:t>aparecem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sempre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ocupando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lugar</a:t>
            </a:r>
            <a:r>
              <a:rPr lang="en-US" sz="2000" b="1" dirty="0" smtClean="0">
                <a:latin typeface="Calibri"/>
                <a:cs typeface="Calibri"/>
              </a:rPr>
              <a:t> do </a:t>
            </a:r>
            <a:r>
              <a:rPr lang="en-US" sz="2000" b="1" u="sng" dirty="0" err="1" smtClean="0">
                <a:latin typeface="Calibri"/>
                <a:cs typeface="Calibri"/>
              </a:rPr>
              <a:t>pai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A </a:t>
            </a:r>
            <a:r>
              <a:rPr lang="en-US" sz="2000" dirty="0" err="1" smtClean="0">
                <a:latin typeface="Calibri"/>
                <a:cs typeface="Calibri"/>
              </a:rPr>
              <a:t>patologia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psiquiátrica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para</a:t>
            </a:r>
            <a:r>
              <a:rPr lang="en-US" sz="2000" dirty="0" smtClean="0">
                <a:latin typeface="Calibri"/>
                <a:cs typeface="Calibri"/>
              </a:rPr>
              <a:t> Freud,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é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determinada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fato</a:t>
            </a:r>
            <a:r>
              <a:rPr lang="en-US" sz="2000" dirty="0" smtClean="0">
                <a:latin typeface="Calibri"/>
                <a:cs typeface="Calibri"/>
              </a:rPr>
              <a:t> de o </a:t>
            </a:r>
            <a:r>
              <a:rPr lang="en-US" sz="2000" dirty="0" err="1" smtClean="0">
                <a:latin typeface="Calibri"/>
                <a:cs typeface="Calibri"/>
              </a:rPr>
              <a:t>objeto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existir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dentro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fora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sujeito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nem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determinada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apenas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imaginário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realidade</a:t>
            </a:r>
            <a:r>
              <a:rPr lang="en-US" sz="2000" dirty="0" smtClean="0">
                <a:latin typeface="Calibri"/>
                <a:cs typeface="Calibri"/>
              </a:rPr>
              <a:t> exterior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sustente</a:t>
            </a:r>
            <a:r>
              <a:rPr lang="en-US" sz="2000" dirty="0" smtClean="0">
                <a:latin typeface="Calibri"/>
                <a:cs typeface="Calibri"/>
              </a:rPr>
              <a:t>. O </a:t>
            </a:r>
            <a:r>
              <a:rPr lang="en-US" sz="2000" dirty="0" err="1" smtClean="0">
                <a:latin typeface="Calibri"/>
                <a:cs typeface="Calibri"/>
              </a:rPr>
              <a:t>objeto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ser</a:t>
            </a:r>
            <a:r>
              <a:rPr lang="en-US" sz="2000" dirty="0" smtClean="0">
                <a:latin typeface="Calibri"/>
                <a:cs typeface="Calibri"/>
              </a:rPr>
              <a:t> real, as </a:t>
            </a:r>
            <a:r>
              <a:rPr lang="en-US" sz="2000" dirty="0" err="1" smtClean="0">
                <a:latin typeface="Calibri"/>
                <a:cs typeface="Calibri"/>
              </a:rPr>
              <a:t>relações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objetivas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ratificadas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insittuições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reais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organizam</a:t>
            </a:r>
            <a:r>
              <a:rPr lang="en-US" sz="2000" dirty="0" smtClean="0">
                <a:latin typeface="Calibri"/>
                <a:cs typeface="Calibri"/>
              </a:rPr>
              <a:t>, mas se o </a:t>
            </a:r>
            <a:r>
              <a:rPr lang="en-US" sz="2000" dirty="0" err="1" smtClean="0">
                <a:latin typeface="Calibri"/>
                <a:cs typeface="Calibri"/>
              </a:rPr>
              <a:t>obstáculo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desvirtua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conduta</a:t>
            </a:r>
            <a:r>
              <a:rPr lang="en-US" sz="2000" dirty="0" smtClean="0">
                <a:latin typeface="Calibri"/>
                <a:cs typeface="Calibri"/>
              </a:rPr>
              <a:t> for </a:t>
            </a:r>
            <a:r>
              <a:rPr lang="en-US" sz="2000" dirty="0" err="1" smtClean="0">
                <a:latin typeface="Calibri"/>
                <a:cs typeface="Calibri"/>
              </a:rPr>
              <a:t>oculto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não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visualizado</a:t>
            </a:r>
            <a:r>
              <a:rPr lang="en-US" sz="2000" dirty="0" smtClean="0">
                <a:latin typeface="Calibri"/>
                <a:cs typeface="Calibri"/>
              </a:rPr>
              <a:t>, a </a:t>
            </a:r>
            <a:r>
              <a:rPr lang="en-US" sz="2000" dirty="0" err="1" smtClean="0">
                <a:latin typeface="Calibri"/>
                <a:cs typeface="Calibri"/>
              </a:rPr>
              <a:t>conduta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será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considerada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patológica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7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010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Com </a:t>
            </a:r>
            <a:r>
              <a:rPr lang="en-US" sz="2000" dirty="0" err="1" smtClean="0">
                <a:latin typeface="Calibri"/>
                <a:cs typeface="Calibri"/>
              </a:rPr>
              <a:t>esta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introdução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podemos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verificar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problema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ora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tratado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Freud, </a:t>
            </a:r>
            <a:r>
              <a:rPr lang="en-US" sz="2000" dirty="0" err="1" smtClean="0">
                <a:latin typeface="Calibri"/>
                <a:cs typeface="Calibri"/>
              </a:rPr>
              <a:t>foi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analisado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por</a:t>
            </a:r>
            <a:r>
              <a:rPr lang="en-US" sz="2000" dirty="0" smtClean="0">
                <a:latin typeface="Calibri"/>
                <a:cs typeface="Calibri"/>
              </a:rPr>
              <a:t> Marx, </a:t>
            </a:r>
            <a:r>
              <a:rPr lang="en-US" sz="2000" dirty="0" err="1" smtClean="0">
                <a:latin typeface="Calibri"/>
                <a:cs typeface="Calibri"/>
              </a:rPr>
              <a:t>sobre</a:t>
            </a:r>
            <a:r>
              <a:rPr lang="en-US" sz="2000" dirty="0" smtClean="0">
                <a:latin typeface="Calibri"/>
                <a:cs typeface="Calibri"/>
              </a:rPr>
              <a:t> 3 </a:t>
            </a:r>
            <a:r>
              <a:rPr lang="en-US" sz="2000" dirty="0" err="1" smtClean="0">
                <a:latin typeface="Calibri"/>
                <a:cs typeface="Calibri"/>
              </a:rPr>
              <a:t>níveis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desenvolvimento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 marL="0" indent="0" algn="just"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1. </a:t>
            </a:r>
            <a:r>
              <a:rPr lang="en-US" sz="2000" dirty="0" err="1" smtClean="0">
                <a:latin typeface="Calibri"/>
                <a:cs typeface="Calibri"/>
              </a:rPr>
              <a:t>Compreensão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despótico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seu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lugar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simbólico</a:t>
            </a:r>
            <a:r>
              <a:rPr lang="en-US" sz="2000" dirty="0" smtClean="0">
                <a:latin typeface="Calibri"/>
                <a:cs typeface="Calibri"/>
              </a:rPr>
              <a:t> e o campo do </a:t>
            </a:r>
            <a:r>
              <a:rPr lang="en-US" sz="2000" dirty="0" err="1" smtClean="0">
                <a:latin typeface="Calibri"/>
                <a:cs typeface="Calibri"/>
              </a:rPr>
              <a:t>imaginário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abre</a:t>
            </a:r>
            <a:r>
              <a:rPr lang="en-US" sz="2000" dirty="0" smtClean="0">
                <a:latin typeface="Calibri"/>
                <a:cs typeface="Calibri"/>
              </a:rPr>
              <a:t> no </a:t>
            </a:r>
            <a:r>
              <a:rPr lang="en-US" sz="2000" dirty="0" err="1" smtClean="0">
                <a:latin typeface="Calibri"/>
                <a:cs typeface="Calibri"/>
              </a:rPr>
              <a:t>desenvolvimento</a:t>
            </a:r>
            <a:r>
              <a:rPr lang="en-US" sz="2000" dirty="0" smtClean="0">
                <a:latin typeface="Calibri"/>
                <a:cs typeface="Calibri"/>
              </a:rPr>
              <a:t> da forma </a:t>
            </a:r>
            <a:r>
              <a:rPr lang="en-US" sz="2000" dirty="0" err="1" smtClean="0">
                <a:latin typeface="Calibri"/>
                <a:cs typeface="Calibri"/>
              </a:rPr>
              <a:t>mercadoria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culmina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forma </a:t>
            </a:r>
            <a:r>
              <a:rPr lang="en-US" sz="2000" dirty="0" err="1" smtClean="0">
                <a:latin typeface="Calibri"/>
                <a:cs typeface="Calibri"/>
              </a:rPr>
              <a:t>fetiche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  <a:endParaRPr lang="en-US" sz="2000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2. </a:t>
            </a:r>
            <a:r>
              <a:rPr lang="en-US" sz="2000" dirty="0" err="1" smtClean="0">
                <a:latin typeface="Calibri"/>
                <a:cs typeface="Calibri"/>
              </a:rPr>
              <a:t>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modos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produção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propiciaram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advento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capitalismo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alibri"/>
                <a:cs typeface="Calibri"/>
              </a:rPr>
              <a:t>3. </a:t>
            </a:r>
            <a:r>
              <a:rPr lang="en-US" sz="2000" dirty="0" err="1" smtClean="0">
                <a:latin typeface="Calibri"/>
                <a:cs typeface="Calibri"/>
              </a:rPr>
              <a:t>Cooperação</a:t>
            </a:r>
            <a:r>
              <a:rPr lang="en-US" sz="2000" dirty="0" smtClean="0">
                <a:latin typeface="Calibri"/>
                <a:cs typeface="Calibri"/>
              </a:rPr>
              <a:t>: </a:t>
            </a:r>
            <a:r>
              <a:rPr lang="en-US" sz="2000" dirty="0" err="1" smtClean="0">
                <a:latin typeface="Calibri"/>
                <a:cs typeface="Calibri"/>
              </a:rPr>
              <a:t>expropriação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poder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criador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tem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fundamento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desestruturação</a:t>
            </a:r>
            <a:r>
              <a:rPr lang="en-US" sz="2000" dirty="0" smtClean="0">
                <a:latin typeface="Calibri"/>
                <a:cs typeface="Calibri"/>
              </a:rPr>
              <a:t> e </a:t>
            </a:r>
            <a:r>
              <a:rPr lang="en-US" sz="2000" dirty="0" err="1" smtClean="0">
                <a:latin typeface="Calibri"/>
                <a:cs typeface="Calibri"/>
              </a:rPr>
              <a:t>desorganização</a:t>
            </a:r>
            <a:r>
              <a:rPr lang="en-US" sz="2000" dirty="0" smtClean="0">
                <a:latin typeface="Calibri"/>
                <a:cs typeface="Calibri"/>
              </a:rPr>
              <a:t> da forma individual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momento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necessário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dispersão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coletivo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3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81000"/>
            <a:ext cx="8001000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900" dirty="0" smtClean="0">
                <a:latin typeface="Calibri"/>
                <a:cs typeface="Calibri"/>
              </a:rPr>
              <a:t>A </a:t>
            </a:r>
            <a:r>
              <a:rPr lang="en-US" sz="1900" dirty="0" err="1" smtClean="0">
                <a:latin typeface="Calibri"/>
                <a:cs typeface="Calibri"/>
              </a:rPr>
              <a:t>relação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Freud </a:t>
            </a:r>
            <a:r>
              <a:rPr lang="en-US" sz="1900" dirty="0" err="1" smtClean="0">
                <a:latin typeface="Calibri"/>
                <a:cs typeface="Calibri"/>
              </a:rPr>
              <a:t>realiza</a:t>
            </a:r>
            <a:r>
              <a:rPr lang="en-US" sz="1900" dirty="0" smtClean="0">
                <a:latin typeface="Calibri"/>
                <a:cs typeface="Calibri"/>
              </a:rPr>
              <a:t>, parte de </a:t>
            </a:r>
            <a:r>
              <a:rPr lang="en-US" sz="1900" dirty="0" err="1" smtClean="0">
                <a:latin typeface="Calibri"/>
                <a:cs typeface="Calibri"/>
              </a:rPr>
              <a:t>uma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subjetividade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mista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contraditória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em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sua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pretensa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unidade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já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o “</a:t>
            </a:r>
            <a:r>
              <a:rPr lang="en-US" sz="1900" dirty="0" err="1" smtClean="0">
                <a:latin typeface="Calibri"/>
                <a:cs typeface="Calibri"/>
              </a:rPr>
              <a:t>eu</a:t>
            </a:r>
            <a:r>
              <a:rPr lang="en-US" sz="1900" dirty="0" smtClean="0">
                <a:latin typeface="Calibri"/>
                <a:cs typeface="Calibri"/>
              </a:rPr>
              <a:t>” </a:t>
            </a:r>
            <a:r>
              <a:rPr lang="en-US" sz="1900" dirty="0" err="1" smtClean="0">
                <a:latin typeface="Calibri"/>
                <a:cs typeface="Calibri"/>
              </a:rPr>
              <a:t>espiritual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percebia</a:t>
            </a:r>
            <a:r>
              <a:rPr lang="en-US" sz="1900" dirty="0" smtClean="0">
                <a:latin typeface="Calibri"/>
                <a:cs typeface="Calibri"/>
              </a:rPr>
              <a:t> e </a:t>
            </a:r>
            <a:r>
              <a:rPr lang="en-US" sz="1900" dirty="0" err="1" smtClean="0">
                <a:latin typeface="Calibri"/>
                <a:cs typeface="Calibri"/>
              </a:rPr>
              <a:t>limitava</a:t>
            </a:r>
            <a:r>
              <a:rPr lang="en-US" sz="1900" dirty="0" smtClean="0">
                <a:latin typeface="Calibri"/>
                <a:cs typeface="Calibri"/>
              </a:rPr>
              <a:t> as </a:t>
            </a:r>
            <a:r>
              <a:rPr lang="en-US" sz="1900" dirty="0" err="1" smtClean="0">
                <a:latin typeface="Calibri"/>
                <a:cs typeface="Calibri"/>
              </a:rPr>
              <a:t>pulsões</a:t>
            </a:r>
            <a:r>
              <a:rPr lang="en-US" sz="1900" dirty="0" smtClean="0">
                <a:latin typeface="Calibri"/>
                <a:cs typeface="Calibri"/>
              </a:rPr>
              <a:t> e a </a:t>
            </a:r>
            <a:r>
              <a:rPr lang="en-US" sz="1900" dirty="0" err="1" smtClean="0">
                <a:latin typeface="Calibri"/>
                <a:cs typeface="Calibri"/>
              </a:rPr>
              <a:t>vida</a:t>
            </a:r>
            <a:r>
              <a:rPr lang="en-US" sz="1900" dirty="0" smtClean="0">
                <a:latin typeface="Calibri"/>
                <a:cs typeface="Calibri"/>
              </a:rPr>
              <a:t> de </a:t>
            </a:r>
            <a:r>
              <a:rPr lang="en-US" sz="1900" dirty="0" err="1" smtClean="0">
                <a:latin typeface="Calibri"/>
                <a:cs typeface="Calibri"/>
              </a:rPr>
              <a:t>seu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próprio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corpo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relegada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assim</a:t>
            </a:r>
            <a:r>
              <a:rPr lang="en-US" sz="1900" dirty="0" smtClean="0">
                <a:latin typeface="Calibri"/>
                <a:cs typeface="Calibri"/>
              </a:rPr>
              <a:t>, a um </a:t>
            </a:r>
            <a:r>
              <a:rPr lang="en-US" sz="1900" dirty="0" err="1" smtClean="0">
                <a:latin typeface="Calibri"/>
                <a:cs typeface="Calibri"/>
              </a:rPr>
              <a:t>juízo</a:t>
            </a:r>
            <a:r>
              <a:rPr lang="en-US" sz="1900" dirty="0" smtClean="0">
                <a:latin typeface="Calibri"/>
                <a:cs typeface="Calibri"/>
              </a:rPr>
              <a:t> de valor.</a:t>
            </a:r>
          </a:p>
          <a:p>
            <a:pPr marL="0" indent="0" algn="just">
              <a:buNone/>
            </a:pPr>
            <a:endParaRPr lang="en-US" sz="1900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1900" dirty="0" smtClean="0">
                <a:latin typeface="Calibri"/>
                <a:cs typeface="Calibri"/>
              </a:rPr>
              <a:t>Para Marx, </a:t>
            </a:r>
            <a:r>
              <a:rPr lang="en-US" sz="1900" dirty="0" err="1" smtClean="0">
                <a:latin typeface="Calibri"/>
                <a:cs typeface="Calibri"/>
              </a:rPr>
              <a:t>esta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relação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está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caracterizada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na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descrição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física-metafísica</a:t>
            </a:r>
            <a:r>
              <a:rPr lang="en-US" sz="1900" dirty="0" smtClean="0">
                <a:latin typeface="Calibri"/>
                <a:cs typeface="Calibri"/>
              </a:rPr>
              <a:t> da </a:t>
            </a:r>
            <a:r>
              <a:rPr lang="en-US" sz="1900" dirty="0" err="1" smtClean="0">
                <a:latin typeface="Calibri"/>
                <a:cs typeface="Calibri"/>
              </a:rPr>
              <a:t>mercadoria</a:t>
            </a:r>
            <a:r>
              <a:rPr lang="en-US" sz="1900" dirty="0" smtClean="0">
                <a:latin typeface="Calibri"/>
                <a:cs typeface="Calibri"/>
              </a:rPr>
              <a:t> (</a:t>
            </a:r>
            <a:r>
              <a:rPr lang="en-US" sz="1900" dirty="0" err="1" smtClean="0">
                <a:latin typeface="Calibri"/>
                <a:cs typeface="Calibri"/>
              </a:rPr>
              <a:t>físico</a:t>
            </a:r>
            <a:r>
              <a:rPr lang="en-US" sz="1900" dirty="0" smtClean="0">
                <a:latin typeface="Calibri"/>
                <a:cs typeface="Calibri"/>
              </a:rPr>
              <a:t> = </a:t>
            </a:r>
            <a:r>
              <a:rPr lang="en-US" sz="1900" dirty="0" err="1" smtClean="0">
                <a:latin typeface="Calibri"/>
                <a:cs typeface="Calibri"/>
              </a:rPr>
              <a:t>corpo</a:t>
            </a:r>
            <a:r>
              <a:rPr lang="en-US" sz="1900" dirty="0" smtClean="0">
                <a:latin typeface="Calibri"/>
                <a:cs typeface="Calibri"/>
              </a:rPr>
              <a:t>; </a:t>
            </a:r>
            <a:r>
              <a:rPr lang="en-US" sz="1900" dirty="0" err="1" smtClean="0">
                <a:latin typeface="Calibri"/>
                <a:cs typeface="Calibri"/>
              </a:rPr>
              <a:t>metafísico</a:t>
            </a:r>
            <a:r>
              <a:rPr lang="en-US" sz="1900" dirty="0" smtClean="0">
                <a:latin typeface="Calibri"/>
                <a:cs typeface="Calibri"/>
              </a:rPr>
              <a:t>: o “</a:t>
            </a:r>
            <a:r>
              <a:rPr lang="en-US" sz="1900" dirty="0" err="1" smtClean="0">
                <a:latin typeface="Calibri"/>
                <a:cs typeface="Calibri"/>
              </a:rPr>
              <a:t>eu</a:t>
            </a:r>
            <a:r>
              <a:rPr lang="en-US" sz="1900" dirty="0" smtClean="0">
                <a:latin typeface="Calibri"/>
                <a:cs typeface="Calibri"/>
              </a:rPr>
              <a:t>” </a:t>
            </a:r>
            <a:r>
              <a:rPr lang="en-US" sz="1900" dirty="0" err="1" smtClean="0">
                <a:latin typeface="Calibri"/>
                <a:cs typeface="Calibri"/>
              </a:rPr>
              <a:t>espiritual</a:t>
            </a:r>
            <a:r>
              <a:rPr lang="en-US" sz="1900" dirty="0" smtClean="0">
                <a:latin typeface="Calibri"/>
                <a:cs typeface="Calibri"/>
              </a:rPr>
              <a:t>),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se </a:t>
            </a:r>
            <a:r>
              <a:rPr lang="en-US" sz="1900" dirty="0" err="1" smtClean="0">
                <a:latin typeface="Calibri"/>
                <a:cs typeface="Calibri"/>
              </a:rPr>
              <a:t>assemelha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à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constituição</a:t>
            </a:r>
            <a:r>
              <a:rPr lang="en-US" sz="1900" dirty="0" smtClean="0">
                <a:latin typeface="Calibri"/>
                <a:cs typeface="Calibri"/>
              </a:rPr>
              <a:t> dos </a:t>
            </a:r>
            <a:r>
              <a:rPr lang="en-US" sz="1900" dirty="0" err="1" smtClean="0">
                <a:latin typeface="Calibri"/>
                <a:cs typeface="Calibri"/>
              </a:rPr>
              <a:t>sujeitos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a </a:t>
            </a:r>
            <a:r>
              <a:rPr lang="en-US" sz="1900" dirty="0" err="1" smtClean="0">
                <a:latin typeface="Calibri"/>
                <a:cs typeface="Calibri"/>
              </a:rPr>
              <a:t>consomem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produzem</a:t>
            </a:r>
            <a:r>
              <a:rPr lang="en-US" sz="1900" dirty="0" smtClean="0">
                <a:latin typeface="Calibri"/>
                <a:cs typeface="Calibri"/>
              </a:rPr>
              <a:t> e a </a:t>
            </a:r>
            <a:r>
              <a:rPr lang="en-US" sz="1900" dirty="0" err="1" smtClean="0">
                <a:latin typeface="Calibri"/>
                <a:cs typeface="Calibri"/>
              </a:rPr>
              <a:t>intercambiam</a:t>
            </a:r>
            <a:r>
              <a:rPr lang="en-US" sz="19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1900" dirty="0" err="1" smtClean="0">
                <a:latin typeface="Calibri"/>
                <a:cs typeface="Calibri"/>
              </a:rPr>
              <a:t>Assim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b="1" dirty="0" err="1" smtClean="0">
                <a:latin typeface="Calibri"/>
                <a:cs typeface="Calibri"/>
              </a:rPr>
              <a:t>objetos</a:t>
            </a:r>
            <a:r>
              <a:rPr lang="en-US" sz="1900" dirty="0" smtClean="0">
                <a:latin typeface="Calibri"/>
                <a:cs typeface="Calibri"/>
              </a:rPr>
              <a:t> e </a:t>
            </a:r>
            <a:r>
              <a:rPr lang="en-US" sz="1900" b="1" dirty="0" err="1" smtClean="0">
                <a:latin typeface="Calibri"/>
                <a:cs typeface="Calibri"/>
              </a:rPr>
              <a:t>sujeitos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seriam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conformes</a:t>
            </a:r>
            <a:r>
              <a:rPr lang="en-US" sz="1900" dirty="0" smtClean="0">
                <a:latin typeface="Calibri"/>
                <a:cs typeface="Calibri"/>
              </a:rPr>
              <a:t> com a </a:t>
            </a:r>
            <a:r>
              <a:rPr lang="en-US" sz="1900" dirty="0" err="1" smtClean="0">
                <a:latin typeface="Calibri"/>
                <a:cs typeface="Calibri"/>
              </a:rPr>
              <a:t>contradição</a:t>
            </a:r>
            <a:r>
              <a:rPr lang="en-US" sz="1900" dirty="0" smtClean="0">
                <a:latin typeface="Calibri"/>
                <a:cs typeface="Calibri"/>
              </a:rPr>
              <a:t> fundamental do </a:t>
            </a:r>
            <a:r>
              <a:rPr lang="en-US" sz="1900" dirty="0" err="1" smtClean="0">
                <a:latin typeface="Calibri"/>
                <a:cs typeface="Calibri"/>
              </a:rPr>
              <a:t>sistema</a:t>
            </a:r>
            <a:r>
              <a:rPr lang="en-US" sz="1900" dirty="0" smtClean="0">
                <a:latin typeface="Calibri"/>
                <a:cs typeface="Calibri"/>
              </a:rPr>
              <a:t> global de </a:t>
            </a:r>
            <a:r>
              <a:rPr lang="en-US" sz="1900" dirty="0" err="1" smtClean="0">
                <a:latin typeface="Calibri"/>
                <a:cs typeface="Calibri"/>
              </a:rPr>
              <a:t>produção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uma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vez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esta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contradição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apresenta</a:t>
            </a:r>
            <a:r>
              <a:rPr lang="en-US" sz="1900" dirty="0" smtClean="0">
                <a:latin typeface="Calibri"/>
                <a:cs typeface="Calibri"/>
              </a:rPr>
              <a:t>-se </a:t>
            </a:r>
            <a:r>
              <a:rPr lang="en-US" sz="1900" dirty="0" err="1" smtClean="0">
                <a:latin typeface="Calibri"/>
                <a:cs typeface="Calibri"/>
              </a:rPr>
              <a:t>como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trabalho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assalariado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por</a:t>
            </a:r>
            <a:r>
              <a:rPr lang="en-US" sz="1900" dirty="0" smtClean="0">
                <a:latin typeface="Calibri"/>
                <a:cs typeface="Calibri"/>
              </a:rPr>
              <a:t> um </a:t>
            </a:r>
            <a:r>
              <a:rPr lang="en-US" sz="1900" dirty="0" err="1" smtClean="0">
                <a:latin typeface="Calibri"/>
                <a:cs typeface="Calibri"/>
              </a:rPr>
              <a:t>lado</a:t>
            </a:r>
            <a:r>
              <a:rPr lang="en-US" sz="1900" dirty="0" smtClean="0">
                <a:latin typeface="Calibri"/>
                <a:cs typeface="Calibri"/>
              </a:rPr>
              <a:t> e </a:t>
            </a:r>
            <a:r>
              <a:rPr lang="en-US" sz="1900" dirty="0" err="1" smtClean="0">
                <a:latin typeface="Calibri"/>
                <a:cs typeface="Calibri"/>
              </a:rPr>
              <a:t>como</a:t>
            </a:r>
            <a:r>
              <a:rPr lang="en-US" sz="1900" dirty="0" smtClean="0">
                <a:latin typeface="Calibri"/>
                <a:cs typeface="Calibri"/>
              </a:rPr>
              <a:t> o capital, </a:t>
            </a:r>
            <a:r>
              <a:rPr lang="en-US" sz="1900" dirty="0" err="1" smtClean="0">
                <a:latin typeface="Calibri"/>
                <a:cs typeface="Calibri"/>
              </a:rPr>
              <a:t>por</a:t>
            </a:r>
            <a:r>
              <a:rPr lang="en-US" sz="1900" dirty="0" smtClean="0">
                <a:latin typeface="Calibri"/>
                <a:cs typeface="Calibri"/>
              </a:rPr>
              <a:t> outro, e </a:t>
            </a:r>
            <a:r>
              <a:rPr lang="en-US" sz="1900" dirty="0" err="1" smtClean="0">
                <a:latin typeface="Calibri"/>
                <a:cs typeface="Calibri"/>
              </a:rPr>
              <a:t>determina</a:t>
            </a:r>
            <a:r>
              <a:rPr lang="en-US" sz="1900" dirty="0" smtClean="0">
                <a:latin typeface="Calibri"/>
                <a:cs typeface="Calibri"/>
              </a:rPr>
              <a:t> o campo de </a:t>
            </a:r>
            <a:r>
              <a:rPr lang="en-US" sz="1900" dirty="0" err="1" smtClean="0">
                <a:latin typeface="Calibri"/>
                <a:cs typeface="Calibri"/>
              </a:rPr>
              <a:t>oposição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mais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amplo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b="1" dirty="0" err="1" smtClean="0">
                <a:latin typeface="Calibri"/>
                <a:cs typeface="Calibri"/>
              </a:rPr>
              <a:t>onde</a:t>
            </a:r>
            <a:r>
              <a:rPr lang="en-US" sz="1900" b="1" dirty="0" smtClean="0">
                <a:latin typeface="Calibri"/>
                <a:cs typeface="Calibri"/>
              </a:rPr>
              <a:t> </a:t>
            </a:r>
            <a:r>
              <a:rPr lang="en-US" sz="1900" b="1" dirty="0" err="1" smtClean="0">
                <a:latin typeface="Calibri"/>
                <a:cs typeface="Calibri"/>
              </a:rPr>
              <a:t>sujeitos</a:t>
            </a:r>
            <a:r>
              <a:rPr lang="en-US" sz="1900" b="1" dirty="0" smtClean="0">
                <a:latin typeface="Calibri"/>
                <a:cs typeface="Calibri"/>
              </a:rPr>
              <a:t> e </a:t>
            </a:r>
            <a:r>
              <a:rPr lang="en-US" sz="1900" b="1" dirty="0" err="1" smtClean="0">
                <a:latin typeface="Calibri"/>
                <a:cs typeface="Calibri"/>
              </a:rPr>
              <a:t>objetos</a:t>
            </a:r>
            <a:r>
              <a:rPr lang="en-US" sz="1900" b="1" dirty="0" smtClean="0">
                <a:latin typeface="Calibri"/>
                <a:cs typeface="Calibri"/>
              </a:rPr>
              <a:t> </a:t>
            </a:r>
            <a:r>
              <a:rPr lang="en-US" sz="1900" b="1" dirty="0" err="1" smtClean="0">
                <a:latin typeface="Calibri"/>
                <a:cs typeface="Calibri"/>
              </a:rPr>
              <a:t>são</a:t>
            </a:r>
            <a:r>
              <a:rPr lang="en-US" sz="1900" b="1" dirty="0" smtClean="0">
                <a:latin typeface="Calibri"/>
                <a:cs typeface="Calibri"/>
              </a:rPr>
              <a:t> </a:t>
            </a:r>
            <a:r>
              <a:rPr lang="en-US" sz="1900" b="1" dirty="0" err="1" smtClean="0">
                <a:latin typeface="Calibri"/>
                <a:cs typeface="Calibri"/>
              </a:rPr>
              <a:t>produzidos</a:t>
            </a:r>
            <a:r>
              <a:rPr lang="en-US" sz="190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1900" dirty="0" smtClean="0">
                <a:latin typeface="Calibri"/>
                <a:cs typeface="Calibri"/>
              </a:rPr>
              <a:t>O </a:t>
            </a:r>
            <a:r>
              <a:rPr lang="en-US" sz="1900" b="1" dirty="0" err="1" smtClean="0">
                <a:latin typeface="Calibri"/>
                <a:cs typeface="Calibri"/>
              </a:rPr>
              <a:t>capitalismo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evidentemente</a:t>
            </a:r>
            <a:r>
              <a:rPr lang="en-US" sz="1900" dirty="0" smtClean="0">
                <a:latin typeface="Calibri"/>
                <a:cs typeface="Calibri"/>
              </a:rPr>
              <a:t> o </a:t>
            </a:r>
            <a:r>
              <a:rPr lang="en-US" sz="1900" dirty="0" err="1" smtClean="0">
                <a:latin typeface="Calibri"/>
                <a:cs typeface="Calibri"/>
              </a:rPr>
              <a:t>é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porque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nele</a:t>
            </a:r>
            <a:r>
              <a:rPr lang="en-US" sz="1900" dirty="0" smtClean="0">
                <a:latin typeface="Calibri"/>
                <a:cs typeface="Calibri"/>
              </a:rPr>
              <a:t> o </a:t>
            </a:r>
            <a:r>
              <a:rPr lang="en-US" sz="1900" dirty="0" err="1" smtClean="0">
                <a:latin typeface="Calibri"/>
                <a:cs typeface="Calibri"/>
              </a:rPr>
              <a:t>enfrentamento</a:t>
            </a:r>
            <a:r>
              <a:rPr lang="en-US" sz="1900" dirty="0" smtClean="0">
                <a:latin typeface="Calibri"/>
                <a:cs typeface="Calibri"/>
              </a:rPr>
              <a:t> do </a:t>
            </a:r>
            <a:r>
              <a:rPr lang="en-US" sz="1900" dirty="0" err="1" smtClean="0">
                <a:latin typeface="Calibri"/>
                <a:cs typeface="Calibri"/>
              </a:rPr>
              <a:t>homem</a:t>
            </a:r>
            <a:r>
              <a:rPr lang="en-US" sz="1900" dirty="0" smtClean="0">
                <a:latin typeface="Calibri"/>
                <a:cs typeface="Calibri"/>
              </a:rPr>
              <a:t> e a </a:t>
            </a:r>
            <a:r>
              <a:rPr lang="en-US" sz="1900" dirty="0" err="1" smtClean="0">
                <a:latin typeface="Calibri"/>
                <a:cs typeface="Calibri"/>
              </a:rPr>
              <a:t>natureza</a:t>
            </a:r>
            <a:r>
              <a:rPr lang="en-US" sz="1900" dirty="0" smtClean="0">
                <a:latin typeface="Calibri"/>
                <a:cs typeface="Calibri"/>
              </a:rPr>
              <a:t>, o </a:t>
            </a:r>
            <a:r>
              <a:rPr lang="en-US" sz="1900" dirty="0" err="1" smtClean="0">
                <a:latin typeface="Calibri"/>
                <a:cs typeface="Calibri"/>
              </a:rPr>
              <a:t>homem</a:t>
            </a:r>
            <a:r>
              <a:rPr lang="en-US" sz="1900" dirty="0" smtClean="0">
                <a:latin typeface="Calibri"/>
                <a:cs typeface="Calibri"/>
              </a:rPr>
              <a:t> e </a:t>
            </a:r>
            <a:r>
              <a:rPr lang="en-US" sz="1900" dirty="0" err="1" smtClean="0">
                <a:latin typeface="Calibri"/>
                <a:cs typeface="Calibri"/>
              </a:rPr>
              <a:t>seu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próprio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produto</a:t>
            </a:r>
            <a:r>
              <a:rPr lang="en-US" sz="1900" dirty="0" smtClean="0">
                <a:latin typeface="Calibri"/>
                <a:cs typeface="Calibri"/>
              </a:rPr>
              <a:t>, o </a:t>
            </a:r>
            <a:r>
              <a:rPr lang="en-US" sz="1900" dirty="0" err="1" smtClean="0">
                <a:latin typeface="Calibri"/>
                <a:cs typeface="Calibri"/>
              </a:rPr>
              <a:t>homem</a:t>
            </a:r>
            <a:r>
              <a:rPr lang="en-US" sz="1900" dirty="0" smtClean="0">
                <a:latin typeface="Calibri"/>
                <a:cs typeface="Calibri"/>
              </a:rPr>
              <a:t> e </a:t>
            </a:r>
            <a:r>
              <a:rPr lang="en-US" sz="1900" dirty="0" err="1" smtClean="0">
                <a:latin typeface="Calibri"/>
                <a:cs typeface="Calibri"/>
              </a:rPr>
              <a:t>sua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própria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dispersão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presente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nessa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porção</a:t>
            </a:r>
            <a:r>
              <a:rPr lang="en-US" sz="1900" dirty="0" smtClean="0">
                <a:latin typeface="Calibri"/>
                <a:cs typeface="Calibri"/>
              </a:rPr>
              <a:t> de </a:t>
            </a:r>
            <a:r>
              <a:rPr lang="en-US" sz="1900" dirty="0" err="1" smtClean="0">
                <a:latin typeface="Calibri"/>
                <a:cs typeface="Calibri"/>
              </a:rPr>
              <a:t>natureza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que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é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seu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próprio</a:t>
            </a:r>
            <a:r>
              <a:rPr lang="en-US" sz="1900" dirty="0" smtClean="0">
                <a:latin typeface="Calibri"/>
                <a:cs typeface="Calibri"/>
              </a:rPr>
              <a:t> </a:t>
            </a:r>
            <a:r>
              <a:rPr lang="en-US" sz="1900" dirty="0" err="1" smtClean="0">
                <a:latin typeface="Calibri"/>
                <a:cs typeface="Calibri"/>
              </a:rPr>
              <a:t>corpo</a:t>
            </a:r>
            <a:r>
              <a:rPr lang="en-US" sz="1900" dirty="0" smtClean="0">
                <a:latin typeface="Calibri"/>
                <a:cs typeface="Calibri"/>
              </a:rPr>
              <a:t>, </a:t>
            </a:r>
            <a:r>
              <a:rPr lang="en-US" sz="1900" dirty="0" err="1" smtClean="0">
                <a:latin typeface="Calibri"/>
                <a:cs typeface="Calibri"/>
              </a:rPr>
              <a:t>é</a:t>
            </a:r>
            <a:r>
              <a:rPr lang="en-US" sz="1900" dirty="0" smtClean="0">
                <a:latin typeface="Calibri"/>
                <a:cs typeface="Calibri"/>
              </a:rPr>
              <a:t> o </a:t>
            </a:r>
            <a:r>
              <a:rPr lang="en-US" sz="1900" dirty="0" err="1" smtClean="0">
                <a:latin typeface="Calibri"/>
                <a:cs typeface="Calibri"/>
              </a:rPr>
              <a:t>fundamento</a:t>
            </a:r>
            <a:r>
              <a:rPr lang="en-US" sz="1900" dirty="0" smtClean="0">
                <a:latin typeface="Calibri"/>
                <a:cs typeface="Calibri"/>
              </a:rPr>
              <a:t> e a base da </a:t>
            </a:r>
            <a:r>
              <a:rPr lang="en-US" sz="1900" b="1" dirty="0" err="1" smtClean="0">
                <a:latin typeface="Calibri"/>
                <a:cs typeface="Calibri"/>
              </a:rPr>
              <a:t>estrutura</a:t>
            </a:r>
            <a:r>
              <a:rPr lang="en-US" sz="1900" b="1" dirty="0" smtClean="0">
                <a:latin typeface="Calibri"/>
                <a:cs typeface="Calibri"/>
              </a:rPr>
              <a:t> social</a:t>
            </a:r>
            <a:r>
              <a:rPr lang="en-US" sz="1900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21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FORMAÇÕES SIMBÓLICAS </a:t>
            </a:r>
            <a:br>
              <a:rPr lang="en-US" sz="3000" dirty="0" smtClean="0"/>
            </a:br>
            <a:r>
              <a:rPr lang="en-US" sz="3000" dirty="0" smtClean="0"/>
              <a:t>PRÉ-CAPITALISTAS: O DEVIR HISTÓRICO DO APARATO PSÍQUICO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Ponto de </a:t>
            </a:r>
            <a:r>
              <a:rPr lang="en-US" sz="2000" dirty="0" err="1" smtClean="0">
                <a:latin typeface="Calibri"/>
                <a:cs typeface="Calibri"/>
              </a:rPr>
              <a:t>partida</a:t>
            </a:r>
            <a:r>
              <a:rPr lang="en-US" sz="2000" dirty="0" smtClean="0">
                <a:latin typeface="Calibri"/>
                <a:cs typeface="Calibri"/>
              </a:rPr>
              <a:t>: </a:t>
            </a:r>
            <a:endParaRPr lang="en-US" sz="2000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libri"/>
                <a:cs typeface="Calibri"/>
              </a:rPr>
              <a:t>“</a:t>
            </a:r>
            <a:r>
              <a:rPr lang="en-US" sz="2000" b="1" dirty="0" err="1" smtClean="0">
                <a:latin typeface="Calibri"/>
                <a:cs typeface="Calibri"/>
              </a:rPr>
              <a:t>Quais</a:t>
            </a:r>
            <a:r>
              <a:rPr lang="en-US" sz="2000" b="1" dirty="0" smtClean="0">
                <a:latin typeface="Calibri"/>
                <a:cs typeface="Calibri"/>
              </a:rPr>
              <a:t> tem </a:t>
            </a:r>
            <a:r>
              <a:rPr lang="en-US" sz="2000" b="1" dirty="0" err="1" smtClean="0">
                <a:latin typeface="Calibri"/>
                <a:cs typeface="Calibri"/>
              </a:rPr>
              <a:t>sido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processos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históricos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fizeram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possível</a:t>
            </a:r>
            <a:r>
              <a:rPr lang="en-US" sz="2000" b="1" dirty="0" smtClean="0">
                <a:latin typeface="Calibri"/>
                <a:cs typeface="Calibri"/>
              </a:rPr>
              <a:t> – </a:t>
            </a:r>
            <a:r>
              <a:rPr lang="en-US" sz="2000" b="1" dirty="0" err="1" smtClean="0">
                <a:latin typeface="Calibri"/>
                <a:cs typeface="Calibri"/>
              </a:rPr>
              <a:t>ao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mesmo</a:t>
            </a:r>
            <a:r>
              <a:rPr lang="en-US" sz="2000" b="1" dirty="0" smtClean="0">
                <a:latin typeface="Calibri"/>
                <a:cs typeface="Calibri"/>
              </a:rPr>
              <a:t> tempo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desenvovlimento</a:t>
            </a:r>
            <a:r>
              <a:rPr lang="en-US" sz="2000" b="1" dirty="0" smtClean="0">
                <a:latin typeface="Calibri"/>
                <a:cs typeface="Calibri"/>
              </a:rPr>
              <a:t> das </a:t>
            </a:r>
            <a:r>
              <a:rPr lang="en-US" sz="2000" b="1" dirty="0" err="1" smtClean="0">
                <a:latin typeface="Calibri"/>
                <a:cs typeface="Calibri"/>
              </a:rPr>
              <a:t>forças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produtivas</a:t>
            </a:r>
            <a:r>
              <a:rPr lang="en-US" sz="2000" b="1" dirty="0" smtClean="0">
                <a:latin typeface="Calibri"/>
                <a:cs typeface="Calibri"/>
              </a:rPr>
              <a:t> –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trabalhador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esse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homem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na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origem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não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estava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separado</a:t>
            </a:r>
            <a:r>
              <a:rPr lang="en-US" sz="2000" b="1" dirty="0" smtClean="0">
                <a:latin typeface="Calibri"/>
                <a:cs typeface="Calibri"/>
              </a:rPr>
              <a:t> da </a:t>
            </a:r>
            <a:r>
              <a:rPr lang="en-US" sz="2000" b="1" dirty="0" err="1" smtClean="0">
                <a:latin typeface="Calibri"/>
                <a:cs typeface="Calibri"/>
              </a:rPr>
              <a:t>produção</a:t>
            </a:r>
            <a:r>
              <a:rPr lang="en-US" sz="2000" b="1" dirty="0" smtClean="0">
                <a:latin typeface="Calibri"/>
                <a:cs typeface="Calibri"/>
              </a:rPr>
              <a:t> e do campo no </a:t>
            </a:r>
            <a:r>
              <a:rPr lang="en-US" sz="2000" b="1" dirty="0" err="1" smtClean="0">
                <a:latin typeface="Calibri"/>
                <a:cs typeface="Calibri"/>
              </a:rPr>
              <a:t>qual</a:t>
            </a:r>
            <a:r>
              <a:rPr lang="en-US" sz="2000" b="1" dirty="0" smtClean="0">
                <a:latin typeface="Calibri"/>
                <a:cs typeface="Calibri"/>
              </a:rPr>
              <a:t> se </a:t>
            </a:r>
            <a:r>
              <a:rPr lang="en-US" sz="2000" b="1" dirty="0" err="1" smtClean="0">
                <a:latin typeface="Calibri"/>
                <a:cs typeface="Calibri"/>
              </a:rPr>
              <a:t>objetivava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convertera</a:t>
            </a:r>
            <a:r>
              <a:rPr lang="en-US" sz="2000" b="1" dirty="0" smtClean="0">
                <a:latin typeface="Calibri"/>
                <a:cs typeface="Calibri"/>
              </a:rPr>
              <a:t>-se </a:t>
            </a:r>
            <a:r>
              <a:rPr lang="en-US" sz="2000" b="1" dirty="0" err="1" smtClean="0">
                <a:latin typeface="Calibri"/>
                <a:cs typeface="Calibri"/>
              </a:rPr>
              <a:t>em</a:t>
            </a:r>
            <a:r>
              <a:rPr lang="en-US" sz="2000" b="1" dirty="0" smtClean="0">
                <a:latin typeface="Calibri"/>
                <a:cs typeface="Calibri"/>
              </a:rPr>
              <a:t> um </a:t>
            </a:r>
            <a:r>
              <a:rPr lang="en-US" sz="2000" b="1" dirty="0" err="1" smtClean="0">
                <a:latin typeface="Calibri"/>
                <a:cs typeface="Calibri"/>
              </a:rPr>
              <a:t>homem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propriedade</a:t>
            </a:r>
            <a:r>
              <a:rPr lang="en-US" sz="2000" b="1" dirty="0" smtClean="0">
                <a:latin typeface="Calibri"/>
                <a:cs typeface="Calibri"/>
              </a:rPr>
              <a:t> e </a:t>
            </a:r>
            <a:r>
              <a:rPr lang="en-US" sz="2000" b="1" dirty="0" err="1" smtClean="0">
                <a:latin typeface="Calibri"/>
                <a:cs typeface="Calibri"/>
              </a:rPr>
              <a:t>sem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qualidades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em</a:t>
            </a:r>
            <a:r>
              <a:rPr lang="en-US" sz="2000" b="1" dirty="0" smtClean="0">
                <a:latin typeface="Calibri"/>
                <a:cs typeface="Calibri"/>
              </a:rPr>
              <a:t> um “</a:t>
            </a:r>
            <a:r>
              <a:rPr lang="en-US" sz="2000" b="1" dirty="0" err="1" smtClean="0">
                <a:latin typeface="Calibri"/>
                <a:cs typeface="Calibri"/>
              </a:rPr>
              <a:t>homem</a:t>
            </a:r>
            <a:r>
              <a:rPr lang="en-US" sz="2000" b="1" dirty="0" smtClean="0">
                <a:latin typeface="Calibri"/>
                <a:cs typeface="Calibri"/>
              </a:rPr>
              <a:t> nu”, </a:t>
            </a:r>
            <a:r>
              <a:rPr lang="en-US" sz="2000" b="1" dirty="0" err="1" smtClean="0">
                <a:latin typeface="Calibri"/>
                <a:cs typeface="Calibri"/>
              </a:rPr>
              <a:t>despojado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tudo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aquilo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contudo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por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sua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atividade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foi</a:t>
            </a:r>
            <a:r>
              <a:rPr lang="en-US" sz="2000" b="1" dirty="0" smtClean="0">
                <a:latin typeface="Calibri"/>
                <a:cs typeface="Calibri"/>
              </a:rPr>
              <a:t>-se </a:t>
            </a:r>
            <a:r>
              <a:rPr lang="en-US" sz="2000" b="1" dirty="0" err="1" smtClean="0">
                <a:latin typeface="Calibri"/>
                <a:cs typeface="Calibri"/>
              </a:rPr>
              <a:t>produzindo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na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história</a:t>
            </a:r>
            <a:r>
              <a:rPr lang="en-US" sz="2000" b="1" dirty="0" smtClean="0">
                <a:latin typeface="Calibri"/>
                <a:cs typeface="Calibri"/>
              </a:rPr>
              <a:t>? Como </a:t>
            </a:r>
            <a:r>
              <a:rPr lang="en-US" sz="2000" b="1" dirty="0" err="1" smtClean="0">
                <a:latin typeface="Calibri"/>
                <a:cs typeface="Calibri"/>
              </a:rPr>
              <a:t>é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possível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capital e </a:t>
            </a:r>
            <a:r>
              <a:rPr lang="en-US" sz="2000" b="1" dirty="0" err="1" smtClean="0">
                <a:latin typeface="Calibri"/>
                <a:cs typeface="Calibri"/>
              </a:rPr>
              <a:t>os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capitalistas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apareçam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como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proprietários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toda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riqueza</a:t>
            </a:r>
            <a:r>
              <a:rPr lang="en-US" sz="2000" b="1" dirty="0" smtClean="0">
                <a:latin typeface="Calibri"/>
                <a:cs typeface="Calibri"/>
              </a:rPr>
              <a:t>, e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o </a:t>
            </a:r>
            <a:r>
              <a:rPr lang="en-US" sz="2000" b="1" dirty="0" err="1" smtClean="0">
                <a:latin typeface="Calibri"/>
                <a:cs typeface="Calibri"/>
              </a:rPr>
              <a:t>trabalhador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historicamente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 smtClean="0">
                <a:latin typeface="Calibri"/>
                <a:cs typeface="Calibri"/>
              </a:rPr>
              <a:t>produziu</a:t>
            </a:r>
            <a:r>
              <a:rPr lang="en-US" sz="2000" b="1" dirty="0" smtClean="0"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latin typeface="Calibri"/>
                <a:cs typeface="Calibri"/>
              </a:rPr>
              <a:t>fique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reduzido</a:t>
            </a:r>
            <a:r>
              <a:rPr lang="en-US" sz="2000" b="1" dirty="0" smtClean="0">
                <a:latin typeface="Calibri"/>
                <a:cs typeface="Calibri"/>
              </a:rPr>
              <a:t> a vender a </a:t>
            </a:r>
            <a:r>
              <a:rPr lang="en-US" sz="2000" b="1" dirty="0" err="1" smtClean="0">
                <a:latin typeface="Calibri"/>
                <a:cs typeface="Calibri"/>
              </a:rPr>
              <a:t>única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coisa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que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lhe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é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própria</a:t>
            </a:r>
            <a:r>
              <a:rPr lang="en-US" sz="2000" b="1" dirty="0" smtClean="0">
                <a:latin typeface="Calibri"/>
                <a:cs typeface="Calibri"/>
              </a:rPr>
              <a:t>: </a:t>
            </a:r>
            <a:r>
              <a:rPr lang="en-US" sz="2000" b="1" dirty="0" err="1" smtClean="0">
                <a:latin typeface="Calibri"/>
                <a:cs typeface="Calibri"/>
              </a:rPr>
              <a:t>sua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força</a:t>
            </a:r>
            <a:r>
              <a:rPr lang="en-US" sz="2000" b="1" dirty="0" smtClean="0">
                <a:latin typeface="Calibri"/>
                <a:cs typeface="Calibri"/>
              </a:rPr>
              <a:t> de </a:t>
            </a:r>
            <a:r>
              <a:rPr lang="en-US" sz="2000" b="1" dirty="0" err="1" smtClean="0">
                <a:latin typeface="Calibri"/>
                <a:cs typeface="Calibri"/>
              </a:rPr>
              <a:t>trabalho</a:t>
            </a:r>
            <a:r>
              <a:rPr lang="en-US" sz="2000" b="1" dirty="0" smtClean="0">
                <a:latin typeface="Calibri"/>
                <a:cs typeface="Calibri"/>
              </a:rPr>
              <a:t>?”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1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812800"/>
            <a:ext cx="8001000" cy="520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Originariamente</a:t>
            </a:r>
            <a:r>
              <a:rPr lang="en-US" sz="2000" b="1" dirty="0" smtClean="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endParaRPr lang="en-US" sz="2000" b="1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Ø"/>
            </a:pPr>
            <a:r>
              <a:rPr lang="en-US" sz="2000" dirty="0" smtClean="0">
                <a:latin typeface="Calibri"/>
                <a:cs typeface="Calibri"/>
              </a:rPr>
              <a:t>O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vivia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enfrentando</a:t>
            </a:r>
            <a:r>
              <a:rPr lang="en-US" sz="2000" dirty="0" smtClean="0">
                <a:latin typeface="Calibri"/>
                <a:cs typeface="Calibri"/>
              </a:rPr>
              <a:t> as </a:t>
            </a:r>
            <a:r>
              <a:rPr lang="en-US" sz="2000" dirty="0" err="1" smtClean="0">
                <a:latin typeface="Calibri"/>
                <a:cs typeface="Calibri"/>
              </a:rPr>
              <a:t>condições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objetivas</a:t>
            </a:r>
            <a:r>
              <a:rPr lang="en-US" sz="2000" dirty="0" smtClean="0">
                <a:latin typeface="Calibri"/>
                <a:cs typeface="Calibri"/>
              </a:rPr>
              <a:t> do </a:t>
            </a:r>
            <a:r>
              <a:rPr lang="en-US" sz="2000" dirty="0" err="1" smtClean="0">
                <a:latin typeface="Calibri"/>
                <a:cs typeface="Calibri"/>
              </a:rPr>
              <a:t>trabalho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- a terra, </a:t>
            </a:r>
            <a:r>
              <a:rPr lang="en-US" sz="2000" dirty="0" err="1" smtClean="0">
                <a:latin typeface="Calibri"/>
                <a:cs typeface="Calibri"/>
              </a:rPr>
              <a:t>como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propriedade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</a:p>
          <a:p>
            <a:pPr algn="just">
              <a:buFont typeface="Wingdings" charset="2"/>
              <a:buChar char="Ø"/>
            </a:pPr>
            <a:r>
              <a:rPr lang="en-US" sz="2000" dirty="0">
                <a:latin typeface="Calibri"/>
                <a:cs typeface="Calibri"/>
              </a:rPr>
              <a:t>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homem</a:t>
            </a:r>
            <a:r>
              <a:rPr lang="en-US" sz="2000" dirty="0" smtClean="0">
                <a:latin typeface="Calibri"/>
                <a:cs typeface="Calibri"/>
              </a:rPr>
              <a:t> era </a:t>
            </a:r>
            <a:r>
              <a:rPr lang="en-US" sz="2000" dirty="0" err="1" smtClean="0">
                <a:latin typeface="Calibri"/>
                <a:cs typeface="Calibri"/>
              </a:rPr>
              <a:t>senhor</a:t>
            </a:r>
            <a:r>
              <a:rPr lang="en-US" sz="2000" dirty="0" smtClean="0">
                <a:latin typeface="Calibri"/>
                <a:cs typeface="Calibri"/>
              </a:rPr>
              <a:t> das </a:t>
            </a:r>
            <a:r>
              <a:rPr lang="en-US" sz="2000" dirty="0" err="1" smtClean="0">
                <a:latin typeface="Calibri"/>
                <a:cs typeface="Calibri"/>
              </a:rPr>
              <a:t>condições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realidade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</a:p>
          <a:p>
            <a:pPr algn="just">
              <a:buFont typeface="Wingdings" charset="2"/>
              <a:buChar char="Ø"/>
            </a:pPr>
            <a:r>
              <a:rPr lang="en-US" sz="2000" dirty="0">
                <a:latin typeface="Calibri"/>
                <a:cs typeface="Calibri"/>
              </a:rPr>
              <a:t>E</a:t>
            </a:r>
            <a:r>
              <a:rPr lang="en-US" sz="2000" dirty="0" smtClean="0">
                <a:latin typeface="Calibri"/>
                <a:cs typeface="Calibri"/>
              </a:rPr>
              <a:t>ra </a:t>
            </a:r>
            <a:r>
              <a:rPr lang="en-US" sz="2000" dirty="0" err="1" smtClean="0">
                <a:latin typeface="Calibri"/>
                <a:cs typeface="Calibri"/>
              </a:rPr>
              <a:t>membro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uma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comunidade</a:t>
            </a:r>
            <a:r>
              <a:rPr lang="en-US" sz="2000" dirty="0" smtClean="0">
                <a:latin typeface="Calibri"/>
                <a:cs typeface="Calibri"/>
              </a:rPr>
              <a:t> e se </a:t>
            </a:r>
            <a:r>
              <a:rPr lang="en-US" sz="2000" dirty="0" err="1" smtClean="0">
                <a:latin typeface="Calibri"/>
                <a:cs typeface="Calibri"/>
              </a:rPr>
              <a:t>comportava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relação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demais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en-US" sz="2000" dirty="0" err="1" smtClean="0">
                <a:latin typeface="Calibri"/>
                <a:cs typeface="Calibri"/>
              </a:rPr>
              <a:t>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condição</a:t>
            </a:r>
            <a:r>
              <a:rPr lang="en-US" sz="2000" dirty="0" smtClean="0">
                <a:latin typeface="Calibri"/>
                <a:cs typeface="Calibri"/>
              </a:rPr>
              <a:t> de co-</a:t>
            </a:r>
            <a:r>
              <a:rPr lang="en-US" sz="2000" dirty="0" err="1" smtClean="0">
                <a:latin typeface="Calibri"/>
                <a:cs typeface="Calibri"/>
              </a:rPr>
              <a:t>proprietário</a:t>
            </a:r>
            <a:endParaRPr lang="en-US" sz="20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Ø"/>
            </a:pPr>
            <a:r>
              <a:rPr lang="en-US" sz="2000" dirty="0" smtClean="0">
                <a:latin typeface="Calibri"/>
                <a:cs typeface="Calibri"/>
              </a:rPr>
              <a:t>A </a:t>
            </a:r>
            <a:r>
              <a:rPr lang="en-US" sz="2000" dirty="0" err="1" smtClean="0">
                <a:latin typeface="Calibri"/>
                <a:cs typeface="Calibri"/>
              </a:rPr>
              <a:t>comunidade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determinava</a:t>
            </a:r>
            <a:r>
              <a:rPr lang="en-US" sz="2000" dirty="0" smtClean="0">
                <a:latin typeface="Calibri"/>
                <a:cs typeface="Calibri"/>
              </a:rPr>
              <a:t> o </a:t>
            </a:r>
            <a:r>
              <a:rPr lang="en-US" sz="2000" dirty="0" err="1" smtClean="0">
                <a:latin typeface="Calibri"/>
                <a:cs typeface="Calibri"/>
              </a:rPr>
              <a:t>sentido</a:t>
            </a:r>
            <a:r>
              <a:rPr lang="en-US" sz="2000" dirty="0" smtClean="0">
                <a:latin typeface="Calibri"/>
                <a:cs typeface="Calibri"/>
              </a:rPr>
              <a:t> de </a:t>
            </a:r>
            <a:r>
              <a:rPr lang="en-US" sz="2000" dirty="0" err="1" smtClean="0">
                <a:latin typeface="Calibri"/>
                <a:cs typeface="Calibri"/>
              </a:rPr>
              <a:t>individualidade</a:t>
            </a:r>
            <a:r>
              <a:rPr lang="en-US" sz="2000" dirty="0" smtClean="0">
                <a:latin typeface="Calibri"/>
                <a:cs typeface="Calibri"/>
              </a:rPr>
              <a:t> (</a:t>
            </a:r>
            <a:r>
              <a:rPr lang="en-US" sz="2000" dirty="0" err="1" smtClean="0">
                <a:latin typeface="Calibri"/>
                <a:cs typeface="Calibri"/>
              </a:rPr>
              <a:t>em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sua</a:t>
            </a:r>
            <a:r>
              <a:rPr lang="en-US" sz="2000" dirty="0" smtClean="0">
                <a:latin typeface="Calibri"/>
                <a:cs typeface="Calibri"/>
              </a:rPr>
              <a:t> forma natural, tribal e </a:t>
            </a:r>
            <a:r>
              <a:rPr lang="en-US" sz="2000" dirty="0" err="1" smtClean="0">
                <a:latin typeface="Calibri"/>
                <a:cs typeface="Calibri"/>
              </a:rPr>
              <a:t>que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permitia</a:t>
            </a:r>
            <a:r>
              <a:rPr lang="en-US" sz="2000" dirty="0" smtClean="0">
                <a:latin typeface="Calibri"/>
                <a:cs typeface="Calibri"/>
              </a:rPr>
              <a:t> a </a:t>
            </a:r>
            <a:r>
              <a:rPr lang="en-US" sz="2000" dirty="0" err="1" smtClean="0">
                <a:latin typeface="Calibri"/>
                <a:cs typeface="Calibri"/>
              </a:rPr>
              <a:t>apropriação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coletiva</a:t>
            </a:r>
            <a:r>
              <a:rPr lang="en-US" sz="2000" dirty="0" smtClean="0">
                <a:latin typeface="Calibri"/>
                <a:cs typeface="Calibri"/>
              </a:rPr>
              <a:t> do solo)</a:t>
            </a:r>
          </a:p>
          <a:p>
            <a:pPr marL="0" indent="0" algn="just"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Neste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contexto</a:t>
            </a:r>
            <a:r>
              <a:rPr lang="en-US" sz="2000" b="1" dirty="0" smtClean="0">
                <a:latin typeface="Calibri"/>
                <a:cs typeface="Calibri"/>
              </a:rPr>
              <a:t>, a </a:t>
            </a:r>
            <a:r>
              <a:rPr lang="en-US" sz="2000" b="1" dirty="0" err="1" smtClean="0">
                <a:latin typeface="Calibri"/>
                <a:cs typeface="Calibri"/>
              </a:rPr>
              <a:t>família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que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smtClean="0">
                <a:latin typeface="Calibri"/>
                <a:cs typeface="Calibri"/>
              </a:rPr>
              <a:t>se </a:t>
            </a:r>
            <a:r>
              <a:rPr lang="en-US" sz="2000" b="1" dirty="0" err="1" smtClean="0">
                <a:latin typeface="Calibri"/>
                <a:cs typeface="Calibri"/>
              </a:rPr>
              <a:t>torna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tribo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em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virtude</a:t>
            </a:r>
            <a:r>
              <a:rPr lang="en-US" sz="2000" b="1" dirty="0">
                <a:latin typeface="Calibri"/>
                <a:cs typeface="Calibri"/>
              </a:rPr>
              <a:t> dos </a:t>
            </a:r>
            <a:r>
              <a:rPr lang="en-US" sz="2000" b="1" dirty="0" err="1">
                <a:latin typeface="Calibri"/>
                <a:cs typeface="Calibri"/>
              </a:rPr>
              <a:t>casamentos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cruzados</a:t>
            </a:r>
            <a:r>
              <a:rPr lang="en-US" sz="2000" b="1" dirty="0">
                <a:latin typeface="Calibri"/>
                <a:cs typeface="Calibri"/>
              </a:rPr>
              <a:t> entre </a:t>
            </a:r>
            <a:r>
              <a:rPr lang="en-US" sz="2000" b="1" dirty="0" err="1">
                <a:latin typeface="Calibri"/>
                <a:cs typeface="Calibri"/>
              </a:rPr>
              <a:t>famílias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ou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por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combinação</a:t>
            </a:r>
            <a:r>
              <a:rPr lang="en-US" sz="2000" b="1" dirty="0">
                <a:latin typeface="Calibri"/>
                <a:cs typeface="Calibri"/>
              </a:rPr>
              <a:t> de </a:t>
            </a:r>
            <a:r>
              <a:rPr lang="en-US" sz="2000" b="1" dirty="0" err="1">
                <a:latin typeface="Calibri"/>
                <a:cs typeface="Calibri"/>
              </a:rPr>
              <a:t>tribos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smtClean="0">
                <a:latin typeface="Calibri"/>
                <a:cs typeface="Calibri"/>
              </a:rPr>
              <a:t>– </a:t>
            </a:r>
            <a:r>
              <a:rPr lang="en-US" sz="2000" b="1" dirty="0" err="1" smtClean="0">
                <a:latin typeface="Calibri"/>
                <a:cs typeface="Calibri"/>
              </a:rPr>
              <a:t>origina</a:t>
            </a:r>
            <a:r>
              <a:rPr lang="en-US" sz="2000" b="1" dirty="0" smtClean="0">
                <a:latin typeface="Calibri"/>
                <a:cs typeface="Calibri"/>
              </a:rPr>
              <a:t> a </a:t>
            </a:r>
            <a:r>
              <a:rPr lang="en-US" sz="2000" b="1" dirty="0" err="1">
                <a:latin typeface="Calibri"/>
                <a:cs typeface="Calibri"/>
              </a:rPr>
              <a:t>comunidade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resultante</a:t>
            </a:r>
            <a:r>
              <a:rPr lang="en-US" sz="2000" b="1" dirty="0">
                <a:latin typeface="Calibri"/>
                <a:cs typeface="Calibri"/>
              </a:rPr>
              <a:t> de </a:t>
            </a:r>
            <a:r>
              <a:rPr lang="en-US" sz="2000" b="1" dirty="0" err="1">
                <a:latin typeface="Calibri"/>
                <a:cs typeface="Calibri"/>
              </a:rPr>
              <a:t>processo</a:t>
            </a:r>
            <a:r>
              <a:rPr lang="en-US" sz="2000" b="1" dirty="0">
                <a:latin typeface="Calibri"/>
                <a:cs typeface="Calibri"/>
              </a:rPr>
              <a:t> natural.</a:t>
            </a:r>
          </a:p>
          <a:p>
            <a:pPr marL="0" indent="0">
              <a:buNone/>
            </a:pP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87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890</TotalTime>
  <Words>2232</Words>
  <Application>Microsoft Macintosh PowerPoint</Application>
  <PresentationFormat>On-screen Show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Travelogue</vt:lpstr>
      <vt:lpstr>Freud e o problema do Poder</vt:lpstr>
      <vt:lpstr>Apresentação do Autor</vt:lpstr>
      <vt:lpstr>A cooperação e o corpo produtivo.  A expropriação histórica dos poderes do corpo.</vt:lpstr>
      <vt:lpstr>PowerPoint Presentation</vt:lpstr>
      <vt:lpstr>PowerPoint Presentation</vt:lpstr>
      <vt:lpstr>PowerPoint Presentation</vt:lpstr>
      <vt:lpstr>PowerPoint Presentation</vt:lpstr>
      <vt:lpstr>FORMAÇÕES SIMBÓLICAS  PRÉ-CAPITALISTAS: O DEVIR HISTÓRICO DO APARATO PSÍQUICO</vt:lpstr>
      <vt:lpstr>PowerPoint Presentation</vt:lpstr>
      <vt:lpstr>PowerPoint Presentation</vt:lpstr>
      <vt:lpstr>PowerPoint Presentation</vt:lpstr>
      <vt:lpstr>FETICHISMO DA MERCADORIA E SUJEITO FETICHISTA</vt:lpstr>
      <vt:lpstr>PowerPoint Presentation</vt:lpstr>
      <vt:lpstr>PowerPoint Presentation</vt:lpstr>
      <vt:lpstr>PowerPoint Presentation</vt:lpstr>
      <vt:lpstr>A COOPERAÇÃO E A EXPROPRIAÇÃO DOS PODERES DO CORPO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Freud e o problema do Poder</dc:title>
  <dc:creator>GISELE MANCUSO</dc:creator>
  <cp:lastModifiedBy>GISELE MANCUSO</cp:lastModifiedBy>
  <cp:revision>80</cp:revision>
  <dcterms:created xsi:type="dcterms:W3CDTF">2016-04-22T18:40:28Z</dcterms:created>
  <dcterms:modified xsi:type="dcterms:W3CDTF">2016-04-29T12:11:01Z</dcterms:modified>
</cp:coreProperties>
</file>