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79" r:id="rId8"/>
    <p:sldId id="266" r:id="rId9"/>
    <p:sldId id="263" r:id="rId10"/>
    <p:sldId id="264" r:id="rId11"/>
    <p:sldId id="304" r:id="rId12"/>
    <p:sldId id="265" r:id="rId13"/>
    <p:sldId id="267" r:id="rId14"/>
    <p:sldId id="262" r:id="rId15"/>
    <p:sldId id="268" r:id="rId16"/>
    <p:sldId id="269" r:id="rId17"/>
    <p:sldId id="270" r:id="rId18"/>
    <p:sldId id="271" r:id="rId19"/>
    <p:sldId id="283" r:id="rId20"/>
    <p:sldId id="284"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8" r:id="rId34"/>
    <p:sldId id="299" r:id="rId35"/>
    <p:sldId id="301" r:id="rId36"/>
    <p:sldId id="302" r:id="rId37"/>
    <p:sldId id="300" r:id="rId38"/>
    <p:sldId id="276" r:id="rId39"/>
    <p:sldId id="280" r:id="rId40"/>
    <p:sldId id="274" r:id="rId41"/>
    <p:sldId id="272" r:id="rId42"/>
    <p:sldId id="273" r:id="rId43"/>
    <p:sldId id="281" r:id="rId44"/>
    <p:sldId id="282" r:id="rId45"/>
    <p:sldId id="275" r:id="rId46"/>
    <p:sldId id="303" r:id="rId47"/>
    <p:sldId id="305" r:id="rId48"/>
  </p:sldIdLst>
  <p:sldSz cx="9144000" cy="6858000" type="screen4x3"/>
  <p:notesSz cx="6881813" cy="10015538"/>
  <p:defaultTextStyle>
    <a:defPPr>
      <a:defRPr lang="zh-TW"/>
    </a:defPPr>
    <a:lvl1pPr algn="l" rtl="0" fontAlgn="base">
      <a:spcBef>
        <a:spcPct val="0"/>
      </a:spcBef>
      <a:spcAft>
        <a:spcPct val="0"/>
      </a:spcAft>
      <a:defRPr kumimoji="1" kern="1200">
        <a:solidFill>
          <a:schemeClr val="tx1"/>
        </a:solidFill>
        <a:latin typeface="Arial" charset="0"/>
        <a:ea typeface="新細明體"/>
        <a:cs typeface="新細明體"/>
      </a:defRPr>
    </a:lvl1pPr>
    <a:lvl2pPr marL="457200" algn="l" rtl="0" fontAlgn="base">
      <a:spcBef>
        <a:spcPct val="0"/>
      </a:spcBef>
      <a:spcAft>
        <a:spcPct val="0"/>
      </a:spcAft>
      <a:defRPr kumimoji="1" kern="1200">
        <a:solidFill>
          <a:schemeClr val="tx1"/>
        </a:solidFill>
        <a:latin typeface="Arial" charset="0"/>
        <a:ea typeface="新細明體"/>
        <a:cs typeface="新細明體"/>
      </a:defRPr>
    </a:lvl2pPr>
    <a:lvl3pPr marL="914400" algn="l" rtl="0" fontAlgn="base">
      <a:spcBef>
        <a:spcPct val="0"/>
      </a:spcBef>
      <a:spcAft>
        <a:spcPct val="0"/>
      </a:spcAft>
      <a:defRPr kumimoji="1" kern="1200">
        <a:solidFill>
          <a:schemeClr val="tx1"/>
        </a:solidFill>
        <a:latin typeface="Arial" charset="0"/>
        <a:ea typeface="新細明體"/>
        <a:cs typeface="新細明體"/>
      </a:defRPr>
    </a:lvl3pPr>
    <a:lvl4pPr marL="1371600" algn="l" rtl="0" fontAlgn="base">
      <a:spcBef>
        <a:spcPct val="0"/>
      </a:spcBef>
      <a:spcAft>
        <a:spcPct val="0"/>
      </a:spcAft>
      <a:defRPr kumimoji="1" kern="1200">
        <a:solidFill>
          <a:schemeClr val="tx1"/>
        </a:solidFill>
        <a:latin typeface="Arial" charset="0"/>
        <a:ea typeface="新細明體"/>
        <a:cs typeface="新細明體"/>
      </a:defRPr>
    </a:lvl4pPr>
    <a:lvl5pPr marL="1828800" algn="l" rtl="0" fontAlgn="base">
      <a:spcBef>
        <a:spcPct val="0"/>
      </a:spcBef>
      <a:spcAft>
        <a:spcPct val="0"/>
      </a:spcAft>
      <a:defRPr kumimoji="1" kern="1200">
        <a:solidFill>
          <a:schemeClr val="tx1"/>
        </a:solidFill>
        <a:latin typeface="Arial" charset="0"/>
        <a:ea typeface="新細明體"/>
        <a:cs typeface="新細明體"/>
      </a:defRPr>
    </a:lvl5pPr>
    <a:lvl6pPr marL="2286000" algn="l" defTabSz="914400" rtl="0" eaLnBrk="1" latinLnBrk="0" hangingPunct="1">
      <a:defRPr kumimoji="1" kern="1200">
        <a:solidFill>
          <a:schemeClr val="tx1"/>
        </a:solidFill>
        <a:latin typeface="Arial" charset="0"/>
        <a:ea typeface="新細明體"/>
        <a:cs typeface="新細明體"/>
      </a:defRPr>
    </a:lvl6pPr>
    <a:lvl7pPr marL="2743200" algn="l" defTabSz="914400" rtl="0" eaLnBrk="1" latinLnBrk="0" hangingPunct="1">
      <a:defRPr kumimoji="1" kern="1200">
        <a:solidFill>
          <a:schemeClr val="tx1"/>
        </a:solidFill>
        <a:latin typeface="Arial" charset="0"/>
        <a:ea typeface="新細明體"/>
        <a:cs typeface="新細明體"/>
      </a:defRPr>
    </a:lvl7pPr>
    <a:lvl8pPr marL="3200400" algn="l" defTabSz="914400" rtl="0" eaLnBrk="1" latinLnBrk="0" hangingPunct="1">
      <a:defRPr kumimoji="1" kern="1200">
        <a:solidFill>
          <a:schemeClr val="tx1"/>
        </a:solidFill>
        <a:latin typeface="Arial" charset="0"/>
        <a:ea typeface="新細明體"/>
        <a:cs typeface="新細明體"/>
      </a:defRPr>
    </a:lvl8pPr>
    <a:lvl9pPr marL="3657600" algn="l" defTabSz="914400" rtl="0" eaLnBrk="1" latinLnBrk="0" hangingPunct="1">
      <a:defRPr kumimoji="1" kern="1200">
        <a:solidFill>
          <a:schemeClr val="tx1"/>
        </a:solidFill>
        <a:latin typeface="Arial" charset="0"/>
        <a:ea typeface="新細明體"/>
        <a:cs typeface="新細明體"/>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917"/>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sz="quarter" idx="1"/>
          </p:nvPr>
        </p:nvSpPr>
        <p:spPr bwMode="auto">
          <a:xfrm>
            <a:off x="3897313" y="0"/>
            <a:ext cx="298291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68FE6E2-17C2-4C4D-ADF9-2074E3FB45C4}" type="datetimeFigureOut">
              <a:rPr lang="en-US"/>
              <a:pPr/>
              <a:t>11/26/2013</a:t>
            </a:fld>
            <a:endParaRPr lang="en-US"/>
          </a:p>
        </p:txBody>
      </p:sp>
      <p:sp>
        <p:nvSpPr>
          <p:cNvPr id="66564" name="Rectangle 4"/>
          <p:cNvSpPr>
            <a:spLocks noGrp="1" noChangeArrowheads="1"/>
          </p:cNvSpPr>
          <p:nvPr>
            <p:ph type="ftr" sz="quarter" idx="2"/>
          </p:nvPr>
        </p:nvSpPr>
        <p:spPr bwMode="auto">
          <a:xfrm>
            <a:off x="0" y="9512300"/>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5" name="Rectangle 5"/>
          <p:cNvSpPr>
            <a:spLocks noGrp="1" noChangeArrowheads="1"/>
          </p:cNvSpPr>
          <p:nvPr>
            <p:ph type="sldNum" sz="quarter" idx="3"/>
          </p:nvPr>
        </p:nvSpPr>
        <p:spPr bwMode="auto">
          <a:xfrm>
            <a:off x="3897313" y="9512300"/>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9A896E-C2B3-48A7-807F-9042B2065371}" type="slidenum">
              <a:rPr lang="en-US"/>
              <a:pPr/>
              <a:t>‹nº›</a:t>
            </a:fld>
            <a:endParaRPr lang="en-US"/>
          </a:p>
        </p:txBody>
      </p:sp>
    </p:spTree>
    <p:extLst>
      <p:ext uri="{BB962C8B-B14F-4D97-AF65-F5344CB8AC3E}">
        <p14:creationId xmlns:p14="http://schemas.microsoft.com/office/powerpoint/2010/main" val="295041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defTabSz="965200">
              <a:defRPr sz="1300"/>
            </a:lvl1pPr>
          </a:lstStyle>
          <a:p>
            <a:endParaRPr lang="en-US"/>
          </a:p>
        </p:txBody>
      </p:sp>
      <p:sp>
        <p:nvSpPr>
          <p:cNvPr id="3" name="Date Placeholder 2"/>
          <p:cNvSpPr>
            <a:spLocks noGrp="1"/>
          </p:cNvSpPr>
          <p:nvPr>
            <p:ph type="dt" idx="1"/>
          </p:nvPr>
        </p:nvSpPr>
        <p:spPr bwMode="auto">
          <a:xfrm>
            <a:off x="3897313" y="0"/>
            <a:ext cx="2982912" cy="500063"/>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lvl1pPr algn="r" defTabSz="965200">
              <a:defRPr sz="1300"/>
            </a:lvl1pPr>
          </a:lstStyle>
          <a:p>
            <a:fld id="{82F6E085-7C4F-4CD4-9428-1B6F41351B29}" type="datetimeFigureOut">
              <a:rPr lang="en-US"/>
              <a:pPr/>
              <a:t>11/26/2013</a:t>
            </a:fld>
            <a:endParaRPr lang="en-US"/>
          </a:p>
        </p:txBody>
      </p:sp>
      <p:sp>
        <p:nvSpPr>
          <p:cNvPr id="4" name="Slide Image Placeholder 3"/>
          <p:cNvSpPr>
            <a:spLocks noGrp="1" noRot="1" noChangeAspect="1"/>
          </p:cNvSpPr>
          <p:nvPr>
            <p:ph type="sldImg" idx="2"/>
          </p:nvPr>
        </p:nvSpPr>
        <p:spPr>
          <a:xfrm>
            <a:off x="938213" y="750888"/>
            <a:ext cx="5008562" cy="37560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757738"/>
            <a:ext cx="5505450" cy="4506912"/>
          </a:xfrm>
          <a:prstGeom prst="rect">
            <a:avLst/>
          </a:prstGeom>
          <a:noFill/>
          <a:ln w="9525">
            <a:noFill/>
            <a:miter lim="800000"/>
            <a:headEnd/>
            <a:tailEnd/>
          </a:ln>
        </p:spPr>
        <p:txBody>
          <a:bodyPr vert="horz" wrap="square" lIns="96551" tIns="48276" rIns="96551" bIns="482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512300"/>
            <a:ext cx="2982913"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defTabSz="965200">
              <a:defRPr sz="1300"/>
            </a:lvl1pPr>
          </a:lstStyle>
          <a:p>
            <a:endParaRPr lang="en-US"/>
          </a:p>
        </p:txBody>
      </p:sp>
      <p:sp>
        <p:nvSpPr>
          <p:cNvPr id="7" name="Slide Number Placeholder 6"/>
          <p:cNvSpPr>
            <a:spLocks noGrp="1"/>
          </p:cNvSpPr>
          <p:nvPr>
            <p:ph type="sldNum" sz="quarter" idx="5"/>
          </p:nvPr>
        </p:nvSpPr>
        <p:spPr bwMode="auto">
          <a:xfrm>
            <a:off x="3897313" y="9512300"/>
            <a:ext cx="2982912" cy="501650"/>
          </a:xfrm>
          <a:prstGeom prst="rect">
            <a:avLst/>
          </a:prstGeom>
          <a:noFill/>
          <a:ln w="9525">
            <a:noFill/>
            <a:miter lim="800000"/>
            <a:headEnd/>
            <a:tailEnd/>
          </a:ln>
        </p:spPr>
        <p:txBody>
          <a:bodyPr vert="horz" wrap="square" lIns="96551" tIns="48276" rIns="96551" bIns="48276" numCol="1" anchor="b" anchorCtr="0" compatLnSpc="1">
            <a:prstTxWarp prst="textNoShape">
              <a:avLst/>
            </a:prstTxWarp>
          </a:bodyPr>
          <a:lstStyle>
            <a:lvl1pPr algn="r" defTabSz="965200">
              <a:defRPr sz="1300"/>
            </a:lvl1pPr>
          </a:lstStyle>
          <a:p>
            <a:fld id="{AFEA29A2-DB8A-4CFD-B676-CE3D44910D87}" type="slidenum">
              <a:rPr lang="en-US"/>
              <a:pPr/>
              <a:t>‹nº›</a:t>
            </a:fld>
            <a:endParaRPr lang="en-US"/>
          </a:p>
        </p:txBody>
      </p:sp>
    </p:spTree>
    <p:extLst>
      <p:ext uri="{BB962C8B-B14F-4D97-AF65-F5344CB8AC3E}">
        <p14:creationId xmlns:p14="http://schemas.microsoft.com/office/powerpoint/2010/main" val="16884786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新細明體"/>
      </a:defRPr>
    </a:lvl1pPr>
    <a:lvl2pPr marL="457200" algn="l" rtl="0" fontAlgn="base">
      <a:spcBef>
        <a:spcPct val="30000"/>
      </a:spcBef>
      <a:spcAft>
        <a:spcPct val="0"/>
      </a:spcAft>
      <a:defRPr sz="1200" kern="1200">
        <a:solidFill>
          <a:schemeClr val="tx1"/>
        </a:solidFill>
        <a:latin typeface="+mn-lt"/>
        <a:ea typeface="+mn-ea"/>
        <a:cs typeface="新細明體"/>
      </a:defRPr>
    </a:lvl2pPr>
    <a:lvl3pPr marL="914400" algn="l" rtl="0" fontAlgn="base">
      <a:spcBef>
        <a:spcPct val="30000"/>
      </a:spcBef>
      <a:spcAft>
        <a:spcPct val="0"/>
      </a:spcAft>
      <a:defRPr sz="1200" kern="1200">
        <a:solidFill>
          <a:schemeClr val="tx1"/>
        </a:solidFill>
        <a:latin typeface="+mn-lt"/>
        <a:ea typeface="+mn-ea"/>
        <a:cs typeface="新細明體"/>
      </a:defRPr>
    </a:lvl3pPr>
    <a:lvl4pPr marL="1371600" algn="l" rtl="0" fontAlgn="base">
      <a:spcBef>
        <a:spcPct val="30000"/>
      </a:spcBef>
      <a:spcAft>
        <a:spcPct val="0"/>
      </a:spcAft>
      <a:defRPr sz="1200" kern="1200">
        <a:solidFill>
          <a:schemeClr val="tx1"/>
        </a:solidFill>
        <a:latin typeface="+mn-lt"/>
        <a:ea typeface="+mn-ea"/>
        <a:cs typeface="新細明體"/>
      </a:defRPr>
    </a:lvl4pPr>
    <a:lvl5pPr marL="1828800" algn="l" rtl="0" fontAlgn="base">
      <a:spcBef>
        <a:spcPct val="30000"/>
      </a:spcBef>
      <a:spcAft>
        <a:spcPct val="0"/>
      </a:spcAft>
      <a:defRPr sz="1200" kern="1200">
        <a:solidFill>
          <a:schemeClr val="tx1"/>
        </a:solidFill>
        <a:latin typeface="+mn-lt"/>
        <a:ea typeface="+mn-ea"/>
        <a:cs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C991DFC8-F10F-4C72-8B31-D94DAEC55F0B}" type="slidenum">
              <a:rPr lang="en-US" altLang="zh-TW"/>
              <a:pPr>
                <a:defRPr/>
              </a:pPr>
              <a:t>‹nº›</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40A8C9F-8CBA-4E8E-9A17-46ABFF067A05}" type="slidenum">
              <a:rPr lang="en-US" altLang="zh-TW"/>
              <a:pPr>
                <a:defRPr/>
              </a:pPr>
              <a:t>‹nº›</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DBF1646-AB43-456D-A058-690C7F2F8FA9}" type="slidenum">
              <a:rPr lang="en-US" altLang="zh-TW"/>
              <a:pPr>
                <a:defRPr/>
              </a:pPr>
              <a:t>‹nº›</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942F115B-BAA3-4835-BC0E-A03E6C539E31}" type="slidenum">
              <a:rPr lang="en-US" altLang="zh-TW"/>
              <a:pPr>
                <a:defRPr/>
              </a:pPr>
              <a:t>‹nº›</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208FDF4-97FB-4928-A5CD-6E5E029BC503}" type="slidenum">
              <a:rPr lang="en-US" altLang="zh-TW"/>
              <a:pPr>
                <a:defRPr/>
              </a:pPr>
              <a:t>‹nº›</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F315355B-85D2-4179-A8DF-A8663C0F2B7A}" type="slidenum">
              <a:rPr lang="en-US" altLang="zh-TW"/>
              <a:pPr>
                <a:defRPr/>
              </a:pPr>
              <a:t>‹nº›</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B70FA140-C442-4354-A06E-5DD2BA968FEF}" type="slidenum">
              <a:rPr lang="en-US" altLang="zh-TW"/>
              <a:pPr>
                <a:defRPr/>
              </a:pPr>
              <a:t>‹nº›</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C9D1B36B-BFEA-49EA-99D6-94AC22D79D91}" type="slidenum">
              <a:rPr lang="en-US" altLang="zh-TW"/>
              <a:pPr>
                <a:defRPr/>
              </a:pPr>
              <a:t>‹nº›</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495C0FC7-78C5-4C36-9F7A-B6A5BE01E5DF}" type="slidenum">
              <a:rPr lang="en-US" altLang="zh-TW"/>
              <a:pPr>
                <a:defRPr/>
              </a:pPr>
              <a:t>‹nº›</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A3D9F79A-A3B2-4CFD-AF98-7C68900A2E9A}" type="slidenum">
              <a:rPr lang="en-US" altLang="zh-TW"/>
              <a:pPr>
                <a:defRPr/>
              </a:pPr>
              <a:t>‹nº›</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9109D819-BC7D-4DC6-AD29-029ABAF24181}" type="slidenum">
              <a:rPr lang="en-US" altLang="zh-TW"/>
              <a:pPr>
                <a:defRPr/>
              </a:pPr>
              <a:t>‹nº›</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charset="-120"/>
                <a:cs typeface="+mn-cs"/>
              </a:defRPr>
            </a:lvl1pPr>
          </a:lstStyle>
          <a:p>
            <a:pPr>
              <a:defRPr/>
            </a:pPr>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charset="-120"/>
                <a:cs typeface="+mn-cs"/>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新細明體" charset="-120"/>
                <a:cs typeface="+mn-cs"/>
              </a:defRPr>
            </a:lvl1pPr>
          </a:lstStyle>
          <a:p>
            <a:pPr>
              <a:defRPr/>
            </a:pPr>
            <a:fld id="{ED9156E7-53B1-4594-B94B-8E63B2EB65BE}" type="slidenum">
              <a:rPr lang="en-US" altLang="zh-TW"/>
              <a:pPr>
                <a:defRPr/>
              </a:pPr>
              <a:t>‹nº›</a:t>
            </a:fld>
            <a:endParaRPr lang="en-US" altLang="zh-TW"/>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新細明體"/>
        </a:defRPr>
      </a:lvl1pPr>
      <a:lvl2pPr algn="ctr" rtl="0" fontAlgn="base">
        <a:spcBef>
          <a:spcPct val="0"/>
        </a:spcBef>
        <a:spcAft>
          <a:spcPct val="0"/>
        </a:spcAft>
        <a:defRPr sz="4400">
          <a:solidFill>
            <a:schemeClr val="tx1"/>
          </a:solidFill>
          <a:latin typeface="Calibri" pitchFamily="34" charset="0"/>
          <a:ea typeface="新細明體"/>
          <a:cs typeface="新細明體"/>
        </a:defRPr>
      </a:lvl2pPr>
      <a:lvl3pPr algn="ctr" rtl="0" fontAlgn="base">
        <a:spcBef>
          <a:spcPct val="0"/>
        </a:spcBef>
        <a:spcAft>
          <a:spcPct val="0"/>
        </a:spcAft>
        <a:defRPr sz="4400">
          <a:solidFill>
            <a:schemeClr val="tx1"/>
          </a:solidFill>
          <a:latin typeface="Calibri" pitchFamily="34" charset="0"/>
          <a:ea typeface="新細明體"/>
          <a:cs typeface="新細明體"/>
        </a:defRPr>
      </a:lvl3pPr>
      <a:lvl4pPr algn="ctr" rtl="0" fontAlgn="base">
        <a:spcBef>
          <a:spcPct val="0"/>
        </a:spcBef>
        <a:spcAft>
          <a:spcPct val="0"/>
        </a:spcAft>
        <a:defRPr sz="4400">
          <a:solidFill>
            <a:schemeClr val="tx1"/>
          </a:solidFill>
          <a:latin typeface="Calibri" pitchFamily="34" charset="0"/>
          <a:ea typeface="新細明體"/>
          <a:cs typeface="新細明體"/>
        </a:defRPr>
      </a:lvl4pPr>
      <a:lvl5pPr algn="ctr" rtl="0" fontAlgn="base">
        <a:spcBef>
          <a:spcPct val="0"/>
        </a:spcBef>
        <a:spcAft>
          <a:spcPct val="0"/>
        </a:spcAft>
        <a:defRPr sz="4400">
          <a:solidFill>
            <a:schemeClr val="tx1"/>
          </a:solidFill>
          <a:latin typeface="Calibri" pitchFamily="34" charset="0"/>
          <a:ea typeface="新細明體"/>
          <a:cs typeface="新細明體"/>
        </a:defRPr>
      </a:lvl5pPr>
      <a:lvl6pPr marL="457200" algn="ctr" rtl="0" fontAlgn="base">
        <a:spcBef>
          <a:spcPct val="0"/>
        </a:spcBef>
        <a:spcAft>
          <a:spcPct val="0"/>
        </a:spcAft>
        <a:defRPr sz="4400">
          <a:solidFill>
            <a:schemeClr val="tx1"/>
          </a:solidFill>
          <a:latin typeface="Calibri" pitchFamily="34" charset="0"/>
          <a:ea typeface="新細明體"/>
          <a:cs typeface="新細明體"/>
        </a:defRPr>
      </a:lvl6pPr>
      <a:lvl7pPr marL="914400" algn="ctr" rtl="0" fontAlgn="base">
        <a:spcBef>
          <a:spcPct val="0"/>
        </a:spcBef>
        <a:spcAft>
          <a:spcPct val="0"/>
        </a:spcAft>
        <a:defRPr sz="4400">
          <a:solidFill>
            <a:schemeClr val="tx1"/>
          </a:solidFill>
          <a:latin typeface="Calibri" pitchFamily="34" charset="0"/>
          <a:ea typeface="新細明體"/>
          <a:cs typeface="新細明體"/>
        </a:defRPr>
      </a:lvl7pPr>
      <a:lvl8pPr marL="1371600" algn="ctr" rtl="0" fontAlgn="base">
        <a:spcBef>
          <a:spcPct val="0"/>
        </a:spcBef>
        <a:spcAft>
          <a:spcPct val="0"/>
        </a:spcAft>
        <a:defRPr sz="4400">
          <a:solidFill>
            <a:schemeClr val="tx1"/>
          </a:solidFill>
          <a:latin typeface="Calibri" pitchFamily="34" charset="0"/>
          <a:ea typeface="新細明體"/>
          <a:cs typeface="新細明體"/>
        </a:defRPr>
      </a:lvl8pPr>
      <a:lvl9pPr marL="1828800" algn="ctr" rtl="0" fontAlgn="base">
        <a:spcBef>
          <a:spcPct val="0"/>
        </a:spcBef>
        <a:spcAft>
          <a:spcPct val="0"/>
        </a:spcAft>
        <a:defRPr sz="4400">
          <a:solidFill>
            <a:schemeClr val="tx1"/>
          </a:solidFill>
          <a:latin typeface="Calibri" pitchFamily="34" charset="0"/>
          <a:ea typeface="新細明體"/>
          <a:cs typeface="新細明體"/>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新細明體"/>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新細明體"/>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新細明體"/>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新細明體"/>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新細明體"/>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bu.com/papers/solt/index.html"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ubu.com/historical/finlay/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dwinmorgan.scottishpoetrylibrary.org.uk/poems/seven_decad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papelderascunho.net/"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ubu.com/sound/jandl.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2286000"/>
            <a:ext cx="7086600" cy="914400"/>
          </a:xfrm>
        </p:spPr>
        <p:txBody>
          <a:bodyPr rtlCol="0">
            <a:normAutofit fontScale="90000"/>
          </a:bodyPr>
          <a:lstStyle/>
          <a:p>
            <a:pPr algn="l" fontAlgn="auto">
              <a:spcAft>
                <a:spcPts val="0"/>
              </a:spcAft>
              <a:defRPr/>
            </a:pPr>
            <a:r>
              <a:rPr lang="en-US" b="1" dirty="0" smtClean="0">
                <a:solidFill>
                  <a:srgbClr val="FF0000"/>
                </a:solidFill>
                <a:cs typeface="+mj-cs"/>
              </a:rPr>
              <a:t>500 Years of Scottish Literature</a:t>
            </a:r>
            <a:endParaRPr lang="en-US" b="1" dirty="0">
              <a:solidFill>
                <a:srgbClr val="FF0000"/>
              </a:solidFill>
              <a:cs typeface="+mj-cs"/>
            </a:endParaRPr>
          </a:p>
        </p:txBody>
      </p:sp>
      <p:sp>
        <p:nvSpPr>
          <p:cNvPr id="14339" name="Subtitle 3"/>
          <p:cNvSpPr>
            <a:spLocks noGrp="1"/>
          </p:cNvSpPr>
          <p:nvPr>
            <p:ph type="subTitle" idx="1"/>
          </p:nvPr>
        </p:nvSpPr>
        <p:spPr>
          <a:xfrm>
            <a:off x="228600" y="5334000"/>
            <a:ext cx="7239000" cy="838200"/>
          </a:xfrm>
        </p:spPr>
        <p:txBody>
          <a:bodyPr/>
          <a:lstStyle/>
          <a:p>
            <a:pPr algn="l"/>
            <a:r>
              <a:rPr lang="en-GB" dirty="0" smtClean="0">
                <a:solidFill>
                  <a:srgbClr val="FFFF00"/>
                </a:solidFill>
                <a:ea typeface="新細明體"/>
              </a:rPr>
              <a:t>15 Edwin Morgan and the 1960s</a:t>
            </a:r>
            <a:endParaRPr lang="en-US" dirty="0" smtClean="0">
              <a:solidFill>
                <a:srgbClr val="FFFF00"/>
              </a:solidFill>
              <a:ea typeface="新細明體"/>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Web resource on concrete poetry</a:t>
            </a:r>
            <a:endParaRPr lang="en-GB" dirty="0"/>
          </a:p>
        </p:txBody>
      </p:sp>
      <p:sp>
        <p:nvSpPr>
          <p:cNvPr id="4" name="Espaço Reservado para Conteúdo 3"/>
          <p:cNvSpPr>
            <a:spLocks noGrp="1"/>
          </p:cNvSpPr>
          <p:nvPr>
            <p:ph sz="half" idx="1"/>
          </p:nvPr>
        </p:nvSpPr>
        <p:spPr/>
        <p:txBody>
          <a:bodyPr/>
          <a:lstStyle/>
          <a:p>
            <a:r>
              <a:rPr lang="en-GB" dirty="0">
                <a:hlinkClick r:id="rId2"/>
              </a:rPr>
              <a:t>http://</a:t>
            </a:r>
            <a:r>
              <a:rPr lang="en-GB" dirty="0" smtClean="0">
                <a:hlinkClick r:id="rId2"/>
              </a:rPr>
              <a:t>www.ubu.com/papers/solt/index.html</a:t>
            </a:r>
            <a:r>
              <a:rPr lang="en-GB" dirty="0" smtClean="0"/>
              <a:t> </a:t>
            </a:r>
          </a:p>
          <a:p>
            <a:pPr lvl="1"/>
            <a:r>
              <a:rPr lang="en-GB" sz="2000" dirty="0" err="1" smtClean="0"/>
              <a:t>Haroldo</a:t>
            </a:r>
            <a:r>
              <a:rPr lang="en-GB" sz="2000" dirty="0" smtClean="0"/>
              <a:t> de Campos (1962),</a:t>
            </a:r>
          </a:p>
          <a:p>
            <a:pPr lvl="1"/>
            <a:r>
              <a:rPr lang="en-GB" sz="2000" dirty="0" smtClean="0"/>
              <a:t>Trans. Edwin Morgan</a:t>
            </a:r>
            <a:endParaRPr lang="en-GB" sz="2000" dirty="0"/>
          </a:p>
        </p:txBody>
      </p:sp>
      <p:sp>
        <p:nvSpPr>
          <p:cNvPr id="5" name="Espaço Reservado para Conteúdo 4"/>
          <p:cNvSpPr>
            <a:spLocks noGrp="1"/>
          </p:cNvSpPr>
          <p:nvPr>
            <p:ph sz="half" idx="2"/>
          </p:nvPr>
        </p:nvSpPr>
        <p:spPr/>
        <p:txBody>
          <a:bodyPr/>
          <a:lstStyle/>
          <a:p>
            <a:endParaRPr lang="en-GB"/>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07" t="7257" r="32206" b="5672"/>
          <a:stretch/>
        </p:blipFill>
        <p:spPr bwMode="auto">
          <a:xfrm>
            <a:off x="4419600" y="1447800"/>
            <a:ext cx="4294909" cy="4904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07" y="3352800"/>
            <a:ext cx="3642083" cy="3162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Your concrete poetry</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792210" cy="242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471" t="31158" r="40233" b="29741"/>
          <a:stretch/>
        </p:blipFill>
        <p:spPr bwMode="auto">
          <a:xfrm>
            <a:off x="2895600" y="3911003"/>
            <a:ext cx="2828061" cy="2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593" y="1137931"/>
            <a:ext cx="4798857" cy="277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278" t="23274" r="57617" b="11070"/>
          <a:stretch/>
        </p:blipFill>
        <p:spPr bwMode="auto">
          <a:xfrm>
            <a:off x="337148" y="3613134"/>
            <a:ext cx="2558452" cy="324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4794" y="4020973"/>
            <a:ext cx="2828656" cy="269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23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err="1" smtClean="0"/>
              <a:t>McConcretismo</a:t>
            </a:r>
            <a:endParaRPr lang="en-GB" dirty="0"/>
          </a:p>
        </p:txBody>
      </p:sp>
      <p:sp>
        <p:nvSpPr>
          <p:cNvPr id="6" name="Espaço Reservado para Conteúdo 5"/>
          <p:cNvSpPr>
            <a:spLocks noGrp="1"/>
          </p:cNvSpPr>
          <p:nvPr>
            <p:ph idx="1"/>
          </p:nvPr>
        </p:nvSpPr>
        <p:spPr/>
        <p:txBody>
          <a:bodyPr/>
          <a:lstStyle/>
          <a:p>
            <a:r>
              <a:rPr lang="en-GB" sz="2400" dirty="0" smtClean="0"/>
              <a:t>Ian Hamilton Finlay, </a:t>
            </a:r>
            <a:r>
              <a:rPr lang="en-GB" sz="2400" i="1" cap="all" dirty="0" smtClean="0"/>
              <a:t>Poor. Old. Tired. Horse</a:t>
            </a:r>
            <a:r>
              <a:rPr lang="en-GB" sz="2400" i="1" dirty="0" smtClean="0"/>
              <a:t>. </a:t>
            </a:r>
            <a:r>
              <a:rPr lang="en-GB" sz="2400" dirty="0" smtClean="0"/>
              <a:t>(1963)</a:t>
            </a:r>
            <a:endParaRPr lang="en-GB"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56159"/>
            <a:ext cx="3352800" cy="465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4490"/>
            <a:ext cx="3402524"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1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Social networking</a:t>
            </a:r>
            <a:endParaRPr lang="en-GB" dirty="0"/>
          </a:p>
        </p:txBody>
      </p:sp>
      <p:sp>
        <p:nvSpPr>
          <p:cNvPr id="3" name="Espaço Reservado para Conteúdo 2"/>
          <p:cNvSpPr>
            <a:spLocks noGrp="1"/>
          </p:cNvSpPr>
          <p:nvPr>
            <p:ph idx="1"/>
          </p:nvPr>
        </p:nvSpPr>
        <p:spPr/>
        <p:txBody>
          <a:bodyPr/>
          <a:lstStyle/>
          <a:p>
            <a:pPr marL="0" indent="0">
              <a:buNone/>
            </a:pPr>
            <a:r>
              <a:rPr lang="en-GB" dirty="0" smtClean="0"/>
              <a:t>Ian Hamilton Finlay                </a:t>
            </a:r>
            <a:r>
              <a:rPr lang="en-GB" dirty="0" err="1" smtClean="0"/>
              <a:t>Eugen</a:t>
            </a:r>
            <a:r>
              <a:rPr lang="en-GB" dirty="0" smtClean="0"/>
              <a:t> </a:t>
            </a:r>
            <a:r>
              <a:rPr lang="en-GB" dirty="0" err="1" smtClean="0"/>
              <a:t>Gorminger</a:t>
            </a:r>
            <a:endParaRPr lang="en-GB" dirty="0" smtClean="0"/>
          </a:p>
          <a:p>
            <a:pPr marL="0" indent="0">
              <a:buNone/>
            </a:pPr>
            <a:endParaRPr lang="en-GB" dirty="0"/>
          </a:p>
          <a:p>
            <a:pPr marL="0" indent="0">
              <a:buNone/>
            </a:pPr>
            <a:endParaRPr lang="en-GB" dirty="0" smtClean="0"/>
          </a:p>
          <a:p>
            <a:pPr marL="0" indent="0">
              <a:buNone/>
            </a:pPr>
            <a:r>
              <a:rPr lang="en-GB" dirty="0" smtClean="0"/>
              <a:t>De Campos brothers		Edwin Morgan</a:t>
            </a:r>
          </a:p>
          <a:p>
            <a:pPr marL="0" indent="0">
              <a:buNone/>
            </a:pPr>
            <a:endParaRPr lang="en-GB" dirty="0"/>
          </a:p>
          <a:p>
            <a:pPr marL="0" indent="0">
              <a:buNone/>
            </a:pPr>
            <a:r>
              <a:rPr lang="en-GB" dirty="0" smtClean="0"/>
              <a:t>Gael Turnbull		Black Mountain poets</a:t>
            </a:r>
            <a:endParaRPr lang="en-GB" dirty="0"/>
          </a:p>
        </p:txBody>
      </p:sp>
      <p:cxnSp>
        <p:nvCxnSpPr>
          <p:cNvPr id="5" name="Conector em curva 4"/>
          <p:cNvCxnSpPr/>
          <p:nvPr/>
        </p:nvCxnSpPr>
        <p:spPr>
          <a:xfrm>
            <a:off x="2667000" y="2209800"/>
            <a:ext cx="2286000" cy="13716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Conector angulado 6"/>
          <p:cNvCxnSpPr/>
          <p:nvPr/>
        </p:nvCxnSpPr>
        <p:spPr>
          <a:xfrm rot="16200000" flipH="1">
            <a:off x="5105400" y="2286000"/>
            <a:ext cx="1219200" cy="10668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H="1">
            <a:off x="4038600" y="3733800"/>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ector em curva 10"/>
          <p:cNvCxnSpPr/>
          <p:nvPr/>
        </p:nvCxnSpPr>
        <p:spPr>
          <a:xfrm rot="10800000" flipV="1">
            <a:off x="2895600" y="3810000"/>
            <a:ext cx="2057400" cy="9144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4038600" y="3962400"/>
            <a:ext cx="1828800" cy="4953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1981200" y="2438400"/>
            <a:ext cx="2286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2895598" y="4953000"/>
            <a:ext cx="121920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ector em curva 18"/>
          <p:cNvCxnSpPr/>
          <p:nvPr/>
        </p:nvCxnSpPr>
        <p:spPr>
          <a:xfrm flipV="1">
            <a:off x="3810000" y="1828800"/>
            <a:ext cx="1295400" cy="1524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528" y="3736256"/>
            <a:ext cx="587785" cy="8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75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Ian Hamilton Finlay (1925-2006)</a:t>
            </a:r>
            <a:endParaRPr lang="en-GB" dirty="0"/>
          </a:p>
        </p:txBody>
      </p:sp>
      <p:sp>
        <p:nvSpPr>
          <p:cNvPr id="3" name="Espaço Reservado para Conteúdo 2"/>
          <p:cNvSpPr>
            <a:spLocks noGrp="1"/>
          </p:cNvSpPr>
          <p:nvPr>
            <p:ph idx="1"/>
          </p:nvPr>
        </p:nvSpPr>
        <p:spPr/>
        <p:txBody>
          <a:bodyPr/>
          <a:lstStyle/>
          <a:p>
            <a:pPr marL="0" indent="0">
              <a:buNone/>
            </a:pPr>
            <a:r>
              <a:rPr lang="en-US" sz="2000" dirty="0" smtClean="0"/>
              <a:t>“On </a:t>
            </a:r>
            <a:r>
              <a:rPr lang="en-US" sz="2000" dirty="0"/>
              <a:t>the one hand, Finlay, beginning with </a:t>
            </a:r>
            <a:r>
              <a:rPr lang="en-US" sz="2000" dirty="0" err="1"/>
              <a:t>with</a:t>
            </a:r>
            <a:r>
              <a:rPr lang="en-US" sz="2000" dirty="0"/>
              <a:t> his early experiments with </a:t>
            </a:r>
            <a:r>
              <a:rPr lang="en-US" sz="2000" dirty="0">
                <a:solidFill>
                  <a:srgbClr val="FF0000"/>
                </a:solidFill>
              </a:rPr>
              <a:t>concrete poetry</a:t>
            </a:r>
            <a:r>
              <a:rPr lang="en-US" sz="2000" dirty="0"/>
              <a:t>, has always been acutely sensitive to the formalist concerns (</a:t>
            </a:r>
            <a:r>
              <a:rPr lang="en-US" sz="2000" dirty="0" err="1"/>
              <a:t>colour</a:t>
            </a:r>
            <a:r>
              <a:rPr lang="en-US" sz="2000" dirty="0"/>
              <a:t>, shape, scale, texture, composition) of literary and artistic modernism. On the other hand, Finlay, a committed poet and student of classical philosophy, has also always </a:t>
            </a:r>
            <a:r>
              <a:rPr lang="en-US" sz="2000" dirty="0" err="1"/>
              <a:t>recognised</a:t>
            </a:r>
            <a:r>
              <a:rPr lang="en-US" sz="2000" dirty="0"/>
              <a:t> the power of </a:t>
            </a:r>
            <a:r>
              <a:rPr lang="en-US" sz="2000" dirty="0">
                <a:solidFill>
                  <a:srgbClr val="FF0000"/>
                </a:solidFill>
              </a:rPr>
              <a:t>language and art </a:t>
            </a:r>
            <a:r>
              <a:rPr lang="en-US" sz="2000" dirty="0"/>
              <a:t>to shape our perceptions of the world and even to incite us to action. Fused in his work is thus a certain formalist purity and an insistent polemical edge, "the terse economy of concrete poetry and the elegant [and speaking] simplicity of the classical inscription." Formalist devices are themselves shown to be never without meaning, and they are ingeniously deployed by Finlay to arm his works with an ever more evocative content</a:t>
            </a:r>
            <a:r>
              <a:rPr lang="en-US" sz="2000" dirty="0" smtClean="0"/>
              <a:t>.”</a:t>
            </a:r>
          </a:p>
          <a:p>
            <a:pPr marL="0" indent="0">
              <a:buNone/>
            </a:pPr>
            <a:endParaRPr lang="en-US" sz="2000" dirty="0"/>
          </a:p>
          <a:p>
            <a:pPr marL="0" indent="0">
              <a:buNone/>
            </a:pPr>
            <a:r>
              <a:rPr lang="en-US" sz="2000" dirty="0" smtClean="0"/>
              <a:t>-- </a:t>
            </a:r>
            <a:r>
              <a:rPr lang="en-US" sz="2000" dirty="0"/>
              <a:t>Prudence Carlson </a:t>
            </a:r>
            <a:r>
              <a:rPr lang="en-US" sz="2000" dirty="0">
                <a:hlinkClick r:id="rId2"/>
              </a:rPr>
              <a:t>http://</a:t>
            </a:r>
            <a:r>
              <a:rPr lang="en-US" sz="2000" dirty="0" smtClean="0">
                <a:hlinkClick r:id="rId2"/>
              </a:rPr>
              <a:t>www.ubu.com/historical/finlay/index.html</a:t>
            </a:r>
            <a:r>
              <a:rPr lang="en-US" sz="2000" dirty="0" smtClean="0"/>
              <a:t> </a:t>
            </a:r>
            <a:endParaRPr lang="en-GB" sz="2000" dirty="0"/>
          </a:p>
        </p:txBody>
      </p:sp>
    </p:spTree>
    <p:extLst>
      <p:ext uri="{BB962C8B-B14F-4D97-AF65-F5344CB8AC3E}">
        <p14:creationId xmlns:p14="http://schemas.microsoft.com/office/powerpoint/2010/main" val="4265579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Espaço Reservado para Conteúdo 2"/>
          <p:cNvSpPr>
            <a:spLocks noGrp="1"/>
          </p:cNvSpPr>
          <p:nvPr>
            <p:ph idx="1"/>
          </p:nvPr>
        </p:nvSpPr>
        <p:spPr/>
        <p:txBody>
          <a:bodyPr/>
          <a:lstStyle/>
          <a:p>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2" t="17980" r="12076" b="11057"/>
          <a:stretch/>
        </p:blipFill>
        <p:spPr bwMode="auto">
          <a:xfrm>
            <a:off x="533400" y="381000"/>
            <a:ext cx="7906334" cy="5894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89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Morgan on concrete poetry</a:t>
            </a:r>
            <a:endParaRPr lang="en-GB" dirty="0"/>
          </a:p>
        </p:txBody>
      </p:sp>
      <p:sp>
        <p:nvSpPr>
          <p:cNvPr id="3" name="Espaço Reservado para Conteúdo 2"/>
          <p:cNvSpPr>
            <a:spLocks noGrp="1"/>
          </p:cNvSpPr>
          <p:nvPr>
            <p:ph idx="1"/>
          </p:nvPr>
        </p:nvSpPr>
        <p:spPr/>
        <p:txBody>
          <a:bodyPr/>
          <a:lstStyle/>
          <a:p>
            <a:pPr marL="0" indent="0">
              <a:buNone/>
            </a:pPr>
            <a:r>
              <a:rPr lang="en-GB" sz="2400" dirty="0" smtClean="0"/>
              <a:t>“ […] there is a great range of effects in concrete poetry from ‘warm’ to ‘cold’. Some of it is outgoing, joyous, humorous, witty; some of it is stark, hermetic, forbidding; some is political; some is religious; some is mathematical; some is sculptural; some is two-dimensional, some three-dimensional; some abstracts concrete forms such as animals, some concretises abstract forms such as grammatical relationships. I myself incline to the ‘warm’ rather than the ‘cold’ end, but I realise that there are other points of view.” </a:t>
            </a:r>
          </a:p>
          <a:p>
            <a:pPr marL="0" indent="0">
              <a:buNone/>
            </a:pPr>
            <a:endParaRPr lang="en-GB" sz="2400" dirty="0" smtClean="0"/>
          </a:p>
          <a:p>
            <a:pPr marL="0" indent="0">
              <a:buNone/>
            </a:pPr>
            <a:r>
              <a:rPr lang="en-GB" sz="2400" dirty="0" smtClean="0"/>
              <a:t>-- Letter to a Swiss scholar from Neuchâtel University, 1968</a:t>
            </a:r>
            <a:endParaRPr lang="en-GB" sz="2400" dirty="0"/>
          </a:p>
        </p:txBody>
      </p:sp>
    </p:spTree>
    <p:extLst>
      <p:ext uri="{BB962C8B-B14F-4D97-AF65-F5344CB8AC3E}">
        <p14:creationId xmlns:p14="http://schemas.microsoft.com/office/powerpoint/2010/main" val="21229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GB" dirty="0" smtClean="0"/>
              <a:t>Message Clear</a:t>
            </a:r>
            <a:endParaRPr lang="en-GB" dirty="0"/>
          </a:p>
        </p:txBody>
      </p:sp>
      <p:sp>
        <p:nvSpPr>
          <p:cNvPr id="4" name="Espaço Reservado para Conteúdo 3"/>
          <p:cNvSpPr>
            <a:spLocks noGrp="1"/>
          </p:cNvSpPr>
          <p:nvPr>
            <p:ph sz="half" idx="1"/>
          </p:nvPr>
        </p:nvSpPr>
        <p:spPr/>
        <p:txBody>
          <a:bodyPr/>
          <a:lstStyle/>
          <a:p>
            <a:r>
              <a:rPr lang="en-GB" dirty="0" smtClean="0"/>
              <a:t>Christ’s statement in St John’s gospel</a:t>
            </a:r>
          </a:p>
          <a:p>
            <a:r>
              <a:rPr lang="en-GB" dirty="0" smtClean="0"/>
              <a:t>Permutations of meaning</a:t>
            </a:r>
          </a:p>
          <a:p>
            <a:r>
              <a:rPr lang="en-GB" dirty="0" smtClean="0"/>
              <a:t>Completed on a bus journey home from visiting his dying father in hospital (1965) and published in January 1966 (TLS).</a:t>
            </a:r>
            <a:endParaRPr lang="en-GB" dirty="0"/>
          </a:p>
        </p:txBody>
      </p:sp>
      <p:sp>
        <p:nvSpPr>
          <p:cNvPr id="5" name="Espaço Reservado para Conteúdo 4"/>
          <p:cNvSpPr>
            <a:spLocks noGrp="1"/>
          </p:cNvSpPr>
          <p:nvPr>
            <p:ph sz="half" idx="2"/>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7218"/>
            <a:ext cx="4286250" cy="6391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6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Morgan and Brazil</a:t>
            </a:r>
            <a:endParaRPr lang="en-GB" dirty="0"/>
          </a:p>
        </p:txBody>
      </p:sp>
      <p:sp>
        <p:nvSpPr>
          <p:cNvPr id="6" name="Espaço Reservado para Conteúdo 5"/>
          <p:cNvSpPr>
            <a:spLocks noGrp="1"/>
          </p:cNvSpPr>
          <p:nvPr>
            <p:ph idx="1"/>
          </p:nvPr>
        </p:nvSpPr>
        <p:spPr/>
        <p:txBody>
          <a:bodyPr/>
          <a:lstStyle/>
          <a:p>
            <a:r>
              <a:rPr lang="en-GB" dirty="0" smtClean="0"/>
              <a:t>1965: Receives letter from </a:t>
            </a:r>
            <a:r>
              <a:rPr lang="en-GB" dirty="0" err="1" smtClean="0"/>
              <a:t>Haroldo</a:t>
            </a:r>
            <a:r>
              <a:rPr lang="en-GB" dirty="0" smtClean="0"/>
              <a:t> de Campos, re. concrete poetry published in </a:t>
            </a:r>
            <a:r>
              <a:rPr lang="en-GB" dirty="0" err="1" smtClean="0"/>
              <a:t>Ferlinghetti’s</a:t>
            </a:r>
            <a:r>
              <a:rPr lang="en-GB" dirty="0" smtClean="0"/>
              <a:t> </a:t>
            </a:r>
            <a:r>
              <a:rPr lang="en-GB" i="1" dirty="0" smtClean="0"/>
              <a:t>City Lights. </a:t>
            </a:r>
            <a:r>
              <a:rPr lang="en-GB" dirty="0" smtClean="0"/>
              <a:t>Morgan translates some of de Campos for the magazine.</a:t>
            </a:r>
          </a:p>
          <a:p>
            <a:r>
              <a:rPr lang="en-GB" dirty="0" smtClean="0"/>
              <a:t>Continue to correspond: e.g. de Campos introduces Morgan to Chuvash poet, </a:t>
            </a:r>
            <a:r>
              <a:rPr lang="en-GB" dirty="0" err="1"/>
              <a:t>Gennadiy</a:t>
            </a:r>
            <a:r>
              <a:rPr lang="en-GB" dirty="0"/>
              <a:t> </a:t>
            </a:r>
            <a:r>
              <a:rPr lang="en-GB" dirty="0" err="1"/>
              <a:t>Aygi’s</a:t>
            </a:r>
            <a:r>
              <a:rPr lang="en-GB" dirty="0"/>
              <a:t> </a:t>
            </a:r>
            <a:r>
              <a:rPr lang="en-GB" dirty="0" smtClean="0"/>
              <a:t>work. Morgan translates work by </a:t>
            </a:r>
            <a:r>
              <a:rPr lang="en-GB" dirty="0" err="1" smtClean="0"/>
              <a:t>Aygi</a:t>
            </a:r>
            <a:r>
              <a:rPr lang="en-GB" dirty="0" smtClean="0"/>
              <a:t> too.</a:t>
            </a:r>
            <a:endParaRPr lang="en-GB" dirty="0"/>
          </a:p>
        </p:txBody>
      </p:sp>
    </p:spTree>
    <p:extLst>
      <p:ext uri="{BB962C8B-B14F-4D97-AF65-F5344CB8AC3E}">
        <p14:creationId xmlns:p14="http://schemas.microsoft.com/office/powerpoint/2010/main" val="722993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085242" cy="518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36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Revisiting </a:t>
            </a:r>
            <a:r>
              <a:rPr lang="en-GB" i="1" dirty="0" smtClean="0"/>
              <a:t>Poet’s Pub</a:t>
            </a:r>
            <a:endParaRPr lang="en-GB" i="1" dirty="0"/>
          </a:p>
        </p:txBody>
      </p:sp>
      <p:sp>
        <p:nvSpPr>
          <p:cNvPr id="3" name="Espaço Reservado para Conteúdo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629400" cy="493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859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Edwin Morgan’s translation</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702716" cy="436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934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Issues in translation…</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209536"/>
            <a:ext cx="3981033"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09800"/>
            <a:ext cx="41667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952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MacDiarmid on concrete poetry </a:t>
            </a:r>
            <a:endParaRPr lang="en-GB" dirty="0"/>
          </a:p>
        </p:txBody>
      </p:sp>
      <p:sp>
        <p:nvSpPr>
          <p:cNvPr id="3" name="Content Placeholder 2"/>
          <p:cNvSpPr>
            <a:spLocks noGrp="1"/>
          </p:cNvSpPr>
          <p:nvPr>
            <p:ph idx="1"/>
          </p:nvPr>
        </p:nvSpPr>
        <p:spPr>
          <a:xfrm>
            <a:off x="304800" y="1371600"/>
            <a:ext cx="8382000" cy="5181600"/>
          </a:xfrm>
        </p:spPr>
        <p:txBody>
          <a:bodyPr/>
          <a:lstStyle/>
          <a:p>
            <a:pPr marL="0" indent="0">
              <a:buNone/>
            </a:pPr>
            <a:r>
              <a:rPr lang="en-GB" sz="2400" dirty="0"/>
              <a:t>I had heard with delight about the EUP </a:t>
            </a:r>
            <a:r>
              <a:rPr lang="en-GB" sz="2400" i="1" dirty="0"/>
              <a:t>Poetry Scotland </a:t>
            </a:r>
            <a:r>
              <a:rPr lang="en-GB" sz="2400" dirty="0"/>
              <a:t>and will of course be glad to send stuff when I know the date by which you should receive it. There is one thing however about which I must be absolutely frank. I deplore Edwin Morgan’s association with you and George Bruce in the editorship. Morgan’s prominence in connection with ‘Concrete Poetry’ and with Ian Hamilton Finlay rules him out completely as far as I am concerned. I will not agree to work of mine appearing in any anthology or periodical that uses rubbish of that sort, which I regard as an utter debasement of standards but also as a very serious matter involving the very identity of poetry. </a:t>
            </a:r>
            <a:r>
              <a:rPr lang="en-GB" sz="2400" dirty="0">
                <a:solidFill>
                  <a:srgbClr val="FF0000"/>
                </a:solidFill>
              </a:rPr>
              <a:t>These spatial arrangements of isolated letters and geometrically placed phrases, etc.  has nothing with poetry – no more than mud pies can be called a form of architecture</a:t>
            </a:r>
            <a:r>
              <a:rPr lang="en-GB" sz="2400" dirty="0" smtClean="0">
                <a:solidFill>
                  <a:srgbClr val="FF0000"/>
                </a:solidFill>
              </a:rPr>
              <a:t>.</a:t>
            </a:r>
          </a:p>
          <a:p>
            <a:pPr marL="0" indent="0">
              <a:buNone/>
            </a:pPr>
            <a:r>
              <a:rPr lang="en-GB" sz="2400" dirty="0" smtClean="0"/>
              <a:t>	-- Letter to Maurice Lindsay, 1965</a:t>
            </a:r>
            <a:endParaRPr lang="en-GB" sz="2400" dirty="0"/>
          </a:p>
          <a:p>
            <a:pPr marL="0" indent="0">
              <a:buNone/>
            </a:pPr>
            <a:endParaRPr lang="en-GB" sz="2000" dirty="0"/>
          </a:p>
        </p:txBody>
      </p:sp>
    </p:spTree>
    <p:extLst>
      <p:ext uri="{BB962C8B-B14F-4D97-AF65-F5344CB8AC3E}">
        <p14:creationId xmlns:p14="http://schemas.microsoft.com/office/powerpoint/2010/main" val="2522978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Morgan to Augusto de Campos (1963)</a:t>
            </a:r>
          </a:p>
        </p:txBody>
      </p:sp>
      <p:sp>
        <p:nvSpPr>
          <p:cNvPr id="3" name="Content Placeholder 2"/>
          <p:cNvSpPr>
            <a:spLocks noGrp="1"/>
          </p:cNvSpPr>
          <p:nvPr>
            <p:ph idx="1"/>
          </p:nvPr>
        </p:nvSpPr>
        <p:spPr/>
        <p:txBody>
          <a:bodyPr/>
          <a:lstStyle/>
          <a:p>
            <a:pPr marL="0" indent="0">
              <a:buNone/>
            </a:pPr>
            <a:r>
              <a:rPr lang="en-GB" sz="2000" dirty="0"/>
              <a:t>Dear Augusto de Campos</a:t>
            </a:r>
          </a:p>
          <a:p>
            <a:pPr marL="0" indent="0">
              <a:buNone/>
            </a:pPr>
            <a:endParaRPr lang="en-GB" sz="2000" dirty="0"/>
          </a:p>
          <a:p>
            <a:pPr marL="0" indent="0">
              <a:buNone/>
            </a:pPr>
            <a:r>
              <a:rPr lang="en-GB" sz="2000" dirty="0"/>
              <a:t>Many thanks indeed for sending </a:t>
            </a:r>
            <a:r>
              <a:rPr lang="en-GB" sz="2000" i="1" dirty="0" err="1"/>
              <a:t>Invenção</a:t>
            </a:r>
            <a:r>
              <a:rPr lang="en-GB" sz="2000" dirty="0"/>
              <a:t> No.2 and </a:t>
            </a:r>
            <a:r>
              <a:rPr lang="en-GB" sz="2000" i="1" dirty="0" err="1"/>
              <a:t>Noigandres</a:t>
            </a:r>
            <a:r>
              <a:rPr lang="en-GB" sz="2000" i="1" dirty="0"/>
              <a:t> </a:t>
            </a:r>
            <a:r>
              <a:rPr lang="en-GB" sz="2000" dirty="0"/>
              <a:t>5 which reached me safely, also for your letter of 8 July.  Your little vocabulary was helpful, and I have too a small Portuguese dictionary and am at present working my way through some of the poems.  I am struck by the great variety of approach, from the most abstract and ‘patterned’ to the committed (I like very much your </a:t>
            </a:r>
            <a:r>
              <a:rPr lang="en-GB" sz="2000" i="1" dirty="0"/>
              <a:t>Cuba </a:t>
            </a:r>
            <a:r>
              <a:rPr lang="en-GB" sz="2000" i="1" dirty="0" err="1"/>
              <a:t>Sim</a:t>
            </a:r>
            <a:r>
              <a:rPr lang="en-GB" sz="2000" i="1" dirty="0"/>
              <a:t> </a:t>
            </a:r>
            <a:r>
              <a:rPr lang="en-GB" sz="2000" i="1" dirty="0" err="1"/>
              <a:t>Ianque</a:t>
            </a:r>
            <a:r>
              <a:rPr lang="en-GB" sz="2000" i="1" dirty="0"/>
              <a:t> </a:t>
            </a:r>
            <a:r>
              <a:rPr lang="en-GB" sz="2000" i="1" dirty="0" err="1"/>
              <a:t>Nao</a:t>
            </a:r>
            <a:r>
              <a:rPr lang="en-GB" sz="2000" dirty="0"/>
              <a:t>).  It is good to keep the concrete method capable of doing different things, from effects of pure place, relation, and movement to effects of satire, irony, and direct comment.  The American poet Jonathan Williams, who has been in this country recently, has done some interesting work (you may know it) which </a:t>
            </a:r>
            <a:r>
              <a:rPr lang="en-GB" sz="2000" dirty="0">
                <a:solidFill>
                  <a:srgbClr val="FF0000"/>
                </a:solidFill>
              </a:rPr>
              <a:t>uses certain aspects of concrete technique to comment on the Negro problem in the American South.</a:t>
            </a:r>
          </a:p>
          <a:p>
            <a:pPr marL="0" indent="0">
              <a:buNone/>
            </a:pPr>
            <a:endParaRPr lang="en-GB" sz="2000" dirty="0"/>
          </a:p>
          <a:p>
            <a:endParaRPr lang="en-GB" dirty="0"/>
          </a:p>
        </p:txBody>
      </p:sp>
    </p:spTree>
    <p:extLst>
      <p:ext uri="{BB962C8B-B14F-4D97-AF65-F5344CB8AC3E}">
        <p14:creationId xmlns:p14="http://schemas.microsoft.com/office/powerpoint/2010/main" val="278404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Morgan to Augusto de Campos (1963)</a:t>
            </a:r>
            <a:endParaRPr lang="en-GB" sz="4000" dirty="0"/>
          </a:p>
        </p:txBody>
      </p:sp>
      <p:sp>
        <p:nvSpPr>
          <p:cNvPr id="3" name="Content Placeholder 2"/>
          <p:cNvSpPr>
            <a:spLocks noGrp="1"/>
          </p:cNvSpPr>
          <p:nvPr>
            <p:ph idx="1"/>
          </p:nvPr>
        </p:nvSpPr>
        <p:spPr/>
        <p:txBody>
          <a:bodyPr/>
          <a:lstStyle/>
          <a:p>
            <a:pPr marL="0" indent="0">
              <a:buNone/>
            </a:pPr>
            <a:r>
              <a:rPr lang="en-GB" sz="2000" dirty="0">
                <a:solidFill>
                  <a:srgbClr val="FF0000"/>
                </a:solidFill>
              </a:rPr>
              <a:t>I am enclosing a few poems and translations </a:t>
            </a:r>
            <a:r>
              <a:rPr lang="en-GB" sz="2000" dirty="0"/>
              <a:t>in the hope that they will reach you this time!  Two translations of poems by yourself – which I am trying to get into print, together with some other versions, in our </a:t>
            </a:r>
            <a:r>
              <a:rPr lang="en-GB" sz="2000" i="1" dirty="0"/>
              <a:t>Times Literary Supplement,</a:t>
            </a:r>
            <a:r>
              <a:rPr lang="en-GB" sz="2000" dirty="0"/>
              <a:t> a somewhat conservative organ – but we shall see.</a:t>
            </a:r>
          </a:p>
          <a:p>
            <a:pPr marL="0" indent="0">
              <a:buNone/>
            </a:pPr>
            <a:endParaRPr lang="en-GB" sz="2000" dirty="0"/>
          </a:p>
          <a:p>
            <a:pPr marL="0" indent="0">
              <a:buNone/>
            </a:pPr>
            <a:r>
              <a:rPr lang="en-GB" sz="2000" dirty="0"/>
              <a:t>I shall look forward very much to seeing the translations of Pound and Cummings you refer to – particularly as I am gathering material for a book on the translation of poetry.</a:t>
            </a:r>
          </a:p>
          <a:p>
            <a:pPr marL="0" indent="0">
              <a:buNone/>
            </a:pPr>
            <a:endParaRPr lang="en-GB" sz="2000" dirty="0"/>
          </a:p>
          <a:p>
            <a:pPr marL="0" indent="0">
              <a:buNone/>
            </a:pPr>
            <a:r>
              <a:rPr lang="en-GB" sz="2000" dirty="0" smtClean="0"/>
              <a:t>                 With </a:t>
            </a:r>
            <a:r>
              <a:rPr lang="en-GB" sz="2000" dirty="0"/>
              <a:t>all best </a:t>
            </a:r>
            <a:r>
              <a:rPr lang="en-GB" sz="2000" dirty="0" smtClean="0"/>
              <a:t>wishes</a:t>
            </a:r>
            <a:endParaRPr lang="en-GB" sz="2000" dirty="0"/>
          </a:p>
          <a:p>
            <a:pPr marL="0" indent="0">
              <a:buNone/>
            </a:pPr>
            <a:r>
              <a:rPr lang="en-GB" sz="2000" dirty="0" smtClean="0"/>
              <a:t>                 Yours sincerely</a:t>
            </a:r>
            <a:endParaRPr lang="en-GB" sz="2000" dirty="0"/>
          </a:p>
          <a:p>
            <a:pPr marL="0" indent="0">
              <a:buNone/>
            </a:pPr>
            <a:r>
              <a:rPr lang="en-GB" sz="2000" dirty="0" smtClean="0"/>
              <a:t>                 EM</a:t>
            </a:r>
            <a:endParaRPr lang="en-GB" sz="2000" dirty="0"/>
          </a:p>
          <a:p>
            <a:pPr marL="0" indent="0">
              <a:buNone/>
            </a:pPr>
            <a:r>
              <a:rPr lang="en-GB" sz="2000" dirty="0" smtClean="0"/>
              <a:t>                 Edwin </a:t>
            </a:r>
            <a:r>
              <a:rPr lang="en-GB" sz="2000" dirty="0"/>
              <a:t>Morgan</a:t>
            </a:r>
          </a:p>
          <a:p>
            <a:endParaRPr lang="en-GB" dirty="0"/>
          </a:p>
        </p:txBody>
      </p:sp>
    </p:spTree>
    <p:extLst>
      <p:ext uri="{BB962C8B-B14F-4D97-AF65-F5344CB8AC3E}">
        <p14:creationId xmlns:p14="http://schemas.microsoft.com/office/powerpoint/2010/main" val="226801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 later letter from Edwin to Augusto (1963)</a:t>
            </a:r>
            <a:endParaRPr lang="en-GB" sz="4000" dirty="0"/>
          </a:p>
        </p:txBody>
      </p:sp>
      <p:sp>
        <p:nvSpPr>
          <p:cNvPr id="3" name="Content Placeholder 2"/>
          <p:cNvSpPr>
            <a:spLocks noGrp="1"/>
          </p:cNvSpPr>
          <p:nvPr>
            <p:ph idx="1"/>
          </p:nvPr>
        </p:nvSpPr>
        <p:spPr/>
        <p:txBody>
          <a:bodyPr/>
          <a:lstStyle/>
          <a:p>
            <a:pPr marL="0" indent="0">
              <a:buNone/>
            </a:pPr>
            <a:r>
              <a:rPr lang="en-GB" sz="2400" dirty="0"/>
              <a:t>Dear Augusto </a:t>
            </a:r>
          </a:p>
          <a:p>
            <a:pPr marL="0" indent="0">
              <a:buNone/>
            </a:pPr>
            <a:endParaRPr lang="en-GB" sz="2400" dirty="0"/>
          </a:p>
          <a:p>
            <a:pPr marL="0" indent="0">
              <a:buNone/>
            </a:pPr>
            <a:r>
              <a:rPr lang="en-GB" sz="2400" dirty="0"/>
              <a:t>Very many thanks for your letter of 25 August and for the three books which have now reached me safely: </a:t>
            </a:r>
            <a:r>
              <a:rPr lang="en-GB" sz="2400" i="1" dirty="0" err="1"/>
              <a:t>Invenção</a:t>
            </a:r>
            <a:r>
              <a:rPr lang="en-GB" sz="2400" i="1" dirty="0"/>
              <a:t> </a:t>
            </a:r>
            <a:r>
              <a:rPr lang="en-GB" sz="2400" dirty="0"/>
              <a:t>No.3, Pound’s </a:t>
            </a:r>
            <a:r>
              <a:rPr lang="en-GB" sz="2400" i="1" dirty="0" err="1"/>
              <a:t>Cantares</a:t>
            </a:r>
            <a:r>
              <a:rPr lang="en-GB" sz="2400" dirty="0"/>
              <a:t>, and Cumming’s 10 </a:t>
            </a:r>
            <a:r>
              <a:rPr lang="en-GB" sz="2400" i="1" dirty="0" err="1"/>
              <a:t>Poemas</a:t>
            </a:r>
            <a:r>
              <a:rPr lang="en-GB" sz="2400" dirty="0"/>
              <a:t>.  It will take me more time to look more closely at the latter two translations, but my first eager glance has found both of them a remarkable achievement; the Cummings poems in particular seem to bear out my belief that there is much less in poetry that ‘cannot’ be translated than most people like to suppose.  I like best so far the ‘grasshopper’ and ‘fog’ poems, which you have done brilliantly.</a:t>
            </a:r>
          </a:p>
          <a:p>
            <a:pPr marL="0" indent="0">
              <a:buNone/>
            </a:pPr>
            <a:endParaRPr lang="en-GB" dirty="0"/>
          </a:p>
        </p:txBody>
      </p:sp>
    </p:spTree>
    <p:extLst>
      <p:ext uri="{BB962C8B-B14F-4D97-AF65-F5344CB8AC3E}">
        <p14:creationId xmlns:p14="http://schemas.microsoft.com/office/powerpoint/2010/main" val="359223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marL="0" indent="0">
              <a:buNone/>
            </a:pPr>
            <a:r>
              <a:rPr lang="en-GB" dirty="0"/>
              <a:t>I am glad you liked my versions of your two poems, and I am enclosing a version I have just made of ‘</a:t>
            </a:r>
            <a:r>
              <a:rPr lang="en-GB" dirty="0" err="1"/>
              <a:t>ovonovelo</a:t>
            </a:r>
            <a:r>
              <a:rPr lang="en-GB" dirty="0"/>
              <a:t>’ (from </a:t>
            </a:r>
            <a:r>
              <a:rPr lang="en-GB" i="1" dirty="0" err="1"/>
              <a:t>Poesia</a:t>
            </a:r>
            <a:r>
              <a:rPr lang="en-GB" i="1" dirty="0"/>
              <a:t> </a:t>
            </a:r>
            <a:r>
              <a:rPr lang="en-GB" i="1" dirty="0" err="1"/>
              <a:t>Concreta</a:t>
            </a:r>
            <a:r>
              <a:rPr lang="en-GB" dirty="0"/>
              <a:t>).  If it meets with your approval you are welcome to use them all in </a:t>
            </a:r>
            <a:r>
              <a:rPr lang="en-GB" i="1" dirty="0"/>
              <a:t>The Plumed Horn</a:t>
            </a:r>
            <a:r>
              <a:rPr lang="en-GB" dirty="0"/>
              <a:t> (a magazine which I have seen recently for the first time). </a:t>
            </a:r>
          </a:p>
        </p:txBody>
      </p:sp>
    </p:spTree>
    <p:extLst>
      <p:ext uri="{BB962C8B-B14F-4D97-AF65-F5344CB8AC3E}">
        <p14:creationId xmlns:p14="http://schemas.microsoft.com/office/powerpoint/2010/main" val="196906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marL="0" indent="0">
              <a:buNone/>
            </a:pPr>
            <a:r>
              <a:rPr lang="en-GB" sz="2000" dirty="0"/>
              <a:t>Jonathan Williams has just published </a:t>
            </a:r>
            <a:r>
              <a:rPr lang="en-GB" sz="2000" i="1" dirty="0"/>
              <a:t>Lullabies Twisters Gibbers Drags</a:t>
            </a:r>
            <a:r>
              <a:rPr lang="en-GB" sz="2000" dirty="0"/>
              <a:t> (Nantahala Foundation, Highlands, North Carolina, 1963, $1.00); these are poems I think you would enjoy.  They are semi-concrete poems about segregation.  I liked your own </a:t>
            </a:r>
            <a:r>
              <a:rPr lang="en-GB" sz="2000" i="1" dirty="0" err="1"/>
              <a:t>Bhite</a:t>
            </a:r>
            <a:r>
              <a:rPr lang="en-GB" sz="2000" i="1" dirty="0"/>
              <a:t> &amp; </a:t>
            </a:r>
            <a:r>
              <a:rPr lang="en-GB" sz="2000" i="1" dirty="0" err="1"/>
              <a:t>Wlack</a:t>
            </a:r>
            <a:r>
              <a:rPr lang="en-GB" sz="2000" dirty="0"/>
              <a:t> – as also the </a:t>
            </a:r>
            <a:r>
              <a:rPr lang="en-GB" sz="2000" i="1" dirty="0"/>
              <a:t>Bestiary</a:t>
            </a:r>
            <a:r>
              <a:rPr lang="en-GB" sz="2000" dirty="0"/>
              <a:t> (you certainly don’t need to apologize over the ‘English’; on p.2 your query on or upon the thin stripe…  I would put upon as it goes better with thin; further down on the same page, you couldn’t make your chameleon a salamander?  since salamanders lived in flame).</a:t>
            </a:r>
          </a:p>
          <a:p>
            <a:pPr marL="0" indent="0">
              <a:buNone/>
            </a:pPr>
            <a:r>
              <a:rPr lang="en-GB" sz="2000" dirty="0"/>
              <a:t> </a:t>
            </a:r>
          </a:p>
          <a:p>
            <a:pPr marL="0" indent="0">
              <a:buNone/>
            </a:pPr>
            <a:r>
              <a:rPr lang="en-GB" sz="2000" dirty="0"/>
              <a:t>I forgot also to thank you for the </a:t>
            </a:r>
            <a:r>
              <a:rPr lang="en-GB" sz="2000" i="1" dirty="0" err="1"/>
              <a:t>Cubagramma</a:t>
            </a:r>
            <a:r>
              <a:rPr lang="en-GB" sz="2000" i="1" dirty="0"/>
              <a:t>.</a:t>
            </a:r>
            <a:r>
              <a:rPr lang="en-GB" sz="2000" dirty="0"/>
              <a:t>  I look forward to the </a:t>
            </a:r>
            <a:r>
              <a:rPr lang="en-GB" sz="2000" i="1" dirty="0" err="1"/>
              <a:t>Finnegans</a:t>
            </a:r>
            <a:r>
              <a:rPr lang="en-GB" sz="2000" i="1" dirty="0"/>
              <a:t> Wake</a:t>
            </a:r>
            <a:r>
              <a:rPr lang="en-GB" sz="2000" dirty="0"/>
              <a:t> translations and </a:t>
            </a:r>
            <a:r>
              <a:rPr lang="en-GB" sz="2000" dirty="0" err="1"/>
              <a:t>Haroldo’s</a:t>
            </a:r>
            <a:r>
              <a:rPr lang="en-GB" sz="2000" dirty="0"/>
              <a:t> </a:t>
            </a:r>
            <a:r>
              <a:rPr lang="en-GB" sz="2000" dirty="0" err="1"/>
              <a:t>Mayakovsky</a:t>
            </a:r>
            <a:r>
              <a:rPr lang="en-GB" sz="2000" dirty="0"/>
              <a:t>.</a:t>
            </a:r>
          </a:p>
          <a:p>
            <a:pPr marL="0" indent="0">
              <a:buNone/>
            </a:pPr>
            <a:r>
              <a:rPr lang="en-GB" sz="2000" dirty="0"/>
              <a:t> </a:t>
            </a:r>
          </a:p>
          <a:p>
            <a:pPr marL="0" indent="0">
              <a:buNone/>
            </a:pPr>
            <a:r>
              <a:rPr lang="en-GB" sz="2000" dirty="0"/>
              <a:t>All best wishes</a:t>
            </a:r>
          </a:p>
          <a:p>
            <a:pPr marL="0" indent="0">
              <a:buNone/>
            </a:pPr>
            <a:r>
              <a:rPr lang="en-GB" sz="2000" dirty="0"/>
              <a:t> </a:t>
            </a:r>
          </a:p>
          <a:p>
            <a:pPr marL="0" indent="0">
              <a:buNone/>
            </a:pPr>
            <a:r>
              <a:rPr lang="en-GB" sz="2000" dirty="0"/>
              <a:t>Edwin</a:t>
            </a:r>
          </a:p>
        </p:txBody>
      </p:sp>
    </p:spTree>
    <p:extLst>
      <p:ext uri="{BB962C8B-B14F-4D97-AF65-F5344CB8AC3E}">
        <p14:creationId xmlns:p14="http://schemas.microsoft.com/office/powerpoint/2010/main" val="1979849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Concrete solidarity</a:t>
            </a:r>
            <a:endParaRPr lang="en-GB" dirty="0"/>
          </a:p>
        </p:txBody>
      </p:sp>
      <p:sp>
        <p:nvSpPr>
          <p:cNvPr id="3" name="Content Placeholder 2"/>
          <p:cNvSpPr>
            <a:spLocks noGrp="1"/>
          </p:cNvSpPr>
          <p:nvPr>
            <p:ph idx="1"/>
          </p:nvPr>
        </p:nvSpPr>
        <p:spPr/>
        <p:txBody>
          <a:bodyPr/>
          <a:lstStyle/>
          <a:p>
            <a:r>
              <a:rPr lang="en-GB" dirty="0" smtClean="0"/>
              <a:t>Affirmation of the emotional and political range of concrete poetry</a:t>
            </a:r>
          </a:p>
          <a:p>
            <a:r>
              <a:rPr lang="en-GB" dirty="0" smtClean="0"/>
              <a:t>Language advice and support (suggestions, provision of glossaries, dictionaries)</a:t>
            </a:r>
          </a:p>
          <a:p>
            <a:r>
              <a:rPr lang="en-GB" dirty="0" smtClean="0"/>
              <a:t>Mutual translation (of each other – or of others)</a:t>
            </a:r>
          </a:p>
          <a:p>
            <a:endParaRPr lang="en-GB" dirty="0" smtClean="0"/>
          </a:p>
          <a:p>
            <a:endParaRPr lang="en-GB" dirty="0"/>
          </a:p>
        </p:txBody>
      </p:sp>
    </p:spTree>
    <p:extLst>
      <p:ext uri="{BB962C8B-B14F-4D97-AF65-F5344CB8AC3E}">
        <p14:creationId xmlns:p14="http://schemas.microsoft.com/office/powerpoint/2010/main" val="2932708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Towards a research proposal…</a:t>
            </a:r>
            <a:endParaRPr lang="en-GB" dirty="0"/>
          </a:p>
        </p:txBody>
      </p:sp>
      <p:sp>
        <p:nvSpPr>
          <p:cNvPr id="3" name="Content Placeholder 2"/>
          <p:cNvSpPr>
            <a:spLocks noGrp="1"/>
          </p:cNvSpPr>
          <p:nvPr>
            <p:ph idx="1"/>
          </p:nvPr>
        </p:nvSpPr>
        <p:spPr/>
        <p:txBody>
          <a:bodyPr/>
          <a:lstStyle/>
          <a:p>
            <a:r>
              <a:rPr lang="en-GB" dirty="0" smtClean="0"/>
              <a:t>Can the </a:t>
            </a:r>
            <a:r>
              <a:rPr lang="en-GB" i="1" dirty="0" err="1" smtClean="0"/>
              <a:t>avant</a:t>
            </a:r>
            <a:r>
              <a:rPr lang="en-GB" i="1" dirty="0" smtClean="0"/>
              <a:t> </a:t>
            </a:r>
            <a:r>
              <a:rPr lang="en-GB" i="1" dirty="0" err="1" smtClean="0"/>
              <a:t>garde</a:t>
            </a:r>
            <a:r>
              <a:rPr lang="en-GB" i="1" dirty="0" smtClean="0"/>
              <a:t> </a:t>
            </a:r>
            <a:r>
              <a:rPr lang="en-GB" dirty="0" smtClean="0"/>
              <a:t>be mapped?</a:t>
            </a:r>
          </a:p>
          <a:p>
            <a:r>
              <a:rPr lang="en-GB" dirty="0" smtClean="0"/>
              <a:t>How might we visualise (in concrete terms) the international concrete poetry movement?</a:t>
            </a:r>
          </a:p>
          <a:p>
            <a:r>
              <a:rPr lang="en-GB" dirty="0" smtClean="0"/>
              <a:t>Can we draw upon other projects &amp; tools in the digital humanities to help us to map the concrete connections?</a:t>
            </a:r>
            <a:endParaRPr lang="en-GB" dirty="0"/>
          </a:p>
        </p:txBody>
      </p:sp>
    </p:spTree>
    <p:extLst>
      <p:ext uri="{BB962C8B-B14F-4D97-AF65-F5344CB8AC3E}">
        <p14:creationId xmlns:p14="http://schemas.microsoft.com/office/powerpoint/2010/main" val="385807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Focus on Edwin Morgan</a:t>
            </a:r>
            <a:endParaRPr lang="en-GB" dirty="0"/>
          </a:p>
        </p:txBody>
      </p:sp>
      <p:sp>
        <p:nvSpPr>
          <p:cNvPr id="3" name="Espaço Reservado para Conteúdo 2"/>
          <p:cNvSpPr>
            <a:spLocks noGrp="1"/>
          </p:cNvSpPr>
          <p:nvPr>
            <p:ph idx="1"/>
          </p:nvPr>
        </p:nvSpPr>
        <p:spPr>
          <a:xfrm>
            <a:off x="457200" y="1905000"/>
            <a:ext cx="8229600" cy="4221163"/>
          </a:xfrm>
        </p:spPr>
        <p:txBody>
          <a:bodyPr/>
          <a:lstStyle/>
          <a:p>
            <a:r>
              <a:rPr lang="en-GB" dirty="0" smtClean="0"/>
              <a:t>1920-2010</a:t>
            </a:r>
          </a:p>
          <a:p>
            <a:r>
              <a:rPr lang="en-GB" dirty="0" smtClean="0"/>
              <a:t>Born and raised in Glasgow</a:t>
            </a:r>
          </a:p>
          <a:p>
            <a:r>
              <a:rPr lang="en-GB" dirty="0" smtClean="0"/>
              <a:t>Served in Middle East in WWII</a:t>
            </a:r>
          </a:p>
          <a:p>
            <a:r>
              <a:rPr lang="en-GB" dirty="0" smtClean="0"/>
              <a:t>Returned to Glasgow University where he became a lecturer, and later Professor</a:t>
            </a:r>
          </a:p>
          <a:p>
            <a:r>
              <a:rPr lang="en-GB" dirty="0" smtClean="0"/>
              <a:t>Begins publishing poetry and translations in 1950s with his version of </a:t>
            </a:r>
            <a:r>
              <a:rPr lang="en-GB" i="1" dirty="0" smtClean="0"/>
              <a:t>Beowulf  </a:t>
            </a:r>
            <a:r>
              <a:rPr lang="en-GB" dirty="0" smtClean="0"/>
              <a:t>(1952)</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081" t="15047" r="15091" b="55428"/>
          <a:stretch/>
        </p:blipFill>
        <p:spPr bwMode="auto">
          <a:xfrm>
            <a:off x="6019800" y="1295400"/>
            <a:ext cx="279026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110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mapping projects</a:t>
            </a:r>
            <a:endParaRPr lang="en-GB" dirty="0"/>
          </a:p>
        </p:txBody>
      </p:sp>
      <p:sp>
        <p:nvSpPr>
          <p:cNvPr id="3" name="Content Placeholder 2"/>
          <p:cNvSpPr>
            <a:spLocks noGrp="1"/>
          </p:cNvSpPr>
          <p:nvPr>
            <p:ph idx="1"/>
          </p:nvPr>
        </p:nvSpPr>
        <p:spPr/>
        <p:txBody>
          <a:bodyPr/>
          <a:lstStyle/>
          <a:p>
            <a:r>
              <a:rPr lang="en-GB" dirty="0" smtClean="0"/>
              <a:t>Six Degrees of Francis Bacon:</a:t>
            </a:r>
            <a:endParaRPr lang="en-GB" dirty="0"/>
          </a:p>
          <a:p>
            <a:pPr lvl="1"/>
            <a:r>
              <a:rPr lang="en-GB" dirty="0" smtClean="0"/>
              <a:t>Mapping the early modern social network</a:t>
            </a:r>
          </a:p>
          <a:p>
            <a:pPr marL="0" indent="0">
              <a:buNone/>
            </a:pP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330533"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180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Visualisation tools</a:t>
            </a:r>
            <a:endParaRPr lang="en-GB"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GB" dirty="0" smtClean="0"/>
              <a:t> Tag Galaxy</a:t>
            </a:r>
          </a:p>
          <a:p>
            <a:pPr marL="0" indent="0">
              <a:buNone/>
            </a:pPr>
            <a:endParaRPr lang="en-GB"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2136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13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for a database</a:t>
            </a:r>
            <a:endParaRPr lang="en-GB" dirty="0"/>
          </a:p>
        </p:txBody>
      </p:sp>
      <p:sp>
        <p:nvSpPr>
          <p:cNvPr id="3" name="Content Placeholder 2"/>
          <p:cNvSpPr>
            <a:spLocks noGrp="1"/>
          </p:cNvSpPr>
          <p:nvPr>
            <p:ph idx="1"/>
          </p:nvPr>
        </p:nvSpPr>
        <p:spPr/>
        <p:txBody>
          <a:bodyPr/>
          <a:lstStyle/>
          <a:p>
            <a:pPr marL="0" indent="0">
              <a:buNone/>
            </a:pPr>
            <a:r>
              <a:rPr lang="en-GB" sz="2800" dirty="0"/>
              <a:t>1.	Letters: who was writing to whom?</a:t>
            </a:r>
          </a:p>
          <a:p>
            <a:pPr marL="0" indent="0">
              <a:buNone/>
            </a:pPr>
            <a:r>
              <a:rPr lang="en-GB" sz="2800" dirty="0"/>
              <a:t>2.	Content: who was mentioned in the letters?</a:t>
            </a:r>
          </a:p>
          <a:p>
            <a:pPr marL="0" indent="0">
              <a:buNone/>
            </a:pPr>
            <a:r>
              <a:rPr lang="en-GB" sz="2800" dirty="0"/>
              <a:t>3.	Translations: who was translating whom?</a:t>
            </a:r>
          </a:p>
          <a:p>
            <a:pPr marL="0" indent="0">
              <a:buNone/>
            </a:pPr>
            <a:r>
              <a:rPr lang="en-GB" sz="2800" dirty="0"/>
              <a:t>4.	Publications: who was publishing with whom?</a:t>
            </a:r>
          </a:p>
          <a:p>
            <a:pPr marL="0" indent="0">
              <a:buNone/>
            </a:pPr>
            <a:r>
              <a:rPr lang="en-GB" sz="2800" dirty="0"/>
              <a:t>5.	Biographical: who was living with/working </a:t>
            </a:r>
            <a:r>
              <a:rPr lang="en-GB" sz="2800" dirty="0" smtClean="0"/>
              <a:t>	with/related </a:t>
            </a:r>
            <a:r>
              <a:rPr lang="en-GB" sz="2800" dirty="0"/>
              <a:t>to whom?</a:t>
            </a:r>
          </a:p>
          <a:p>
            <a:endParaRPr lang="en-GB" dirty="0"/>
          </a:p>
        </p:txBody>
      </p:sp>
    </p:spTree>
    <p:extLst>
      <p:ext uri="{BB962C8B-B14F-4D97-AF65-F5344CB8AC3E}">
        <p14:creationId xmlns:p14="http://schemas.microsoft.com/office/powerpoint/2010/main" val="2298756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Basic </a:t>
            </a:r>
            <a:r>
              <a:rPr lang="en-GB" dirty="0" smtClean="0"/>
              <a:t>metadata for a database</a:t>
            </a:r>
            <a:endParaRPr lang="en-GB" dirty="0"/>
          </a:p>
        </p:txBody>
      </p:sp>
      <p:sp>
        <p:nvSpPr>
          <p:cNvPr id="3" name="Content Placeholder 2"/>
          <p:cNvSpPr>
            <a:spLocks noGrp="1"/>
          </p:cNvSpPr>
          <p:nvPr>
            <p:ph idx="1"/>
          </p:nvPr>
        </p:nvSpPr>
        <p:spPr/>
        <p:txBody>
          <a:bodyPr/>
          <a:lstStyle/>
          <a:p>
            <a:pPr marL="0" indent="0">
              <a:buNone/>
            </a:pPr>
            <a:r>
              <a:rPr lang="en-GB" sz="2800" dirty="0"/>
              <a:t>1.	</a:t>
            </a:r>
            <a:r>
              <a:rPr lang="en-GB" sz="2800" dirty="0">
                <a:solidFill>
                  <a:srgbClr val="FF0000"/>
                </a:solidFill>
              </a:rPr>
              <a:t>Letters: who was writing to whom?</a:t>
            </a:r>
          </a:p>
          <a:p>
            <a:pPr marL="0" indent="0">
              <a:buNone/>
            </a:pPr>
            <a:r>
              <a:rPr lang="en-GB" sz="2800" dirty="0"/>
              <a:t>2.	Content: who was mentioned in the letters?</a:t>
            </a:r>
          </a:p>
          <a:p>
            <a:pPr marL="0" indent="0">
              <a:buNone/>
            </a:pPr>
            <a:r>
              <a:rPr lang="en-GB" sz="2800" dirty="0"/>
              <a:t>3.	</a:t>
            </a:r>
            <a:r>
              <a:rPr lang="en-GB" sz="2800" dirty="0">
                <a:solidFill>
                  <a:srgbClr val="FF0000"/>
                </a:solidFill>
              </a:rPr>
              <a:t>Translations: who was translating whom?</a:t>
            </a:r>
          </a:p>
          <a:p>
            <a:pPr marL="0" indent="0">
              <a:buNone/>
            </a:pPr>
            <a:r>
              <a:rPr lang="en-GB" sz="2800" dirty="0"/>
              <a:t>4.	Publications: who was publishing with whom?</a:t>
            </a:r>
          </a:p>
          <a:p>
            <a:pPr marL="0" indent="0">
              <a:buNone/>
            </a:pPr>
            <a:r>
              <a:rPr lang="en-GB" sz="2800" dirty="0"/>
              <a:t>5.	Biographical: who was living with/working </a:t>
            </a:r>
            <a:r>
              <a:rPr lang="en-GB" sz="2800" dirty="0" smtClean="0"/>
              <a:t>	with/related </a:t>
            </a:r>
            <a:r>
              <a:rPr lang="en-GB" sz="2800" dirty="0"/>
              <a:t>to whom?</a:t>
            </a:r>
          </a:p>
          <a:p>
            <a:endParaRPr lang="en-GB" dirty="0"/>
          </a:p>
        </p:txBody>
      </p:sp>
    </p:spTree>
    <p:extLst>
      <p:ext uri="{BB962C8B-B14F-4D97-AF65-F5344CB8AC3E}">
        <p14:creationId xmlns:p14="http://schemas.microsoft.com/office/powerpoint/2010/main" val="255310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look?</a:t>
            </a:r>
            <a:endParaRPr lang="en-GB" dirty="0"/>
          </a:p>
        </p:txBody>
      </p:sp>
      <p:sp>
        <p:nvSpPr>
          <p:cNvPr id="3" name="Content Placeholder 2"/>
          <p:cNvSpPr>
            <a:spLocks noGrp="1"/>
          </p:cNvSpPr>
          <p:nvPr>
            <p:ph idx="1"/>
          </p:nvPr>
        </p:nvSpPr>
        <p:spPr/>
        <p:txBody>
          <a:bodyPr/>
          <a:lstStyle/>
          <a:p>
            <a:r>
              <a:rPr lang="en-GB" dirty="0" smtClean="0"/>
              <a:t>Archives of correspondence</a:t>
            </a:r>
          </a:p>
          <a:p>
            <a:r>
              <a:rPr lang="en-GB" dirty="0" smtClean="0"/>
              <a:t>Bibliography of Scottish Literature in Translation (BOSLIT)</a:t>
            </a:r>
          </a:p>
          <a:p>
            <a:pPr marL="0" indent="0">
              <a:buNone/>
            </a:pP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498879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2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Initial maps: Morgan’s </a:t>
            </a:r>
            <a:r>
              <a:rPr lang="en-GB" sz="3200" i="1" dirty="0" smtClean="0"/>
              <a:t>Collected Translations</a:t>
            </a:r>
            <a:endParaRPr lang="en-GB" sz="3200"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39314"/>
            <a:ext cx="8915400" cy="518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812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Initial maps: Morgan’s </a:t>
            </a:r>
            <a:r>
              <a:rPr lang="en-GB" sz="3200" i="1" dirty="0" smtClean="0"/>
              <a:t>Collected Translations</a:t>
            </a:r>
            <a:endParaRPr lang="en-GB" sz="3200"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97262"/>
            <a:ext cx="9144000" cy="49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418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we learn?</a:t>
            </a:r>
            <a:endParaRPr lang="en-GB" dirty="0"/>
          </a:p>
        </p:txBody>
      </p:sp>
      <p:sp>
        <p:nvSpPr>
          <p:cNvPr id="3" name="Content Placeholder 2"/>
          <p:cNvSpPr>
            <a:spLocks noGrp="1"/>
          </p:cNvSpPr>
          <p:nvPr>
            <p:ph idx="1"/>
          </p:nvPr>
        </p:nvSpPr>
        <p:spPr/>
        <p:txBody>
          <a:bodyPr/>
          <a:lstStyle/>
          <a:p>
            <a:r>
              <a:rPr lang="en-GB" dirty="0" smtClean="0"/>
              <a:t>Remapping literary influences across borders?</a:t>
            </a:r>
          </a:p>
          <a:p>
            <a:r>
              <a:rPr lang="en-GB" dirty="0" smtClean="0"/>
              <a:t>Learning how correspondence and translation shaped literary production?</a:t>
            </a:r>
          </a:p>
          <a:p>
            <a:r>
              <a:rPr lang="en-GB" dirty="0" smtClean="0"/>
              <a:t>Understand how literary movements progress and define themselves between and across cultures and generations?</a:t>
            </a:r>
          </a:p>
          <a:p>
            <a:pPr marL="0" indent="0">
              <a:buNone/>
            </a:pPr>
            <a:endParaRPr lang="en-GB" i="1" dirty="0"/>
          </a:p>
        </p:txBody>
      </p:sp>
    </p:spTree>
    <p:extLst>
      <p:ext uri="{BB962C8B-B14F-4D97-AF65-F5344CB8AC3E}">
        <p14:creationId xmlns:p14="http://schemas.microsoft.com/office/powerpoint/2010/main" val="3574642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Sound poetry by Edwin Morgan</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494" y="1295400"/>
            <a:ext cx="7180955"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18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Can sound poetry be translated?</a:t>
            </a:r>
            <a:endParaRPr lang="en-GB" dirty="0"/>
          </a:p>
        </p:txBody>
      </p:sp>
      <p:sp>
        <p:nvSpPr>
          <p:cNvPr id="3" name="Espaço Reservado para Conteúdo 2"/>
          <p:cNvSpPr>
            <a:spLocks noGrp="1"/>
          </p:cNvSpPr>
          <p:nvPr>
            <p:ph idx="1"/>
          </p:nvPr>
        </p:nvSpPr>
        <p:spPr/>
        <p:txBody>
          <a:bodyPr/>
          <a:lstStyle/>
          <a:p>
            <a:pPr marL="400050" lvl="1" indent="0">
              <a:buNone/>
            </a:pPr>
            <a:r>
              <a:rPr lang="pt-BR" sz="2000" b="1" dirty="0" smtClean="0"/>
              <a:t>A Canção do Monstro do Lago </a:t>
            </a:r>
            <a:r>
              <a:rPr lang="pt-BR" sz="2000" b="1" dirty="0" err="1" smtClean="0"/>
              <a:t>Ness</a:t>
            </a:r>
            <a:r>
              <a:rPr lang="pt-BR" sz="2000" b="1" dirty="0"/>
              <a:t>	</a:t>
            </a:r>
            <a:r>
              <a:rPr lang="pt-BR" sz="2000" b="1" dirty="0" smtClean="0"/>
              <a:t>          </a:t>
            </a:r>
            <a:r>
              <a:rPr lang="pt-BR" sz="2000" dirty="0" smtClean="0"/>
              <a:t>Tradução</a:t>
            </a:r>
            <a:r>
              <a:rPr lang="pt-BR" sz="2000" dirty="0"/>
              <a:t>: Virna Teixeira</a:t>
            </a:r>
            <a:endParaRPr lang="pt-BR" sz="2000" dirty="0" smtClean="0"/>
          </a:p>
          <a:p>
            <a:pPr marL="400050" lvl="1" indent="0">
              <a:buNone/>
            </a:pPr>
            <a:r>
              <a:rPr lang="pt-BR" sz="2000" dirty="0" err="1" smtClean="0"/>
              <a:t>Hhhnnnuuuhffffff</a:t>
            </a:r>
            <a:r>
              <a:rPr lang="pt-BR" sz="2000" dirty="0" smtClean="0"/>
              <a:t>?</a:t>
            </a:r>
            <a:br>
              <a:rPr lang="pt-BR" sz="2000" dirty="0" smtClean="0"/>
            </a:br>
            <a:r>
              <a:rPr lang="pt-BR" sz="2000" dirty="0" err="1" smtClean="0"/>
              <a:t>Hnnhuffl</a:t>
            </a:r>
            <a:r>
              <a:rPr lang="pt-BR" sz="2000" dirty="0" smtClean="0"/>
              <a:t> </a:t>
            </a:r>
            <a:r>
              <a:rPr lang="pt-BR" sz="2000" dirty="0" err="1" smtClean="0"/>
              <a:t>hhnnnfl</a:t>
            </a:r>
            <a:r>
              <a:rPr lang="pt-BR" sz="2000" dirty="0" smtClean="0"/>
              <a:t> </a:t>
            </a:r>
            <a:r>
              <a:rPr lang="pt-BR" sz="2000" dirty="0" err="1" smtClean="0"/>
              <a:t>hnfl</a:t>
            </a:r>
            <a:r>
              <a:rPr lang="pt-BR" sz="2000" dirty="0" smtClean="0"/>
              <a:t> </a:t>
            </a:r>
            <a:r>
              <a:rPr lang="pt-BR" sz="2000" dirty="0" err="1" smtClean="0"/>
              <a:t>hfl</a:t>
            </a:r>
            <a:r>
              <a:rPr lang="pt-BR" sz="2000" dirty="0" smtClean="0"/>
              <a:t>?</a:t>
            </a:r>
            <a:br>
              <a:rPr lang="pt-BR" sz="2000" dirty="0" smtClean="0"/>
            </a:br>
            <a:r>
              <a:rPr lang="pt-BR" sz="2000" dirty="0" err="1" smtClean="0"/>
              <a:t>Glgoblboblhobngbl</a:t>
            </a:r>
            <a:r>
              <a:rPr lang="pt-BR" sz="2000" dirty="0" smtClean="0"/>
              <a:t> </a:t>
            </a:r>
            <a:r>
              <a:rPr lang="pt-BR" sz="2000" dirty="0" err="1" smtClean="0"/>
              <a:t>gbl</a:t>
            </a:r>
            <a:r>
              <a:rPr lang="pt-BR" sz="2000" dirty="0" smtClean="0"/>
              <a:t> </a:t>
            </a:r>
            <a:r>
              <a:rPr lang="pt-BR" sz="2000" dirty="0" err="1" smtClean="0"/>
              <a:t>gl</a:t>
            </a:r>
            <a:r>
              <a:rPr lang="pt-BR" sz="2000" dirty="0" smtClean="0"/>
              <a:t> g </a:t>
            </a:r>
            <a:r>
              <a:rPr lang="pt-BR" sz="2000" dirty="0" err="1" smtClean="0"/>
              <a:t>g</a:t>
            </a:r>
            <a:r>
              <a:rPr lang="pt-BR" sz="2000" dirty="0" smtClean="0"/>
              <a:t> </a:t>
            </a:r>
            <a:r>
              <a:rPr lang="pt-BR" sz="2000" dirty="0" err="1" smtClean="0"/>
              <a:t>g</a:t>
            </a:r>
            <a:r>
              <a:rPr lang="pt-BR" sz="2000" dirty="0" smtClean="0"/>
              <a:t> </a:t>
            </a:r>
            <a:r>
              <a:rPr lang="pt-BR" sz="2000" dirty="0" err="1" smtClean="0"/>
              <a:t>g</a:t>
            </a:r>
            <a:r>
              <a:rPr lang="pt-BR" sz="2000" dirty="0" smtClean="0"/>
              <a:t> </a:t>
            </a:r>
            <a:r>
              <a:rPr lang="pt-BR" sz="2000" dirty="0" err="1" smtClean="0"/>
              <a:t>glogl</a:t>
            </a:r>
            <a:r>
              <a:rPr lang="pt-BR" sz="2000" dirty="0" smtClean="0"/>
              <a:t>.</a:t>
            </a:r>
            <a:br>
              <a:rPr lang="pt-BR" sz="2000" dirty="0" smtClean="0"/>
            </a:br>
            <a:r>
              <a:rPr lang="pt-BR" sz="2000" dirty="0" err="1" smtClean="0"/>
              <a:t>Drablhaflablhaflubhafgabhaflhafl</a:t>
            </a:r>
            <a:r>
              <a:rPr lang="pt-BR" sz="2000" dirty="0" smtClean="0"/>
              <a:t> </a:t>
            </a:r>
            <a:r>
              <a:rPr lang="pt-BR" sz="2000" dirty="0" err="1" smtClean="0"/>
              <a:t>fl</a:t>
            </a:r>
            <a:r>
              <a:rPr lang="pt-BR" sz="2000" dirty="0" smtClean="0"/>
              <a:t> </a:t>
            </a:r>
            <a:r>
              <a:rPr lang="pt-BR" sz="2000" dirty="0" err="1" smtClean="0"/>
              <a:t>fl</a:t>
            </a:r>
            <a:r>
              <a:rPr lang="pt-BR" sz="2000" dirty="0" smtClean="0"/>
              <a:t> -</a:t>
            </a:r>
            <a:br>
              <a:rPr lang="pt-BR" sz="2000" dirty="0" smtClean="0"/>
            </a:br>
            <a:r>
              <a:rPr lang="pt-BR" sz="2000" dirty="0" err="1" smtClean="0"/>
              <a:t>gm</a:t>
            </a:r>
            <a:r>
              <a:rPr lang="pt-BR" sz="2000" dirty="0" smtClean="0"/>
              <a:t> </a:t>
            </a:r>
            <a:r>
              <a:rPr lang="pt-BR" sz="2000" dirty="0" err="1" smtClean="0"/>
              <a:t>grummmmm</a:t>
            </a:r>
            <a:r>
              <a:rPr lang="pt-BR" sz="2000" dirty="0" smtClean="0"/>
              <a:t> </a:t>
            </a:r>
            <a:r>
              <a:rPr lang="pt-BR" sz="2000" dirty="0" err="1" smtClean="0"/>
              <a:t>grf</a:t>
            </a:r>
            <a:r>
              <a:rPr lang="pt-BR" sz="2000" dirty="0" smtClean="0"/>
              <a:t> </a:t>
            </a:r>
            <a:r>
              <a:rPr lang="pt-BR" sz="2000" dirty="0" err="1" smtClean="0"/>
              <a:t>grumf</a:t>
            </a:r>
            <a:r>
              <a:rPr lang="pt-BR" sz="2000" dirty="0" smtClean="0"/>
              <a:t> </a:t>
            </a:r>
            <a:r>
              <a:rPr lang="pt-BR" sz="2000" dirty="0" err="1" smtClean="0"/>
              <a:t>umfgh</a:t>
            </a:r>
            <a:r>
              <a:rPr lang="pt-BR" sz="2000" dirty="0" smtClean="0"/>
              <a:t> </a:t>
            </a:r>
            <a:r>
              <a:rPr lang="pt-BR" sz="2000" dirty="0" err="1" smtClean="0"/>
              <a:t>grum</a:t>
            </a:r>
            <a:r>
              <a:rPr lang="pt-BR" sz="2000" dirty="0" smtClean="0"/>
              <a:t> </a:t>
            </a:r>
            <a:r>
              <a:rPr lang="pt-BR" sz="2000" dirty="0" err="1" smtClean="0"/>
              <a:t>gm</a:t>
            </a:r>
            <a:r>
              <a:rPr lang="pt-BR" sz="2000" dirty="0" smtClean="0"/>
              <a:t>.</a:t>
            </a:r>
            <a:br>
              <a:rPr lang="pt-BR" sz="2000" dirty="0" smtClean="0"/>
            </a:br>
            <a:r>
              <a:rPr lang="pt-BR" sz="2000" dirty="0" err="1" smtClean="0"/>
              <a:t>Bavoplodom-doplodavom-plavodocon-doplodaconh</a:t>
            </a:r>
            <a:r>
              <a:rPr lang="pt-BR" sz="2000" dirty="0" smtClean="0"/>
              <a:t>?</a:t>
            </a:r>
            <a:br>
              <a:rPr lang="pt-BR" sz="2000" dirty="0" smtClean="0"/>
            </a:br>
            <a:r>
              <a:rPr lang="pt-BR" sz="2000" dirty="0" err="1" smtClean="0"/>
              <a:t>Sepgram</a:t>
            </a:r>
            <a:r>
              <a:rPr lang="pt-BR" sz="2000" dirty="0" smtClean="0"/>
              <a:t> </a:t>
            </a:r>
            <a:r>
              <a:rPr lang="pt-BR" sz="2000" dirty="0" err="1" smtClean="0"/>
              <a:t>cof</a:t>
            </a:r>
            <a:r>
              <a:rPr lang="pt-BR" sz="2000" dirty="0" smtClean="0"/>
              <a:t> </a:t>
            </a:r>
            <a:r>
              <a:rPr lang="pt-BR" sz="2000" dirty="0" err="1" smtClean="0"/>
              <a:t>cof</a:t>
            </a:r>
            <a:r>
              <a:rPr lang="pt-BR" sz="2000" dirty="0" smtClean="0"/>
              <a:t> </a:t>
            </a:r>
            <a:r>
              <a:rPr lang="pt-BR" sz="2000" dirty="0" err="1" smtClean="0"/>
              <a:t>sppgranhanchgrablgrabl</a:t>
            </a:r>
            <a:r>
              <a:rPr lang="pt-BR" sz="2000" dirty="0" smtClean="0"/>
              <a:t> </a:t>
            </a:r>
            <a:r>
              <a:rPr lang="pt-BR" sz="2000" dirty="0" err="1" smtClean="0"/>
              <a:t>cof</a:t>
            </a:r>
            <a:r>
              <a:rPr lang="pt-BR" sz="2000" dirty="0" smtClean="0"/>
              <a:t> </a:t>
            </a:r>
            <a:r>
              <a:rPr lang="pt-BR" sz="2000" dirty="0" err="1" smtClean="0"/>
              <a:t>selcof</a:t>
            </a:r>
            <a:r>
              <a:rPr lang="pt-BR" sz="2000" dirty="0" smtClean="0"/>
              <a:t>!</a:t>
            </a:r>
            <a:br>
              <a:rPr lang="pt-BR" sz="2000" dirty="0" smtClean="0"/>
            </a:br>
            <a:r>
              <a:rPr lang="pt-BR" sz="2000" dirty="0" smtClean="0"/>
              <a:t>Agra </a:t>
            </a:r>
            <a:r>
              <a:rPr lang="pt-BR" sz="2000" dirty="0" err="1" smtClean="0"/>
              <a:t>crg</a:t>
            </a:r>
            <a:r>
              <a:rPr lang="pt-BR" sz="2000" dirty="0" smtClean="0"/>
              <a:t> </a:t>
            </a:r>
            <a:r>
              <a:rPr lang="pt-BR" sz="2000" dirty="0" err="1" smtClean="0"/>
              <a:t>gra</a:t>
            </a:r>
            <a:r>
              <a:rPr lang="pt-BR" sz="2000" dirty="0" smtClean="0"/>
              <a:t> </a:t>
            </a:r>
            <a:r>
              <a:rPr lang="pt-BR" sz="2000" dirty="0" err="1" smtClean="0"/>
              <a:t>fff</a:t>
            </a:r>
            <a:r>
              <a:rPr lang="pt-BR" sz="2000" dirty="0" smtClean="0"/>
              <a:t>!</a:t>
            </a:r>
            <a:br>
              <a:rPr lang="pt-BR" sz="2000" dirty="0" smtClean="0"/>
            </a:br>
            <a:r>
              <a:rPr lang="pt-BR" sz="2000" dirty="0" err="1" smtClean="0"/>
              <a:t>Gruf</a:t>
            </a:r>
            <a:r>
              <a:rPr lang="pt-BR" sz="2000" dirty="0" smtClean="0"/>
              <a:t> </a:t>
            </a:r>
            <a:r>
              <a:rPr lang="pt-BR" sz="2000" dirty="0" err="1" smtClean="0"/>
              <a:t>graff</a:t>
            </a:r>
            <a:r>
              <a:rPr lang="pt-BR" sz="2000" dirty="0" smtClean="0"/>
              <a:t> </a:t>
            </a:r>
            <a:r>
              <a:rPr lang="pt-BR" sz="2000" dirty="0" err="1" smtClean="0"/>
              <a:t>ghaf</a:t>
            </a:r>
            <a:r>
              <a:rPr lang="pt-BR" sz="2000" dirty="0" smtClean="0"/>
              <a:t>?</a:t>
            </a:r>
            <a:br>
              <a:rPr lang="pt-BR" sz="2000" dirty="0" smtClean="0"/>
            </a:br>
            <a:r>
              <a:rPr lang="pt-BR" sz="2000" dirty="0" err="1" smtClean="0"/>
              <a:t>Gombl</a:t>
            </a:r>
            <a:r>
              <a:rPr lang="pt-BR" sz="2000" dirty="0" smtClean="0"/>
              <a:t> </a:t>
            </a:r>
            <a:r>
              <a:rPr lang="pt-BR" sz="2000" dirty="0" err="1" smtClean="0"/>
              <a:t>mbl</a:t>
            </a:r>
            <a:r>
              <a:rPr lang="pt-BR" sz="2000" dirty="0" smtClean="0"/>
              <a:t> </a:t>
            </a:r>
            <a:r>
              <a:rPr lang="pt-BR" sz="2000" dirty="0" err="1" smtClean="0"/>
              <a:t>bl</a:t>
            </a:r>
            <a:r>
              <a:rPr lang="pt-BR" sz="2000" dirty="0" smtClean="0"/>
              <a:t> -</a:t>
            </a:r>
            <a:br>
              <a:rPr lang="pt-BR" sz="2000" dirty="0" smtClean="0"/>
            </a:br>
            <a:r>
              <a:rPr lang="pt-BR" sz="2000" dirty="0" err="1" smtClean="0"/>
              <a:t>blu</a:t>
            </a:r>
            <a:r>
              <a:rPr lang="pt-BR" sz="2000" dirty="0" smtClean="0"/>
              <a:t> </a:t>
            </a:r>
            <a:r>
              <a:rPr lang="pt-BR" sz="2000" dirty="0" err="1" smtClean="0"/>
              <a:t>plb</a:t>
            </a:r>
            <a:r>
              <a:rPr lang="pt-BR" sz="2000" dirty="0" smtClean="0"/>
              <a:t>,</a:t>
            </a:r>
            <a:br>
              <a:rPr lang="pt-BR" sz="2000" dirty="0" smtClean="0"/>
            </a:br>
            <a:r>
              <a:rPr lang="pt-BR" sz="2000" dirty="0" err="1" smtClean="0"/>
              <a:t>blu</a:t>
            </a:r>
            <a:r>
              <a:rPr lang="pt-BR" sz="2000" dirty="0" smtClean="0"/>
              <a:t> </a:t>
            </a:r>
            <a:r>
              <a:rPr lang="pt-BR" sz="2000" dirty="0" err="1" smtClean="0"/>
              <a:t>plb</a:t>
            </a:r>
            <a:r>
              <a:rPr lang="pt-BR" sz="2000" dirty="0" smtClean="0"/>
              <a:t>,</a:t>
            </a:r>
            <a:br>
              <a:rPr lang="pt-BR" sz="2000" dirty="0" smtClean="0"/>
            </a:br>
            <a:r>
              <a:rPr lang="pt-BR" sz="2000" dirty="0" err="1" smtClean="0"/>
              <a:t>blu</a:t>
            </a:r>
            <a:r>
              <a:rPr lang="pt-BR" sz="2000" dirty="0" smtClean="0"/>
              <a:t> </a:t>
            </a:r>
            <a:r>
              <a:rPr lang="pt-BR" sz="2000" dirty="0" err="1" smtClean="0"/>
              <a:t>plb</a:t>
            </a:r>
            <a:r>
              <a:rPr lang="pt-BR" sz="2000" dirty="0" smtClean="0"/>
              <a:t>,</a:t>
            </a:r>
            <a:br>
              <a:rPr lang="pt-BR" sz="2000" dirty="0" smtClean="0"/>
            </a:br>
            <a:r>
              <a:rPr lang="pt-BR" sz="2000" dirty="0" err="1" smtClean="0"/>
              <a:t>blb</a:t>
            </a:r>
            <a:r>
              <a:rPr lang="pt-BR" sz="2000" dirty="0" smtClean="0"/>
              <a:t>				</a:t>
            </a:r>
          </a:p>
          <a:p>
            <a:endParaRPr lang="en-GB" dirty="0"/>
          </a:p>
        </p:txBody>
      </p:sp>
    </p:spTree>
    <p:extLst>
      <p:ext uri="{BB962C8B-B14F-4D97-AF65-F5344CB8AC3E}">
        <p14:creationId xmlns:p14="http://schemas.microsoft.com/office/powerpoint/2010/main" val="225859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From ‘Seven Decades’: the 1950s</a:t>
            </a:r>
            <a:endParaRPr lang="en-GB" dirty="0"/>
          </a:p>
        </p:txBody>
      </p:sp>
      <p:sp>
        <p:nvSpPr>
          <p:cNvPr id="3" name="Espaço Reservado para Conteúdo 2"/>
          <p:cNvSpPr>
            <a:spLocks noGrp="1"/>
          </p:cNvSpPr>
          <p:nvPr>
            <p:ph idx="1"/>
          </p:nvPr>
        </p:nvSpPr>
        <p:spPr/>
        <p:txBody>
          <a:bodyPr/>
          <a:lstStyle/>
          <a:p>
            <a:r>
              <a:rPr lang="en-GB" sz="1800" dirty="0">
                <a:hlinkClick r:id="rId2"/>
              </a:rPr>
              <a:t>http://</a:t>
            </a:r>
            <a:r>
              <a:rPr lang="en-GB" sz="1800" dirty="0" smtClean="0">
                <a:hlinkClick r:id="rId2"/>
              </a:rPr>
              <a:t>edwinmorgan.scottishpoetrylibrary.org.uk/poems/seven_decades.html</a:t>
            </a:r>
            <a:endParaRPr lang="en-GB" sz="1800" dirty="0" smtClean="0"/>
          </a:p>
          <a:p>
            <a:endParaRPr lang="en-GB" sz="1800" dirty="0"/>
          </a:p>
          <a:p>
            <a:pPr marL="0" indent="0">
              <a:buNone/>
            </a:pPr>
            <a:r>
              <a:rPr lang="en-US" sz="1800" dirty="0"/>
              <a:t>At thirty I thought life had passed me by,</a:t>
            </a:r>
          </a:p>
          <a:p>
            <a:pPr marL="0" indent="0">
              <a:buNone/>
            </a:pPr>
            <a:r>
              <a:rPr lang="en-US" sz="1800" dirty="0"/>
              <a:t>translated Beowulf for want of love.</a:t>
            </a:r>
          </a:p>
          <a:p>
            <a:pPr marL="0" indent="0">
              <a:buNone/>
            </a:pPr>
            <a:r>
              <a:rPr lang="en-US" sz="1800" dirty="0"/>
              <a:t>And one night stands in city </a:t>
            </a:r>
            <a:r>
              <a:rPr lang="en-US" sz="1800" dirty="0" err="1"/>
              <a:t>centre</a:t>
            </a:r>
            <a:r>
              <a:rPr lang="en-US" sz="1800" dirty="0"/>
              <a:t> lanes –</a:t>
            </a:r>
          </a:p>
          <a:p>
            <a:pPr marL="0" indent="0">
              <a:buNone/>
            </a:pPr>
            <a:r>
              <a:rPr lang="en-US" sz="1800" dirty="0"/>
              <a:t>they were dark in those days – were wild but bleak.</a:t>
            </a:r>
          </a:p>
          <a:p>
            <a:pPr marL="0" indent="0">
              <a:buNone/>
            </a:pPr>
            <a:r>
              <a:rPr lang="en-US" sz="1800" dirty="0"/>
              <a:t>Sydney Graham in London said, 'you know</a:t>
            </a:r>
          </a:p>
          <a:p>
            <a:pPr marL="0" indent="0">
              <a:buNone/>
            </a:pPr>
            <a:r>
              <a:rPr lang="en-US" sz="1800" dirty="0"/>
              <a:t>I always thought so', kissed me on the cheek.</a:t>
            </a:r>
          </a:p>
          <a:p>
            <a:pPr marL="0" indent="0">
              <a:buNone/>
            </a:pPr>
            <a:r>
              <a:rPr lang="en-US" sz="1800" dirty="0"/>
              <a:t>And I translated Rilke's Loneliness</a:t>
            </a:r>
          </a:p>
          <a:p>
            <a:pPr marL="0" indent="0">
              <a:buNone/>
            </a:pPr>
            <a:r>
              <a:rPr lang="en-US" sz="1800" dirty="0"/>
              <a:t>is like a rain, and week after week after week</a:t>
            </a:r>
          </a:p>
          <a:p>
            <a:pPr marL="0" indent="0">
              <a:buNone/>
            </a:pPr>
            <a:r>
              <a:rPr lang="en-US" sz="1800" dirty="0"/>
              <a:t>strained to unbind myself,</a:t>
            </a:r>
          </a:p>
          <a:p>
            <a:pPr marL="0" indent="0">
              <a:buNone/>
            </a:pPr>
            <a:r>
              <a:rPr lang="en-US" sz="1800" dirty="0"/>
              <a:t>sweated to speak.</a:t>
            </a:r>
            <a:endParaRPr lang="en-GB"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27323"/>
            <a:ext cx="3733800" cy="259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074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Sound, poetry, Scots…</a:t>
            </a:r>
            <a:endParaRPr lang="en-GB" dirty="0"/>
          </a:p>
        </p:txBody>
      </p:sp>
      <p:sp>
        <p:nvSpPr>
          <p:cNvPr id="3" name="Espaço Reservado para Conteúdo 2"/>
          <p:cNvSpPr>
            <a:spLocks noGrp="1"/>
          </p:cNvSpPr>
          <p:nvPr>
            <p:ph idx="1"/>
          </p:nvPr>
        </p:nvSpPr>
        <p:spPr/>
        <p:txBody>
          <a:bodyPr/>
          <a:lstStyle/>
          <a:p>
            <a:r>
              <a:rPr lang="en-GB" dirty="0" smtClean="0"/>
              <a:t>1961</a:t>
            </a:r>
            <a:endParaRPr lang="en-GB"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56" r="23989" b="38668"/>
          <a:stretch/>
        </p:blipFill>
        <p:spPr bwMode="auto">
          <a:xfrm>
            <a:off x="2362200" y="1219200"/>
            <a:ext cx="3657600" cy="539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926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Younger generation: Tom Leonard</a:t>
            </a:r>
            <a:endParaRPr lang="en-GB" dirty="0"/>
          </a:p>
        </p:txBody>
      </p:sp>
      <p:sp>
        <p:nvSpPr>
          <p:cNvPr id="3" name="Espaço Reservado para Conteúdo 2"/>
          <p:cNvSpPr>
            <a:spLocks noGrp="1"/>
          </p:cNvSpPr>
          <p:nvPr>
            <p:ph idx="1"/>
          </p:nvPr>
        </p:nvSpPr>
        <p:spPr/>
        <p:txBody>
          <a:bodyPr/>
          <a:lstStyle/>
          <a:p>
            <a:r>
              <a:rPr lang="en-GB" dirty="0" smtClean="0"/>
              <a:t>Born Glasgow 1944</a:t>
            </a:r>
          </a:p>
          <a:p>
            <a:r>
              <a:rPr lang="en-GB" dirty="0" smtClean="0"/>
              <a:t>Educated Glasgow University</a:t>
            </a:r>
          </a:p>
          <a:p>
            <a:pPr lvl="1"/>
            <a:r>
              <a:rPr lang="en-GB" dirty="0" smtClean="0"/>
              <a:t>Joined writing group around </a:t>
            </a:r>
          </a:p>
          <a:p>
            <a:pPr marL="457200" lvl="1" indent="0">
              <a:buNone/>
            </a:pPr>
            <a:r>
              <a:rPr lang="en-GB" dirty="0"/>
              <a:t> </a:t>
            </a:r>
            <a:r>
              <a:rPr lang="en-GB" dirty="0" smtClean="0"/>
              <a:t>   Philip </a:t>
            </a:r>
            <a:r>
              <a:rPr lang="en-GB" dirty="0" err="1" smtClean="0"/>
              <a:t>Hobsbaum</a:t>
            </a:r>
            <a:r>
              <a:rPr lang="en-GB" dirty="0" smtClean="0"/>
              <a:t>, Morgan’s</a:t>
            </a:r>
          </a:p>
          <a:p>
            <a:pPr marL="457200" lvl="1" indent="0">
              <a:buNone/>
            </a:pPr>
            <a:r>
              <a:rPr lang="en-GB" dirty="0"/>
              <a:t> </a:t>
            </a:r>
            <a:r>
              <a:rPr lang="en-GB" dirty="0" smtClean="0"/>
              <a:t>   colleague</a:t>
            </a:r>
          </a:p>
          <a:p>
            <a:r>
              <a:rPr lang="en-GB" dirty="0" smtClean="0"/>
              <a:t>Publishes </a:t>
            </a:r>
            <a:r>
              <a:rPr lang="en-GB" i="1" dirty="0" smtClean="0"/>
              <a:t>Six Glasgow Poems</a:t>
            </a:r>
          </a:p>
          <a:p>
            <a:pPr marL="0" indent="0">
              <a:buNone/>
            </a:pPr>
            <a:r>
              <a:rPr lang="en-GB" i="1" dirty="0"/>
              <a:t> </a:t>
            </a:r>
            <a:r>
              <a:rPr lang="en-GB" i="1" dirty="0" smtClean="0"/>
              <a:t>   </a:t>
            </a:r>
            <a:r>
              <a:rPr lang="en-GB" dirty="0" smtClean="0"/>
              <a:t>in 1969.</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228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715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The Good Thief</a:t>
            </a:r>
            <a:endParaRPr lang="en-GB" dirty="0"/>
          </a:p>
        </p:txBody>
      </p:sp>
      <p:sp>
        <p:nvSpPr>
          <p:cNvPr id="3" name="Espaço Reservado para Conteúdo 2"/>
          <p:cNvSpPr>
            <a:spLocks noGrp="1"/>
          </p:cNvSpPr>
          <p:nvPr>
            <p:ph sz="half" idx="1"/>
          </p:nvPr>
        </p:nvSpPr>
        <p:spPr/>
        <p:txBody>
          <a:bodyPr/>
          <a:lstStyle/>
          <a:p>
            <a:pPr marL="0" indent="0">
              <a:buNone/>
            </a:pPr>
            <a:r>
              <a:rPr lang="en-GB" sz="2000" dirty="0" err="1" smtClean="0"/>
              <a:t>heh</a:t>
            </a:r>
            <a:r>
              <a:rPr lang="en-GB" sz="2000" dirty="0" smtClean="0"/>
              <a:t> </a:t>
            </a:r>
            <a:r>
              <a:rPr lang="en-GB" sz="2000" dirty="0"/>
              <a:t>jimmy</a:t>
            </a:r>
          </a:p>
          <a:p>
            <a:pPr marL="0" indent="0">
              <a:buNone/>
            </a:pPr>
            <a:r>
              <a:rPr lang="en-GB" sz="2000" dirty="0" err="1"/>
              <a:t>yawright</a:t>
            </a:r>
            <a:r>
              <a:rPr lang="en-GB" sz="2000" dirty="0"/>
              <a:t> </a:t>
            </a:r>
            <a:r>
              <a:rPr lang="en-GB" sz="2000" dirty="0" err="1"/>
              <a:t>ih</a:t>
            </a:r>
            <a:endParaRPr lang="en-GB" sz="2000" dirty="0"/>
          </a:p>
          <a:p>
            <a:pPr marL="0" indent="0">
              <a:buNone/>
            </a:pPr>
            <a:r>
              <a:rPr lang="en-GB" sz="2000" dirty="0"/>
              <a:t>stull </a:t>
            </a:r>
            <a:r>
              <a:rPr lang="en-GB" sz="2000" dirty="0" err="1"/>
              <a:t>wayiz</a:t>
            </a:r>
            <a:r>
              <a:rPr lang="en-GB" sz="2000" dirty="0"/>
              <a:t> </a:t>
            </a:r>
            <a:r>
              <a:rPr lang="en-GB" sz="2000" dirty="0" err="1"/>
              <a:t>urryi</a:t>
            </a:r>
            <a:endParaRPr lang="en-GB" sz="2000" dirty="0"/>
          </a:p>
          <a:p>
            <a:pPr marL="0" indent="0">
              <a:buNone/>
            </a:pPr>
            <a:r>
              <a:rPr lang="en-GB" sz="2000" dirty="0" err="1"/>
              <a:t>ih</a:t>
            </a:r>
            <a:endParaRPr lang="en-GB" sz="2000" dirty="0"/>
          </a:p>
          <a:p>
            <a:pPr marL="0" indent="0">
              <a:buNone/>
            </a:pPr>
            <a:endParaRPr lang="en-GB" sz="2000" dirty="0"/>
          </a:p>
          <a:p>
            <a:pPr marL="0" indent="0">
              <a:buNone/>
            </a:pPr>
            <a:r>
              <a:rPr lang="en-GB" sz="2000" dirty="0" err="1"/>
              <a:t>heh</a:t>
            </a:r>
            <a:r>
              <a:rPr lang="en-GB" sz="2000" dirty="0"/>
              <a:t> jimmy</a:t>
            </a:r>
          </a:p>
          <a:p>
            <a:pPr marL="0" indent="0">
              <a:buNone/>
            </a:pPr>
            <a:r>
              <a:rPr lang="en-GB" sz="2000" dirty="0"/>
              <a:t>ma right insane </a:t>
            </a:r>
            <a:r>
              <a:rPr lang="en-GB" sz="2000" dirty="0" err="1"/>
              <a:t>yirra</a:t>
            </a:r>
            <a:r>
              <a:rPr lang="en-GB" sz="2000" dirty="0"/>
              <a:t> </a:t>
            </a:r>
            <a:r>
              <a:rPr lang="en-GB" sz="2000" dirty="0" err="1"/>
              <a:t>pape</a:t>
            </a:r>
            <a:endParaRPr lang="en-GB" sz="2000" dirty="0"/>
          </a:p>
          <a:p>
            <a:pPr marL="0" indent="0">
              <a:buNone/>
            </a:pPr>
            <a:r>
              <a:rPr lang="en-GB" sz="2000" dirty="0"/>
              <a:t>ma right insane </a:t>
            </a:r>
            <a:r>
              <a:rPr lang="en-GB" sz="2000" dirty="0" err="1"/>
              <a:t>yirwanny</a:t>
            </a:r>
            <a:r>
              <a:rPr lang="en-GB" sz="2000" dirty="0"/>
              <a:t> us jimmy</a:t>
            </a:r>
          </a:p>
          <a:p>
            <a:pPr marL="0" indent="0">
              <a:buNone/>
            </a:pPr>
            <a:r>
              <a:rPr lang="en-GB" sz="2000" dirty="0"/>
              <a:t>see it </a:t>
            </a:r>
            <a:r>
              <a:rPr lang="en-GB" sz="2000" dirty="0" err="1"/>
              <a:t>nyir</a:t>
            </a:r>
            <a:r>
              <a:rPr lang="en-GB" sz="2000" dirty="0"/>
              <a:t> eyes</a:t>
            </a:r>
          </a:p>
          <a:p>
            <a:pPr marL="0" indent="0">
              <a:buNone/>
            </a:pPr>
            <a:r>
              <a:rPr lang="en-GB" sz="2000" dirty="0" err="1"/>
              <a:t>wanny</a:t>
            </a:r>
            <a:r>
              <a:rPr lang="en-GB" sz="2000" dirty="0"/>
              <a:t> </a:t>
            </a:r>
            <a:r>
              <a:rPr lang="en-GB" sz="2000" dirty="0" err="1"/>
              <a:t>uz</a:t>
            </a:r>
            <a:endParaRPr lang="en-GB" sz="2000" dirty="0"/>
          </a:p>
          <a:p>
            <a:pPr marL="0" indent="0">
              <a:buNone/>
            </a:pPr>
            <a:endParaRPr lang="en-GB" sz="2000" dirty="0"/>
          </a:p>
          <a:p>
            <a:pPr marL="0" indent="0">
              <a:buNone/>
            </a:pPr>
            <a:r>
              <a:rPr lang="en-GB" sz="2000" dirty="0" err="1"/>
              <a:t>heh</a:t>
            </a: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4" name="Espaço Reservado para Conteúdo 3"/>
          <p:cNvSpPr>
            <a:spLocks noGrp="1"/>
          </p:cNvSpPr>
          <p:nvPr>
            <p:ph sz="half" idx="2"/>
          </p:nvPr>
        </p:nvSpPr>
        <p:spPr/>
        <p:txBody>
          <a:bodyPr/>
          <a:lstStyle/>
          <a:p>
            <a:pPr marL="0" lvl="0" indent="0">
              <a:buNone/>
            </a:pPr>
            <a:r>
              <a:rPr lang="en-GB" sz="2000" dirty="0" err="1">
                <a:solidFill>
                  <a:prstClr val="black"/>
                </a:solidFill>
              </a:rPr>
              <a:t>heh</a:t>
            </a:r>
            <a:r>
              <a:rPr lang="en-GB" sz="2000" dirty="0">
                <a:solidFill>
                  <a:prstClr val="black"/>
                </a:solidFill>
              </a:rPr>
              <a:t> jimmy</a:t>
            </a:r>
          </a:p>
          <a:p>
            <a:pPr marL="0" lvl="0" indent="0">
              <a:buNone/>
            </a:pPr>
            <a:r>
              <a:rPr lang="en-GB" sz="2000" dirty="0" err="1">
                <a:solidFill>
                  <a:prstClr val="black"/>
                </a:solidFill>
              </a:rPr>
              <a:t>lookslik</a:t>
            </a:r>
            <a:r>
              <a:rPr lang="en-GB" sz="2000" dirty="0">
                <a:solidFill>
                  <a:prstClr val="black"/>
                </a:solidFill>
              </a:rPr>
              <a:t> </a:t>
            </a:r>
            <a:r>
              <a:rPr lang="en-GB" sz="2000" dirty="0" err="1">
                <a:solidFill>
                  <a:prstClr val="black"/>
                </a:solidFill>
              </a:rPr>
              <a:t>wirgonny</a:t>
            </a:r>
            <a:r>
              <a:rPr lang="en-GB" sz="2000" dirty="0">
                <a:solidFill>
                  <a:prstClr val="black"/>
                </a:solidFill>
              </a:rPr>
              <a:t> miss </a:t>
            </a:r>
            <a:r>
              <a:rPr lang="en-GB" sz="2000" dirty="0" err="1">
                <a:solidFill>
                  <a:prstClr val="black"/>
                </a:solidFill>
              </a:rPr>
              <a:t>thi</a:t>
            </a:r>
            <a:r>
              <a:rPr lang="en-GB" sz="2000" dirty="0">
                <a:solidFill>
                  <a:prstClr val="black"/>
                </a:solidFill>
              </a:rPr>
              <a:t> </a:t>
            </a:r>
            <a:r>
              <a:rPr lang="en-GB" sz="2000" dirty="0" err="1">
                <a:solidFill>
                  <a:prstClr val="black"/>
                </a:solidFill>
              </a:rPr>
              <a:t>gemm</a:t>
            </a:r>
            <a:endParaRPr lang="en-GB" sz="2000" dirty="0">
              <a:solidFill>
                <a:prstClr val="black"/>
              </a:solidFill>
            </a:endParaRPr>
          </a:p>
          <a:p>
            <a:pPr marL="0" lvl="0" indent="0">
              <a:buNone/>
            </a:pPr>
            <a:r>
              <a:rPr lang="en-GB" sz="2000" dirty="0" err="1">
                <a:solidFill>
                  <a:prstClr val="black"/>
                </a:solidFill>
              </a:rPr>
              <a:t>gonny</a:t>
            </a:r>
            <a:r>
              <a:rPr lang="en-GB" sz="2000" dirty="0">
                <a:solidFill>
                  <a:prstClr val="black"/>
                </a:solidFill>
              </a:rPr>
              <a:t> miss </a:t>
            </a:r>
            <a:r>
              <a:rPr lang="en-GB" sz="2000" dirty="0" err="1">
                <a:solidFill>
                  <a:prstClr val="black"/>
                </a:solidFill>
              </a:rPr>
              <a:t>thi</a:t>
            </a:r>
            <a:r>
              <a:rPr lang="en-GB" sz="2000" dirty="0">
                <a:solidFill>
                  <a:prstClr val="black"/>
                </a:solidFill>
              </a:rPr>
              <a:t> GEMM jimmy</a:t>
            </a:r>
          </a:p>
          <a:p>
            <a:pPr marL="0" lvl="0" indent="0">
              <a:buNone/>
            </a:pPr>
            <a:r>
              <a:rPr lang="en-GB" sz="2000" dirty="0">
                <a:solidFill>
                  <a:prstClr val="black"/>
                </a:solidFill>
              </a:rPr>
              <a:t>nearly three a </a:t>
            </a:r>
            <a:r>
              <a:rPr lang="en-GB" sz="2000" dirty="0" err="1">
                <a:solidFill>
                  <a:prstClr val="black"/>
                </a:solidFill>
              </a:rPr>
              <a:t>cloke</a:t>
            </a:r>
            <a:r>
              <a:rPr lang="en-GB" sz="2000" dirty="0">
                <a:solidFill>
                  <a:prstClr val="black"/>
                </a:solidFill>
              </a:rPr>
              <a:t> </a:t>
            </a:r>
            <a:r>
              <a:rPr lang="en-GB" sz="2000" dirty="0" err="1">
                <a:solidFill>
                  <a:prstClr val="black"/>
                </a:solidFill>
              </a:rPr>
              <a:t>thinoo</a:t>
            </a:r>
            <a:endParaRPr lang="en-GB" sz="2000" dirty="0">
              <a:solidFill>
                <a:prstClr val="black"/>
              </a:solidFill>
            </a:endParaRPr>
          </a:p>
          <a:p>
            <a:pPr marL="0" lvl="0" indent="0">
              <a:buNone/>
            </a:pPr>
            <a:endParaRPr lang="en-GB" sz="2000" dirty="0">
              <a:solidFill>
                <a:prstClr val="black"/>
              </a:solidFill>
            </a:endParaRPr>
          </a:p>
          <a:p>
            <a:pPr marL="0" lvl="0" indent="0">
              <a:buNone/>
            </a:pPr>
            <a:r>
              <a:rPr lang="en-GB" sz="2000" dirty="0">
                <a:solidFill>
                  <a:prstClr val="black"/>
                </a:solidFill>
              </a:rPr>
              <a:t>dork </a:t>
            </a:r>
            <a:r>
              <a:rPr lang="en-GB" sz="2000" dirty="0" err="1">
                <a:solidFill>
                  <a:prstClr val="black"/>
                </a:solidFill>
              </a:rPr>
              <a:t>init</a:t>
            </a:r>
            <a:endParaRPr lang="en-GB" sz="2000" dirty="0">
              <a:solidFill>
                <a:prstClr val="black"/>
              </a:solidFill>
            </a:endParaRPr>
          </a:p>
          <a:p>
            <a:pPr marL="0" lvl="0" indent="0">
              <a:buNone/>
            </a:pPr>
            <a:r>
              <a:rPr lang="en-GB" sz="2000" dirty="0">
                <a:solidFill>
                  <a:prstClr val="black"/>
                </a:solidFill>
              </a:rPr>
              <a:t>good </a:t>
            </a:r>
            <a:r>
              <a:rPr lang="en-GB" sz="2000" dirty="0" err="1">
                <a:solidFill>
                  <a:prstClr val="black"/>
                </a:solidFill>
              </a:rPr>
              <a:t>jobe</a:t>
            </a:r>
            <a:r>
              <a:rPr lang="en-GB" sz="2000" dirty="0">
                <a:solidFill>
                  <a:prstClr val="black"/>
                </a:solidFill>
              </a:rPr>
              <a:t> </a:t>
            </a:r>
            <a:r>
              <a:rPr lang="en-GB" sz="2000" dirty="0" err="1">
                <a:solidFill>
                  <a:prstClr val="black"/>
                </a:solidFill>
              </a:rPr>
              <a:t>theyve</a:t>
            </a:r>
            <a:r>
              <a:rPr lang="en-GB" sz="2000" dirty="0">
                <a:solidFill>
                  <a:prstClr val="black"/>
                </a:solidFill>
              </a:rPr>
              <a:t> </a:t>
            </a:r>
            <a:r>
              <a:rPr lang="en-GB" sz="2000" dirty="0" err="1">
                <a:solidFill>
                  <a:prstClr val="black"/>
                </a:solidFill>
              </a:rPr>
              <a:t>gote</a:t>
            </a:r>
            <a:r>
              <a:rPr lang="en-GB" sz="2000" dirty="0">
                <a:solidFill>
                  <a:prstClr val="black"/>
                </a:solidFill>
              </a:rPr>
              <a:t> the lights</a:t>
            </a:r>
          </a:p>
          <a:p>
            <a:pPr marL="0" indent="0">
              <a:buNone/>
            </a:pPr>
            <a:endParaRPr lang="en-GB" dirty="0"/>
          </a:p>
        </p:txBody>
      </p:sp>
    </p:spTree>
    <p:extLst>
      <p:ext uri="{BB962C8B-B14F-4D97-AF65-F5344CB8AC3E}">
        <p14:creationId xmlns:p14="http://schemas.microsoft.com/office/powerpoint/2010/main" val="3319904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GB" sz="3200" dirty="0"/>
              <a:t>O </a:t>
            </a:r>
            <a:r>
              <a:rPr lang="en-GB" sz="3200" dirty="0" err="1"/>
              <a:t>Bom</a:t>
            </a:r>
            <a:r>
              <a:rPr lang="en-GB" sz="3200" dirty="0"/>
              <a:t> </a:t>
            </a:r>
            <a:r>
              <a:rPr lang="en-GB" sz="3200" dirty="0" err="1" smtClean="0"/>
              <a:t>Ladrão</a:t>
            </a:r>
            <a:r>
              <a:rPr lang="en-GB" sz="3200" dirty="0" smtClean="0"/>
              <a:t>:   </a:t>
            </a:r>
            <a:r>
              <a:rPr lang="en-GB" sz="3200" dirty="0" err="1" smtClean="0"/>
              <a:t>Tradução</a:t>
            </a:r>
            <a:r>
              <a:rPr lang="en-GB" sz="3200" dirty="0" smtClean="0"/>
              <a:t> </a:t>
            </a:r>
            <a:r>
              <a:rPr lang="en-GB" sz="3200" dirty="0" err="1"/>
              <a:t>Virna</a:t>
            </a:r>
            <a:r>
              <a:rPr lang="en-GB" sz="3200" dirty="0"/>
              <a:t> </a:t>
            </a:r>
            <a:r>
              <a:rPr lang="en-GB" sz="3200" dirty="0" err="1" smtClean="0"/>
              <a:t>Teixeira</a:t>
            </a:r>
            <a:endParaRPr lang="en-GB" dirty="0"/>
          </a:p>
        </p:txBody>
      </p:sp>
      <p:sp>
        <p:nvSpPr>
          <p:cNvPr id="6" name="Espaço Reservado para Conteúdo 5"/>
          <p:cNvSpPr>
            <a:spLocks noGrp="1"/>
          </p:cNvSpPr>
          <p:nvPr>
            <p:ph sz="half" idx="1"/>
          </p:nvPr>
        </p:nvSpPr>
        <p:spPr/>
        <p:txBody>
          <a:bodyPr/>
          <a:lstStyle/>
          <a:p>
            <a:pPr marL="0" indent="0">
              <a:buNone/>
            </a:pPr>
            <a:r>
              <a:rPr lang="pt-BR" sz="1600" b="1" dirty="0"/>
              <a:t>O Bom Ladrão</a:t>
            </a:r>
          </a:p>
          <a:p>
            <a:pPr marL="0" indent="0">
              <a:buNone/>
            </a:pPr>
            <a:endParaRPr lang="pt-BR" sz="1600" dirty="0"/>
          </a:p>
          <a:p>
            <a:pPr marL="0" indent="0">
              <a:buNone/>
            </a:pPr>
            <a:r>
              <a:rPr lang="pt-BR" sz="1600" dirty="0"/>
              <a:t>aí mano</a:t>
            </a:r>
          </a:p>
          <a:p>
            <a:pPr marL="0" indent="0">
              <a:buNone/>
            </a:pPr>
            <a:r>
              <a:rPr lang="pt-BR" sz="1600" dirty="0"/>
              <a:t>suave </a:t>
            </a:r>
            <a:r>
              <a:rPr lang="pt-BR" sz="1600" dirty="0" err="1"/>
              <a:t>aê</a:t>
            </a:r>
            <a:endParaRPr lang="pt-BR" sz="1600" dirty="0"/>
          </a:p>
          <a:p>
            <a:pPr marL="0" indent="0">
              <a:buNone/>
            </a:pPr>
            <a:r>
              <a:rPr lang="pt-BR" sz="1600" dirty="0"/>
              <a:t>inda tá na área</a:t>
            </a:r>
          </a:p>
          <a:p>
            <a:pPr marL="0" indent="0">
              <a:buNone/>
            </a:pPr>
            <a:r>
              <a:rPr lang="pt-BR" sz="1600" dirty="0" err="1"/>
              <a:t>aê</a:t>
            </a:r>
            <a:endParaRPr lang="pt-BR" sz="1600" dirty="0"/>
          </a:p>
          <a:p>
            <a:pPr marL="0" indent="0">
              <a:buNone/>
            </a:pPr>
            <a:endParaRPr lang="pt-BR" sz="1600" dirty="0"/>
          </a:p>
          <a:p>
            <a:pPr marL="0" indent="0">
              <a:buNone/>
            </a:pPr>
            <a:r>
              <a:rPr lang="pt-BR" sz="1600" dirty="0"/>
              <a:t>aí mano</a:t>
            </a:r>
          </a:p>
          <a:p>
            <a:pPr marL="0" indent="0">
              <a:buNone/>
            </a:pPr>
            <a:r>
              <a:rPr lang="pt-BR" sz="1600" dirty="0"/>
              <a:t>viajei </a:t>
            </a:r>
            <a:r>
              <a:rPr lang="pt-BR" sz="1600" dirty="0" err="1"/>
              <a:t>cê</a:t>
            </a:r>
            <a:r>
              <a:rPr lang="pt-BR" sz="1600" dirty="0"/>
              <a:t> é pastor</a:t>
            </a:r>
          </a:p>
          <a:p>
            <a:pPr marL="0" indent="0">
              <a:buNone/>
            </a:pPr>
            <a:r>
              <a:rPr lang="pt-BR" sz="1600" dirty="0"/>
              <a:t>viajei </a:t>
            </a:r>
            <a:r>
              <a:rPr lang="pt-BR" sz="1600" dirty="0" err="1"/>
              <a:t>cêtá</a:t>
            </a:r>
            <a:r>
              <a:rPr lang="pt-BR" sz="1600" dirty="0"/>
              <a:t> nu bonde mano</a:t>
            </a:r>
          </a:p>
          <a:p>
            <a:pPr marL="0" indent="0">
              <a:buNone/>
            </a:pPr>
            <a:r>
              <a:rPr lang="pt-BR" sz="1600" dirty="0" err="1"/>
              <a:t>tô</a:t>
            </a:r>
            <a:r>
              <a:rPr lang="pt-BR" sz="1600" dirty="0"/>
              <a:t> ligado</a:t>
            </a:r>
          </a:p>
          <a:p>
            <a:pPr marL="0" indent="0">
              <a:buNone/>
            </a:pPr>
            <a:r>
              <a:rPr lang="pt-BR" sz="1600" dirty="0"/>
              <a:t>nu bonde</a:t>
            </a:r>
          </a:p>
          <a:p>
            <a:pPr marL="0" indent="0">
              <a:buNone/>
            </a:pPr>
            <a:endParaRPr lang="pt-BR" sz="1600" dirty="0"/>
          </a:p>
          <a:p>
            <a:pPr marL="0" indent="0">
              <a:buNone/>
            </a:pPr>
            <a:r>
              <a:rPr lang="pt-BR" sz="1600" dirty="0"/>
              <a:t>aí</a:t>
            </a:r>
          </a:p>
          <a:p>
            <a:pPr marL="0" indent="0">
              <a:buNone/>
            </a:pPr>
            <a:endParaRPr lang="pt-BR" sz="1600" dirty="0"/>
          </a:p>
        </p:txBody>
      </p:sp>
      <p:sp>
        <p:nvSpPr>
          <p:cNvPr id="8" name="Espaço Reservado para Conteúdo 7"/>
          <p:cNvSpPr>
            <a:spLocks noGrp="1"/>
          </p:cNvSpPr>
          <p:nvPr>
            <p:ph sz="half" idx="2"/>
          </p:nvPr>
        </p:nvSpPr>
        <p:spPr/>
        <p:txBody>
          <a:bodyPr/>
          <a:lstStyle/>
          <a:p>
            <a:pPr marL="0" lvl="0" indent="0">
              <a:buNone/>
            </a:pPr>
            <a:r>
              <a:rPr lang="pt-BR" sz="1600" dirty="0">
                <a:solidFill>
                  <a:prstClr val="black"/>
                </a:solidFill>
              </a:rPr>
              <a:t>aí mano</a:t>
            </a:r>
          </a:p>
          <a:p>
            <a:pPr marL="0" lvl="0" indent="0">
              <a:buNone/>
            </a:pPr>
            <a:r>
              <a:rPr lang="pt-BR" sz="1600" dirty="0">
                <a:solidFill>
                  <a:prstClr val="black"/>
                </a:solidFill>
              </a:rPr>
              <a:t>parece que </a:t>
            </a:r>
            <a:r>
              <a:rPr lang="pt-BR" sz="1600" dirty="0" err="1">
                <a:solidFill>
                  <a:prstClr val="black"/>
                </a:solidFill>
              </a:rPr>
              <a:t>nóisvamo</a:t>
            </a:r>
            <a:r>
              <a:rPr lang="pt-BR" sz="1600" dirty="0">
                <a:solidFill>
                  <a:prstClr val="black"/>
                </a:solidFill>
              </a:rPr>
              <a:t> </a:t>
            </a:r>
            <a:r>
              <a:rPr lang="pt-BR" sz="1600" dirty="0" err="1">
                <a:solidFill>
                  <a:prstClr val="black"/>
                </a:solidFill>
              </a:rPr>
              <a:t>perdê</a:t>
            </a:r>
            <a:r>
              <a:rPr lang="pt-BR" sz="1600" dirty="0">
                <a:solidFill>
                  <a:prstClr val="black"/>
                </a:solidFill>
              </a:rPr>
              <a:t> o </a:t>
            </a:r>
            <a:r>
              <a:rPr lang="pt-BR" sz="1600" dirty="0" err="1">
                <a:solidFill>
                  <a:prstClr val="black"/>
                </a:solidFill>
              </a:rPr>
              <a:t>jogu</a:t>
            </a:r>
            <a:endParaRPr lang="pt-BR" sz="1600" dirty="0">
              <a:solidFill>
                <a:prstClr val="black"/>
              </a:solidFill>
            </a:endParaRPr>
          </a:p>
          <a:p>
            <a:pPr marL="0" lvl="0" indent="0">
              <a:buNone/>
            </a:pPr>
            <a:r>
              <a:rPr lang="pt-BR" sz="1600" dirty="0" err="1">
                <a:solidFill>
                  <a:prstClr val="black"/>
                </a:solidFill>
              </a:rPr>
              <a:t>vamo</a:t>
            </a:r>
            <a:r>
              <a:rPr lang="pt-BR" sz="1600" dirty="0">
                <a:solidFill>
                  <a:prstClr val="black"/>
                </a:solidFill>
              </a:rPr>
              <a:t> </a:t>
            </a:r>
            <a:r>
              <a:rPr lang="pt-BR" sz="1600" dirty="0" err="1">
                <a:solidFill>
                  <a:prstClr val="black"/>
                </a:solidFill>
              </a:rPr>
              <a:t>perdê</a:t>
            </a:r>
            <a:r>
              <a:rPr lang="pt-BR" sz="1600" dirty="0">
                <a:solidFill>
                  <a:prstClr val="black"/>
                </a:solidFill>
              </a:rPr>
              <a:t> o JOGU mano</a:t>
            </a:r>
          </a:p>
          <a:p>
            <a:pPr marL="0" lvl="0" indent="0">
              <a:buNone/>
            </a:pPr>
            <a:r>
              <a:rPr lang="pt-BR" sz="1600" dirty="0" err="1">
                <a:solidFill>
                  <a:prstClr val="black"/>
                </a:solidFill>
              </a:rPr>
              <a:t>quaiz</a:t>
            </a:r>
            <a:r>
              <a:rPr lang="pt-BR" sz="1600" dirty="0">
                <a:solidFill>
                  <a:prstClr val="black"/>
                </a:solidFill>
              </a:rPr>
              <a:t> quatro hora</a:t>
            </a:r>
          </a:p>
          <a:p>
            <a:pPr marL="0" lvl="0" indent="0">
              <a:buNone/>
            </a:pPr>
            <a:endParaRPr lang="pt-BR" sz="1600" dirty="0">
              <a:solidFill>
                <a:prstClr val="black"/>
              </a:solidFill>
            </a:endParaRPr>
          </a:p>
          <a:p>
            <a:pPr marL="0" lvl="0" indent="0">
              <a:buNone/>
            </a:pPr>
            <a:r>
              <a:rPr lang="pt-BR" sz="1600" dirty="0">
                <a:solidFill>
                  <a:prstClr val="black"/>
                </a:solidFill>
              </a:rPr>
              <a:t>tá </a:t>
            </a:r>
            <a:r>
              <a:rPr lang="pt-BR" sz="1600" dirty="0" err="1">
                <a:solidFill>
                  <a:prstClr val="black"/>
                </a:solidFill>
              </a:rPr>
              <a:t>iscuro</a:t>
            </a:r>
            <a:r>
              <a:rPr lang="pt-BR" sz="1600" dirty="0">
                <a:solidFill>
                  <a:prstClr val="black"/>
                </a:solidFill>
              </a:rPr>
              <a:t> né</a:t>
            </a:r>
          </a:p>
          <a:p>
            <a:pPr marL="0" lvl="0" indent="0">
              <a:buNone/>
            </a:pPr>
            <a:r>
              <a:rPr lang="pt-BR" sz="1600" dirty="0" err="1">
                <a:solidFill>
                  <a:prstClr val="black"/>
                </a:solidFill>
              </a:rPr>
              <a:t>ligaro</a:t>
            </a:r>
            <a:r>
              <a:rPr lang="pt-BR" sz="1600" dirty="0">
                <a:solidFill>
                  <a:prstClr val="black"/>
                </a:solidFill>
              </a:rPr>
              <a:t> a luz é </a:t>
            </a:r>
            <a:r>
              <a:rPr lang="pt-BR" sz="1600" dirty="0" err="1" smtClean="0">
                <a:solidFill>
                  <a:prstClr val="black"/>
                </a:solidFill>
              </a:rPr>
              <a:t>nóis</a:t>
            </a:r>
            <a:endParaRPr lang="pt-BR" sz="1600" dirty="0" smtClean="0">
              <a:solidFill>
                <a:prstClr val="black"/>
              </a:solidFill>
            </a:endParaRPr>
          </a:p>
          <a:p>
            <a:pPr marL="0" lvl="0" indent="0">
              <a:buNone/>
            </a:pPr>
            <a:endParaRPr lang="pt-BR" sz="1600" dirty="0">
              <a:solidFill>
                <a:prstClr val="black"/>
              </a:solidFill>
            </a:endParaRPr>
          </a:p>
          <a:p>
            <a:pPr marL="0" lvl="0" indent="0">
              <a:buNone/>
            </a:pPr>
            <a:endParaRPr lang="pt-BR" sz="1600" dirty="0" smtClean="0">
              <a:solidFill>
                <a:prstClr val="black"/>
              </a:solidFill>
            </a:endParaRPr>
          </a:p>
          <a:p>
            <a:pPr marL="0" lvl="0" indent="0">
              <a:buNone/>
            </a:pPr>
            <a:r>
              <a:rPr lang="en-GB" sz="1600" dirty="0">
                <a:solidFill>
                  <a:prstClr val="black"/>
                </a:solidFill>
                <a:hlinkClick r:id="rId2"/>
              </a:rPr>
              <a:t>http://papelderascunho.net</a:t>
            </a:r>
            <a:r>
              <a:rPr lang="en-GB" sz="1600" dirty="0" smtClean="0">
                <a:solidFill>
                  <a:prstClr val="black"/>
                </a:solidFill>
                <a:hlinkClick r:id="rId2"/>
              </a:rPr>
              <a:t>/</a:t>
            </a:r>
            <a:r>
              <a:rPr lang="en-GB" sz="1600" dirty="0" smtClean="0">
                <a:solidFill>
                  <a:prstClr val="black"/>
                </a:solidFill>
              </a:rPr>
              <a:t> </a:t>
            </a:r>
            <a:endParaRPr lang="en-GB" sz="1600" dirty="0">
              <a:solidFill>
                <a:prstClr val="black"/>
              </a:solidFill>
            </a:endParaRPr>
          </a:p>
          <a:p>
            <a:pPr marL="0" indent="0">
              <a:buNone/>
            </a:pPr>
            <a:endParaRPr lang="en-GB" dirty="0"/>
          </a:p>
        </p:txBody>
      </p:sp>
    </p:spTree>
    <p:extLst>
      <p:ext uri="{BB962C8B-B14F-4D97-AF65-F5344CB8AC3E}">
        <p14:creationId xmlns:p14="http://schemas.microsoft.com/office/powerpoint/2010/main" val="1395793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Take home message</a:t>
            </a:r>
            <a:endParaRPr lang="en-GB" dirty="0"/>
          </a:p>
        </p:txBody>
      </p:sp>
      <p:sp>
        <p:nvSpPr>
          <p:cNvPr id="6" name="Espaço Reservado para Conteúdo 5"/>
          <p:cNvSpPr>
            <a:spLocks noGrp="1"/>
          </p:cNvSpPr>
          <p:nvPr>
            <p:ph idx="1"/>
          </p:nvPr>
        </p:nvSpPr>
        <p:spPr/>
        <p:txBody>
          <a:bodyPr/>
          <a:lstStyle/>
          <a:p>
            <a:r>
              <a:rPr lang="en-GB" dirty="0" smtClean="0"/>
              <a:t>The social revolution of the 1960s sparked a (heated) reappraisal of the ‘renaissance’ of the first half of the 20</a:t>
            </a:r>
            <a:r>
              <a:rPr lang="en-GB" baseline="30000" dirty="0" smtClean="0"/>
              <a:t>th</a:t>
            </a:r>
            <a:r>
              <a:rPr lang="en-GB" dirty="0" smtClean="0"/>
              <a:t> century.</a:t>
            </a:r>
          </a:p>
          <a:p>
            <a:r>
              <a:rPr lang="en-GB" dirty="0" smtClean="0"/>
              <a:t>Scottish poets became more open to international influences (particularly from the USA but also the European and S American </a:t>
            </a:r>
            <a:r>
              <a:rPr lang="en-GB" dirty="0" err="1" smtClean="0"/>
              <a:t>avant</a:t>
            </a:r>
            <a:r>
              <a:rPr lang="en-GB" dirty="0" smtClean="0"/>
              <a:t> </a:t>
            </a:r>
            <a:r>
              <a:rPr lang="en-GB" dirty="0" err="1" smtClean="0"/>
              <a:t>garde</a:t>
            </a:r>
            <a:r>
              <a:rPr lang="en-GB" dirty="0" smtClean="0"/>
              <a:t>)</a:t>
            </a:r>
          </a:p>
          <a:p>
            <a:r>
              <a:rPr lang="en-GB" dirty="0" smtClean="0"/>
              <a:t>Avant </a:t>
            </a:r>
            <a:r>
              <a:rPr lang="en-GB" dirty="0" err="1" smtClean="0"/>
              <a:t>garde</a:t>
            </a:r>
            <a:r>
              <a:rPr lang="en-GB" dirty="0" smtClean="0"/>
              <a:t> forms (visual, sound) were adapted to Scottish themes and concerns.</a:t>
            </a:r>
            <a:endParaRPr lang="en-GB" dirty="0"/>
          </a:p>
        </p:txBody>
      </p:sp>
    </p:spTree>
    <p:extLst>
      <p:ext uri="{BB962C8B-B14F-4D97-AF65-F5344CB8AC3E}">
        <p14:creationId xmlns:p14="http://schemas.microsoft.com/office/powerpoint/2010/main" val="2864469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At Little Sparta, Ian Hamilton Finlay</a:t>
            </a:r>
            <a:endParaRPr lang="en-GB" dirty="0"/>
          </a:p>
        </p:txBody>
      </p:sp>
      <p:sp>
        <p:nvSpPr>
          <p:cNvPr id="6" name="Espaço Reservado para Conteúdo 5"/>
          <p:cNvSpPr>
            <a:spLocks noGrp="1"/>
          </p:cNvSpPr>
          <p:nvPr>
            <p:ph idx="1"/>
          </p:nvPr>
        </p:nvSpPr>
        <p:spPr/>
        <p:txBody>
          <a:bodyPr/>
          <a:lstStyle/>
          <a:p>
            <a:pPr marL="0" indent="0">
              <a:buNone/>
            </a:pPr>
            <a:r>
              <a:rPr lang="en-US" sz="1800" dirty="0" smtClean="0"/>
              <a:t>'The </a:t>
            </a:r>
            <a:r>
              <a:rPr lang="en-US" sz="1800" dirty="0"/>
              <a:t>present order is the disorder of the future', a quotation form the French Revolutionary, </a:t>
            </a:r>
            <a:r>
              <a:rPr lang="en-US" sz="1800" dirty="0" smtClean="0"/>
              <a:t>Sainte-Just (1983)</a:t>
            </a:r>
            <a:endParaRPr lang="en-US" sz="1800" dirty="0"/>
          </a:p>
          <a:p>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66110"/>
            <a:ext cx="4927218"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2873"/>
            <a:ext cx="2438577" cy="380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084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week….</a:t>
            </a:r>
            <a:endParaRPr lang="en-GB" dirty="0"/>
          </a:p>
        </p:txBody>
      </p:sp>
      <p:sp>
        <p:nvSpPr>
          <p:cNvPr id="3" name="Content Placeholder 2"/>
          <p:cNvSpPr>
            <a:spLocks noGrp="1"/>
          </p:cNvSpPr>
          <p:nvPr>
            <p:ph idx="1"/>
          </p:nvPr>
        </p:nvSpPr>
        <p:spPr/>
        <p:txBody>
          <a:bodyPr/>
          <a:lstStyle/>
          <a:p>
            <a:r>
              <a:rPr lang="en-GB" dirty="0" smtClean="0"/>
              <a:t>The final lecture: Between Referenda…Scottish Literature Today.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362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Optional bonus</a:t>
            </a:r>
            <a:endParaRPr lang="en-GB" dirty="0"/>
          </a:p>
        </p:txBody>
      </p:sp>
      <p:sp>
        <p:nvSpPr>
          <p:cNvPr id="3" name="Content Placeholder 2"/>
          <p:cNvSpPr>
            <a:spLocks noGrp="1"/>
          </p:cNvSpPr>
          <p:nvPr>
            <p:ph idx="1"/>
          </p:nvPr>
        </p:nvSpPr>
        <p:spPr/>
        <p:txBody>
          <a:bodyPr/>
          <a:lstStyle/>
          <a:p>
            <a:r>
              <a:rPr lang="en-GB" dirty="0" smtClean="0"/>
              <a:t>Tuesday 10</a:t>
            </a:r>
            <a:r>
              <a:rPr lang="en-GB" baseline="30000" dirty="0" smtClean="0"/>
              <a:t>th</a:t>
            </a:r>
            <a:r>
              <a:rPr lang="en-GB" dirty="0" smtClean="0"/>
              <a:t> December – 7.30-9.00 </a:t>
            </a:r>
            <a:r>
              <a:rPr lang="en-GB" dirty="0" smtClean="0"/>
              <a:t>pm</a:t>
            </a:r>
          </a:p>
          <a:p>
            <a:pPr algn="just"/>
            <a:r>
              <a:rPr lang="en-GB" dirty="0" smtClean="0"/>
              <a:t>Casa de </a:t>
            </a:r>
            <a:r>
              <a:rPr lang="en-GB" dirty="0" err="1" smtClean="0"/>
              <a:t>Cultura</a:t>
            </a:r>
            <a:r>
              <a:rPr lang="en-GB" dirty="0" smtClean="0"/>
              <a:t> </a:t>
            </a:r>
            <a:r>
              <a:rPr lang="pt-BR" dirty="0" smtClean="0"/>
              <a:t>Japonesa</a:t>
            </a:r>
          </a:p>
        </p:txBody>
      </p:sp>
      <p:pic>
        <p:nvPicPr>
          <p:cNvPr id="1026" name="Picture 2" descr="C:\Users\johnb_000\Pictures\Danc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03844"/>
            <a:ext cx="5445852" cy="373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21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‘Seven Decades’ contd.: 1960s</a:t>
            </a:r>
            <a:endParaRPr lang="en-GB" dirty="0"/>
          </a:p>
        </p:txBody>
      </p:sp>
      <p:sp>
        <p:nvSpPr>
          <p:cNvPr id="3" name="Espaço Reservado para Conteúdo 2"/>
          <p:cNvSpPr>
            <a:spLocks noGrp="1"/>
          </p:cNvSpPr>
          <p:nvPr>
            <p:ph idx="1"/>
          </p:nvPr>
        </p:nvSpPr>
        <p:spPr/>
        <p:txBody>
          <a:bodyPr/>
          <a:lstStyle/>
          <a:p>
            <a:pPr marL="0" indent="0">
              <a:buNone/>
            </a:pPr>
            <a:r>
              <a:rPr lang="en-US" sz="2400" dirty="0"/>
              <a:t>At forty I woke up, saw it was day,</a:t>
            </a:r>
          </a:p>
          <a:p>
            <a:pPr marL="0" indent="0">
              <a:buNone/>
            </a:pPr>
            <a:r>
              <a:rPr lang="en-US" sz="2400" dirty="0"/>
              <a:t>found there was love, heard a new beat, heard Beats,</a:t>
            </a:r>
          </a:p>
          <a:p>
            <a:pPr marL="0" indent="0">
              <a:buNone/>
            </a:pPr>
            <a:r>
              <a:rPr lang="en-US" sz="2400" dirty="0"/>
              <a:t>sent airmail solidarity to </a:t>
            </a:r>
            <a:r>
              <a:rPr lang="en-US" sz="2400" dirty="0" err="1"/>
              <a:t>Saõ</a:t>
            </a:r>
            <a:endParaRPr lang="en-US" sz="2400" dirty="0"/>
          </a:p>
          <a:p>
            <a:pPr marL="0" indent="0">
              <a:buNone/>
            </a:pPr>
            <a:r>
              <a:rPr lang="en-US" sz="2400" dirty="0"/>
              <a:t>Paulo's poetic-concrete revolution,</a:t>
            </a:r>
          </a:p>
          <a:p>
            <a:pPr marL="0" indent="0">
              <a:buNone/>
            </a:pPr>
            <a:r>
              <a:rPr lang="en-US" sz="2400" dirty="0"/>
              <a:t>knew Glasgow – what? – knew Glasgow new – somehow –</a:t>
            </a:r>
          </a:p>
          <a:p>
            <a:pPr marL="0" indent="0">
              <a:buNone/>
            </a:pPr>
            <a:r>
              <a:rPr lang="en-US" sz="2400" dirty="0"/>
              <a:t>new with me, with John, with cranes, diffusion</a:t>
            </a:r>
          </a:p>
          <a:p>
            <a:pPr marL="0" indent="0">
              <a:buNone/>
            </a:pPr>
            <a:r>
              <a:rPr lang="en-US" sz="2400" dirty="0"/>
              <a:t>of another concrete revolution, not bad,</a:t>
            </a:r>
          </a:p>
          <a:p>
            <a:pPr marL="0" indent="0">
              <a:buNone/>
            </a:pPr>
            <a:r>
              <a:rPr lang="en-US" sz="2400" dirty="0"/>
              <a:t>not good, but new. And new was no illusion:</a:t>
            </a:r>
          </a:p>
          <a:p>
            <a:pPr marL="0" indent="0">
              <a:buNone/>
            </a:pPr>
            <a:r>
              <a:rPr lang="en-US" sz="2400" dirty="0"/>
              <a:t>a spring of words, a sloughing,</a:t>
            </a:r>
          </a:p>
          <a:p>
            <a:pPr marL="0" indent="0">
              <a:buNone/>
            </a:pPr>
            <a:r>
              <a:rPr lang="en-US" sz="2400" dirty="0"/>
              <a:t>an ablution.</a:t>
            </a:r>
            <a:endParaRPr lang="en-GB"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709" y="4648200"/>
            <a:ext cx="2762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971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4000" dirty="0" smtClean="0"/>
              <a:t>Edinburgh Writers’ Conference 1962</a:t>
            </a:r>
            <a:endParaRPr lang="en-GB" sz="4000" dirty="0"/>
          </a:p>
        </p:txBody>
      </p:sp>
      <p:sp>
        <p:nvSpPr>
          <p:cNvPr id="3" name="Espaço Reservado para Conteúdo 2"/>
          <p:cNvSpPr>
            <a:spLocks noGrp="1"/>
          </p:cNvSpPr>
          <p:nvPr>
            <p:ph idx="1"/>
          </p:nvPr>
        </p:nvSpPr>
        <p:spPr>
          <a:xfrm>
            <a:off x="457200" y="1600200"/>
            <a:ext cx="8526056" cy="4525963"/>
          </a:xfrm>
        </p:spPr>
        <p:txBody>
          <a:bodyPr/>
          <a:lstStyle/>
          <a:p>
            <a:pPr marL="0" indent="0">
              <a:buNone/>
            </a:pPr>
            <a:r>
              <a:rPr lang="en-GB" dirty="0" smtClean="0"/>
              <a:t>Alexander </a:t>
            </a:r>
            <a:r>
              <a:rPr lang="en-GB" dirty="0" err="1" smtClean="0"/>
              <a:t>Trocchi</a:t>
            </a:r>
            <a:r>
              <a:rPr lang="en-GB" dirty="0" smtClean="0"/>
              <a:t>            		Stephen Spender</a:t>
            </a:r>
          </a:p>
          <a:p>
            <a:pPr marL="0" indent="0">
              <a:buNone/>
            </a:pPr>
            <a:r>
              <a:rPr lang="en-GB" dirty="0"/>
              <a:t>	</a:t>
            </a:r>
            <a:r>
              <a:rPr lang="en-GB" dirty="0" smtClean="0"/>
              <a:t>				   &amp; William Burroughs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9" y="2333625"/>
            <a:ext cx="293972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3115856" cy="370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19" y="3540668"/>
            <a:ext cx="2916381" cy="30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1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Mary McCarthy’s impressions</a:t>
            </a:r>
            <a:endParaRPr lang="en-GB" dirty="0"/>
          </a:p>
        </p:txBody>
      </p:sp>
      <p:sp>
        <p:nvSpPr>
          <p:cNvPr id="3" name="Espaço Reservado para Conteúdo 2"/>
          <p:cNvSpPr>
            <a:spLocks noGrp="1"/>
          </p:cNvSpPr>
          <p:nvPr>
            <p:ph idx="1"/>
          </p:nvPr>
        </p:nvSpPr>
        <p:spPr/>
        <p:txBody>
          <a:bodyPr/>
          <a:lstStyle/>
          <a:p>
            <a:pPr marL="0" indent="0">
              <a:buNone/>
            </a:pPr>
            <a:r>
              <a:rPr lang="en-US" sz="2400" dirty="0" smtClean="0"/>
              <a:t>“People </a:t>
            </a:r>
            <a:r>
              <a:rPr lang="en-US" sz="2400" dirty="0"/>
              <a:t>jumping up to confess they were homosexuals; a registered heroin addict leading the young Scottish opposition to the literary tyranny of the communist Hugh MacDiarmid… An English woman novelist describing her communications with her dead daughter, a Dutch homosexual, former male nurse, now a Catholic convert, seeking someone to baptize him; a bearded Sikh with hair down to his waist declaring on the platform that homosexuals were incapable of love, just as (he said) hermaphrodites were incapable of orgasm (Stephen Spender, in the chair, murmured that he should have thought they could have two</a:t>
            </a:r>
            <a:r>
              <a:rPr lang="en-US" sz="2400" dirty="0" smtClean="0"/>
              <a:t>)…”</a:t>
            </a:r>
            <a:endParaRPr lang="en-US" sz="2400" dirty="0"/>
          </a:p>
          <a:p>
            <a:pPr lvl="1"/>
            <a:r>
              <a:rPr lang="en-US" sz="2000" dirty="0"/>
              <a:t>Excerpt from a letter Mary McCarthy wrote to Hannah Arendt describing the 1962 International Writers’ Conference in Edinburgh (28/09/62)</a:t>
            </a:r>
            <a:endParaRPr lang="en-GB" sz="2000" dirty="0"/>
          </a:p>
        </p:txBody>
      </p:sp>
    </p:spTree>
    <p:extLst>
      <p:ext uri="{BB962C8B-B14F-4D97-AF65-F5344CB8AC3E}">
        <p14:creationId xmlns:p14="http://schemas.microsoft.com/office/powerpoint/2010/main" val="988472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Rift in Scottish Letters…</a:t>
            </a:r>
            <a:endParaRPr lang="en-GB" dirty="0"/>
          </a:p>
        </p:txBody>
      </p:sp>
      <p:sp>
        <p:nvSpPr>
          <p:cNvPr id="3" name="Espaço Reservado para Conteúdo 2"/>
          <p:cNvSpPr>
            <a:spLocks noGrp="1"/>
          </p:cNvSpPr>
          <p:nvPr>
            <p:ph idx="1"/>
          </p:nvPr>
        </p:nvSpPr>
        <p:spPr/>
        <p:txBody>
          <a:bodyPr/>
          <a:lstStyle/>
          <a:p>
            <a:pPr marL="0" indent="0">
              <a:buNone/>
            </a:pPr>
            <a:r>
              <a:rPr lang="en-GB" sz="2400" dirty="0" smtClean="0"/>
              <a:t>“</a:t>
            </a:r>
            <a:r>
              <a:rPr lang="en-GB" sz="2400" dirty="0" err="1" smtClean="0"/>
              <a:t>Trocchi</a:t>
            </a:r>
            <a:r>
              <a:rPr lang="en-GB" sz="2400" dirty="0" smtClean="0"/>
              <a:t> attacked MacDiarmid for encouraging an old-fashioned and reactionary view of Scottish literature – he called it ‘turgid petty provincial stale cold-porridge Bible-clasping nonsense’, and he said MacDiarmid’s opinions, especially his scorn for the novel, were just ‘too crummy to be commented on. Of course, MacDiarmid was furious about this and replied that Scottish literature wasn’t provincial and even if it was this was better than submitting to wicked American influences represented by people like </a:t>
            </a:r>
            <a:r>
              <a:rPr lang="en-GB" sz="2400" dirty="0" err="1" smtClean="0"/>
              <a:t>Trocchi</a:t>
            </a:r>
            <a:r>
              <a:rPr lang="en-GB" sz="2400" dirty="0" smtClean="0"/>
              <a:t> (or me) …”</a:t>
            </a:r>
          </a:p>
          <a:p>
            <a:pPr marL="0" indent="0">
              <a:buNone/>
            </a:pPr>
            <a:endParaRPr lang="en-GB" sz="2400" dirty="0" smtClean="0"/>
          </a:p>
          <a:p>
            <a:pPr marL="0" indent="0">
              <a:buNone/>
            </a:pPr>
            <a:r>
              <a:rPr lang="en-GB" sz="2400" dirty="0" smtClean="0"/>
              <a:t>-- Edwin Morgan, Talk to </a:t>
            </a:r>
            <a:r>
              <a:rPr lang="en-GB" sz="2400" dirty="0" err="1" smtClean="0"/>
              <a:t>Rutherglen</a:t>
            </a:r>
            <a:r>
              <a:rPr lang="en-GB" sz="2400" dirty="0" smtClean="0"/>
              <a:t> Rotary Club (1962)</a:t>
            </a:r>
            <a:endParaRPr lang="en-GB" sz="2400" dirty="0"/>
          </a:p>
        </p:txBody>
      </p:sp>
    </p:spTree>
    <p:extLst>
      <p:ext uri="{BB962C8B-B14F-4D97-AF65-F5344CB8AC3E}">
        <p14:creationId xmlns:p14="http://schemas.microsoft.com/office/powerpoint/2010/main" val="188572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International contacts</a:t>
            </a:r>
            <a:endParaRPr lang="en-GB" dirty="0"/>
          </a:p>
        </p:txBody>
      </p:sp>
      <p:sp>
        <p:nvSpPr>
          <p:cNvPr id="3" name="Espaço Reservado para Conteúdo 2"/>
          <p:cNvSpPr>
            <a:spLocks noGrp="1"/>
          </p:cNvSpPr>
          <p:nvPr>
            <p:ph idx="1"/>
          </p:nvPr>
        </p:nvSpPr>
        <p:spPr/>
        <p:txBody>
          <a:bodyPr/>
          <a:lstStyle/>
          <a:p>
            <a:r>
              <a:rPr lang="en-GB" sz="2800" dirty="0" smtClean="0"/>
              <a:t>1960s Visiting professor at University of Freiburg</a:t>
            </a:r>
          </a:p>
          <a:p>
            <a:r>
              <a:rPr lang="en-GB" sz="2800" dirty="0" smtClean="0"/>
              <a:t>Encounters work of German concrete poet </a:t>
            </a:r>
            <a:r>
              <a:rPr lang="en-GB" sz="2800" dirty="0" err="1" smtClean="0"/>
              <a:t>Eugen</a:t>
            </a:r>
            <a:r>
              <a:rPr lang="en-GB" sz="2800" dirty="0" smtClean="0"/>
              <a:t> </a:t>
            </a:r>
            <a:r>
              <a:rPr lang="en-GB" sz="2800" dirty="0" err="1" smtClean="0"/>
              <a:t>Gomringer</a:t>
            </a:r>
            <a:r>
              <a:rPr lang="en-GB" sz="2800" dirty="0" smtClean="0"/>
              <a:t> and the Austrian sound poet Ernst </a:t>
            </a:r>
            <a:r>
              <a:rPr lang="en-GB" sz="2800" dirty="0" err="1" smtClean="0"/>
              <a:t>Jandl</a:t>
            </a:r>
            <a:endParaRPr lang="en-GB" sz="2800" dirty="0" smtClean="0"/>
          </a:p>
          <a:p>
            <a:pPr lvl="1"/>
            <a:r>
              <a:rPr lang="en-GB" sz="2400" dirty="0">
                <a:hlinkClick r:id="rId2"/>
              </a:rPr>
              <a:t>http://</a:t>
            </a:r>
            <a:r>
              <a:rPr lang="en-GB" sz="2400" dirty="0" smtClean="0">
                <a:hlinkClick r:id="rId2"/>
              </a:rPr>
              <a:t>www.ubu.com/sound/jandl.html</a:t>
            </a:r>
            <a:r>
              <a:rPr lang="en-GB" sz="2400" dirty="0" smtClean="0"/>
              <a:t>  </a:t>
            </a:r>
            <a:endParaRPr lang="en-GB"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199"/>
            <a:ext cx="4157188" cy="2138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770" y="3886199"/>
            <a:ext cx="3190574" cy="2138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5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2000</TotalTime>
  <Words>2167</Words>
  <Application>Microsoft Office PowerPoint</Application>
  <PresentationFormat>Apresentação na tela (4:3)</PresentationFormat>
  <Paragraphs>213</Paragraphs>
  <Slides>47</Slides>
  <Notes>0</Notes>
  <HiddenSlides>1</HiddenSlides>
  <MMClips>0</MMClips>
  <ScaleCrop>false</ScaleCrop>
  <HeadingPairs>
    <vt:vector size="4" baseType="variant">
      <vt:variant>
        <vt:lpstr>Tema</vt:lpstr>
      </vt:variant>
      <vt:variant>
        <vt:i4>1</vt:i4>
      </vt:variant>
      <vt:variant>
        <vt:lpstr>Títulos de slides</vt:lpstr>
      </vt:variant>
      <vt:variant>
        <vt:i4>47</vt:i4>
      </vt:variant>
    </vt:vector>
  </HeadingPairs>
  <TitlesOfParts>
    <vt:vector size="48" baseType="lpstr">
      <vt:lpstr>Office Theme</vt:lpstr>
      <vt:lpstr>500 Years of Scottish Literature</vt:lpstr>
      <vt:lpstr>Revisiting Poet’s Pub</vt:lpstr>
      <vt:lpstr>Focus on Edwin Morgan</vt:lpstr>
      <vt:lpstr>From ‘Seven Decades’: the 1950s</vt:lpstr>
      <vt:lpstr>‘Seven Decades’ contd.: 1960s</vt:lpstr>
      <vt:lpstr>Edinburgh Writers’ Conference 1962</vt:lpstr>
      <vt:lpstr>Mary McCarthy’s impressions</vt:lpstr>
      <vt:lpstr>Rift in Scottish Letters…</vt:lpstr>
      <vt:lpstr>International contacts</vt:lpstr>
      <vt:lpstr>Web resource on concrete poetry</vt:lpstr>
      <vt:lpstr>Your concrete poetry</vt:lpstr>
      <vt:lpstr>McConcretismo</vt:lpstr>
      <vt:lpstr>Social networking</vt:lpstr>
      <vt:lpstr>Ian Hamilton Finlay (1925-2006)</vt:lpstr>
      <vt:lpstr>Apresentação do PowerPoint</vt:lpstr>
      <vt:lpstr>Morgan on concrete poetry</vt:lpstr>
      <vt:lpstr>Message Clear</vt:lpstr>
      <vt:lpstr>Morgan and Brazil</vt:lpstr>
      <vt:lpstr>Apresentação do PowerPoint</vt:lpstr>
      <vt:lpstr>Edwin Morgan’s translation</vt:lpstr>
      <vt:lpstr>Issues in translation…</vt:lpstr>
      <vt:lpstr>MacDiarmid on concrete poetry </vt:lpstr>
      <vt:lpstr>Morgan to Augusto de Campos (1963)</vt:lpstr>
      <vt:lpstr>Morgan to Augusto de Campos (1963)</vt:lpstr>
      <vt:lpstr>A later letter from Edwin to Augusto (1963)</vt:lpstr>
      <vt:lpstr>Contd.</vt:lpstr>
      <vt:lpstr>Contd.</vt:lpstr>
      <vt:lpstr>Concrete solidarity</vt:lpstr>
      <vt:lpstr>Towards a research proposal…</vt:lpstr>
      <vt:lpstr>Other mapping projects</vt:lpstr>
      <vt:lpstr>Visualisation tools</vt:lpstr>
      <vt:lpstr>Metadata for a database</vt:lpstr>
      <vt:lpstr>Basic metadata for a database</vt:lpstr>
      <vt:lpstr>Where to look?</vt:lpstr>
      <vt:lpstr>Initial maps: Morgan’s Collected Translations</vt:lpstr>
      <vt:lpstr>Initial maps: Morgan’s Collected Translations</vt:lpstr>
      <vt:lpstr>What would we learn?</vt:lpstr>
      <vt:lpstr>Sound poetry by Edwin Morgan</vt:lpstr>
      <vt:lpstr>Can sound poetry be translated?</vt:lpstr>
      <vt:lpstr>Sound, poetry, Scots…</vt:lpstr>
      <vt:lpstr>Younger generation: Tom Leonard</vt:lpstr>
      <vt:lpstr>The Good Thief</vt:lpstr>
      <vt:lpstr>O Bom Ladrão:   Tradução Virna Teixeira</vt:lpstr>
      <vt:lpstr>Take home message</vt:lpstr>
      <vt:lpstr>At Little Sparta, Ian Hamilton Finlay</vt:lpstr>
      <vt:lpstr>Next week….</vt:lpstr>
      <vt:lpstr>Optional bonus</vt:lpstr>
    </vt:vector>
  </TitlesOfParts>
  <Company>University of Macau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c:creator>
  <cp:lastModifiedBy>ufflch</cp:lastModifiedBy>
  <cp:revision>189</cp:revision>
  <dcterms:created xsi:type="dcterms:W3CDTF">2011-05-09T03:02:07Z</dcterms:created>
  <dcterms:modified xsi:type="dcterms:W3CDTF">2013-11-26T18:31:12Z</dcterms:modified>
</cp:coreProperties>
</file>