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46"/>
  </p:normalViewPr>
  <p:slideViewPr>
    <p:cSldViewPr snapToGrid="0" snapToObjects="1">
      <p:cViewPr>
        <p:scale>
          <a:sx n="100" d="100"/>
          <a:sy n="100" d="100"/>
        </p:scale>
        <p:origin x="-59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FFB66-5347-8B4E-9504-9701454692C8}" type="datetimeFigureOut">
              <a:rPr lang="pt-BR" smtClean="0"/>
              <a:t>02/06/16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E1E3E-54B1-AB41-844D-9B9910E26699}" type="slidenum">
              <a:rPr lang="pt-BR" smtClean="0"/>
              <a:t>‹n.º›</a:t>
            </a:fld>
            <a:endParaRPr lang="pt-BR"/>
          </a:p>
        </p:txBody>
      </p:sp>
    </p:spTree>
    <p:extLst>
      <p:ext uri="{BB962C8B-B14F-4D97-AF65-F5344CB8AC3E}">
        <p14:creationId xmlns:p14="http://schemas.microsoft.com/office/powerpoint/2010/main" val="142892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D1E1E3E-54B1-AB41-844D-9B9910E26699}" type="slidenum">
              <a:rPr lang="pt-BR" smtClean="0"/>
              <a:t>12</a:t>
            </a:fld>
            <a:endParaRPr lang="pt-BR"/>
          </a:p>
        </p:txBody>
      </p:sp>
    </p:spTree>
    <p:extLst>
      <p:ext uri="{BB962C8B-B14F-4D97-AF65-F5344CB8AC3E}">
        <p14:creationId xmlns:p14="http://schemas.microsoft.com/office/powerpoint/2010/main" val="61048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D1E1E3E-54B1-AB41-844D-9B9910E26699}" type="slidenum">
              <a:rPr lang="pt-BR" smtClean="0"/>
              <a:t>17</a:t>
            </a:fld>
            <a:endParaRPr lang="pt-BR"/>
          </a:p>
        </p:txBody>
      </p:sp>
    </p:spTree>
    <p:extLst>
      <p:ext uri="{BB962C8B-B14F-4D97-AF65-F5344CB8AC3E}">
        <p14:creationId xmlns:p14="http://schemas.microsoft.com/office/powerpoint/2010/main" val="9003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smtClean="0"/>
              <a:t>Clique para editar estilo do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160EA64-D806-43AC-9DF2-F8C432F32B4C}" type="datetimeFigureOut">
              <a:rPr lang="en-US" smtClean="0"/>
              <a:t>6/1/16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8A7A6979-0714-4377-B894-6BE4C2D6E202}" type="slidenum">
              <a:rPr lang="en-US" smtClean="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498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44522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smtClean="0"/>
              <a:t>Clique para editar estilo do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85572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Content Placeholder 2"/>
          <p:cNvSpPr>
            <a:spLocks noGrp="1"/>
          </p:cNvSpPr>
          <p:nvPr>
            <p:ph idx="1"/>
          </p:nvPr>
        </p:nvSpPr>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6/1/16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49682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160EA64-D806-43AC-9DF2-F8C432F32B4C}" type="datetimeFigureOut">
              <a:rPr lang="en-US" smtClean="0"/>
              <a:t>6/1/16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8A7A6979-0714-4377-B894-6BE4C2D6E202}" type="slidenum">
              <a:rPr lang="en-US" smtClean="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669399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6/1/16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96781010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smtClean="0"/>
              <a:t>Clique para editar estilo do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6/1/16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94325874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62541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50522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smtClean="0"/>
              <a:t>Clique para editar estilo do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D1BE4249-C0D0-4B06-8692-E8BB871AF643}" type="datetimeFigureOut">
              <a:rPr lang="en-US" smtClean="0"/>
              <a:t>6/1/16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8A7A6979-0714-4377-B894-6BE4C2D6E202}" type="slidenum">
              <a:rPr lang="en-US" smtClean="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721231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Arraste a imagem para o espaço reservado ou clique no ícone para adicionar</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smtClean="0"/>
              <a:t>Clique para editar estilo do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042B0DB6-F5C7-45FB-8CF3-31B45F9C2DAC}" type="datetimeFigureOut">
              <a:rPr lang="en-US" smtClean="0"/>
              <a:t>6/1/16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9647262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smtClean="0"/>
              <a:t>Clique para editar estilo do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160EA64-D806-43AC-9DF2-F8C432F32B4C}" type="datetimeFigureOut">
              <a:rPr lang="en-US" smtClean="0"/>
              <a:t>6/1/16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A7A6979-0714-4377-B894-6BE4C2D6E202}" type="slidenum">
              <a:rPr lang="en-US" smtClean="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498433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iIjYtjB-mM" TargetMode="External"/><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youtube.com/watch?v=8wGJpbPKbz8"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hyperlink" Target="https://www.youtube.com/watch?v=Pkvju_DlP8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rqxEdwsTQs" TargetMode="Externa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s://www.youtube.com/watch?v=48hrN-TsvX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www.editora34.com.br/areas.asp?autor=Laferri%E8re,%20Dany" TargetMode="External"/><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hyperlink" Target="https://www.youtube.com/watch?v=12ryclvr40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2200" dirty="0"/>
              <a:t/>
            </a:r>
            <a:br>
              <a:rPr lang="pt-BR" sz="2200" dirty="0"/>
            </a:br>
            <a:r>
              <a:rPr lang="pt-BR" sz="2200" cap="none" dirty="0">
                <a:solidFill>
                  <a:schemeClr val="accent3"/>
                </a:solidFill>
              </a:rPr>
              <a:t>Dany </a:t>
            </a:r>
            <a:r>
              <a:rPr lang="pt-BR" sz="2200" cap="none" dirty="0" err="1">
                <a:solidFill>
                  <a:schemeClr val="accent3"/>
                </a:solidFill>
              </a:rPr>
              <a:t>Laferrière</a:t>
            </a:r>
            <a:r>
              <a:rPr lang="pt-BR" sz="2200" cap="none" dirty="0">
                <a:solidFill>
                  <a:schemeClr val="accent3"/>
                </a:solidFill>
              </a:rPr>
              <a:t> </a:t>
            </a:r>
            <a:r>
              <a:rPr lang="pt-BR" sz="2200" cap="none" dirty="0" smtClean="0">
                <a:solidFill>
                  <a:schemeClr val="accent3"/>
                </a:solidFill>
              </a:rPr>
              <a:t/>
            </a:r>
            <a:br>
              <a:rPr lang="pt-BR" sz="2200" cap="none" dirty="0" smtClean="0">
                <a:solidFill>
                  <a:schemeClr val="accent3"/>
                </a:solidFill>
              </a:rPr>
            </a:br>
            <a:r>
              <a:rPr lang="pt-BR" sz="2200" dirty="0">
                <a:solidFill>
                  <a:schemeClr val="accent3"/>
                </a:solidFill>
              </a:rPr>
              <a:t/>
            </a:r>
            <a:br>
              <a:rPr lang="pt-BR" sz="2200" dirty="0">
                <a:solidFill>
                  <a:schemeClr val="accent3"/>
                </a:solidFill>
              </a:rPr>
            </a:br>
            <a:r>
              <a:rPr lang="pt-BR" sz="2200" dirty="0" err="1" smtClean="0"/>
              <a:t>Comment</a:t>
            </a:r>
            <a:r>
              <a:rPr lang="pt-BR" sz="2200" dirty="0" smtClean="0"/>
              <a:t> </a:t>
            </a:r>
            <a:r>
              <a:rPr lang="pt-BR" sz="2200" dirty="0" err="1" smtClean="0"/>
              <a:t>faire</a:t>
            </a:r>
            <a:r>
              <a:rPr lang="pt-BR" sz="2200" dirty="0" smtClean="0"/>
              <a:t> </a:t>
            </a:r>
            <a:r>
              <a:rPr lang="pt-BR" sz="2200" dirty="0" err="1" smtClean="0"/>
              <a:t>l’amour</a:t>
            </a:r>
            <a:r>
              <a:rPr lang="pt-BR" sz="2200" dirty="0" smtClean="0"/>
              <a:t> </a:t>
            </a:r>
            <a:br>
              <a:rPr lang="pt-BR" sz="2200" dirty="0" smtClean="0"/>
            </a:br>
            <a:r>
              <a:rPr lang="pt-BR" sz="2200" dirty="0" err="1" smtClean="0"/>
              <a:t>avec</a:t>
            </a:r>
            <a:r>
              <a:rPr lang="pt-BR" sz="2200" dirty="0" smtClean="0"/>
              <a:t> </a:t>
            </a:r>
            <a:r>
              <a:rPr lang="pt-BR" sz="2200" dirty="0" err="1" smtClean="0"/>
              <a:t>un</a:t>
            </a:r>
            <a:r>
              <a:rPr lang="pt-BR" sz="2200" dirty="0" smtClean="0"/>
              <a:t> </a:t>
            </a:r>
            <a:r>
              <a:rPr lang="pt-BR" sz="2200" dirty="0" err="1" smtClean="0"/>
              <a:t>n</a:t>
            </a:r>
            <a:r>
              <a:rPr lang="pt-BR" sz="2200" dirty="0" err="1" smtClean="0"/>
              <a:t>ègre</a:t>
            </a:r>
            <a:r>
              <a:rPr lang="pt-BR" sz="2200" dirty="0" smtClean="0"/>
              <a:t> </a:t>
            </a:r>
            <a:br>
              <a:rPr lang="pt-BR" sz="2200" dirty="0" smtClean="0"/>
            </a:br>
            <a:r>
              <a:rPr lang="pt-BR" sz="2200" dirty="0" err="1" smtClean="0"/>
              <a:t>sans</a:t>
            </a:r>
            <a:r>
              <a:rPr lang="pt-BR" sz="2200" dirty="0" smtClean="0"/>
              <a:t> se </a:t>
            </a:r>
            <a:r>
              <a:rPr lang="pt-BR" sz="2200" dirty="0" err="1" smtClean="0"/>
              <a:t>fatiguer</a:t>
            </a:r>
            <a:r>
              <a:rPr lang="pt-BR" sz="2200" dirty="0" smtClean="0"/>
              <a:t/>
            </a:r>
            <a:br>
              <a:rPr lang="pt-BR" sz="2200" dirty="0" smtClean="0"/>
            </a:br>
            <a:endParaRPr lang="pt-BR" sz="2200" dirty="0">
              <a:solidFill>
                <a:schemeClr val="accent3"/>
              </a:solidFill>
            </a:endParaRPr>
          </a:p>
        </p:txBody>
      </p:sp>
      <p:sp>
        <p:nvSpPr>
          <p:cNvPr id="3" name="Subtítulo 2"/>
          <p:cNvSpPr>
            <a:spLocks noGrp="1"/>
          </p:cNvSpPr>
          <p:nvPr>
            <p:ph type="subTitle" idx="1"/>
          </p:nvPr>
        </p:nvSpPr>
        <p:spPr/>
        <p:txBody>
          <a:bodyPr>
            <a:normAutofit fontScale="70000" lnSpcReduction="20000"/>
          </a:bodyPr>
          <a:lstStyle/>
          <a:p>
            <a:r>
              <a:rPr lang="pt-BR" dirty="0" smtClean="0"/>
              <a:t>Atividade didática – Literaturas de expressão francesa 1</a:t>
            </a:r>
          </a:p>
          <a:p>
            <a:r>
              <a:rPr lang="pt-BR" dirty="0" smtClean="0"/>
              <a:t>Prof. </a:t>
            </a:r>
            <a:r>
              <a:rPr lang="pt-BR" dirty="0" err="1" smtClean="0"/>
              <a:t>claudia</a:t>
            </a:r>
            <a:r>
              <a:rPr lang="pt-BR" dirty="0" smtClean="0"/>
              <a:t> amigo pino</a:t>
            </a:r>
          </a:p>
          <a:p>
            <a:endParaRPr lang="pt-BR" dirty="0" smtClean="0"/>
          </a:p>
          <a:p>
            <a:endParaRPr lang="pt-BR" dirty="0"/>
          </a:p>
        </p:txBody>
      </p:sp>
    </p:spTree>
    <p:extLst>
      <p:ext uri="{BB962C8B-B14F-4D97-AF65-F5344CB8AC3E}">
        <p14:creationId xmlns:p14="http://schemas.microsoft.com/office/powerpoint/2010/main" val="207613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56606" y="571500"/>
            <a:ext cx="10178322" cy="5511800"/>
          </a:xfrm>
        </p:spPr>
        <p:txBody>
          <a:bodyPr>
            <a:normAutofit fontScale="92500" lnSpcReduction="20000"/>
          </a:bodyPr>
          <a:lstStyle/>
          <a:p>
            <a:r>
              <a:rPr lang="pt-BR" dirty="0" smtClean="0"/>
              <a:t>J</a:t>
            </a:r>
            <a:r>
              <a:rPr lang="pt-BR" dirty="0" smtClean="0"/>
              <a:t>á </a:t>
            </a:r>
            <a:r>
              <a:rPr lang="pt-BR" dirty="0" err="1" smtClean="0">
                <a:solidFill>
                  <a:schemeClr val="accent4"/>
                </a:solidFill>
              </a:rPr>
              <a:t>Vieux</a:t>
            </a:r>
            <a:r>
              <a:rPr lang="pt-BR" dirty="0" smtClean="0"/>
              <a:t> é responsável pela grande ação do romance:</a:t>
            </a:r>
          </a:p>
          <a:p>
            <a:pPr lvl="1">
              <a:buFontTx/>
              <a:buChar char="-"/>
            </a:pPr>
            <a:endParaRPr lang="fr-FR" i="1" dirty="0" smtClean="0"/>
          </a:p>
          <a:p>
            <a:pPr lvl="1">
              <a:buFontTx/>
              <a:buChar char="-"/>
            </a:pPr>
            <a:r>
              <a:rPr lang="fr-FR" i="1" dirty="0" smtClean="0"/>
              <a:t> </a:t>
            </a:r>
            <a:r>
              <a:rPr lang="fr-FR" i="1" dirty="0" smtClean="0">
                <a:solidFill>
                  <a:schemeClr val="accent1"/>
                </a:solidFill>
              </a:rPr>
              <a:t>T’écris, Vieux </a:t>
            </a:r>
            <a:r>
              <a:rPr lang="fr-FR" i="1" dirty="0" smtClean="0"/>
              <a:t>?</a:t>
            </a:r>
          </a:p>
          <a:p>
            <a:pPr lvl="1">
              <a:buFontTx/>
              <a:buChar char="-"/>
            </a:pPr>
            <a:r>
              <a:rPr lang="fr-FR" i="1" dirty="0" smtClean="0"/>
              <a:t> Je fais comme je peux.</a:t>
            </a:r>
          </a:p>
          <a:p>
            <a:pPr lvl="1">
              <a:buFontTx/>
              <a:buChar char="-"/>
            </a:pPr>
            <a:r>
              <a:rPr lang="fr-FR" i="1" dirty="0" smtClean="0"/>
              <a:t>Qu’est-ce que c’est ?</a:t>
            </a:r>
          </a:p>
          <a:p>
            <a:pPr marL="457200" lvl="1" indent="0">
              <a:buNone/>
            </a:pPr>
            <a:r>
              <a:rPr lang="fr-FR" i="1" dirty="0" err="1" smtClean="0">
                <a:solidFill>
                  <a:schemeClr val="accent1"/>
                </a:solidFill>
              </a:rPr>
              <a:t>Bouba</a:t>
            </a:r>
            <a:r>
              <a:rPr lang="fr-FR" i="1" dirty="0" smtClean="0">
                <a:solidFill>
                  <a:schemeClr val="accent1"/>
                </a:solidFill>
              </a:rPr>
              <a:t> </a:t>
            </a:r>
            <a:r>
              <a:rPr lang="fr-FR" i="1" dirty="0">
                <a:solidFill>
                  <a:schemeClr val="accent1"/>
                </a:solidFill>
              </a:rPr>
              <a:t>ne lit jamais ce que j’écris</a:t>
            </a:r>
            <a:r>
              <a:rPr lang="fr-FR" i="1" dirty="0"/>
              <a:t>. Il n’aime qu’en parler, construire un projet, discuter un sujet, mais lire un manuscrit, ça, jamais. Il déclare avoir horreur d’être mis devant un fait </a:t>
            </a:r>
            <a:r>
              <a:rPr lang="fr-FR" i="1" dirty="0" smtClean="0"/>
              <a:t>accompli.</a:t>
            </a:r>
          </a:p>
          <a:p>
            <a:pPr marL="457200" lvl="1" indent="0">
              <a:buNone/>
            </a:pPr>
            <a:r>
              <a:rPr lang="fr-FR" i="1" dirty="0" smtClean="0"/>
              <a:t>- Je suis sur un grand coup.</a:t>
            </a:r>
          </a:p>
          <a:p>
            <a:pPr marL="457200" lvl="1" indent="0">
              <a:buNone/>
            </a:pPr>
            <a:r>
              <a:rPr lang="fr-FR" i="1" dirty="0" smtClean="0"/>
              <a:t>- Hé! (il a l’air heureux, </a:t>
            </a:r>
            <a:r>
              <a:rPr lang="fr-FR" i="1" dirty="0" err="1" smtClean="0"/>
              <a:t>Bouba</a:t>
            </a:r>
            <a:r>
              <a:rPr lang="fr-FR" i="1" dirty="0" smtClean="0"/>
              <a:t>). Raconte ça.</a:t>
            </a:r>
          </a:p>
          <a:p>
            <a:pPr lvl="1">
              <a:buFontTx/>
              <a:buChar char="-"/>
            </a:pPr>
            <a:r>
              <a:rPr lang="fr-FR" i="1" dirty="0" smtClean="0"/>
              <a:t>Un roman.</a:t>
            </a:r>
          </a:p>
          <a:p>
            <a:pPr lvl="1">
              <a:buFontTx/>
              <a:buChar char="-"/>
            </a:pPr>
            <a:r>
              <a:rPr lang="fr-FR" i="1" dirty="0" smtClean="0"/>
              <a:t>Dis pas... Un roman? Un vrai roman?</a:t>
            </a:r>
          </a:p>
          <a:p>
            <a:pPr lvl="1">
              <a:buFontTx/>
              <a:buChar char="-"/>
            </a:pPr>
            <a:r>
              <a:rPr lang="fr-FR" i="1" dirty="0" smtClean="0"/>
              <a:t>Ben... un court roman. </a:t>
            </a:r>
            <a:r>
              <a:rPr lang="fr-FR" i="1" dirty="0" smtClean="0">
                <a:solidFill>
                  <a:schemeClr val="accent1"/>
                </a:solidFill>
              </a:rPr>
              <a:t>Pas vraiment un roman, plutôt des fantasmes</a:t>
            </a:r>
            <a:r>
              <a:rPr lang="fr-FR" i="1" dirty="0" smtClean="0"/>
              <a:t>. </a:t>
            </a:r>
            <a:r>
              <a:rPr lang="fr-FR" dirty="0" smtClean="0"/>
              <a:t>p. 61-62 [79-80]</a:t>
            </a:r>
          </a:p>
          <a:p>
            <a:endParaRPr lang="pt-BR" dirty="0" smtClean="0">
              <a:solidFill>
                <a:schemeClr val="accent1"/>
              </a:solidFill>
            </a:endParaRPr>
          </a:p>
          <a:p>
            <a:r>
              <a:rPr lang="pt-BR" dirty="0" err="1" smtClean="0">
                <a:solidFill>
                  <a:schemeClr val="accent1"/>
                </a:solidFill>
              </a:rPr>
              <a:t>Vieux</a:t>
            </a:r>
            <a:r>
              <a:rPr lang="pt-BR" dirty="0" smtClean="0">
                <a:solidFill>
                  <a:schemeClr val="accent1"/>
                </a:solidFill>
              </a:rPr>
              <a:t> escreve o curto romance que estamos lendo, que não é bem um romance, mas uma série de anotações autobiográficas dispersas, fantasias, reflexões. É importante destacar neste trecho que Bouba não é de forma alguma o </a:t>
            </a:r>
            <a:r>
              <a:rPr lang="pt-BR" dirty="0" err="1" smtClean="0">
                <a:solidFill>
                  <a:schemeClr val="accent1"/>
                </a:solidFill>
              </a:rPr>
              <a:t>alter</a:t>
            </a:r>
            <a:r>
              <a:rPr lang="pt-BR" dirty="0" smtClean="0">
                <a:solidFill>
                  <a:schemeClr val="accent1"/>
                </a:solidFill>
              </a:rPr>
              <a:t> ego do leitor: assim, por mais que tentemos, jamais seremos como ele (porque nós, de fato, estamos lendo o manuscrito de </a:t>
            </a:r>
            <a:r>
              <a:rPr lang="pt-BR" dirty="0" err="1" smtClean="0">
                <a:solidFill>
                  <a:schemeClr val="accent1"/>
                </a:solidFill>
              </a:rPr>
              <a:t>Vieux</a:t>
            </a:r>
            <a:r>
              <a:rPr lang="pt-BR" dirty="0" smtClean="0">
                <a:solidFill>
                  <a:schemeClr val="accent1"/>
                </a:solidFill>
              </a:rPr>
              <a:t>).</a:t>
            </a:r>
            <a:endParaRPr lang="fr-FR" dirty="0" smtClean="0">
              <a:solidFill>
                <a:schemeClr val="accent1"/>
              </a:solidFill>
            </a:endParaRPr>
          </a:p>
        </p:txBody>
      </p:sp>
    </p:spTree>
    <p:extLst>
      <p:ext uri="{BB962C8B-B14F-4D97-AF65-F5344CB8AC3E}">
        <p14:creationId xmlns:p14="http://schemas.microsoft.com/office/powerpoint/2010/main" val="398864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709815"/>
          </a:xfrm>
        </p:spPr>
        <p:txBody>
          <a:bodyPr>
            <a:normAutofit/>
          </a:bodyPr>
          <a:lstStyle/>
          <a:p>
            <a:r>
              <a:rPr lang="pt-BR" sz="3600" dirty="0" smtClean="0"/>
              <a:t>3. Diferenças com </a:t>
            </a:r>
            <a:r>
              <a:rPr lang="pt-BR" sz="3600" dirty="0" smtClean="0">
                <a:solidFill>
                  <a:schemeClr val="accent3"/>
                </a:solidFill>
              </a:rPr>
              <a:t>La </a:t>
            </a:r>
            <a:r>
              <a:rPr lang="pt-BR" sz="3600" dirty="0" err="1" smtClean="0">
                <a:solidFill>
                  <a:schemeClr val="accent3"/>
                </a:solidFill>
              </a:rPr>
              <a:t>rue</a:t>
            </a:r>
            <a:r>
              <a:rPr lang="pt-BR" sz="3600" dirty="0" smtClean="0">
                <a:solidFill>
                  <a:schemeClr val="accent3"/>
                </a:solidFill>
              </a:rPr>
              <a:t> cases-</a:t>
            </a:r>
            <a:r>
              <a:rPr lang="pt-BR" sz="3600" dirty="0" err="1" smtClean="0">
                <a:solidFill>
                  <a:schemeClr val="accent3"/>
                </a:solidFill>
              </a:rPr>
              <a:t>n</a:t>
            </a:r>
            <a:r>
              <a:rPr lang="pt-BR" sz="3600" dirty="0" err="1" smtClean="0">
                <a:solidFill>
                  <a:schemeClr val="accent3"/>
                </a:solidFill>
              </a:rPr>
              <a:t>ègres</a:t>
            </a:r>
            <a:endParaRPr lang="pt-BR" sz="3600" dirty="0">
              <a:solidFill>
                <a:schemeClr val="accent3"/>
              </a:solidFill>
            </a:endParaRPr>
          </a:p>
        </p:txBody>
      </p:sp>
      <p:sp>
        <p:nvSpPr>
          <p:cNvPr id="3" name="Espaço Reservado para Conteúdo 2"/>
          <p:cNvSpPr>
            <a:spLocks noGrp="1"/>
          </p:cNvSpPr>
          <p:nvPr>
            <p:ph idx="1"/>
          </p:nvPr>
        </p:nvSpPr>
        <p:spPr>
          <a:xfrm>
            <a:off x="1251678" y="1181100"/>
            <a:ext cx="10178322" cy="5257799"/>
          </a:xfrm>
        </p:spPr>
        <p:txBody>
          <a:bodyPr>
            <a:normAutofit fontScale="92500" lnSpcReduction="20000"/>
          </a:bodyPr>
          <a:lstStyle/>
          <a:p>
            <a:r>
              <a:rPr lang="pt-BR" dirty="0" smtClean="0"/>
              <a:t>Antes de entrar na quest</a:t>
            </a:r>
            <a:r>
              <a:rPr lang="pt-BR" dirty="0" smtClean="0"/>
              <a:t>ão da grande ação do romance (a escrita), é preciso entender as características desse romance em contraste com outros. Aqui, vamos usar o livro de </a:t>
            </a:r>
            <a:r>
              <a:rPr lang="pt-BR" dirty="0" err="1" smtClean="0"/>
              <a:t>Zobel</a:t>
            </a:r>
            <a:r>
              <a:rPr lang="pt-BR" dirty="0" smtClean="0"/>
              <a:t> que também analisamos no curso:</a:t>
            </a:r>
            <a:endParaRPr lang="pt-BR" dirty="0"/>
          </a:p>
          <a:p>
            <a:r>
              <a:rPr lang="pt-BR" dirty="0" smtClean="0">
                <a:solidFill>
                  <a:schemeClr val="accent4"/>
                </a:solidFill>
              </a:rPr>
              <a:t>No romance de </a:t>
            </a:r>
            <a:r>
              <a:rPr lang="pt-BR" dirty="0" err="1" smtClean="0">
                <a:solidFill>
                  <a:schemeClr val="accent4"/>
                </a:solidFill>
              </a:rPr>
              <a:t>Zobel</a:t>
            </a:r>
            <a:r>
              <a:rPr lang="pt-BR" dirty="0">
                <a:solidFill>
                  <a:schemeClr val="accent4"/>
                </a:solidFill>
              </a:rPr>
              <a:t>:</a:t>
            </a:r>
            <a:r>
              <a:rPr lang="pt-BR" dirty="0" smtClean="0">
                <a:solidFill>
                  <a:schemeClr val="accent4"/>
                </a:solidFill>
              </a:rPr>
              <a:t> </a:t>
            </a:r>
            <a:endParaRPr lang="pt-BR" dirty="0">
              <a:solidFill>
                <a:schemeClr val="accent4"/>
              </a:solidFill>
            </a:endParaRPr>
          </a:p>
          <a:p>
            <a:pPr lvl="1"/>
            <a:r>
              <a:rPr lang="pt-BR" dirty="0" smtClean="0">
                <a:solidFill>
                  <a:schemeClr val="accent4"/>
                </a:solidFill>
              </a:rPr>
              <a:t>Romance de formaç</a:t>
            </a:r>
            <a:r>
              <a:rPr lang="pt-BR" dirty="0" smtClean="0">
                <a:solidFill>
                  <a:schemeClr val="accent4"/>
                </a:solidFill>
              </a:rPr>
              <a:t>ão</a:t>
            </a:r>
            <a:r>
              <a:rPr lang="pt-BR" dirty="0" smtClean="0"/>
              <a:t>: </a:t>
            </a:r>
            <a:r>
              <a:rPr lang="pt-BR" dirty="0" smtClean="0"/>
              <a:t>herói </a:t>
            </a:r>
            <a:r>
              <a:rPr lang="pt-BR" dirty="0">
                <a:solidFill>
                  <a:schemeClr val="accent4"/>
                </a:solidFill>
              </a:rPr>
              <a:t>adolescente</a:t>
            </a:r>
            <a:r>
              <a:rPr lang="pt-BR" dirty="0"/>
              <a:t> negro, </a:t>
            </a:r>
            <a:r>
              <a:rPr lang="pt-BR" dirty="0" smtClean="0"/>
              <a:t>que deve </a:t>
            </a:r>
            <a:r>
              <a:rPr lang="pt-BR" dirty="0" smtClean="0">
                <a:solidFill>
                  <a:schemeClr val="accent4"/>
                </a:solidFill>
              </a:rPr>
              <a:t>aprender </a:t>
            </a:r>
            <a:r>
              <a:rPr lang="pt-BR" dirty="0" smtClean="0"/>
              <a:t>alguma coisa ao longo do romance.</a:t>
            </a:r>
            <a:endParaRPr lang="pt-BR" dirty="0"/>
          </a:p>
          <a:p>
            <a:pPr lvl="1"/>
            <a:r>
              <a:rPr lang="pt-BR" dirty="0" smtClean="0"/>
              <a:t>O que ele deve aprender? A se </a:t>
            </a:r>
            <a:r>
              <a:rPr lang="pt-BR" dirty="0" smtClean="0">
                <a:solidFill>
                  <a:schemeClr val="accent4"/>
                </a:solidFill>
              </a:rPr>
              <a:t>impor perante a sociedade</a:t>
            </a:r>
            <a:r>
              <a:rPr lang="pt-BR" dirty="0" smtClean="0"/>
              <a:t>, construir algo novo, apesar das adversidades.</a:t>
            </a:r>
            <a:endParaRPr lang="pt-BR" dirty="0"/>
          </a:p>
          <a:p>
            <a:pPr lvl="1"/>
            <a:r>
              <a:rPr lang="pt-BR" dirty="0" smtClean="0"/>
              <a:t>Sociedade: </a:t>
            </a:r>
            <a:r>
              <a:rPr lang="pt-BR" dirty="0"/>
              <a:t>herdeiros da escravidão (professores da escola, patrões)</a:t>
            </a:r>
          </a:p>
          <a:p>
            <a:pPr lvl="1"/>
            <a:r>
              <a:rPr lang="pt-BR" dirty="0" smtClean="0"/>
              <a:t>No limite,  </a:t>
            </a:r>
            <a:r>
              <a:rPr lang="pt-BR" dirty="0" smtClean="0"/>
              <a:t>é um </a:t>
            </a:r>
            <a:r>
              <a:rPr lang="pt-BR" dirty="0" smtClean="0">
                <a:solidFill>
                  <a:schemeClr val="accent4"/>
                </a:solidFill>
              </a:rPr>
              <a:t>romance de modelo </a:t>
            </a:r>
            <a:r>
              <a:rPr lang="pt-BR" dirty="0" smtClean="0">
                <a:solidFill>
                  <a:schemeClr val="accent4"/>
                </a:solidFill>
              </a:rPr>
              <a:t>burguês</a:t>
            </a:r>
            <a:r>
              <a:rPr lang="pt-BR" dirty="0"/>
              <a:t>, </a:t>
            </a:r>
            <a:r>
              <a:rPr lang="pt-BR" dirty="0" smtClean="0"/>
              <a:t> e at</a:t>
            </a:r>
            <a:r>
              <a:rPr lang="pt-BR" dirty="0" smtClean="0"/>
              <a:t>é </a:t>
            </a:r>
            <a:r>
              <a:rPr lang="pt-BR" dirty="0" smtClean="0"/>
              <a:t>ocidental</a:t>
            </a:r>
            <a:r>
              <a:rPr lang="pt-BR" dirty="0"/>
              <a:t>, capitalista, imperialista </a:t>
            </a:r>
            <a:r>
              <a:rPr lang="pt-BR" dirty="0" smtClean="0"/>
              <a:t>(j</a:t>
            </a:r>
            <a:r>
              <a:rPr lang="pt-BR" dirty="0" smtClean="0"/>
              <a:t>á que o herói é aquele que impõe seu produto, </a:t>
            </a:r>
            <a:r>
              <a:rPr lang="pt-BR" dirty="0" smtClean="0"/>
              <a:t>aquele </a:t>
            </a:r>
            <a:r>
              <a:rPr lang="pt-BR" dirty="0"/>
              <a:t>que pode dominar o outro</a:t>
            </a:r>
            <a:r>
              <a:rPr lang="pt-BR" dirty="0" smtClean="0"/>
              <a:t>) </a:t>
            </a:r>
            <a:r>
              <a:rPr lang="pt-BR" dirty="0" smtClean="0">
                <a:sym typeface="Wingdings"/>
              </a:rPr>
              <a:t> Mas isso apenas na forma, importada do romance europeu do s</a:t>
            </a:r>
            <a:r>
              <a:rPr lang="pt-BR" dirty="0" smtClean="0">
                <a:sym typeface="Wingdings"/>
              </a:rPr>
              <a:t>éculo XIX</a:t>
            </a:r>
            <a:r>
              <a:rPr lang="pt-BR" dirty="0" smtClean="0">
                <a:sym typeface="Wingdings"/>
              </a:rPr>
              <a:t>, a hist</a:t>
            </a:r>
            <a:r>
              <a:rPr lang="pt-BR" dirty="0" smtClean="0">
                <a:sym typeface="Wingdings"/>
              </a:rPr>
              <a:t>ória da personagem leva a uma grande crítica do imperialismo.</a:t>
            </a:r>
          </a:p>
          <a:p>
            <a:r>
              <a:rPr lang="pt-BR" dirty="0" smtClean="0">
                <a:solidFill>
                  <a:schemeClr val="accent4"/>
                </a:solidFill>
              </a:rPr>
              <a:t>No romance de Dany </a:t>
            </a:r>
            <a:r>
              <a:rPr lang="pt-BR" dirty="0" err="1" smtClean="0">
                <a:solidFill>
                  <a:schemeClr val="accent4"/>
                </a:solidFill>
              </a:rPr>
              <a:t>Laferri</a:t>
            </a:r>
            <a:r>
              <a:rPr lang="pt-BR" dirty="0" err="1" smtClean="0">
                <a:solidFill>
                  <a:schemeClr val="accent4"/>
                </a:solidFill>
              </a:rPr>
              <a:t>ère</a:t>
            </a:r>
            <a:r>
              <a:rPr lang="pt-BR" dirty="0" smtClean="0">
                <a:solidFill>
                  <a:schemeClr val="accent4"/>
                </a:solidFill>
              </a:rPr>
              <a:t>: </a:t>
            </a:r>
            <a:r>
              <a:rPr lang="pt-BR" dirty="0">
                <a:solidFill>
                  <a:schemeClr val="accent4"/>
                </a:solidFill>
              </a:rPr>
              <a:t> </a:t>
            </a:r>
          </a:p>
          <a:p>
            <a:pPr lvl="1"/>
            <a:r>
              <a:rPr lang="pt-BR" dirty="0" err="1"/>
              <a:t>Vieux</a:t>
            </a:r>
            <a:r>
              <a:rPr lang="pt-BR" dirty="0"/>
              <a:t> </a:t>
            </a:r>
            <a:r>
              <a:rPr lang="pt-BR" dirty="0" smtClean="0"/>
              <a:t>– </a:t>
            </a:r>
            <a:r>
              <a:rPr lang="pt-BR" dirty="0" smtClean="0">
                <a:solidFill>
                  <a:schemeClr val="accent4"/>
                </a:solidFill>
              </a:rPr>
              <a:t>nome </a:t>
            </a:r>
            <a:r>
              <a:rPr lang="pt-BR" dirty="0">
                <a:solidFill>
                  <a:schemeClr val="accent4"/>
                </a:solidFill>
              </a:rPr>
              <a:t>de </a:t>
            </a:r>
            <a:r>
              <a:rPr lang="pt-BR" dirty="0" smtClean="0">
                <a:solidFill>
                  <a:schemeClr val="accent4"/>
                </a:solidFill>
              </a:rPr>
              <a:t>anti-herói </a:t>
            </a:r>
            <a:r>
              <a:rPr lang="pt-BR" dirty="0" smtClean="0"/>
              <a:t>de formaç</a:t>
            </a:r>
            <a:r>
              <a:rPr lang="pt-BR" dirty="0" smtClean="0"/>
              <a:t>ão</a:t>
            </a:r>
            <a:endParaRPr lang="pt-BR" dirty="0"/>
          </a:p>
          <a:p>
            <a:pPr lvl="1"/>
            <a:r>
              <a:rPr lang="pt-BR" dirty="0"/>
              <a:t>Não é adolescente, </a:t>
            </a:r>
            <a:r>
              <a:rPr lang="pt-BR" dirty="0">
                <a:solidFill>
                  <a:schemeClr val="accent4"/>
                </a:solidFill>
              </a:rPr>
              <a:t>não tem nada que aprender</a:t>
            </a:r>
          </a:p>
          <a:p>
            <a:pPr lvl="1"/>
            <a:r>
              <a:rPr lang="pt-BR" dirty="0" smtClean="0"/>
              <a:t>Não </a:t>
            </a:r>
            <a:r>
              <a:rPr lang="pt-BR" dirty="0"/>
              <a:t>estuda, </a:t>
            </a:r>
            <a:r>
              <a:rPr lang="pt-BR" dirty="0" smtClean="0"/>
              <a:t>n</a:t>
            </a:r>
            <a:r>
              <a:rPr lang="pt-BR" dirty="0" smtClean="0"/>
              <a:t>ão trabalha: </a:t>
            </a:r>
            <a:r>
              <a:rPr lang="pt-BR" dirty="0" smtClean="0"/>
              <a:t>não procura se impor </a:t>
            </a:r>
            <a:r>
              <a:rPr lang="pt-BR" dirty="0"/>
              <a:t>no mundo </a:t>
            </a:r>
            <a:r>
              <a:rPr lang="pt-BR" dirty="0" smtClean="0"/>
              <a:t>burguês – romance cr</a:t>
            </a:r>
            <a:r>
              <a:rPr lang="pt-BR" dirty="0" smtClean="0"/>
              <a:t>ítico a partir da forma</a:t>
            </a:r>
            <a:endParaRPr lang="pt-BR" dirty="0"/>
          </a:p>
          <a:p>
            <a:pPr lvl="1"/>
            <a:r>
              <a:rPr lang="pt-BR" dirty="0" smtClean="0"/>
              <a:t>E </a:t>
            </a:r>
            <a:r>
              <a:rPr lang="pt-BR" dirty="0" smtClean="0">
                <a:solidFill>
                  <a:schemeClr val="accent4"/>
                </a:solidFill>
              </a:rPr>
              <a:t>a escrita do romance</a:t>
            </a:r>
            <a:r>
              <a:rPr lang="pt-BR" dirty="0" smtClean="0"/>
              <a:t>? N</a:t>
            </a:r>
            <a:r>
              <a:rPr lang="pt-BR" dirty="0" smtClean="0"/>
              <a:t>ão é a forma de elaborar um </a:t>
            </a:r>
            <a:r>
              <a:rPr lang="pt-BR" dirty="0" smtClean="0">
                <a:solidFill>
                  <a:schemeClr val="accent4"/>
                </a:solidFill>
              </a:rPr>
              <a:t>produto burguês – um livro</a:t>
            </a:r>
            <a:r>
              <a:rPr lang="pt-BR" dirty="0" smtClean="0"/>
              <a:t>?</a:t>
            </a:r>
            <a:endParaRPr lang="pt-BR" dirty="0"/>
          </a:p>
          <a:p>
            <a:endParaRPr lang="pt-BR" dirty="0"/>
          </a:p>
        </p:txBody>
      </p:sp>
    </p:spTree>
    <p:extLst>
      <p:ext uri="{BB962C8B-B14F-4D97-AF65-F5344CB8AC3E}">
        <p14:creationId xmlns:p14="http://schemas.microsoft.com/office/powerpoint/2010/main" val="1160599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153785"/>
            <a:ext cx="10178322" cy="659015"/>
          </a:xfrm>
        </p:spPr>
        <p:txBody>
          <a:bodyPr>
            <a:normAutofit/>
          </a:bodyPr>
          <a:lstStyle/>
          <a:p>
            <a:r>
              <a:rPr lang="pt-BR" sz="3200" dirty="0" smtClean="0"/>
              <a:t>4. A imagem</a:t>
            </a:r>
            <a:r>
              <a:rPr lang="pt-BR" sz="3200" dirty="0" smtClean="0"/>
              <a:t> da escrita</a:t>
            </a:r>
            <a:endParaRPr lang="pt-BR" sz="3200" dirty="0"/>
          </a:p>
        </p:txBody>
      </p:sp>
      <p:sp>
        <p:nvSpPr>
          <p:cNvPr id="3" name="Espaço Reservado para Conteúdo 2"/>
          <p:cNvSpPr>
            <a:spLocks noGrp="1"/>
          </p:cNvSpPr>
          <p:nvPr>
            <p:ph idx="1"/>
          </p:nvPr>
        </p:nvSpPr>
        <p:spPr>
          <a:xfrm>
            <a:off x="1251678" y="812800"/>
            <a:ext cx="10178322" cy="5066793"/>
          </a:xfrm>
        </p:spPr>
        <p:txBody>
          <a:bodyPr/>
          <a:lstStyle/>
          <a:p>
            <a:r>
              <a:rPr lang="pt-BR" dirty="0" smtClean="0"/>
              <a:t>Para entender o papel da escrita no livro, vamos começar por assistir um trecho do filme hom</a:t>
            </a:r>
            <a:r>
              <a:rPr lang="pt-BR" dirty="0" smtClean="0"/>
              <a:t>ônimo, de Jacques </a:t>
            </a:r>
            <a:r>
              <a:rPr lang="pt-BR" dirty="0" err="1" smtClean="0"/>
              <a:t>Benoît</a:t>
            </a:r>
            <a:r>
              <a:rPr lang="pt-BR" dirty="0" smtClean="0"/>
              <a:t>, de 1989. [Só é necessário assistir o primeiro minuto e ao trecho entre 6’27” e 9’08’; se quiserem podem ver o resto, mas a qualidade da edição é horrorosa.  Agradeço se encontrarem o filme completo, eu não consegui]</a:t>
            </a:r>
          </a:p>
          <a:p>
            <a:r>
              <a:rPr lang="pt-BR" dirty="0">
                <a:hlinkClick r:id="rId3"/>
              </a:rPr>
              <a:t>https://</a:t>
            </a:r>
            <a:r>
              <a:rPr lang="pt-BR" dirty="0" smtClean="0">
                <a:hlinkClick r:id="rId3"/>
              </a:rPr>
              <a:t>www.youtube.com/watch?v=ZiIjYtjB-mM</a:t>
            </a:r>
            <a:endParaRPr lang="pt-BR" dirty="0" smtClean="0"/>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220" y="2780539"/>
            <a:ext cx="4666079" cy="3099054"/>
          </a:xfrm>
          <a:prstGeom prst="rect">
            <a:avLst/>
          </a:prstGeom>
        </p:spPr>
      </p:pic>
      <p:sp>
        <p:nvSpPr>
          <p:cNvPr id="5" name="CaixaDeTexto 4"/>
          <p:cNvSpPr txBox="1"/>
          <p:nvPr/>
        </p:nvSpPr>
        <p:spPr>
          <a:xfrm>
            <a:off x="1595020" y="3136139"/>
            <a:ext cx="4521200" cy="1631216"/>
          </a:xfrm>
          <a:prstGeom prst="rect">
            <a:avLst/>
          </a:prstGeom>
          <a:noFill/>
        </p:spPr>
        <p:txBody>
          <a:bodyPr wrap="square" rtlCol="0">
            <a:spAutoFit/>
          </a:bodyPr>
          <a:lstStyle/>
          <a:p>
            <a:pPr marL="285750" indent="-285750">
              <a:buFontTx/>
              <a:buChar char="-"/>
            </a:pPr>
            <a:r>
              <a:rPr lang="pt-BR" sz="2000" dirty="0" smtClean="0">
                <a:solidFill>
                  <a:schemeClr val="tx1">
                    <a:lumMod val="65000"/>
                    <a:lumOff val="35000"/>
                  </a:schemeClr>
                </a:solidFill>
              </a:rPr>
              <a:t>Que </a:t>
            </a:r>
            <a:r>
              <a:rPr lang="pt-BR" sz="2000" dirty="0">
                <a:solidFill>
                  <a:schemeClr val="accent4"/>
                </a:solidFill>
              </a:rPr>
              <a:t>objetos</a:t>
            </a:r>
            <a:r>
              <a:rPr lang="pt-BR" sz="2000" dirty="0">
                <a:solidFill>
                  <a:schemeClr val="tx1">
                    <a:lumMod val="65000"/>
                    <a:lumOff val="35000"/>
                  </a:schemeClr>
                </a:solidFill>
              </a:rPr>
              <a:t> são brancos e que objetos são </a:t>
            </a:r>
            <a:r>
              <a:rPr lang="pt-BR" sz="2000" dirty="0" smtClean="0">
                <a:solidFill>
                  <a:schemeClr val="tx1">
                    <a:lumMod val="65000"/>
                    <a:lumOff val="35000"/>
                  </a:schemeClr>
                </a:solidFill>
              </a:rPr>
              <a:t>negros?</a:t>
            </a:r>
          </a:p>
          <a:p>
            <a:pPr marL="285750" indent="-285750">
              <a:buFontTx/>
              <a:buChar char="-"/>
            </a:pPr>
            <a:r>
              <a:rPr lang="pt-BR" sz="2000" dirty="0" smtClean="0">
                <a:solidFill>
                  <a:schemeClr val="tx1">
                    <a:lumMod val="65000"/>
                    <a:lumOff val="35000"/>
                  </a:schemeClr>
                </a:solidFill>
              </a:rPr>
              <a:t>Que </a:t>
            </a:r>
            <a:r>
              <a:rPr lang="pt-BR" sz="2000" dirty="0" smtClean="0">
                <a:solidFill>
                  <a:schemeClr val="accent4"/>
                </a:solidFill>
              </a:rPr>
              <a:t>cores de roupa </a:t>
            </a:r>
            <a:r>
              <a:rPr lang="pt-BR" sz="2000" dirty="0" smtClean="0">
                <a:solidFill>
                  <a:schemeClr val="tx1">
                    <a:lumMod val="65000"/>
                    <a:lumOff val="35000"/>
                  </a:schemeClr>
                </a:solidFill>
              </a:rPr>
              <a:t>usam as personagens?</a:t>
            </a:r>
          </a:p>
          <a:p>
            <a:pPr marL="285750" indent="-285750">
              <a:buFontTx/>
              <a:buChar char="-"/>
            </a:pPr>
            <a:r>
              <a:rPr lang="pt-BR" sz="2000" dirty="0" smtClean="0">
                <a:solidFill>
                  <a:schemeClr val="tx1">
                    <a:lumMod val="65000"/>
                    <a:lumOff val="35000"/>
                  </a:schemeClr>
                </a:solidFill>
              </a:rPr>
              <a:t>Qual </a:t>
            </a:r>
            <a:r>
              <a:rPr lang="pt-BR" sz="2000" dirty="0" smtClean="0">
                <a:solidFill>
                  <a:schemeClr val="tx1">
                    <a:lumMod val="65000"/>
                    <a:lumOff val="35000"/>
                  </a:schemeClr>
                </a:solidFill>
              </a:rPr>
              <a:t>é a cor da </a:t>
            </a:r>
            <a:r>
              <a:rPr lang="pt-BR" sz="2000" dirty="0" smtClean="0">
                <a:solidFill>
                  <a:schemeClr val="accent4"/>
                </a:solidFill>
              </a:rPr>
              <a:t>roupa de cama</a:t>
            </a:r>
            <a:r>
              <a:rPr lang="pt-BR" sz="2000" dirty="0" smtClean="0">
                <a:solidFill>
                  <a:schemeClr val="tx1">
                    <a:lumMod val="65000"/>
                    <a:lumOff val="35000"/>
                  </a:schemeClr>
                </a:solidFill>
              </a:rPr>
              <a:t>?</a:t>
            </a:r>
            <a:endParaRPr lang="pt-BR" sz="2000" dirty="0">
              <a:solidFill>
                <a:schemeClr val="tx1">
                  <a:lumMod val="65000"/>
                  <a:lumOff val="35000"/>
                </a:schemeClr>
              </a:solidFill>
            </a:endParaRPr>
          </a:p>
        </p:txBody>
      </p:sp>
    </p:spTree>
    <p:extLst>
      <p:ext uri="{BB962C8B-B14F-4D97-AF65-F5344CB8AC3E}">
        <p14:creationId xmlns:p14="http://schemas.microsoft.com/office/powerpoint/2010/main" val="192217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51678" y="393701"/>
            <a:ext cx="10178322" cy="5485892"/>
          </a:xfrm>
        </p:spPr>
        <p:txBody>
          <a:bodyPr>
            <a:normAutofit fontScale="92500" lnSpcReduction="20000"/>
          </a:bodyPr>
          <a:lstStyle/>
          <a:p>
            <a:r>
              <a:rPr lang="pt-BR" dirty="0" smtClean="0"/>
              <a:t>Como voc</a:t>
            </a:r>
            <a:r>
              <a:rPr lang="pt-BR" dirty="0" smtClean="0"/>
              <a:t>ês puderam observar, os </a:t>
            </a:r>
            <a:r>
              <a:rPr lang="pt-BR" dirty="0" smtClean="0">
                <a:solidFill>
                  <a:schemeClr val="accent4"/>
                </a:solidFill>
              </a:rPr>
              <a:t>objetos relativos à escrita são negros </a:t>
            </a:r>
            <a:r>
              <a:rPr lang="pt-BR" dirty="0" smtClean="0"/>
              <a:t>(máquina de escrever, mesa, cadeira, roupa do homem que escreve, cor da pele do homem que escreve). Escrever é, nesse livro, impor uma negritude.</a:t>
            </a:r>
          </a:p>
          <a:p>
            <a:r>
              <a:rPr lang="pt-BR" dirty="0" smtClean="0"/>
              <a:t>Mas escrever onde? No livro há uma analogia entre </a:t>
            </a:r>
            <a:r>
              <a:rPr lang="pt-BR" dirty="0" smtClean="0">
                <a:solidFill>
                  <a:schemeClr val="accent4"/>
                </a:solidFill>
              </a:rPr>
              <a:t>mulher</a:t>
            </a:r>
            <a:r>
              <a:rPr lang="pt-BR" dirty="0" smtClean="0"/>
              <a:t> </a:t>
            </a:r>
            <a:r>
              <a:rPr lang="pt-BR" dirty="0" smtClean="0">
                <a:solidFill>
                  <a:schemeClr val="accent4"/>
                </a:solidFill>
              </a:rPr>
              <a:t>branca – cama – página</a:t>
            </a:r>
            <a:r>
              <a:rPr lang="pt-BR" dirty="0" smtClean="0"/>
              <a:t>, todas sempre vestidas de branco,  como fica evidente no seguinte trecho:</a:t>
            </a:r>
          </a:p>
          <a:p>
            <a:pPr lvl="1"/>
            <a:endParaRPr lang="fr-FR" sz="1700" i="1" dirty="0" smtClean="0"/>
          </a:p>
          <a:p>
            <a:pPr lvl="1"/>
            <a:r>
              <a:rPr lang="fr-FR" sz="1700" i="1" dirty="0" smtClean="0"/>
              <a:t> Qu’est-ce qui t’arrive, Vieux ?</a:t>
            </a:r>
          </a:p>
          <a:p>
            <a:pPr lvl="1"/>
            <a:r>
              <a:rPr lang="fr-FR" sz="1700" i="1" dirty="0" smtClean="0"/>
              <a:t>Quoi ?</a:t>
            </a:r>
          </a:p>
          <a:p>
            <a:pPr lvl="1"/>
            <a:r>
              <a:rPr lang="fr-FR" sz="1700" i="1" dirty="0" smtClean="0"/>
              <a:t> T’as peur ?</a:t>
            </a:r>
          </a:p>
          <a:p>
            <a:pPr lvl="1"/>
            <a:r>
              <a:rPr lang="fr-FR" sz="1700" i="1" dirty="0" smtClean="0"/>
              <a:t> Peur de quoi ?</a:t>
            </a:r>
          </a:p>
          <a:p>
            <a:pPr lvl="1"/>
            <a:r>
              <a:rPr lang="fr-FR" sz="1700" i="1" dirty="0" smtClean="0"/>
              <a:t> T’as peur de la </a:t>
            </a:r>
            <a:r>
              <a:rPr lang="fr-FR" sz="1700" i="1" dirty="0" smtClean="0">
                <a:solidFill>
                  <a:schemeClr val="accent1"/>
                </a:solidFill>
              </a:rPr>
              <a:t>maudite page blanche</a:t>
            </a:r>
            <a:r>
              <a:rPr lang="fr-FR" sz="1700" i="1" dirty="0" smtClean="0"/>
              <a:t> ?</a:t>
            </a:r>
          </a:p>
          <a:p>
            <a:pPr lvl="1"/>
            <a:r>
              <a:rPr lang="fr-FR" sz="1700" i="1" dirty="0" smtClean="0"/>
              <a:t> C’est ça.</a:t>
            </a:r>
          </a:p>
          <a:p>
            <a:pPr lvl="1"/>
            <a:r>
              <a:rPr lang="fr-FR" sz="1700" i="1" dirty="0" smtClean="0"/>
              <a:t> Tors-la, Vieux, </a:t>
            </a:r>
            <a:r>
              <a:rPr lang="fr-FR" sz="1700" i="1" dirty="0" smtClean="0">
                <a:solidFill>
                  <a:schemeClr val="accent1"/>
                </a:solidFill>
              </a:rPr>
              <a:t>prends-la, fais-la gémir</a:t>
            </a:r>
            <a:r>
              <a:rPr lang="fr-FR" sz="1700" i="1" dirty="0" smtClean="0"/>
              <a:t>, humanise cette saloperie de page blanche. </a:t>
            </a:r>
            <a:r>
              <a:rPr lang="fr-FR" sz="1700" dirty="0" smtClean="0"/>
              <a:t>P. 114 [145]</a:t>
            </a:r>
          </a:p>
          <a:p>
            <a:pPr marL="0" indent="0">
              <a:buNone/>
            </a:pPr>
            <a:endParaRPr lang="pt-BR" sz="1900" dirty="0" smtClean="0">
              <a:solidFill>
                <a:schemeClr val="accent1"/>
              </a:solidFill>
            </a:endParaRPr>
          </a:p>
          <a:p>
            <a:pPr marL="0" indent="0">
              <a:buNone/>
            </a:pPr>
            <a:r>
              <a:rPr lang="pt-BR" sz="1900" dirty="0" smtClean="0">
                <a:solidFill>
                  <a:schemeClr val="accent1"/>
                </a:solidFill>
              </a:rPr>
              <a:t>A imagem da escrita está sempre ligada ao sexo com a mulher branca e – mais especificamente – à produção de prazer na mulher branca.  Assim, se </a:t>
            </a:r>
            <a:r>
              <a:rPr lang="pt-BR" sz="1900" dirty="0" err="1" smtClean="0">
                <a:solidFill>
                  <a:schemeClr val="accent1"/>
                </a:solidFill>
              </a:rPr>
              <a:t>Vieux</a:t>
            </a:r>
            <a:r>
              <a:rPr lang="pt-BR" sz="1900" dirty="0" smtClean="0">
                <a:solidFill>
                  <a:schemeClr val="accent1"/>
                </a:solidFill>
              </a:rPr>
              <a:t> quer relatar a escrita de um romance, ele tem que relatar as suas aventuras sexuais com as mulheres brancas. </a:t>
            </a:r>
          </a:p>
        </p:txBody>
      </p:sp>
    </p:spTree>
    <p:extLst>
      <p:ext uri="{BB962C8B-B14F-4D97-AF65-F5344CB8AC3E}">
        <p14:creationId xmlns:p14="http://schemas.microsoft.com/office/powerpoint/2010/main" val="1999721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5. Em que discuss</a:t>
            </a:r>
            <a:r>
              <a:rPr lang="pt-BR" sz="3200" dirty="0" smtClean="0"/>
              <a:t>ão literária se encontra a obra de </a:t>
            </a:r>
            <a:r>
              <a:rPr lang="pt-BR" sz="3200" dirty="0" err="1" smtClean="0"/>
              <a:t>dany</a:t>
            </a:r>
            <a:r>
              <a:rPr lang="pt-BR" sz="3200" dirty="0" smtClean="0"/>
              <a:t> </a:t>
            </a:r>
            <a:r>
              <a:rPr lang="pt-BR" sz="3200" dirty="0" err="1" smtClean="0"/>
              <a:t>laferrière</a:t>
            </a:r>
            <a:r>
              <a:rPr lang="pt-BR" sz="3200" dirty="0" smtClean="0"/>
              <a:t>?</a:t>
            </a:r>
            <a:endParaRPr lang="pt-BR" sz="3200" dirty="0"/>
          </a:p>
        </p:txBody>
      </p:sp>
      <p:sp>
        <p:nvSpPr>
          <p:cNvPr id="3" name="Espaço Reservado para Conteúdo 2"/>
          <p:cNvSpPr>
            <a:spLocks noGrp="1"/>
          </p:cNvSpPr>
          <p:nvPr>
            <p:ph idx="1"/>
          </p:nvPr>
        </p:nvSpPr>
        <p:spPr>
          <a:xfrm>
            <a:off x="1251678" y="1371601"/>
            <a:ext cx="10178322" cy="4507992"/>
          </a:xfrm>
        </p:spPr>
        <p:txBody>
          <a:bodyPr/>
          <a:lstStyle/>
          <a:p>
            <a:endParaRPr lang="pt-BR" dirty="0" smtClean="0"/>
          </a:p>
          <a:p>
            <a:r>
              <a:rPr lang="pt-BR" dirty="0" smtClean="0"/>
              <a:t>Nesse livro, n</a:t>
            </a:r>
            <a:r>
              <a:rPr lang="pt-BR" dirty="0" smtClean="0"/>
              <a:t>ão referência específica a um lugar, mas ao </a:t>
            </a:r>
            <a:r>
              <a:rPr lang="pt-BR" dirty="0" smtClean="0">
                <a:solidFill>
                  <a:schemeClr val="accent4"/>
                </a:solidFill>
              </a:rPr>
              <a:t>negro, </a:t>
            </a:r>
            <a:r>
              <a:rPr lang="pt-BR" dirty="0" smtClean="0"/>
              <a:t>que é colocado como o único que pode escrever. Trata-se de um novo despertar do movimento da </a:t>
            </a:r>
            <a:r>
              <a:rPr lang="pt-BR" dirty="0" smtClean="0">
                <a:solidFill>
                  <a:schemeClr val="accent4"/>
                </a:solidFill>
              </a:rPr>
              <a:t>negritude</a:t>
            </a:r>
            <a:r>
              <a:rPr lang="pt-BR" dirty="0" smtClean="0"/>
              <a:t>, em 1985?</a:t>
            </a:r>
          </a:p>
          <a:p>
            <a:r>
              <a:rPr lang="pt-BR" dirty="0" smtClean="0"/>
              <a:t>Lembremos das diferentes discussões literárias sobre o Caribe vistas no curso:</a:t>
            </a:r>
          </a:p>
          <a:p>
            <a:pPr marL="857250" lvl="1" indent="-400050">
              <a:buFont typeface="+mj-lt"/>
              <a:buAutoNum type="romanUcPeriod"/>
            </a:pPr>
            <a:r>
              <a:rPr lang="fr-FR" dirty="0" smtClean="0">
                <a:solidFill>
                  <a:schemeClr val="accent4"/>
                </a:solidFill>
              </a:rPr>
              <a:t>A </a:t>
            </a:r>
            <a:r>
              <a:rPr lang="fr-FR" dirty="0" err="1" smtClean="0">
                <a:solidFill>
                  <a:schemeClr val="accent4"/>
                </a:solidFill>
              </a:rPr>
              <a:t>negritude</a:t>
            </a:r>
            <a:r>
              <a:rPr lang="fr-FR" dirty="0" smtClean="0">
                <a:solidFill>
                  <a:schemeClr val="accent4"/>
                </a:solidFill>
              </a:rPr>
              <a:t> </a:t>
            </a:r>
            <a:r>
              <a:rPr lang="fr-FR" dirty="0" smtClean="0"/>
              <a:t>– </a:t>
            </a:r>
            <a:r>
              <a:rPr lang="fr-FR" dirty="0" err="1" smtClean="0"/>
              <a:t>exaltaç</a:t>
            </a:r>
            <a:r>
              <a:rPr lang="pt-BR" dirty="0" err="1" smtClean="0"/>
              <a:t>ão</a:t>
            </a:r>
            <a:r>
              <a:rPr lang="pt-BR" dirty="0" smtClean="0"/>
              <a:t> do negro, questionamento do olhar branco sobre o negro, procura do olhar negro, valorização do código simbólico negro (confusão, vertigem, cor) e ações relacionadas ao negro (personagens negros, lembrança da África, valorização o </a:t>
            </a:r>
            <a:r>
              <a:rPr lang="pt-BR" dirty="0" err="1" smtClean="0"/>
              <a:t>Marron</a:t>
            </a:r>
            <a:r>
              <a:rPr lang="pt-BR" dirty="0" smtClean="0"/>
              <a:t>) </a:t>
            </a:r>
            <a:r>
              <a:rPr lang="fr-FR" dirty="0" smtClean="0"/>
              <a:t>– </a:t>
            </a:r>
            <a:r>
              <a:rPr lang="fr-FR" dirty="0"/>
              <a:t>Aimé Césaire</a:t>
            </a:r>
            <a:endParaRPr lang="pt-BR" dirty="0"/>
          </a:p>
          <a:p>
            <a:pPr marL="857250" lvl="1" indent="-400050">
              <a:buFont typeface="+mj-lt"/>
              <a:buAutoNum type="romanUcPeriod"/>
            </a:pPr>
            <a:r>
              <a:rPr lang="fr-FR" dirty="0" smtClean="0">
                <a:solidFill>
                  <a:schemeClr val="accent4"/>
                </a:solidFill>
              </a:rPr>
              <a:t>A po</a:t>
            </a:r>
            <a:r>
              <a:rPr lang="pt-BR" dirty="0" smtClean="0">
                <a:solidFill>
                  <a:schemeClr val="accent4"/>
                </a:solidFill>
              </a:rPr>
              <a:t>ética da relação.  </a:t>
            </a:r>
            <a:r>
              <a:rPr lang="pt-BR" dirty="0" smtClean="0"/>
              <a:t>Valorização da relação de culturas, do espaço americano, da </a:t>
            </a:r>
            <a:r>
              <a:rPr lang="pt-BR" dirty="0" err="1" smtClean="0"/>
              <a:t>antilhas</a:t>
            </a:r>
            <a:r>
              <a:rPr lang="pt-BR" dirty="0" smtClean="0"/>
              <a:t>, da história como ruptura. </a:t>
            </a:r>
            <a:r>
              <a:rPr lang="fr-FR" dirty="0" smtClean="0"/>
              <a:t>- </a:t>
            </a:r>
            <a:r>
              <a:rPr lang="fr-FR" dirty="0"/>
              <a:t>Glissant </a:t>
            </a:r>
            <a:endParaRPr lang="pt-BR" dirty="0"/>
          </a:p>
          <a:p>
            <a:pPr marL="857250" lvl="1" indent="-400050">
              <a:buFont typeface="+mj-lt"/>
              <a:buAutoNum type="romanUcPeriod"/>
            </a:pPr>
            <a:r>
              <a:rPr lang="fr-FR" dirty="0" smtClean="0">
                <a:solidFill>
                  <a:schemeClr val="accent4"/>
                </a:solidFill>
              </a:rPr>
              <a:t>A </a:t>
            </a:r>
            <a:r>
              <a:rPr lang="fr-FR" i="1" dirty="0" err="1" smtClean="0">
                <a:solidFill>
                  <a:schemeClr val="accent4"/>
                </a:solidFill>
              </a:rPr>
              <a:t>cr</a:t>
            </a:r>
            <a:r>
              <a:rPr lang="pt-BR" i="1" dirty="0" err="1" smtClean="0">
                <a:solidFill>
                  <a:schemeClr val="accent4"/>
                </a:solidFill>
              </a:rPr>
              <a:t>éolité</a:t>
            </a:r>
            <a:r>
              <a:rPr lang="pt-BR" i="1" dirty="0" smtClean="0"/>
              <a:t>. </a:t>
            </a:r>
            <a:r>
              <a:rPr lang="pt-BR" dirty="0" smtClean="0"/>
              <a:t>Valorização da língua </a:t>
            </a:r>
            <a:r>
              <a:rPr lang="pt-BR" dirty="0" err="1" smtClean="0"/>
              <a:t>créole</a:t>
            </a:r>
            <a:r>
              <a:rPr lang="pt-BR" dirty="0" smtClean="0"/>
              <a:t>, da figura do contador de histórias, da oralidade. </a:t>
            </a:r>
            <a:r>
              <a:rPr lang="fr-FR" dirty="0" smtClean="0"/>
              <a:t>- </a:t>
            </a:r>
            <a:r>
              <a:rPr lang="fr-FR" dirty="0" err="1" smtClean="0"/>
              <a:t>Chamoiseau</a:t>
            </a:r>
            <a:endParaRPr lang="pt-BR" dirty="0"/>
          </a:p>
          <a:p>
            <a:endParaRPr lang="pt-BR" dirty="0"/>
          </a:p>
        </p:txBody>
      </p:sp>
    </p:spTree>
    <p:extLst>
      <p:ext uri="{BB962C8B-B14F-4D97-AF65-F5344CB8AC3E}">
        <p14:creationId xmlns:p14="http://schemas.microsoft.com/office/powerpoint/2010/main" val="818823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51678" y="495301"/>
            <a:ext cx="10178322" cy="5384292"/>
          </a:xfrm>
        </p:spPr>
        <p:txBody>
          <a:bodyPr>
            <a:normAutofit fontScale="92500" lnSpcReduction="20000"/>
          </a:bodyPr>
          <a:lstStyle/>
          <a:p>
            <a:r>
              <a:rPr lang="pt-BR" dirty="0" smtClean="0">
                <a:solidFill>
                  <a:schemeClr val="accent4"/>
                </a:solidFill>
              </a:rPr>
              <a:t>A qual dessas discuss</a:t>
            </a:r>
            <a:r>
              <a:rPr lang="pt-BR" dirty="0" smtClean="0">
                <a:solidFill>
                  <a:schemeClr val="accent4"/>
                </a:solidFill>
              </a:rPr>
              <a:t>ões pertence o livro de </a:t>
            </a:r>
            <a:r>
              <a:rPr lang="pt-BR" dirty="0" err="1" smtClean="0">
                <a:solidFill>
                  <a:schemeClr val="accent4"/>
                </a:solidFill>
              </a:rPr>
              <a:t>Laferrière</a:t>
            </a:r>
            <a:r>
              <a:rPr lang="pt-BR" dirty="0" smtClean="0">
                <a:solidFill>
                  <a:schemeClr val="accent4"/>
                </a:solidFill>
              </a:rPr>
              <a:t>?</a:t>
            </a:r>
          </a:p>
          <a:p>
            <a:r>
              <a:rPr lang="pt-BR" dirty="0" smtClean="0">
                <a:solidFill>
                  <a:schemeClr val="tx2"/>
                </a:solidFill>
              </a:rPr>
              <a:t>Acredito que </a:t>
            </a:r>
            <a:r>
              <a:rPr lang="pt-BR" dirty="0" smtClean="0">
                <a:solidFill>
                  <a:schemeClr val="accent4"/>
                </a:solidFill>
              </a:rPr>
              <a:t>há um pouco de todas elas</a:t>
            </a:r>
            <a:r>
              <a:rPr lang="pt-BR" dirty="0" smtClean="0">
                <a:solidFill>
                  <a:schemeClr val="tx2"/>
                </a:solidFill>
              </a:rPr>
              <a:t>.</a:t>
            </a:r>
          </a:p>
          <a:p>
            <a:r>
              <a:rPr lang="pt-BR" dirty="0" smtClean="0"/>
              <a:t>Há uma valorização do olhar do negro no livro? Uma </a:t>
            </a:r>
            <a:r>
              <a:rPr lang="pt-BR" dirty="0" smtClean="0">
                <a:solidFill>
                  <a:schemeClr val="accent4"/>
                </a:solidFill>
              </a:rPr>
              <a:t>crítica do olhar do branco sobre o negr</a:t>
            </a:r>
            <a:r>
              <a:rPr lang="pt-BR" dirty="0" smtClean="0"/>
              <a:t>o? Certamente, já que o livro brinca com </a:t>
            </a:r>
            <a:r>
              <a:rPr lang="pt-BR" dirty="0" smtClean="0">
                <a:solidFill>
                  <a:schemeClr val="accent4"/>
                </a:solidFill>
              </a:rPr>
              <a:t>estereótipos</a:t>
            </a:r>
            <a:r>
              <a:rPr lang="pt-BR" dirty="0" smtClean="0"/>
              <a:t> do negro, que fazem parte desse olhar do branco sobre o negro. Ou seja, o livro está relacionado com a negritude.</a:t>
            </a:r>
          </a:p>
          <a:p>
            <a:r>
              <a:rPr lang="pt-BR" dirty="0" smtClean="0"/>
              <a:t>Apesar de não haver uma valorização do espaço (em detrimento da raça), </a:t>
            </a:r>
            <a:r>
              <a:rPr lang="pt-BR" dirty="0" smtClean="0">
                <a:solidFill>
                  <a:schemeClr val="accent4"/>
                </a:solidFill>
              </a:rPr>
              <a:t>o livro é sobre a relação</a:t>
            </a:r>
            <a:r>
              <a:rPr lang="pt-BR" dirty="0" smtClean="0"/>
              <a:t>, o que é possível perceber no título: </a:t>
            </a:r>
            <a:r>
              <a:rPr lang="pt-BR" i="1" dirty="0" err="1" smtClean="0"/>
              <a:t>Comment</a:t>
            </a:r>
            <a:r>
              <a:rPr lang="pt-BR" i="1" dirty="0" smtClean="0"/>
              <a:t> </a:t>
            </a:r>
            <a:r>
              <a:rPr lang="pt-BR" i="1" dirty="0" err="1" smtClean="0"/>
              <a:t>faire</a:t>
            </a:r>
            <a:r>
              <a:rPr lang="pt-BR" i="1" dirty="0" smtClean="0"/>
              <a:t> </a:t>
            </a:r>
            <a:r>
              <a:rPr lang="pt-BR" i="1" dirty="0" err="1" smtClean="0"/>
              <a:t>l’amour</a:t>
            </a:r>
            <a:r>
              <a:rPr lang="pt-BR" i="1" dirty="0" smtClean="0"/>
              <a:t> </a:t>
            </a:r>
            <a:r>
              <a:rPr lang="pt-BR" i="1" dirty="0" err="1" smtClean="0"/>
              <a:t>avec</a:t>
            </a:r>
            <a:r>
              <a:rPr lang="pt-BR" i="1" dirty="0" smtClean="0"/>
              <a:t> </a:t>
            </a:r>
            <a:r>
              <a:rPr lang="pt-BR" i="1" dirty="0" err="1" smtClean="0"/>
              <a:t>un</a:t>
            </a:r>
            <a:r>
              <a:rPr lang="pt-BR" i="1" dirty="0" smtClean="0"/>
              <a:t> </a:t>
            </a:r>
            <a:r>
              <a:rPr lang="pt-BR" i="1" dirty="0" err="1" smtClean="0"/>
              <a:t>nègre</a:t>
            </a:r>
            <a:r>
              <a:rPr lang="pt-BR" i="1" dirty="0" smtClean="0"/>
              <a:t> </a:t>
            </a:r>
            <a:r>
              <a:rPr lang="pt-BR" i="1" dirty="0" err="1" smtClean="0"/>
              <a:t>sans</a:t>
            </a:r>
            <a:r>
              <a:rPr lang="pt-BR" i="1" dirty="0" smtClean="0"/>
              <a:t> se </a:t>
            </a:r>
            <a:r>
              <a:rPr lang="pt-BR" i="1" dirty="0" err="1" smtClean="0"/>
              <a:t>fatiguer</a:t>
            </a:r>
            <a:r>
              <a:rPr lang="pt-BR" dirty="0" smtClean="0"/>
              <a:t>. O título é dirigido não à mulher negra, mas à mulher branca, o grande objeto das aventuras sexuais do narrador. E a imagem da escrita, que é a essência do romance, como vimos aqui, não pode ser dissociada da </a:t>
            </a:r>
            <a:r>
              <a:rPr lang="pt-BR" dirty="0" smtClean="0">
                <a:solidFill>
                  <a:schemeClr val="accent4"/>
                </a:solidFill>
              </a:rPr>
              <a:t>relação com a mulher branca, burguesa, ocidental</a:t>
            </a:r>
            <a:r>
              <a:rPr lang="pt-BR" dirty="0" smtClean="0"/>
              <a:t>. Assim, escrever é, a partir das imagens desse livro, instituir uma relação entre culturas. </a:t>
            </a:r>
          </a:p>
          <a:p>
            <a:r>
              <a:rPr lang="pt-BR" dirty="0" smtClean="0"/>
              <a:t>E em relação à </a:t>
            </a:r>
            <a:r>
              <a:rPr lang="pt-BR" i="1" dirty="0" err="1" smtClean="0"/>
              <a:t>créolité</a:t>
            </a:r>
            <a:r>
              <a:rPr lang="pt-BR" dirty="0" smtClean="0"/>
              <a:t>? O romance é anterior ao manifesto (O </a:t>
            </a:r>
            <a:r>
              <a:rPr lang="pt-BR" i="1" dirty="0" err="1" smtClean="0"/>
              <a:t>Éloge</a:t>
            </a:r>
            <a:r>
              <a:rPr lang="pt-BR" i="1" dirty="0" smtClean="0"/>
              <a:t> de </a:t>
            </a:r>
            <a:r>
              <a:rPr lang="pt-BR" i="1" dirty="0" err="1" smtClean="0"/>
              <a:t>la</a:t>
            </a:r>
            <a:r>
              <a:rPr lang="pt-BR" i="1" dirty="0" smtClean="0"/>
              <a:t> </a:t>
            </a:r>
            <a:r>
              <a:rPr lang="pt-BR" i="1" dirty="0" err="1" smtClean="0"/>
              <a:t>créolité</a:t>
            </a:r>
            <a:r>
              <a:rPr lang="pt-BR" i="1" dirty="0" smtClean="0"/>
              <a:t> </a:t>
            </a:r>
            <a:r>
              <a:rPr lang="pt-BR" dirty="0" smtClean="0"/>
              <a:t>é de 1989</a:t>
            </a:r>
            <a:r>
              <a:rPr lang="pt-BR" i="1" dirty="0" smtClean="0"/>
              <a:t>) </a:t>
            </a:r>
            <a:r>
              <a:rPr lang="pt-BR" dirty="0" smtClean="0"/>
              <a:t>e aparentemente não há no livro referências à cultura oral, popular, das Antilhas. Como já disse, lemos o livro sem saber qual é a origem das personagens.</a:t>
            </a:r>
          </a:p>
          <a:p>
            <a:r>
              <a:rPr lang="pt-BR" dirty="0" smtClean="0"/>
              <a:t>Mas há no livro uma </a:t>
            </a:r>
            <a:r>
              <a:rPr lang="pt-BR" dirty="0" smtClean="0">
                <a:solidFill>
                  <a:schemeClr val="accent4"/>
                </a:solidFill>
              </a:rPr>
              <a:t>grande referência à cultura oral: o jazz</a:t>
            </a:r>
            <a:r>
              <a:rPr lang="pt-BR" dirty="0" smtClean="0"/>
              <a:t>, que embora não seja originário das Antilhas, é originário do sul dos Estados Unidos (New Orleans), que também foi colônia francesa.  É na relação com esse gênero musical, que o livro vai inovar em matéria de ritmo e estrutura da narrativa.</a:t>
            </a:r>
          </a:p>
          <a:p>
            <a:endParaRPr lang="pt-BR" dirty="0" smtClean="0"/>
          </a:p>
          <a:p>
            <a:endParaRPr lang="pt-BR" dirty="0"/>
          </a:p>
          <a:p>
            <a:endParaRPr lang="pt-BR" dirty="0"/>
          </a:p>
        </p:txBody>
      </p:sp>
    </p:spTree>
    <p:extLst>
      <p:ext uri="{BB962C8B-B14F-4D97-AF65-F5344CB8AC3E}">
        <p14:creationId xmlns:p14="http://schemas.microsoft.com/office/powerpoint/2010/main" val="1343924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722515"/>
          </a:xfrm>
        </p:spPr>
        <p:txBody>
          <a:bodyPr>
            <a:normAutofit/>
          </a:bodyPr>
          <a:lstStyle/>
          <a:p>
            <a:r>
              <a:rPr lang="pt-BR" sz="3600" dirty="0" smtClean="0"/>
              <a:t>6. A escrita e o jazz</a:t>
            </a:r>
            <a:endParaRPr lang="pt-BR" sz="3600" dirty="0"/>
          </a:p>
        </p:txBody>
      </p:sp>
      <p:sp>
        <p:nvSpPr>
          <p:cNvPr id="3" name="Espaço Reservado para Conteúdo 2"/>
          <p:cNvSpPr>
            <a:spLocks noGrp="1"/>
          </p:cNvSpPr>
          <p:nvPr>
            <p:ph idx="1"/>
          </p:nvPr>
        </p:nvSpPr>
        <p:spPr>
          <a:xfrm>
            <a:off x="1251678" y="1206501"/>
            <a:ext cx="10178322" cy="4673092"/>
          </a:xfrm>
        </p:spPr>
        <p:txBody>
          <a:bodyPr>
            <a:normAutofit fontScale="92500" lnSpcReduction="10000"/>
          </a:bodyPr>
          <a:lstStyle/>
          <a:p>
            <a:r>
              <a:rPr lang="pt-BR" dirty="0" smtClean="0"/>
              <a:t>Em muitos ca</a:t>
            </a:r>
            <a:r>
              <a:rPr lang="pt-BR" dirty="0" smtClean="0"/>
              <a:t>pítulos do livro, há referência a um músico de jazz, que acaba interferindo de alguma forma na estrutura da narrativa.</a:t>
            </a:r>
          </a:p>
          <a:p>
            <a:r>
              <a:rPr lang="pt-BR" dirty="0" smtClean="0"/>
              <a:t>Irina </a:t>
            </a:r>
            <a:r>
              <a:rPr lang="pt-BR" dirty="0" err="1" smtClean="0">
                <a:solidFill>
                  <a:schemeClr val="accent4"/>
                </a:solidFill>
              </a:rPr>
              <a:t>Rajewsky</a:t>
            </a:r>
            <a:r>
              <a:rPr lang="pt-BR" dirty="0" smtClean="0">
                <a:solidFill>
                  <a:schemeClr val="accent4"/>
                </a:solidFill>
              </a:rPr>
              <a:t> </a:t>
            </a:r>
            <a:r>
              <a:rPr lang="pt-BR" dirty="0" smtClean="0"/>
              <a:t>propõe usar o termo </a:t>
            </a:r>
            <a:r>
              <a:rPr lang="pt-BR" dirty="0" smtClean="0">
                <a:solidFill>
                  <a:schemeClr val="accent4"/>
                </a:solidFill>
              </a:rPr>
              <a:t>referência intermediática </a:t>
            </a:r>
            <a:r>
              <a:rPr lang="pt-BR" dirty="0" smtClean="0"/>
              <a:t>para se referir às relações entre as mídias. Elas em geral têm o papel de suprir a deficiência de uma mídia. Neste caso, a deficiência é da cultura escrita, que deve ser irrigada pela música, criando um </a:t>
            </a:r>
            <a:r>
              <a:rPr lang="pt-BR" dirty="0" smtClean="0">
                <a:solidFill>
                  <a:schemeClr val="accent4"/>
                </a:solidFill>
              </a:rPr>
              <a:t>novo tecido-texto, que não é feito apenas de palavras, mas de produções sonoras</a:t>
            </a:r>
            <a:r>
              <a:rPr lang="pt-BR" dirty="0" smtClean="0"/>
              <a:t>. O livro sai do papel e torna-se (também) som.</a:t>
            </a:r>
          </a:p>
          <a:p>
            <a:r>
              <a:rPr lang="pt-BR" dirty="0" err="1" smtClean="0"/>
              <a:t>Chamoiseau</a:t>
            </a:r>
            <a:r>
              <a:rPr lang="pt-BR" dirty="0" smtClean="0"/>
              <a:t> prop</a:t>
            </a:r>
            <a:r>
              <a:rPr lang="pt-BR" dirty="0" smtClean="0"/>
              <a:t>õe</a:t>
            </a:r>
            <a:r>
              <a:rPr lang="pt-BR" dirty="0" smtClean="0"/>
              <a:t> </a:t>
            </a:r>
            <a:r>
              <a:rPr lang="pt-BR" i="1" dirty="0" err="1" smtClean="0"/>
              <a:t>Écrire</a:t>
            </a:r>
            <a:r>
              <a:rPr lang="pt-BR" i="1" dirty="0" smtClean="0"/>
              <a:t> </a:t>
            </a:r>
            <a:r>
              <a:rPr lang="pt-BR" i="1" dirty="0" err="1" smtClean="0"/>
              <a:t>la</a:t>
            </a:r>
            <a:r>
              <a:rPr lang="pt-BR" i="1" dirty="0" smtClean="0"/>
              <a:t> parole de </a:t>
            </a:r>
            <a:r>
              <a:rPr lang="pt-BR" i="1" dirty="0" err="1" smtClean="0"/>
              <a:t>la</a:t>
            </a:r>
            <a:r>
              <a:rPr lang="pt-BR" i="1" dirty="0" smtClean="0"/>
              <a:t> </a:t>
            </a:r>
            <a:r>
              <a:rPr lang="pt-BR" i="1" dirty="0" err="1" smtClean="0"/>
              <a:t>nuit</a:t>
            </a:r>
            <a:r>
              <a:rPr lang="pt-BR" dirty="0" smtClean="0"/>
              <a:t>: </a:t>
            </a:r>
          </a:p>
          <a:p>
            <a:pPr marL="457200" lvl="1" indent="0">
              <a:buNone/>
            </a:pPr>
            <a:r>
              <a:rPr lang="fr-FR" i="1" dirty="0" smtClean="0"/>
              <a:t>Dans </a:t>
            </a:r>
            <a:r>
              <a:rPr lang="fr-FR" i="1" dirty="0"/>
              <a:t>ce contact avec la langue créole, il nous faut autant acquérir son lexique que tenter de </a:t>
            </a:r>
            <a:r>
              <a:rPr lang="fr-FR" i="1" dirty="0" smtClean="0"/>
              <a:t>percevoir </a:t>
            </a:r>
            <a:r>
              <a:rPr lang="fr-FR" i="1" dirty="0">
                <a:solidFill>
                  <a:schemeClr val="accent1"/>
                </a:solidFill>
              </a:rPr>
              <a:t>son </a:t>
            </a:r>
            <a:r>
              <a:rPr lang="fr-FR" i="1" dirty="0" smtClean="0">
                <a:solidFill>
                  <a:schemeClr val="accent1"/>
                </a:solidFill>
              </a:rPr>
              <a:t>rythme</a:t>
            </a:r>
            <a:r>
              <a:rPr lang="fr-FR" i="1" dirty="0">
                <a:solidFill>
                  <a:schemeClr val="accent1"/>
                </a:solidFill>
              </a:rPr>
              <a:t>, ses ondulations, ses intonations, son intensité, son niveau sonore, ses choix</a:t>
            </a:r>
            <a:r>
              <a:rPr lang="fr-FR" i="1" dirty="0"/>
              <a:t>. </a:t>
            </a:r>
            <a:r>
              <a:rPr lang="fr-FR" dirty="0"/>
              <a:t>p</a:t>
            </a:r>
            <a:r>
              <a:rPr lang="fr-FR" dirty="0" smtClean="0"/>
              <a:t>. 155 </a:t>
            </a:r>
            <a:endParaRPr lang="pt-BR" dirty="0"/>
          </a:p>
          <a:p>
            <a:r>
              <a:rPr lang="pt-BR" dirty="0" smtClean="0"/>
              <a:t> É isso que Dany </a:t>
            </a:r>
            <a:r>
              <a:rPr lang="pt-BR" dirty="0" err="1" smtClean="0"/>
              <a:t>Laferrière</a:t>
            </a:r>
            <a:r>
              <a:rPr lang="pt-BR" dirty="0" smtClean="0"/>
              <a:t> faz em relação ao jazz. Tenta perceber as ondulações, tons, intensidade, nível sonoro da música e tenta incorporá-la à escrita, para suprir a </a:t>
            </a:r>
            <a:r>
              <a:rPr lang="pt-BR" dirty="0" smtClean="0">
                <a:solidFill>
                  <a:schemeClr val="accent4"/>
                </a:solidFill>
              </a:rPr>
              <a:t>grande deficiência do romance </a:t>
            </a:r>
            <a:r>
              <a:rPr lang="pt-BR" dirty="0" smtClean="0"/>
              <a:t>(a ideologia burguesa, imperialista, ocidental e branca).</a:t>
            </a:r>
          </a:p>
          <a:p>
            <a:r>
              <a:rPr lang="pt-BR" dirty="0" smtClean="0"/>
              <a:t>Continuando a analogia da escrita, temos a escrita do romance seria a mulher branca, enquanto o jazz, o homem negro. O livro é o espaço da relação.</a:t>
            </a:r>
            <a:endParaRPr lang="pt-BR" dirty="0"/>
          </a:p>
        </p:txBody>
      </p:sp>
    </p:spTree>
    <p:extLst>
      <p:ext uri="{BB962C8B-B14F-4D97-AF65-F5344CB8AC3E}">
        <p14:creationId xmlns:p14="http://schemas.microsoft.com/office/powerpoint/2010/main" val="1293815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37378" y="355600"/>
            <a:ext cx="6965222" cy="5549899"/>
          </a:xfrm>
        </p:spPr>
        <p:txBody>
          <a:bodyPr>
            <a:normAutofit lnSpcReduction="10000"/>
          </a:bodyPr>
          <a:lstStyle/>
          <a:p>
            <a:r>
              <a:rPr lang="pt-BR" dirty="0" smtClean="0"/>
              <a:t>Vejamos alguns exemplos:</a:t>
            </a:r>
          </a:p>
          <a:p>
            <a:r>
              <a:rPr lang="pt-BR" dirty="0" smtClean="0"/>
              <a:t>No in</a:t>
            </a:r>
            <a:r>
              <a:rPr lang="pt-BR" dirty="0" smtClean="0"/>
              <a:t>ício do livro, há uma referência ao barulho infernal do apartamento acima do de Bouba e </a:t>
            </a:r>
            <a:r>
              <a:rPr lang="pt-BR" dirty="0" err="1" smtClean="0"/>
              <a:t>Vieux</a:t>
            </a:r>
            <a:r>
              <a:rPr lang="pt-BR" dirty="0"/>
              <a:t>. </a:t>
            </a:r>
          </a:p>
          <a:p>
            <a:pPr marL="457200" lvl="1" indent="0">
              <a:buNone/>
            </a:pPr>
            <a:r>
              <a:rPr lang="fr-FR" sz="1700" i="1" dirty="0" err="1" smtClean="0"/>
              <a:t>Bouba</a:t>
            </a:r>
            <a:r>
              <a:rPr lang="fr-FR" sz="1700" i="1" dirty="0" smtClean="0"/>
              <a:t> croit, tout simplement, que nous avons loué l’antichambre de l’enfer et qu’au-dessus de nous vit Belzébuth soi-même. Le bruit reprend avec plus de violence. Plus fort. Plus précipité. On dirait nettement une course effrénée des quatre chevaux de l’Apocalypse. Parker a juste le temps de jouer Cool Blues et après, ce petit monstre d’invention, de folie sonore, </a:t>
            </a:r>
            <a:r>
              <a:rPr lang="fr-FR" sz="1700" i="1" dirty="0" err="1" smtClean="0">
                <a:solidFill>
                  <a:schemeClr val="accent1"/>
                </a:solidFill>
              </a:rPr>
              <a:t>Koko</a:t>
            </a:r>
            <a:r>
              <a:rPr lang="fr-FR" sz="1700" i="1" dirty="0" smtClean="0">
                <a:solidFill>
                  <a:schemeClr val="accent1"/>
                </a:solidFill>
              </a:rPr>
              <a:t> </a:t>
            </a:r>
            <a:r>
              <a:rPr lang="fr-FR" sz="1700" i="1" dirty="0" smtClean="0"/>
              <a:t>(1946). </a:t>
            </a:r>
            <a:r>
              <a:rPr lang="fr-FR" sz="1700" i="1" dirty="0" smtClean="0">
                <a:solidFill>
                  <a:schemeClr val="accent1"/>
                </a:solidFill>
              </a:rPr>
              <a:t>La seule pièce musicale à pouvoir faire face à cette démence qui nous tombe du ciel.</a:t>
            </a:r>
            <a:r>
              <a:rPr lang="fr-FR" sz="1700" i="1" dirty="0" smtClean="0"/>
              <a:t> Le plafond descend d’un millimètre dans un nuage de poussières roses. Soudain, rien. On attend avec impatience, en haleine, la fin du monde. L’Apocalypse privée. Sur mesure. SILENCE. Puis ce cri tendu, en contre-ut, aigu, soutenu, inhumain, tantôt allegro, tantôt andante, tantôt pianissimo, cri interminable, inconsolable, électronique, asexué, sur fond de saxe Parker ; unique chant de cette aube. </a:t>
            </a:r>
            <a:r>
              <a:rPr lang="fr-FR" sz="1700" dirty="0" smtClean="0"/>
              <a:t>p. 16 [15]</a:t>
            </a:r>
          </a:p>
          <a:p>
            <a:pPr marL="0" indent="0">
              <a:buNone/>
            </a:pPr>
            <a:r>
              <a:rPr lang="fr-FR" sz="1900" dirty="0" smtClean="0">
                <a:solidFill>
                  <a:schemeClr val="accent1"/>
                </a:solidFill>
              </a:rPr>
              <a:t>H</a:t>
            </a:r>
            <a:r>
              <a:rPr lang="pt-BR" sz="1900" dirty="0" smtClean="0">
                <a:solidFill>
                  <a:schemeClr val="accent1"/>
                </a:solidFill>
              </a:rPr>
              <a:t>á uma referência à insuficiência de linguagem para descrever essa situação, por isso à referência à peça musical, que dá o tom do ritmo frenético das últimas frases do capítulo.</a:t>
            </a:r>
            <a:endParaRPr lang="fr-FR" sz="1900" dirty="0" smtClean="0">
              <a:solidFill>
                <a:schemeClr val="accent1"/>
              </a:solidFill>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600" y="609601"/>
            <a:ext cx="2719733" cy="2823083"/>
          </a:xfrm>
          <a:prstGeom prst="rect">
            <a:avLst/>
          </a:prstGeom>
        </p:spPr>
      </p:pic>
      <p:sp>
        <p:nvSpPr>
          <p:cNvPr id="5" name="CaixaDeTexto 4"/>
          <p:cNvSpPr txBox="1"/>
          <p:nvPr/>
        </p:nvSpPr>
        <p:spPr>
          <a:xfrm>
            <a:off x="8522666" y="3556000"/>
            <a:ext cx="1879600" cy="646331"/>
          </a:xfrm>
          <a:prstGeom prst="rect">
            <a:avLst/>
          </a:prstGeom>
          <a:noFill/>
        </p:spPr>
        <p:txBody>
          <a:bodyPr wrap="square" rtlCol="0">
            <a:spAutoFit/>
          </a:bodyPr>
          <a:lstStyle/>
          <a:p>
            <a:r>
              <a:rPr lang="pt-BR" dirty="0" smtClean="0">
                <a:hlinkClick r:id="rId4"/>
              </a:rPr>
              <a:t>Ouvir </a:t>
            </a:r>
            <a:r>
              <a:rPr lang="pt-BR" i="1" dirty="0" err="1" smtClean="0">
                <a:hlinkClick r:id="rId4"/>
              </a:rPr>
              <a:t>Koko</a:t>
            </a:r>
            <a:r>
              <a:rPr lang="pt-BR" dirty="0" smtClean="0">
                <a:hlinkClick r:id="rId4"/>
              </a:rPr>
              <a:t>, de Charlie Parker</a:t>
            </a:r>
            <a:endParaRPr lang="pt-BR" dirty="0"/>
          </a:p>
        </p:txBody>
      </p:sp>
    </p:spTree>
    <p:extLst>
      <p:ext uri="{BB962C8B-B14F-4D97-AF65-F5344CB8AC3E}">
        <p14:creationId xmlns:p14="http://schemas.microsoft.com/office/powerpoint/2010/main" val="867146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61178" y="292101"/>
            <a:ext cx="3942622" cy="7759699"/>
          </a:xfrm>
        </p:spPr>
        <p:txBody>
          <a:bodyPr>
            <a:normAutofit/>
          </a:bodyPr>
          <a:lstStyle/>
          <a:p>
            <a:r>
              <a:rPr lang="pt-BR" sz="1600" dirty="0" smtClean="0"/>
              <a:t>Nesse trecho j</a:t>
            </a:r>
            <a:r>
              <a:rPr lang="pt-BR" sz="1600" dirty="0" smtClean="0"/>
              <a:t>á citado acima, </a:t>
            </a:r>
            <a:r>
              <a:rPr lang="pt-BR" sz="1600" dirty="0" smtClean="0">
                <a:solidFill>
                  <a:schemeClr val="accent4"/>
                </a:solidFill>
              </a:rPr>
              <a:t>Bouba e </a:t>
            </a:r>
            <a:r>
              <a:rPr lang="pt-BR" sz="1600" dirty="0" err="1" smtClean="0">
                <a:solidFill>
                  <a:schemeClr val="accent4"/>
                </a:solidFill>
              </a:rPr>
              <a:t>Vieux</a:t>
            </a:r>
            <a:r>
              <a:rPr lang="pt-BR" sz="1600" dirty="0" smtClean="0">
                <a:solidFill>
                  <a:schemeClr val="accent4"/>
                </a:solidFill>
              </a:rPr>
              <a:t> conversam sobre o romance que </a:t>
            </a:r>
            <a:r>
              <a:rPr lang="pt-BR" sz="1600" dirty="0" err="1" smtClean="0">
                <a:solidFill>
                  <a:schemeClr val="accent4"/>
                </a:solidFill>
              </a:rPr>
              <a:t>Vieux</a:t>
            </a:r>
            <a:r>
              <a:rPr lang="pt-BR" sz="1600" dirty="0" smtClean="0">
                <a:solidFill>
                  <a:schemeClr val="accent4"/>
                </a:solidFill>
              </a:rPr>
              <a:t> está escrevendo:</a:t>
            </a:r>
          </a:p>
          <a:p>
            <a:endParaRPr lang="pt-BR" sz="1600" dirty="0" smtClean="0">
              <a:solidFill>
                <a:schemeClr val="accent4"/>
              </a:solidFill>
            </a:endParaRPr>
          </a:p>
          <a:p>
            <a:pPr marL="457200" lvl="1" indent="0">
              <a:spcBef>
                <a:spcPts val="0"/>
              </a:spcBef>
              <a:buNone/>
            </a:pPr>
            <a:r>
              <a:rPr lang="fr-FR" sz="1600" i="1" dirty="0" smtClean="0"/>
              <a:t>— Je suis sur un grand coup.</a:t>
            </a:r>
          </a:p>
          <a:p>
            <a:pPr marL="457200" lvl="1" indent="0">
              <a:spcBef>
                <a:spcPts val="0"/>
              </a:spcBef>
              <a:buNone/>
            </a:pPr>
            <a:r>
              <a:rPr lang="fr-FR" sz="1600" i="1" dirty="0" smtClean="0"/>
              <a:t>— Hé ! (il a l’air heureux, </a:t>
            </a:r>
            <a:r>
              <a:rPr lang="fr-FR" sz="1600" i="1" dirty="0" err="1" smtClean="0"/>
              <a:t>Bouba</a:t>
            </a:r>
            <a:r>
              <a:rPr lang="fr-FR" sz="1600" i="1" dirty="0" smtClean="0"/>
              <a:t>). Raconte ça.</a:t>
            </a:r>
          </a:p>
          <a:p>
            <a:pPr marL="457200" lvl="1" indent="0">
              <a:spcBef>
                <a:spcPts val="0"/>
              </a:spcBef>
              <a:buNone/>
            </a:pPr>
            <a:r>
              <a:rPr lang="fr-FR" sz="1600" i="1" dirty="0" smtClean="0"/>
              <a:t>— Un roman</a:t>
            </a:r>
          </a:p>
          <a:p>
            <a:pPr marL="457200" lvl="1" indent="0">
              <a:spcBef>
                <a:spcPts val="0"/>
              </a:spcBef>
              <a:buNone/>
            </a:pPr>
            <a:r>
              <a:rPr lang="fr-FR" sz="1600" i="1" dirty="0" smtClean="0"/>
              <a:t>.— Dis pas… Un roman ! Un vrai roman ?</a:t>
            </a:r>
          </a:p>
          <a:p>
            <a:pPr marL="457200" lvl="1" indent="0">
              <a:spcBef>
                <a:spcPts val="0"/>
              </a:spcBef>
              <a:buNone/>
            </a:pPr>
            <a:r>
              <a:rPr lang="fr-FR" sz="1600" i="1" dirty="0" smtClean="0"/>
              <a:t>— Ben… un court roman. </a:t>
            </a:r>
            <a:r>
              <a:rPr lang="fr-FR" sz="1600" i="1" dirty="0" smtClean="0">
                <a:solidFill>
                  <a:schemeClr val="accent1"/>
                </a:solidFill>
              </a:rPr>
              <a:t>Pas vraiment un roman, plutôt des phantasmes.</a:t>
            </a:r>
          </a:p>
          <a:p>
            <a:pPr marL="457200" lvl="1" indent="0">
              <a:spcBef>
                <a:spcPts val="0"/>
              </a:spcBef>
              <a:buNone/>
            </a:pPr>
            <a:r>
              <a:rPr lang="fr-FR" sz="1600" i="1" dirty="0" smtClean="0"/>
              <a:t>— Arrête, Vieux, laisse ta critique à la noix aux pros usés et désabusés qui n’ont plus de jus. Un roman, c’est un roman. Court ou long. Raconte ça…</a:t>
            </a:r>
          </a:p>
          <a:p>
            <a:pPr marL="457200" lvl="1" indent="0">
              <a:buNone/>
            </a:pPr>
            <a:r>
              <a:rPr lang="fr-FR" sz="1600" i="1" dirty="0" smtClean="0"/>
              <a:t>— C’est simple, c’est un type, un Nègre, qui vit avec un copain qui passe son temps couché sur un Divan </a:t>
            </a:r>
            <a:r>
              <a:rPr lang="fr-FR" sz="1600" i="1" dirty="0" smtClean="0">
                <a:solidFill>
                  <a:schemeClr val="accent1"/>
                </a:solidFill>
              </a:rPr>
              <a:t>à ne rien faire </a:t>
            </a:r>
            <a:r>
              <a:rPr lang="fr-FR" sz="1600" i="1" dirty="0" smtClean="0"/>
              <a:t>sinon à méditer, à lire le Coran, à écouter du jazz et à baiser quand ça vient</a:t>
            </a:r>
            <a:r>
              <a:rPr lang="pt-BR" sz="1600" i="1" dirty="0" smtClean="0"/>
              <a:t>.</a:t>
            </a:r>
            <a:r>
              <a:rPr lang="pt-BR" sz="1600" i="1" dirty="0"/>
              <a:t> </a:t>
            </a:r>
            <a:endParaRPr lang="pt-BR" sz="1600" i="1" dirty="0" smtClean="0"/>
          </a:p>
          <a:p>
            <a:pPr marL="457200" lvl="1" indent="0">
              <a:buNone/>
            </a:pPr>
            <a:r>
              <a:rPr lang="pt-BR" sz="1600" i="1" dirty="0" smtClean="0"/>
              <a:t>— Et </a:t>
            </a:r>
            <a:r>
              <a:rPr lang="pt-BR" sz="1600" i="1" dirty="0" err="1">
                <a:solidFill>
                  <a:schemeClr val="accent1"/>
                </a:solidFill>
              </a:rPr>
              <a:t>ça</a:t>
            </a:r>
            <a:r>
              <a:rPr lang="pt-BR" sz="1600" i="1" dirty="0">
                <a:solidFill>
                  <a:schemeClr val="accent1"/>
                </a:solidFill>
              </a:rPr>
              <a:t> </a:t>
            </a:r>
            <a:r>
              <a:rPr lang="pt-BR" sz="1600" i="1" dirty="0" err="1">
                <a:solidFill>
                  <a:schemeClr val="accent1"/>
                </a:solidFill>
              </a:rPr>
              <a:t>vient</a:t>
            </a:r>
            <a:r>
              <a:rPr lang="pt-BR" sz="1600" i="1" dirty="0"/>
              <a:t> ?</a:t>
            </a:r>
          </a:p>
          <a:p>
            <a:pPr marL="457200" lvl="1" indent="0">
              <a:buNone/>
            </a:pPr>
            <a:r>
              <a:rPr lang="pt-BR" sz="1600" i="1" dirty="0"/>
              <a:t>— </a:t>
            </a:r>
            <a:r>
              <a:rPr lang="pt-BR" sz="1600" i="1" dirty="0" err="1"/>
              <a:t>Je</a:t>
            </a:r>
            <a:r>
              <a:rPr lang="pt-BR" sz="1600" i="1" dirty="0"/>
              <a:t> </a:t>
            </a:r>
            <a:r>
              <a:rPr lang="pt-BR" sz="1600" i="1" dirty="0" err="1"/>
              <a:t>suppose</a:t>
            </a:r>
            <a:r>
              <a:rPr lang="pt-BR" sz="1600" i="1" dirty="0"/>
              <a:t> </a:t>
            </a:r>
          </a:p>
          <a:p>
            <a:pPr marL="457200" lvl="1" indent="0">
              <a:spcBef>
                <a:spcPts val="0"/>
              </a:spcBef>
              <a:buNone/>
            </a:pPr>
            <a:endParaRPr lang="pt-BR" sz="1600" i="1" dirty="0"/>
          </a:p>
          <a:p>
            <a:pPr marL="0" indent="0">
              <a:buNone/>
            </a:pPr>
            <a:endParaRPr lang="pt-BR" sz="1600" i="1" dirty="0" smtClean="0"/>
          </a:p>
        </p:txBody>
      </p:sp>
      <p:sp>
        <p:nvSpPr>
          <p:cNvPr id="4" name="CaixaDeTexto 3"/>
          <p:cNvSpPr txBox="1"/>
          <p:nvPr/>
        </p:nvSpPr>
        <p:spPr>
          <a:xfrm>
            <a:off x="5257800" y="279400"/>
            <a:ext cx="4762500" cy="3539430"/>
          </a:xfrm>
          <a:prstGeom prst="rect">
            <a:avLst/>
          </a:prstGeom>
          <a:noFill/>
        </p:spPr>
        <p:txBody>
          <a:bodyPr wrap="square" rtlCol="0">
            <a:spAutoFit/>
          </a:bodyPr>
          <a:lstStyle/>
          <a:p>
            <a:pPr lvl="1"/>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Hé</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Vieux</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ça</a:t>
            </a:r>
            <a:r>
              <a:rPr lang="pt-BR" sz="1600" i="1" dirty="0" smtClean="0">
                <a:solidFill>
                  <a:schemeClr val="tx1">
                    <a:lumMod val="65000"/>
                    <a:lumOff val="35000"/>
                  </a:schemeClr>
                </a:solidFill>
              </a:rPr>
              <a:t> me </a:t>
            </a:r>
            <a:r>
              <a:rPr lang="pt-BR" sz="1600" i="1" dirty="0" err="1" smtClean="0">
                <a:solidFill>
                  <a:schemeClr val="tx1">
                    <a:lumMod val="65000"/>
                    <a:lumOff val="35000"/>
                  </a:schemeClr>
                </a:solidFill>
              </a:rPr>
              <a:t>plaît</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vrai</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J’aime</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ça</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l’idée</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du</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type</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qui</a:t>
            </a:r>
            <a:r>
              <a:rPr lang="pt-BR" sz="1600" i="1" dirty="0" smtClean="0">
                <a:solidFill>
                  <a:schemeClr val="tx1">
                    <a:lumMod val="65000"/>
                    <a:lumOff val="35000"/>
                  </a:schemeClr>
                </a:solidFill>
              </a:rPr>
              <a:t> ne </a:t>
            </a:r>
            <a:r>
              <a:rPr lang="pt-BR" sz="1600" i="1" dirty="0" err="1" smtClean="0">
                <a:solidFill>
                  <a:schemeClr val="tx1">
                    <a:lumMod val="65000"/>
                    <a:lumOff val="35000"/>
                  </a:schemeClr>
                </a:solidFill>
              </a:rPr>
              <a:t>fout</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rien</a:t>
            </a:r>
            <a:r>
              <a:rPr lang="pt-BR" sz="1600" i="1" dirty="0" smtClean="0">
                <a:solidFill>
                  <a:schemeClr val="tx1">
                    <a:lumMod val="65000"/>
                    <a:lumOff val="35000"/>
                  </a:schemeClr>
                </a:solidFill>
              </a:rPr>
              <a:t>.</a:t>
            </a:r>
          </a:p>
          <a:p>
            <a:pPr lvl="1"/>
            <a:r>
              <a:rPr lang="pt-BR" sz="1600" i="1" dirty="0" smtClean="0">
                <a:solidFill>
                  <a:schemeClr val="tx1">
                    <a:lumMod val="65000"/>
                    <a:lumOff val="35000"/>
                  </a:schemeClr>
                </a:solidFill>
              </a:rPr>
              <a:t>— Normal, </a:t>
            </a:r>
            <a:r>
              <a:rPr lang="pt-BR" sz="1600" i="1" dirty="0" err="1" smtClean="0">
                <a:solidFill>
                  <a:schemeClr val="tx1">
                    <a:lumMod val="65000"/>
                    <a:lumOff val="35000"/>
                  </a:schemeClr>
                </a:solidFill>
              </a:rPr>
              <a:t>puisque</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j’ai</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utilisé</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tes</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traits</a:t>
            </a:r>
            <a:r>
              <a:rPr lang="pt-BR" sz="1600" i="1" dirty="0" smtClean="0">
                <a:solidFill>
                  <a:schemeClr val="tx1">
                    <a:lumMod val="65000"/>
                    <a:lumOff val="35000"/>
                  </a:schemeClr>
                </a:solidFill>
              </a:rPr>
              <a:t>.</a:t>
            </a:r>
          </a:p>
          <a:p>
            <a:pPr lvl="1"/>
            <a:r>
              <a:rPr lang="pt-BR" sz="1600" i="1" dirty="0" smtClean="0">
                <a:solidFill>
                  <a:schemeClr val="tx1">
                    <a:lumMod val="65000"/>
                    <a:lumOff val="35000"/>
                  </a:schemeClr>
                </a:solidFill>
              </a:rPr>
              <a:t>— Ah ! </a:t>
            </a:r>
            <a:r>
              <a:rPr lang="pt-BR" sz="1600" i="1" dirty="0" err="1" smtClean="0">
                <a:solidFill>
                  <a:schemeClr val="tx1">
                    <a:lumMod val="65000"/>
                    <a:lumOff val="35000"/>
                  </a:schemeClr>
                </a:solidFill>
              </a:rPr>
              <a:t>ces</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écrivains</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tous</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des</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salauds</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rien</a:t>
            </a:r>
            <a:r>
              <a:rPr lang="pt-BR" sz="1600" i="1" dirty="0" smtClean="0">
                <a:solidFill>
                  <a:schemeClr val="tx1">
                    <a:lumMod val="65000"/>
                    <a:lumOff val="35000"/>
                  </a:schemeClr>
                </a:solidFill>
              </a:rPr>
              <a:t> que </a:t>
            </a:r>
            <a:r>
              <a:rPr lang="pt-BR" sz="1600" i="1" dirty="0" err="1" smtClean="0">
                <a:solidFill>
                  <a:schemeClr val="tx1">
                    <a:lumMod val="65000"/>
                    <a:lumOff val="35000"/>
                  </a:schemeClr>
                </a:solidFill>
              </a:rPr>
              <a:t>des</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salauds.Bouba</a:t>
            </a:r>
            <a:r>
              <a:rPr lang="pt-BR" sz="1600" i="1" dirty="0" smtClean="0">
                <a:solidFill>
                  <a:schemeClr val="tx1">
                    <a:lumMod val="65000"/>
                    <a:lumOff val="35000"/>
                  </a:schemeClr>
                </a:solidFill>
              </a:rPr>
              <a:t> </a:t>
            </a:r>
            <a:r>
              <a:rPr lang="pt-BR" sz="1600" i="1" dirty="0" err="1" smtClean="0">
                <a:solidFill>
                  <a:schemeClr val="accent1"/>
                </a:solidFill>
              </a:rPr>
              <a:t>rit</a:t>
            </a:r>
            <a:r>
              <a:rPr lang="pt-BR" sz="1600" i="1" dirty="0" smtClean="0">
                <a:solidFill>
                  <a:schemeClr val="accent1"/>
                </a:solidFill>
              </a:rPr>
              <a:t> de </a:t>
            </a:r>
            <a:r>
              <a:rPr lang="pt-BR" sz="1600" i="1" dirty="0" err="1" smtClean="0">
                <a:solidFill>
                  <a:schemeClr val="accent1"/>
                </a:solidFill>
              </a:rPr>
              <a:t>son</a:t>
            </a:r>
            <a:r>
              <a:rPr lang="pt-BR" sz="1600" i="1" dirty="0" smtClean="0">
                <a:solidFill>
                  <a:schemeClr val="accent1"/>
                </a:solidFill>
              </a:rPr>
              <a:t> </a:t>
            </a:r>
            <a:r>
              <a:rPr lang="pt-BR" sz="1600" i="1" dirty="0" err="1" smtClean="0">
                <a:solidFill>
                  <a:schemeClr val="accent1"/>
                </a:solidFill>
              </a:rPr>
              <a:t>grand</a:t>
            </a:r>
            <a:r>
              <a:rPr lang="pt-BR" sz="1600" i="1" dirty="0" smtClean="0">
                <a:solidFill>
                  <a:schemeClr val="accent1"/>
                </a:solidFill>
              </a:rPr>
              <a:t> </a:t>
            </a:r>
            <a:r>
              <a:rPr lang="pt-BR" sz="1600" i="1" dirty="0" err="1" smtClean="0">
                <a:solidFill>
                  <a:schemeClr val="accent1"/>
                </a:solidFill>
              </a:rPr>
              <a:t>rire</a:t>
            </a:r>
            <a:r>
              <a:rPr lang="pt-BR" sz="1600" i="1" dirty="0" smtClean="0">
                <a:solidFill>
                  <a:schemeClr val="accent1"/>
                </a:solidFill>
              </a:rPr>
              <a:t> jazz</a:t>
            </a:r>
          </a:p>
          <a:p>
            <a:pPr lvl="1"/>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Alors</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qu’est-ce</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qui</a:t>
            </a:r>
            <a:r>
              <a:rPr lang="pt-BR" sz="1600" i="1" dirty="0" smtClean="0">
                <a:solidFill>
                  <a:schemeClr val="tx1">
                    <a:lumMod val="65000"/>
                    <a:lumOff val="35000"/>
                  </a:schemeClr>
                </a:solidFill>
              </a:rPr>
              <a:t> </a:t>
            </a:r>
            <a:r>
              <a:rPr lang="pt-BR" sz="1600" i="1" dirty="0" err="1" smtClean="0">
                <a:solidFill>
                  <a:schemeClr val="tx1">
                    <a:lumMod val="65000"/>
                    <a:lumOff val="35000"/>
                  </a:schemeClr>
                </a:solidFill>
              </a:rPr>
              <a:t>arrive</a:t>
            </a:r>
            <a:r>
              <a:rPr lang="pt-BR" sz="1600" i="1" dirty="0" smtClean="0">
                <a:solidFill>
                  <a:schemeClr val="tx1">
                    <a:lumMod val="65000"/>
                    <a:lumOff val="35000"/>
                  </a:schemeClr>
                </a:solidFill>
              </a:rPr>
              <a:t> ?</a:t>
            </a:r>
          </a:p>
          <a:p>
            <a:pPr lvl="1"/>
            <a:r>
              <a:rPr lang="pt-BR" sz="1600" i="1" dirty="0" smtClean="0">
                <a:solidFill>
                  <a:schemeClr val="tx1">
                    <a:lumMod val="65000"/>
                    <a:lumOff val="35000"/>
                  </a:schemeClr>
                </a:solidFill>
              </a:rPr>
              <a:t>— </a:t>
            </a:r>
            <a:r>
              <a:rPr lang="pt-BR" sz="1600" i="1" dirty="0" err="1" smtClean="0">
                <a:solidFill>
                  <a:schemeClr val="accent1"/>
                </a:solidFill>
              </a:rPr>
              <a:t>Rien</a:t>
            </a:r>
            <a:r>
              <a:rPr lang="pt-BR" sz="1600" i="1" dirty="0" smtClean="0">
                <a:solidFill>
                  <a:schemeClr val="accent1"/>
                </a:solidFill>
              </a:rPr>
              <a:t> d’</a:t>
            </a:r>
            <a:r>
              <a:rPr lang="pt-BR" sz="1600" i="1" dirty="0" err="1" smtClean="0">
                <a:solidFill>
                  <a:schemeClr val="accent1"/>
                </a:solidFill>
              </a:rPr>
              <a:t>important</a:t>
            </a:r>
            <a:r>
              <a:rPr lang="pt-BR" sz="1600" i="1" dirty="0" smtClean="0">
                <a:solidFill>
                  <a:schemeClr val="accent1"/>
                </a:solidFill>
              </a:rPr>
              <a:t>. Le </a:t>
            </a:r>
            <a:r>
              <a:rPr lang="pt-BR" sz="1600" i="1" dirty="0" err="1" smtClean="0">
                <a:solidFill>
                  <a:schemeClr val="accent1"/>
                </a:solidFill>
              </a:rPr>
              <a:t>saxe</a:t>
            </a:r>
            <a:r>
              <a:rPr lang="pt-BR" sz="1600" i="1" dirty="0" smtClean="0">
                <a:solidFill>
                  <a:schemeClr val="accent1"/>
                </a:solidFill>
              </a:rPr>
              <a:t> de </a:t>
            </a:r>
            <a:r>
              <a:rPr lang="pt-BR" sz="1600" i="1" dirty="0" err="1" smtClean="0">
                <a:solidFill>
                  <a:schemeClr val="accent1"/>
                </a:solidFill>
              </a:rPr>
              <a:t>Hawkins</a:t>
            </a:r>
            <a:r>
              <a:rPr lang="pt-BR" sz="1600" i="1" dirty="0" smtClean="0">
                <a:solidFill>
                  <a:schemeClr val="accent1"/>
                </a:solidFill>
              </a:rPr>
              <a:t> </a:t>
            </a:r>
            <a:r>
              <a:rPr lang="pt-BR" sz="1600" i="1" dirty="0" err="1" smtClean="0">
                <a:solidFill>
                  <a:schemeClr val="accent1"/>
                </a:solidFill>
              </a:rPr>
              <a:t>joue</a:t>
            </a:r>
            <a:r>
              <a:rPr lang="pt-BR" sz="1600" i="1" dirty="0" smtClean="0">
                <a:solidFill>
                  <a:schemeClr val="accent1"/>
                </a:solidFill>
              </a:rPr>
              <a:t> « </a:t>
            </a:r>
            <a:r>
              <a:rPr lang="pt-BR" sz="1600" i="1" dirty="0" err="1" smtClean="0">
                <a:solidFill>
                  <a:schemeClr val="accent1"/>
                </a:solidFill>
              </a:rPr>
              <a:t>Body</a:t>
            </a:r>
            <a:r>
              <a:rPr lang="pt-BR" sz="1600" i="1" dirty="0" smtClean="0">
                <a:solidFill>
                  <a:schemeClr val="accent1"/>
                </a:solidFill>
              </a:rPr>
              <a:t> </a:t>
            </a:r>
            <a:r>
              <a:rPr lang="pt-BR" sz="1600" i="1" dirty="0" err="1" smtClean="0">
                <a:solidFill>
                  <a:schemeClr val="accent1"/>
                </a:solidFill>
              </a:rPr>
              <a:t>and</a:t>
            </a:r>
            <a:r>
              <a:rPr lang="pt-BR" sz="1600" i="1" dirty="0" smtClean="0">
                <a:solidFill>
                  <a:schemeClr val="accent1"/>
                </a:solidFill>
              </a:rPr>
              <a:t> soul »</a:t>
            </a:r>
            <a:r>
              <a:rPr lang="pt-BR" sz="1600" i="1" dirty="0" smtClean="0">
                <a:solidFill>
                  <a:schemeClr val="tx1">
                    <a:lumMod val="65000"/>
                    <a:lumOff val="35000"/>
                  </a:schemeClr>
                </a:solidFill>
              </a:rPr>
              <a:t> (1939) </a:t>
            </a:r>
            <a:r>
              <a:rPr lang="pt-BR" sz="1600" dirty="0" smtClean="0">
                <a:solidFill>
                  <a:schemeClr val="tx1">
                    <a:lumMod val="65000"/>
                    <a:lumOff val="35000"/>
                  </a:schemeClr>
                </a:solidFill>
              </a:rPr>
              <a:t>pp. 61-62 [78-79]</a:t>
            </a:r>
          </a:p>
          <a:p>
            <a:endParaRPr lang="pt-BR" sz="1600" dirty="0" smtClean="0">
              <a:solidFill>
                <a:schemeClr val="tx1">
                  <a:lumMod val="65000"/>
                  <a:lumOff val="35000"/>
                </a:schemeClr>
              </a:solidFill>
            </a:endParaRPr>
          </a:p>
          <a:p>
            <a:r>
              <a:rPr lang="pt-BR" sz="1600" dirty="0" smtClean="0">
                <a:solidFill>
                  <a:schemeClr val="accent1"/>
                </a:solidFill>
              </a:rPr>
              <a:t>O jazz de Coleman </a:t>
            </a:r>
            <a:r>
              <a:rPr lang="pt-BR" sz="1600" dirty="0" err="1" smtClean="0">
                <a:solidFill>
                  <a:schemeClr val="accent1"/>
                </a:solidFill>
              </a:rPr>
              <a:t>Hawkins</a:t>
            </a:r>
            <a:r>
              <a:rPr lang="pt-BR" sz="1600" dirty="0" smtClean="0">
                <a:solidFill>
                  <a:schemeClr val="accent1"/>
                </a:solidFill>
              </a:rPr>
              <a:t> tamb</a:t>
            </a:r>
            <a:r>
              <a:rPr lang="pt-BR" sz="1600" dirty="0" smtClean="0">
                <a:solidFill>
                  <a:schemeClr val="accent1"/>
                </a:solidFill>
              </a:rPr>
              <a:t>ém não propõe grandes melodias (grandes ações). Parece que uma pequena melodia surge aqui, outra ali e nada “grande” se faz. A sua música constitui uma alegoria de toda a estrutura narrativa.</a:t>
            </a:r>
            <a:endParaRPr lang="pt-BR" sz="1600" dirty="0">
              <a:solidFill>
                <a:schemeClr val="accent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964" y="3733800"/>
            <a:ext cx="1995759" cy="2501900"/>
          </a:xfrm>
          <a:prstGeom prst="rect">
            <a:avLst/>
          </a:prstGeom>
        </p:spPr>
      </p:pic>
      <p:sp>
        <p:nvSpPr>
          <p:cNvPr id="6" name="CaixaDeTexto 5"/>
          <p:cNvSpPr txBox="1"/>
          <p:nvPr/>
        </p:nvSpPr>
        <p:spPr>
          <a:xfrm>
            <a:off x="5379264" y="4523085"/>
            <a:ext cx="2044700" cy="923330"/>
          </a:xfrm>
          <a:prstGeom prst="rect">
            <a:avLst/>
          </a:prstGeom>
          <a:noFill/>
        </p:spPr>
        <p:txBody>
          <a:bodyPr wrap="square" rtlCol="0">
            <a:spAutoFit/>
          </a:bodyPr>
          <a:lstStyle/>
          <a:p>
            <a:r>
              <a:rPr lang="pt-BR" dirty="0" smtClean="0">
                <a:hlinkClick r:id="rId3"/>
              </a:rPr>
              <a:t>Ouvir </a:t>
            </a:r>
            <a:r>
              <a:rPr lang="pt-BR" i="1" dirty="0" err="1" smtClean="0">
                <a:hlinkClick r:id="rId3"/>
              </a:rPr>
              <a:t>Body</a:t>
            </a:r>
            <a:r>
              <a:rPr lang="pt-BR" i="1" dirty="0" smtClean="0">
                <a:hlinkClick r:id="rId3"/>
              </a:rPr>
              <a:t> </a:t>
            </a:r>
            <a:r>
              <a:rPr lang="pt-BR" i="1" dirty="0" err="1" smtClean="0">
                <a:hlinkClick r:id="rId3"/>
              </a:rPr>
              <a:t>and</a:t>
            </a:r>
            <a:r>
              <a:rPr lang="pt-BR" i="1" dirty="0" smtClean="0">
                <a:hlinkClick r:id="rId3"/>
              </a:rPr>
              <a:t> Soul</a:t>
            </a:r>
            <a:r>
              <a:rPr lang="pt-BR" dirty="0" smtClean="0">
                <a:hlinkClick r:id="rId3"/>
              </a:rPr>
              <a:t>,  de Coleman </a:t>
            </a:r>
            <a:r>
              <a:rPr lang="pt-BR" dirty="0" err="1" smtClean="0">
                <a:hlinkClick r:id="rId3"/>
              </a:rPr>
              <a:t>Hawkins</a:t>
            </a:r>
            <a:endParaRPr lang="pt-BR" dirty="0"/>
          </a:p>
        </p:txBody>
      </p:sp>
    </p:spTree>
    <p:extLst>
      <p:ext uri="{BB962C8B-B14F-4D97-AF65-F5344CB8AC3E}">
        <p14:creationId xmlns:p14="http://schemas.microsoft.com/office/powerpoint/2010/main" val="1198487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51678" y="330200"/>
            <a:ext cx="5834922" cy="5816600"/>
          </a:xfrm>
        </p:spPr>
        <p:txBody>
          <a:bodyPr>
            <a:normAutofit fontScale="92500" lnSpcReduction="10000"/>
          </a:bodyPr>
          <a:lstStyle/>
          <a:p>
            <a:endParaRPr lang="pt-BR" dirty="0" smtClean="0"/>
          </a:p>
          <a:p>
            <a:r>
              <a:rPr lang="pt-BR" dirty="0" smtClean="0"/>
              <a:t>No trecho a seguir, a m</a:t>
            </a:r>
            <a:r>
              <a:rPr lang="pt-BR" dirty="0" smtClean="0"/>
              <a:t>úsica </a:t>
            </a:r>
            <a:r>
              <a:rPr lang="pt-BR" i="1" dirty="0" err="1" smtClean="0"/>
              <a:t>Sophisticated</a:t>
            </a:r>
            <a:r>
              <a:rPr lang="pt-BR" i="1" dirty="0" smtClean="0"/>
              <a:t> Lady, </a:t>
            </a:r>
            <a:r>
              <a:rPr lang="pt-BR" dirty="0" smtClean="0"/>
              <a:t>de Duke Ellington, é incorporada a uma personagem:</a:t>
            </a:r>
            <a:endParaRPr lang="pt-BR" dirty="0" smtClean="0"/>
          </a:p>
          <a:p>
            <a:pPr marL="457200" lvl="1" indent="0">
              <a:buNone/>
            </a:pPr>
            <a:r>
              <a:rPr lang="pt-BR" i="1" dirty="0" smtClean="0"/>
              <a:t>Duke </a:t>
            </a:r>
            <a:r>
              <a:rPr lang="pt-BR" i="1" dirty="0"/>
              <a:t>Ellington </a:t>
            </a:r>
            <a:r>
              <a:rPr lang="pt-BR" i="1" dirty="0" err="1"/>
              <a:t>achève</a:t>
            </a:r>
            <a:r>
              <a:rPr lang="pt-BR" i="1" dirty="0"/>
              <a:t> « Hot in </a:t>
            </a:r>
            <a:r>
              <a:rPr lang="pt-BR" i="1" dirty="0" err="1"/>
              <a:t>Harlem</a:t>
            </a:r>
            <a:r>
              <a:rPr lang="pt-BR" i="1" dirty="0"/>
              <a:t> ». </a:t>
            </a:r>
            <a:r>
              <a:rPr lang="pt-BR" i="1" dirty="0" err="1"/>
              <a:t>Miz</a:t>
            </a:r>
            <a:r>
              <a:rPr lang="pt-BR" i="1" dirty="0"/>
              <a:t> </a:t>
            </a:r>
            <a:r>
              <a:rPr lang="pt-BR" i="1" dirty="0" err="1"/>
              <a:t>Sophisticated</a:t>
            </a:r>
            <a:r>
              <a:rPr lang="pt-BR" i="1" dirty="0"/>
              <a:t> Lady </a:t>
            </a:r>
            <a:r>
              <a:rPr lang="pt-BR" i="1" dirty="0" err="1"/>
              <a:t>dort</a:t>
            </a:r>
            <a:r>
              <a:rPr lang="pt-BR" i="1" dirty="0"/>
              <a:t> </a:t>
            </a:r>
            <a:r>
              <a:rPr lang="pt-BR" i="1" dirty="0" err="1"/>
              <a:t>depuis</a:t>
            </a:r>
            <a:r>
              <a:rPr lang="pt-BR" i="1" dirty="0"/>
              <a:t> </a:t>
            </a:r>
            <a:r>
              <a:rPr lang="pt-BR" i="1" dirty="0" err="1"/>
              <a:t>un</a:t>
            </a:r>
            <a:r>
              <a:rPr lang="pt-BR" i="1" dirty="0"/>
              <a:t> </a:t>
            </a:r>
            <a:r>
              <a:rPr lang="pt-BR" i="1" dirty="0" err="1"/>
              <a:t>moment</a:t>
            </a:r>
            <a:r>
              <a:rPr lang="pt-BR" i="1" dirty="0"/>
              <a:t>. </a:t>
            </a:r>
            <a:r>
              <a:rPr lang="pt-BR" i="1" dirty="0" err="1"/>
              <a:t>Je</a:t>
            </a:r>
            <a:r>
              <a:rPr lang="pt-BR" i="1" dirty="0"/>
              <a:t> m’</a:t>
            </a:r>
            <a:r>
              <a:rPr lang="pt-BR" i="1" dirty="0" err="1"/>
              <a:t>assois</a:t>
            </a:r>
            <a:r>
              <a:rPr lang="pt-BR" i="1" dirty="0"/>
              <a:t> </a:t>
            </a:r>
            <a:r>
              <a:rPr lang="pt-BR" i="1" dirty="0" err="1"/>
              <a:t>pour</a:t>
            </a:r>
            <a:r>
              <a:rPr lang="pt-BR" i="1" dirty="0"/>
              <a:t> </a:t>
            </a:r>
            <a:r>
              <a:rPr lang="pt-BR" i="1" dirty="0" err="1"/>
              <a:t>écrire</a:t>
            </a:r>
            <a:r>
              <a:rPr lang="pt-BR" i="1" dirty="0"/>
              <a:t>. La </a:t>
            </a:r>
            <a:r>
              <a:rPr lang="pt-BR" i="1" dirty="0" err="1"/>
              <a:t>Remington</a:t>
            </a:r>
            <a:r>
              <a:rPr lang="pt-BR" i="1" dirty="0"/>
              <a:t> </a:t>
            </a:r>
            <a:r>
              <a:rPr lang="pt-BR" i="1" dirty="0" err="1"/>
              <a:t>semble</a:t>
            </a:r>
            <a:r>
              <a:rPr lang="pt-BR" i="1" dirty="0"/>
              <a:t> de </a:t>
            </a:r>
            <a:r>
              <a:rPr lang="pt-BR" i="1" dirty="0" err="1"/>
              <a:t>bonne</a:t>
            </a:r>
            <a:r>
              <a:rPr lang="pt-BR" i="1" dirty="0"/>
              <a:t> </a:t>
            </a:r>
            <a:r>
              <a:rPr lang="pt-BR" i="1" dirty="0" err="1"/>
              <a:t>humeur</a:t>
            </a:r>
            <a:r>
              <a:rPr lang="pt-BR" i="1" dirty="0"/>
              <a:t>. </a:t>
            </a:r>
            <a:r>
              <a:rPr lang="pt-BR" i="1" dirty="0" err="1"/>
              <a:t>Je</a:t>
            </a:r>
            <a:r>
              <a:rPr lang="pt-BR" i="1" dirty="0"/>
              <a:t> tape </a:t>
            </a:r>
            <a:r>
              <a:rPr lang="pt-BR" i="1" dirty="0" err="1"/>
              <a:t>comme</a:t>
            </a:r>
            <a:r>
              <a:rPr lang="pt-BR" i="1" dirty="0"/>
              <a:t> </a:t>
            </a:r>
            <a:r>
              <a:rPr lang="pt-BR" i="1" dirty="0" err="1"/>
              <a:t>un</a:t>
            </a:r>
            <a:r>
              <a:rPr lang="pt-BR" i="1" dirty="0"/>
              <a:t> </a:t>
            </a:r>
            <a:r>
              <a:rPr lang="pt-BR" i="1" dirty="0" err="1"/>
              <a:t>dingue</a:t>
            </a:r>
            <a:r>
              <a:rPr lang="pt-BR" i="1" dirty="0"/>
              <a:t>. </a:t>
            </a:r>
            <a:r>
              <a:rPr lang="pt-BR" i="1" dirty="0" err="1"/>
              <a:t>Ça</a:t>
            </a:r>
            <a:r>
              <a:rPr lang="pt-BR" i="1" dirty="0"/>
              <a:t> </a:t>
            </a:r>
            <a:r>
              <a:rPr lang="pt-BR" i="1" dirty="0" err="1"/>
              <a:t>crépite</a:t>
            </a:r>
            <a:r>
              <a:rPr lang="pt-BR" i="1" dirty="0"/>
              <a:t> </a:t>
            </a:r>
            <a:r>
              <a:rPr lang="pt-BR" i="1" dirty="0" err="1"/>
              <a:t>dans</a:t>
            </a:r>
            <a:r>
              <a:rPr lang="pt-BR" i="1" dirty="0"/>
              <a:t> </a:t>
            </a:r>
            <a:r>
              <a:rPr lang="pt-BR" i="1" dirty="0" err="1"/>
              <a:t>la</a:t>
            </a:r>
            <a:r>
              <a:rPr lang="pt-BR" i="1" dirty="0"/>
              <a:t> </a:t>
            </a:r>
            <a:r>
              <a:rPr lang="pt-BR" i="1" dirty="0" err="1"/>
              <a:t>nuit</a:t>
            </a:r>
            <a:r>
              <a:rPr lang="pt-BR" i="1" dirty="0"/>
              <a:t>. </a:t>
            </a:r>
            <a:r>
              <a:rPr lang="pt-BR" i="1" dirty="0" err="1"/>
              <a:t>Les</a:t>
            </a:r>
            <a:r>
              <a:rPr lang="pt-BR" i="1" dirty="0"/>
              <a:t> </a:t>
            </a:r>
            <a:r>
              <a:rPr lang="pt-BR" i="1" dirty="0" err="1"/>
              <a:t>phrases</a:t>
            </a:r>
            <a:r>
              <a:rPr lang="pt-BR" i="1" dirty="0"/>
              <a:t> </a:t>
            </a:r>
            <a:r>
              <a:rPr lang="pt-BR" i="1" dirty="0" err="1"/>
              <a:t>fusent</a:t>
            </a:r>
            <a:r>
              <a:rPr lang="pt-BR" i="1" dirty="0"/>
              <a:t> à </a:t>
            </a:r>
            <a:r>
              <a:rPr lang="pt-BR" i="1" dirty="0" err="1"/>
              <a:t>toute</a:t>
            </a:r>
            <a:r>
              <a:rPr lang="pt-BR" i="1" dirty="0"/>
              <a:t> allure. </a:t>
            </a:r>
            <a:r>
              <a:rPr lang="pt-BR" i="1" dirty="0" err="1"/>
              <a:t>Je</a:t>
            </a:r>
            <a:r>
              <a:rPr lang="pt-BR" i="1" dirty="0"/>
              <a:t> ris. </a:t>
            </a:r>
            <a:r>
              <a:rPr lang="pt-BR" i="1" dirty="0" err="1"/>
              <a:t>Je</a:t>
            </a:r>
            <a:r>
              <a:rPr lang="pt-BR" i="1" dirty="0"/>
              <a:t> suis nu. </a:t>
            </a:r>
            <a:r>
              <a:rPr lang="pt-BR" i="1" dirty="0">
                <a:solidFill>
                  <a:schemeClr val="accent1"/>
                </a:solidFill>
              </a:rPr>
              <a:t>Le </a:t>
            </a:r>
            <a:r>
              <a:rPr lang="pt-BR" i="1" dirty="0" err="1">
                <a:solidFill>
                  <a:schemeClr val="accent1"/>
                </a:solidFill>
              </a:rPr>
              <a:t>sexe</a:t>
            </a:r>
            <a:r>
              <a:rPr lang="pt-BR" i="1" dirty="0">
                <a:solidFill>
                  <a:schemeClr val="accent1"/>
                </a:solidFill>
              </a:rPr>
              <a:t> encore </a:t>
            </a:r>
            <a:r>
              <a:rPr lang="pt-BR" i="1" dirty="0" err="1">
                <a:solidFill>
                  <a:schemeClr val="accent1"/>
                </a:solidFill>
              </a:rPr>
              <a:t>huilé</a:t>
            </a:r>
            <a:r>
              <a:rPr lang="pt-BR" i="1" dirty="0">
                <a:solidFill>
                  <a:schemeClr val="accent1"/>
                </a:solidFill>
              </a:rPr>
              <a:t>. </a:t>
            </a:r>
            <a:r>
              <a:rPr lang="pt-BR" i="1" dirty="0" err="1">
                <a:solidFill>
                  <a:schemeClr val="accent1"/>
                </a:solidFill>
              </a:rPr>
              <a:t>Mon</a:t>
            </a:r>
            <a:r>
              <a:rPr lang="pt-BR" i="1" dirty="0">
                <a:solidFill>
                  <a:schemeClr val="accent1"/>
                </a:solidFill>
              </a:rPr>
              <a:t> </a:t>
            </a:r>
            <a:r>
              <a:rPr lang="pt-BR" i="1" dirty="0" err="1">
                <a:solidFill>
                  <a:schemeClr val="accent1"/>
                </a:solidFill>
              </a:rPr>
              <a:t>corps</a:t>
            </a:r>
            <a:r>
              <a:rPr lang="pt-BR" i="1" dirty="0">
                <a:solidFill>
                  <a:schemeClr val="accent1"/>
                </a:solidFill>
              </a:rPr>
              <a:t> </a:t>
            </a:r>
            <a:r>
              <a:rPr lang="pt-BR" i="1" dirty="0" err="1">
                <a:solidFill>
                  <a:schemeClr val="accent1"/>
                </a:solidFill>
              </a:rPr>
              <a:t>parfumé</a:t>
            </a:r>
            <a:r>
              <a:rPr lang="pt-BR" i="1" dirty="0">
                <a:solidFill>
                  <a:schemeClr val="accent1"/>
                </a:solidFill>
              </a:rPr>
              <a:t> de </a:t>
            </a:r>
            <a:r>
              <a:rPr lang="pt-BR" i="1" dirty="0" err="1">
                <a:solidFill>
                  <a:schemeClr val="accent1"/>
                </a:solidFill>
              </a:rPr>
              <a:t>toutes</a:t>
            </a:r>
            <a:r>
              <a:rPr lang="pt-BR" i="1" dirty="0">
                <a:solidFill>
                  <a:schemeClr val="accent1"/>
                </a:solidFill>
              </a:rPr>
              <a:t> </a:t>
            </a:r>
            <a:r>
              <a:rPr lang="pt-BR" i="1" dirty="0" err="1">
                <a:solidFill>
                  <a:schemeClr val="accent1"/>
                </a:solidFill>
              </a:rPr>
              <a:t>les</a:t>
            </a:r>
            <a:r>
              <a:rPr lang="pt-BR" i="1" dirty="0">
                <a:solidFill>
                  <a:schemeClr val="accent1"/>
                </a:solidFill>
              </a:rPr>
              <a:t> </a:t>
            </a:r>
            <a:r>
              <a:rPr lang="pt-BR" i="1" dirty="0" err="1">
                <a:solidFill>
                  <a:schemeClr val="accent1"/>
                </a:solidFill>
              </a:rPr>
              <a:t>odeurs</a:t>
            </a:r>
            <a:r>
              <a:rPr lang="pt-BR" i="1" dirty="0">
                <a:solidFill>
                  <a:schemeClr val="accent1"/>
                </a:solidFill>
              </a:rPr>
              <a:t> de </a:t>
            </a:r>
            <a:r>
              <a:rPr lang="pt-BR" i="1" dirty="0" err="1">
                <a:solidFill>
                  <a:schemeClr val="accent1"/>
                </a:solidFill>
              </a:rPr>
              <a:t>Miz</a:t>
            </a:r>
            <a:r>
              <a:rPr lang="pt-BR" i="1" dirty="0">
                <a:solidFill>
                  <a:schemeClr val="accent1"/>
                </a:solidFill>
              </a:rPr>
              <a:t> </a:t>
            </a:r>
            <a:r>
              <a:rPr lang="pt-BR" i="1" dirty="0" err="1">
                <a:solidFill>
                  <a:schemeClr val="accent1"/>
                </a:solidFill>
              </a:rPr>
              <a:t>Sophisticated</a:t>
            </a:r>
            <a:r>
              <a:rPr lang="pt-BR" i="1" dirty="0">
                <a:solidFill>
                  <a:schemeClr val="accent1"/>
                </a:solidFill>
              </a:rPr>
              <a:t> Lady. </a:t>
            </a:r>
            <a:r>
              <a:rPr lang="pt-BR" i="1" dirty="0" err="1">
                <a:solidFill>
                  <a:schemeClr val="accent1"/>
                </a:solidFill>
              </a:rPr>
              <a:t>J’écris</a:t>
            </a:r>
            <a:r>
              <a:rPr lang="pt-BR" i="1" dirty="0">
                <a:solidFill>
                  <a:schemeClr val="accent1"/>
                </a:solidFill>
              </a:rPr>
              <a:t>.</a:t>
            </a:r>
            <a:r>
              <a:rPr lang="pt-BR" i="1" dirty="0"/>
              <a:t> </a:t>
            </a:r>
            <a:r>
              <a:rPr lang="pt-BR" i="1" dirty="0" err="1"/>
              <a:t>Je</a:t>
            </a:r>
            <a:r>
              <a:rPr lang="pt-BR" i="1" dirty="0"/>
              <a:t> suis </a:t>
            </a:r>
            <a:r>
              <a:rPr lang="pt-BR" i="1" dirty="0" err="1"/>
              <a:t>heureux</a:t>
            </a:r>
            <a:r>
              <a:rPr lang="pt-BR" i="1" dirty="0"/>
              <a:t>. </a:t>
            </a:r>
            <a:r>
              <a:rPr lang="pt-BR" i="1" dirty="0" err="1"/>
              <a:t>Je</a:t>
            </a:r>
            <a:r>
              <a:rPr lang="pt-BR" i="1" dirty="0"/>
              <a:t> </a:t>
            </a:r>
            <a:r>
              <a:rPr lang="pt-BR" i="1" dirty="0" err="1"/>
              <a:t>le</a:t>
            </a:r>
            <a:r>
              <a:rPr lang="pt-BR" i="1" dirty="0"/>
              <a:t> sais</a:t>
            </a:r>
            <a:r>
              <a:rPr lang="pt-BR" i="1" dirty="0" smtClean="0"/>
              <a:t>. </a:t>
            </a:r>
            <a:r>
              <a:rPr lang="pt-BR" dirty="0" smtClean="0"/>
              <a:t>p. 77 [107-108]</a:t>
            </a:r>
          </a:p>
          <a:p>
            <a:r>
              <a:rPr lang="pt-BR" dirty="0" smtClean="0">
                <a:solidFill>
                  <a:schemeClr val="accent1"/>
                </a:solidFill>
              </a:rPr>
              <a:t>Aparentemente, a m</a:t>
            </a:r>
            <a:r>
              <a:rPr lang="pt-BR" dirty="0" smtClean="0">
                <a:solidFill>
                  <a:schemeClr val="accent1"/>
                </a:solidFill>
              </a:rPr>
              <a:t>úsica acrescenta sensualidade à situação descrita, de felicidade após o sexo. Mas essa música também tem uma melodia bem marcante, apesar de todos os seus desvios e paradas, “conta uma história”, escreve. Pela sua cadência, pelo seu ritmo, ela transmite sensualidade; pela sua melodia, ela escreve.  Assim, ela reforça esse momento feliz em que finalmente a imagem dupla anunciada em todo o livro, finalmente se realiza. </a:t>
            </a:r>
            <a:endParaRPr lang="pt-BR" dirty="0">
              <a:solidFill>
                <a:schemeClr val="accent1"/>
              </a:solidFill>
            </a:endParaRPr>
          </a:p>
          <a:p>
            <a:pPr marL="0" indent="0">
              <a:buNone/>
            </a:pPr>
            <a:endParaRPr lang="pt-BR" dirty="0" smtClean="0"/>
          </a:p>
        </p:txBody>
      </p:sp>
      <p:sp>
        <p:nvSpPr>
          <p:cNvPr id="4" name="CaixaDeTexto 3"/>
          <p:cNvSpPr txBox="1"/>
          <p:nvPr/>
        </p:nvSpPr>
        <p:spPr>
          <a:xfrm>
            <a:off x="7236597" y="3238500"/>
            <a:ext cx="2463800" cy="923330"/>
          </a:xfrm>
          <a:prstGeom prst="rect">
            <a:avLst/>
          </a:prstGeom>
          <a:noFill/>
        </p:spPr>
        <p:txBody>
          <a:bodyPr wrap="square" rtlCol="0">
            <a:spAutoFit/>
          </a:bodyPr>
          <a:lstStyle/>
          <a:p>
            <a:r>
              <a:rPr lang="pt-BR" dirty="0" smtClean="0">
                <a:hlinkClick r:id="rId2"/>
              </a:rPr>
              <a:t>Assistir Duke Ellington tocando </a:t>
            </a:r>
            <a:r>
              <a:rPr lang="pt-BR" i="1" dirty="0" err="1" smtClean="0">
                <a:hlinkClick r:id="rId2"/>
              </a:rPr>
              <a:t>Sophisticated</a:t>
            </a:r>
            <a:r>
              <a:rPr lang="pt-BR" i="1" dirty="0" smtClean="0">
                <a:hlinkClick r:id="rId2"/>
              </a:rPr>
              <a:t> Lady</a:t>
            </a:r>
            <a:endParaRPr lang="pt-BR" dirty="0"/>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597" y="939800"/>
            <a:ext cx="3355202" cy="2159000"/>
          </a:xfrm>
          <a:prstGeom prst="rect">
            <a:avLst/>
          </a:prstGeom>
        </p:spPr>
      </p:pic>
    </p:spTree>
    <p:extLst>
      <p:ext uri="{BB962C8B-B14F-4D97-AF65-F5344CB8AC3E}">
        <p14:creationId xmlns:p14="http://schemas.microsoft.com/office/powerpoint/2010/main" val="207962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Sum</a:t>
            </a:r>
            <a:r>
              <a:rPr lang="pt-BR" dirty="0" smtClean="0"/>
              <a:t>ário</a:t>
            </a:r>
            <a:endParaRPr lang="pt-BR" dirty="0"/>
          </a:p>
        </p:txBody>
      </p:sp>
      <p:sp>
        <p:nvSpPr>
          <p:cNvPr id="3" name="Espaço Reservado para Conteúdo 2"/>
          <p:cNvSpPr>
            <a:spLocks noGrp="1"/>
          </p:cNvSpPr>
          <p:nvPr>
            <p:ph idx="1"/>
          </p:nvPr>
        </p:nvSpPr>
        <p:spPr/>
        <p:txBody>
          <a:bodyPr/>
          <a:lstStyle/>
          <a:p>
            <a:pPr marL="457200" indent="-457200">
              <a:buAutoNum type="arabicPeriod"/>
            </a:pPr>
            <a:r>
              <a:rPr lang="pt-BR" dirty="0" smtClean="0"/>
              <a:t>Quem </a:t>
            </a:r>
            <a:r>
              <a:rPr lang="pt-BR" dirty="0" smtClean="0"/>
              <a:t>é </a:t>
            </a:r>
            <a:r>
              <a:rPr lang="pt-BR" dirty="0" smtClean="0"/>
              <a:t>Dany </a:t>
            </a:r>
            <a:r>
              <a:rPr lang="pt-BR" dirty="0" err="1" smtClean="0"/>
              <a:t>Laferri</a:t>
            </a:r>
            <a:r>
              <a:rPr lang="pt-BR" dirty="0" err="1" smtClean="0"/>
              <a:t>ère</a:t>
            </a:r>
            <a:endParaRPr lang="pt-BR" dirty="0" smtClean="0"/>
          </a:p>
          <a:p>
            <a:pPr marL="457200" indent="-457200">
              <a:buAutoNum type="arabicPeriod"/>
            </a:pPr>
            <a:r>
              <a:rPr lang="pt-BR" dirty="0" smtClean="0"/>
              <a:t>Introdução a </a:t>
            </a:r>
            <a:r>
              <a:rPr lang="pt-BR" i="1" dirty="0" err="1" smtClean="0"/>
              <a:t>Comment</a:t>
            </a:r>
            <a:r>
              <a:rPr lang="pt-BR" i="1" dirty="0" smtClean="0"/>
              <a:t> </a:t>
            </a:r>
            <a:r>
              <a:rPr lang="pt-BR" i="1" dirty="0" err="1" smtClean="0"/>
              <a:t>faire</a:t>
            </a:r>
            <a:r>
              <a:rPr lang="pt-BR" i="1" dirty="0" smtClean="0"/>
              <a:t> </a:t>
            </a:r>
            <a:r>
              <a:rPr lang="pt-BR" i="1" dirty="0" err="1" smtClean="0"/>
              <a:t>l’amour</a:t>
            </a:r>
            <a:r>
              <a:rPr lang="pt-BR" i="1" dirty="0" smtClean="0"/>
              <a:t>...</a:t>
            </a:r>
            <a:endParaRPr lang="pt-BR" dirty="0" smtClean="0"/>
          </a:p>
          <a:p>
            <a:pPr marL="457200" indent="-457200">
              <a:buAutoNum type="arabicPeriod"/>
            </a:pPr>
            <a:r>
              <a:rPr lang="pt-BR" dirty="0" smtClean="0"/>
              <a:t>Diferenças com </a:t>
            </a:r>
            <a:r>
              <a:rPr lang="pt-BR" i="1" dirty="0" smtClean="0"/>
              <a:t>La </a:t>
            </a:r>
            <a:r>
              <a:rPr lang="pt-BR" i="1" dirty="0" err="1" smtClean="0"/>
              <a:t>rue</a:t>
            </a:r>
            <a:r>
              <a:rPr lang="pt-BR" i="1" dirty="0" smtClean="0"/>
              <a:t> cases </a:t>
            </a:r>
            <a:r>
              <a:rPr lang="pt-BR" i="1" dirty="0" err="1" smtClean="0"/>
              <a:t>nègres</a:t>
            </a:r>
            <a:r>
              <a:rPr lang="pt-BR" dirty="0" smtClean="0"/>
              <a:t>, de Joseph </a:t>
            </a:r>
            <a:r>
              <a:rPr lang="pt-BR" dirty="0" err="1" smtClean="0"/>
              <a:t>Zobel</a:t>
            </a:r>
            <a:endParaRPr lang="pt-BR" dirty="0" smtClean="0"/>
          </a:p>
          <a:p>
            <a:pPr marL="457200" indent="-457200">
              <a:buAutoNum type="arabicPeriod"/>
            </a:pPr>
            <a:r>
              <a:rPr lang="pt-BR" dirty="0" smtClean="0"/>
              <a:t>A imagem da escrita</a:t>
            </a:r>
          </a:p>
          <a:p>
            <a:pPr marL="457200" indent="-457200">
              <a:buAutoNum type="arabicPeriod"/>
            </a:pPr>
            <a:r>
              <a:rPr lang="pt-BR" dirty="0" smtClean="0"/>
              <a:t>Em que discussão literária do Caribe se encontra a obra de Dany </a:t>
            </a:r>
            <a:r>
              <a:rPr lang="pt-BR" dirty="0" err="1" smtClean="0"/>
              <a:t>Laferrière</a:t>
            </a:r>
            <a:r>
              <a:rPr lang="pt-BR" dirty="0" smtClean="0"/>
              <a:t>?</a:t>
            </a:r>
          </a:p>
          <a:p>
            <a:pPr marL="457200" indent="-457200">
              <a:buAutoNum type="arabicPeriod"/>
            </a:pPr>
            <a:r>
              <a:rPr lang="pt-BR" dirty="0" smtClean="0"/>
              <a:t>A escrita e o Jazz</a:t>
            </a:r>
          </a:p>
          <a:p>
            <a:pPr marL="457200" indent="-457200">
              <a:buAutoNum type="arabicPeriod"/>
            </a:pPr>
            <a:r>
              <a:rPr lang="pt-BR" dirty="0" smtClean="0"/>
              <a:t>Exercício</a:t>
            </a:r>
          </a:p>
          <a:p>
            <a:pPr marL="457200" indent="-457200">
              <a:buAutoNum type="arabicPeriod"/>
            </a:pPr>
            <a:endParaRPr lang="pt-BR" dirty="0" smtClean="0"/>
          </a:p>
          <a:p>
            <a:pPr marL="0" indent="0">
              <a:buNone/>
            </a:pPr>
            <a:endParaRPr lang="pt-BR" dirty="0"/>
          </a:p>
        </p:txBody>
      </p:sp>
    </p:spTree>
    <p:extLst>
      <p:ext uri="{BB962C8B-B14F-4D97-AF65-F5344CB8AC3E}">
        <p14:creationId xmlns:p14="http://schemas.microsoft.com/office/powerpoint/2010/main" val="1358786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633615"/>
          </a:xfrm>
        </p:spPr>
        <p:txBody>
          <a:bodyPr>
            <a:normAutofit/>
          </a:bodyPr>
          <a:lstStyle/>
          <a:p>
            <a:r>
              <a:rPr lang="pt-BR" sz="3200" dirty="0" smtClean="0"/>
              <a:t>7. Exerc</a:t>
            </a:r>
            <a:r>
              <a:rPr lang="pt-BR" sz="3200" dirty="0" smtClean="0"/>
              <a:t>ício</a:t>
            </a:r>
            <a:endParaRPr lang="pt-BR" sz="3200" dirty="0"/>
          </a:p>
        </p:txBody>
      </p:sp>
      <p:sp>
        <p:nvSpPr>
          <p:cNvPr id="3" name="Espaço Reservado para Conteúdo 2"/>
          <p:cNvSpPr>
            <a:spLocks noGrp="1"/>
          </p:cNvSpPr>
          <p:nvPr>
            <p:ph idx="1"/>
          </p:nvPr>
        </p:nvSpPr>
        <p:spPr>
          <a:xfrm>
            <a:off x="1251678" y="1117601"/>
            <a:ext cx="10178322" cy="4761992"/>
          </a:xfrm>
        </p:spPr>
        <p:txBody>
          <a:bodyPr/>
          <a:lstStyle/>
          <a:p>
            <a:r>
              <a:rPr lang="pt-BR" dirty="0" smtClean="0"/>
              <a:t>Agora </a:t>
            </a:r>
            <a:r>
              <a:rPr lang="pt-BR" dirty="0" smtClean="0"/>
              <a:t>é com vocês. Eu dei três exemplos de relação entre a escrita e a música no livro. Agora vocês devem encontrar outro exemplo e comentá-lo (extensão:  uma página). Eu não tenho nenhuma formação musical e, apesar de gostar muito de jazz, não sou nenhuma grande conhecedora. Não se preocupem em descrever tecnicamente a música, basta com citarem o trecho, ouvirem a música, pensarem nas repercussões que ela tem para vocês e tentar fazer uma relação com a escrita do trecho escolhido ou do livro no geral. Há muitas opções: Charles </a:t>
            </a:r>
            <a:r>
              <a:rPr lang="pt-BR" dirty="0" err="1" smtClean="0"/>
              <a:t>Mingus</a:t>
            </a:r>
            <a:r>
              <a:rPr lang="pt-BR" dirty="0" smtClean="0"/>
              <a:t>, Bessie Smith, Miles Davis e alguns </a:t>
            </a:r>
            <a:r>
              <a:rPr lang="pt-BR" dirty="0" err="1" smtClean="0"/>
              <a:t>anti</a:t>
            </a:r>
            <a:r>
              <a:rPr lang="pt-BR" dirty="0" smtClean="0"/>
              <a:t>-exemplos, como Leonard Cohen e </a:t>
            </a:r>
            <a:r>
              <a:rPr lang="pt-BR" dirty="0" err="1" smtClean="0"/>
              <a:t>Carole</a:t>
            </a:r>
            <a:r>
              <a:rPr lang="pt-BR" dirty="0" smtClean="0"/>
              <a:t> </a:t>
            </a:r>
            <a:r>
              <a:rPr lang="pt-BR" dirty="0" err="1" smtClean="0"/>
              <a:t>Laure</a:t>
            </a:r>
            <a:r>
              <a:rPr lang="pt-BR" dirty="0" smtClean="0"/>
              <a:t>. Vocês podem também escolher outras faixas dos músicos que já tratei aqui.</a:t>
            </a:r>
          </a:p>
          <a:p>
            <a:r>
              <a:rPr lang="pt-BR" dirty="0" smtClean="0"/>
              <a:t>Espero que fazer o exercício não seja tão extenuante como preparar esta aula! As aulas presenciais dão muito menos trabalho para os professores.</a:t>
            </a:r>
          </a:p>
          <a:p>
            <a:r>
              <a:rPr lang="pt-BR" dirty="0" smtClean="0">
                <a:solidFill>
                  <a:schemeClr val="accent1"/>
                </a:solidFill>
              </a:rPr>
              <a:t>Bon </a:t>
            </a:r>
            <a:r>
              <a:rPr lang="pt-BR" dirty="0" err="1" smtClean="0">
                <a:solidFill>
                  <a:schemeClr val="accent1"/>
                </a:solidFill>
              </a:rPr>
              <a:t>courage</a:t>
            </a:r>
            <a:r>
              <a:rPr lang="pt-BR" dirty="0" smtClean="0">
                <a:solidFill>
                  <a:schemeClr val="accent1"/>
                </a:solidFill>
              </a:rPr>
              <a:t>!</a:t>
            </a:r>
            <a:endParaRPr lang="pt-BR" dirty="0">
              <a:solidFill>
                <a:schemeClr val="accent1"/>
              </a:solidFill>
            </a:endParaRPr>
          </a:p>
        </p:txBody>
      </p:sp>
    </p:spTree>
    <p:extLst>
      <p:ext uri="{BB962C8B-B14F-4D97-AF65-F5344CB8AC3E}">
        <p14:creationId xmlns:p14="http://schemas.microsoft.com/office/powerpoint/2010/main" val="2098188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557415"/>
          </a:xfrm>
        </p:spPr>
        <p:txBody>
          <a:bodyPr>
            <a:normAutofit/>
          </a:bodyPr>
          <a:lstStyle/>
          <a:p>
            <a:r>
              <a:rPr lang="pt-BR" sz="3200" dirty="0" smtClean="0"/>
              <a:t>bibliografia</a:t>
            </a:r>
            <a:endParaRPr lang="pt-BR" sz="3200" dirty="0"/>
          </a:p>
        </p:txBody>
      </p:sp>
      <p:sp>
        <p:nvSpPr>
          <p:cNvPr id="3" name="Espaço Reservado para Conteúdo 2"/>
          <p:cNvSpPr>
            <a:spLocks noGrp="1"/>
          </p:cNvSpPr>
          <p:nvPr>
            <p:ph idx="1"/>
          </p:nvPr>
        </p:nvSpPr>
        <p:spPr>
          <a:xfrm>
            <a:off x="1251678" y="939801"/>
            <a:ext cx="10178322" cy="4939792"/>
          </a:xfrm>
        </p:spPr>
        <p:txBody>
          <a:bodyPr>
            <a:normAutofit/>
          </a:bodyPr>
          <a:lstStyle/>
          <a:p>
            <a:r>
              <a:rPr lang="fr-FR" dirty="0" smtClean="0"/>
              <a:t>Fanon</a:t>
            </a:r>
            <a:r>
              <a:rPr lang="fr-FR" dirty="0"/>
              <a:t>, Frantz. </a:t>
            </a:r>
            <a:r>
              <a:rPr lang="fr-FR" b="1" dirty="0"/>
              <a:t>Peau noire masques blancs</a:t>
            </a:r>
            <a:r>
              <a:rPr lang="fr-FR" dirty="0"/>
              <a:t>. Paris Seuil, 1952.</a:t>
            </a:r>
            <a:endParaRPr lang="pt-BR" dirty="0"/>
          </a:p>
          <a:p>
            <a:r>
              <a:rPr lang="fr-FR" dirty="0"/>
              <a:t>Glissant, Édouard. </a:t>
            </a:r>
            <a:r>
              <a:rPr lang="fr-FR" b="1" dirty="0"/>
              <a:t>Le discours antillais</a:t>
            </a:r>
            <a:r>
              <a:rPr lang="fr-FR" dirty="0"/>
              <a:t>. Paris : Gallimard, 1981.</a:t>
            </a:r>
            <a:endParaRPr lang="pt-BR" dirty="0"/>
          </a:p>
          <a:p>
            <a:r>
              <a:rPr lang="fr-FR" dirty="0"/>
              <a:t>Glissant, Édouard, </a:t>
            </a:r>
            <a:r>
              <a:rPr lang="fr-FR" b="1" dirty="0"/>
              <a:t>Poétique de la relation</a:t>
            </a:r>
            <a:r>
              <a:rPr lang="fr-FR" dirty="0"/>
              <a:t>. Paris : Gallimard, 1990.</a:t>
            </a:r>
            <a:endParaRPr lang="pt-BR" dirty="0"/>
          </a:p>
          <a:p>
            <a:r>
              <a:rPr lang="fr-FR" dirty="0" smtClean="0"/>
              <a:t>Laferrière</a:t>
            </a:r>
            <a:r>
              <a:rPr lang="fr-FR" dirty="0"/>
              <a:t>, Dany. </a:t>
            </a:r>
            <a:r>
              <a:rPr lang="fr-FR" b="1" dirty="0"/>
              <a:t>Comment faire l’amour avec un nègre sans se fatiguer</a:t>
            </a:r>
            <a:r>
              <a:rPr lang="fr-FR" dirty="0"/>
              <a:t>. Paris : Le serpent à plumes, 1985.</a:t>
            </a:r>
            <a:endParaRPr lang="pt-BR" dirty="0"/>
          </a:p>
          <a:p>
            <a:r>
              <a:rPr lang="fr-FR" dirty="0"/>
              <a:t>Ludwig, Ralph (</a:t>
            </a:r>
            <a:r>
              <a:rPr lang="fr-FR" dirty="0" err="1"/>
              <a:t>org</a:t>
            </a:r>
            <a:r>
              <a:rPr lang="fr-FR" dirty="0"/>
              <a:t>.). </a:t>
            </a:r>
            <a:r>
              <a:rPr lang="fr-FR" b="1" dirty="0"/>
              <a:t>Écrire la </a:t>
            </a:r>
            <a:r>
              <a:rPr lang="fr-FR" b="1" i="1" dirty="0"/>
              <a:t>parole de nuit.</a:t>
            </a:r>
            <a:r>
              <a:rPr lang="fr-FR" i="1" dirty="0"/>
              <a:t> </a:t>
            </a:r>
            <a:r>
              <a:rPr lang="fr-FR" dirty="0"/>
              <a:t>Paris : Gallimard, 1994</a:t>
            </a:r>
            <a:r>
              <a:rPr lang="fr-FR" dirty="0" smtClean="0"/>
              <a:t>.</a:t>
            </a:r>
          </a:p>
          <a:p>
            <a:r>
              <a:rPr lang="fr-FR" dirty="0" smtClean="0"/>
              <a:t>Lukacs, Georg. </a:t>
            </a:r>
            <a:r>
              <a:rPr lang="fr-FR" b="1" dirty="0" smtClean="0"/>
              <a:t>A </a:t>
            </a:r>
            <a:r>
              <a:rPr lang="fr-FR" b="1" dirty="0" err="1" smtClean="0"/>
              <a:t>teoria</a:t>
            </a:r>
            <a:r>
              <a:rPr lang="fr-FR" b="1" dirty="0" smtClean="0"/>
              <a:t> do romance</a:t>
            </a:r>
            <a:r>
              <a:rPr lang="fr-FR" dirty="0" smtClean="0"/>
              <a:t>. S</a:t>
            </a:r>
            <a:r>
              <a:rPr lang="pt-BR" dirty="0" err="1" smtClean="0"/>
              <a:t>ão</a:t>
            </a:r>
            <a:r>
              <a:rPr lang="pt-BR" dirty="0" smtClean="0"/>
              <a:t> Paulo: Duas cidades, Editora 34, 2000.</a:t>
            </a:r>
            <a:endParaRPr lang="fr-FR" dirty="0" smtClean="0"/>
          </a:p>
          <a:p>
            <a:r>
              <a:rPr lang="fr-FR" dirty="0" err="1" smtClean="0"/>
              <a:t>Rajewsky</a:t>
            </a:r>
            <a:r>
              <a:rPr lang="fr-FR" dirty="0" smtClean="0"/>
              <a:t>, </a:t>
            </a:r>
            <a:r>
              <a:rPr lang="fr-FR" dirty="0"/>
              <a:t>I. </a:t>
            </a:r>
            <a:r>
              <a:rPr lang="fr-FR" b="1" dirty="0" err="1"/>
              <a:t>Intermediality</a:t>
            </a:r>
            <a:r>
              <a:rPr lang="fr-FR" b="1" dirty="0"/>
              <a:t>, </a:t>
            </a:r>
            <a:r>
              <a:rPr lang="fr-FR" b="1" dirty="0" err="1"/>
              <a:t>intertextuality</a:t>
            </a:r>
            <a:r>
              <a:rPr lang="fr-FR" b="1" dirty="0"/>
              <a:t>, and </a:t>
            </a:r>
            <a:r>
              <a:rPr lang="fr-FR" b="1" dirty="0" err="1"/>
              <a:t>remediation</a:t>
            </a:r>
            <a:r>
              <a:rPr lang="fr-FR" b="1" dirty="0"/>
              <a:t>. </a:t>
            </a:r>
            <a:r>
              <a:rPr lang="fr-FR" b="1" dirty="0" err="1" smtClean="0"/>
              <a:t>Intermedialités</a:t>
            </a:r>
            <a:r>
              <a:rPr lang="fr-FR" b="1" dirty="0" smtClean="0"/>
              <a:t>,.</a:t>
            </a:r>
            <a:r>
              <a:rPr lang="fr-FR" dirty="0" smtClean="0"/>
              <a:t>Montréal</a:t>
            </a:r>
            <a:r>
              <a:rPr lang="fr-FR" dirty="0"/>
              <a:t>, v. Automne N.6, 2005.</a:t>
            </a:r>
            <a:endParaRPr lang="pt-BR" dirty="0"/>
          </a:p>
          <a:p>
            <a:r>
              <a:rPr lang="fr-FR" dirty="0" err="1" smtClean="0"/>
              <a:t>Zobel</a:t>
            </a:r>
            <a:r>
              <a:rPr lang="fr-FR" dirty="0"/>
              <a:t>, Joseph. </a:t>
            </a:r>
            <a:r>
              <a:rPr lang="fr-FR" b="1" dirty="0"/>
              <a:t>La rue Cases-nègres</a:t>
            </a:r>
            <a:r>
              <a:rPr lang="fr-FR" dirty="0"/>
              <a:t>. Paris/ Dakar : Présence Africaine, 1974. </a:t>
            </a:r>
            <a:endParaRPr lang="pt-BR" dirty="0"/>
          </a:p>
          <a:p>
            <a:endParaRPr lang="pt-BR" dirty="0"/>
          </a:p>
        </p:txBody>
      </p:sp>
    </p:spTree>
    <p:extLst>
      <p:ext uri="{BB962C8B-B14F-4D97-AF65-F5344CB8AC3E}">
        <p14:creationId xmlns:p14="http://schemas.microsoft.com/office/powerpoint/2010/main" val="212728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9616191" cy="681917"/>
          </a:xfrm>
        </p:spPr>
        <p:txBody>
          <a:bodyPr>
            <a:normAutofit/>
          </a:bodyPr>
          <a:lstStyle/>
          <a:p>
            <a:r>
              <a:rPr lang="pt-BR" sz="3200" dirty="0" smtClean="0"/>
              <a:t>1. Quem</a:t>
            </a:r>
            <a:r>
              <a:rPr lang="pt-BR" sz="3200" dirty="0"/>
              <a:t> </a:t>
            </a:r>
            <a:r>
              <a:rPr lang="pt-BR" sz="3200" dirty="0" smtClean="0"/>
              <a:t>é </a:t>
            </a:r>
            <a:r>
              <a:rPr lang="pt-BR" sz="3200" dirty="0" err="1" smtClean="0"/>
              <a:t>dany</a:t>
            </a:r>
            <a:r>
              <a:rPr lang="pt-BR" sz="3200" dirty="0" smtClean="0"/>
              <a:t> </a:t>
            </a:r>
            <a:r>
              <a:rPr lang="pt-BR" sz="3200" dirty="0" err="1" smtClean="0"/>
              <a:t>laferrière</a:t>
            </a:r>
            <a:endParaRPr lang="pt-BR" sz="3200" dirty="0"/>
          </a:p>
        </p:txBody>
      </p:sp>
      <p:sp>
        <p:nvSpPr>
          <p:cNvPr id="7" name="CaixaDeTexto 6"/>
          <p:cNvSpPr txBox="1"/>
          <p:nvPr/>
        </p:nvSpPr>
        <p:spPr>
          <a:xfrm>
            <a:off x="1251679" y="1364104"/>
            <a:ext cx="5718748" cy="4706911"/>
          </a:xfrm>
          <a:prstGeom prst="rect">
            <a:avLst/>
          </a:prstGeom>
          <a:noFill/>
        </p:spPr>
        <p:txBody>
          <a:bodyPr wrap="square" rtlCol="0">
            <a:spAutoFit/>
          </a:bodyPr>
          <a:lstStyle/>
          <a:p>
            <a:pPr marL="285750" indent="-285750">
              <a:buFont typeface="Arial" charset="0"/>
              <a:buChar char="•"/>
            </a:pPr>
            <a:r>
              <a:rPr lang="fr-FR" sz="2000" dirty="0" err="1" smtClean="0">
                <a:solidFill>
                  <a:schemeClr val="tx1">
                    <a:lumMod val="65000"/>
                    <a:lumOff val="35000"/>
                  </a:schemeClr>
                </a:solidFill>
              </a:rPr>
              <a:t>Nasce</a:t>
            </a:r>
            <a:r>
              <a:rPr lang="fr-FR" sz="2000" dirty="0" smtClean="0">
                <a:solidFill>
                  <a:schemeClr val="tx1">
                    <a:lumMod val="65000"/>
                    <a:lumOff val="35000"/>
                  </a:schemeClr>
                </a:solidFill>
              </a:rPr>
              <a:t> </a:t>
            </a:r>
            <a:r>
              <a:rPr lang="fr-FR" sz="2000" dirty="0" err="1" smtClean="0">
                <a:solidFill>
                  <a:schemeClr val="tx1">
                    <a:lumMod val="65000"/>
                    <a:lumOff val="35000"/>
                  </a:schemeClr>
                </a:solidFill>
              </a:rPr>
              <a:t>em</a:t>
            </a:r>
            <a:r>
              <a:rPr lang="fr-FR" sz="2000" dirty="0" smtClean="0">
                <a:solidFill>
                  <a:schemeClr val="tx1">
                    <a:lumMod val="65000"/>
                    <a:lumOff val="35000"/>
                  </a:schemeClr>
                </a:solidFill>
              </a:rPr>
              <a:t> Porto Pr</a:t>
            </a:r>
            <a:r>
              <a:rPr lang="pt-BR" sz="2000" dirty="0" err="1" smtClean="0">
                <a:solidFill>
                  <a:schemeClr val="tx1">
                    <a:lumMod val="65000"/>
                    <a:lumOff val="35000"/>
                  </a:schemeClr>
                </a:solidFill>
              </a:rPr>
              <a:t>íncipe</a:t>
            </a:r>
            <a:r>
              <a:rPr lang="pt-BR" sz="2000" dirty="0" smtClean="0">
                <a:solidFill>
                  <a:schemeClr val="tx1">
                    <a:lumMod val="65000"/>
                    <a:lumOff val="35000"/>
                  </a:schemeClr>
                </a:solidFill>
              </a:rPr>
              <a:t> (Haiti), no dia 13 de abril de 1953.</a:t>
            </a:r>
          </a:p>
          <a:p>
            <a:pPr marL="285750" indent="-285750">
              <a:buFont typeface="Arial" charset="0"/>
              <a:buChar char="•"/>
            </a:pPr>
            <a:r>
              <a:rPr lang="pt-BR" sz="2000" dirty="0" smtClean="0">
                <a:solidFill>
                  <a:schemeClr val="tx1">
                    <a:lumMod val="65000"/>
                    <a:lumOff val="35000"/>
                  </a:schemeClr>
                </a:solidFill>
              </a:rPr>
              <a:t>Filho de um político perseguido pela ditadura de Papa-</a:t>
            </a:r>
            <a:r>
              <a:rPr lang="pt-BR" sz="2000" dirty="0" err="1" smtClean="0">
                <a:solidFill>
                  <a:schemeClr val="tx1">
                    <a:lumMod val="65000"/>
                    <a:lumOff val="35000"/>
                  </a:schemeClr>
                </a:solidFill>
              </a:rPr>
              <a:t>doc</a:t>
            </a:r>
            <a:r>
              <a:rPr lang="pt-BR" sz="2000" dirty="0" smtClean="0">
                <a:solidFill>
                  <a:schemeClr val="tx1">
                    <a:lumMod val="65000"/>
                    <a:lumOff val="35000"/>
                  </a:schemeClr>
                </a:solidFill>
              </a:rPr>
              <a:t> (François </a:t>
            </a:r>
            <a:r>
              <a:rPr lang="pt-BR" sz="2000" dirty="0" err="1" smtClean="0">
                <a:solidFill>
                  <a:schemeClr val="tx1">
                    <a:lumMod val="65000"/>
                    <a:lumOff val="35000"/>
                  </a:schemeClr>
                </a:solidFill>
              </a:rPr>
              <a:t>Duvalier</a:t>
            </a:r>
            <a:r>
              <a:rPr lang="pt-BR" sz="2000" dirty="0" smtClean="0">
                <a:solidFill>
                  <a:schemeClr val="tx1">
                    <a:lumMod val="65000"/>
                    <a:lumOff val="35000"/>
                  </a:schemeClr>
                </a:solidFill>
              </a:rPr>
              <a:t>)</a:t>
            </a:r>
            <a:endParaRPr lang="pt-BR" sz="2000" dirty="0">
              <a:solidFill>
                <a:schemeClr val="tx1">
                  <a:lumMod val="65000"/>
                  <a:lumOff val="35000"/>
                </a:schemeClr>
              </a:solidFill>
            </a:endParaRPr>
          </a:p>
          <a:p>
            <a:pPr marL="285750" indent="-285750">
              <a:buFont typeface="Arial" charset="0"/>
              <a:buChar char="•"/>
            </a:pPr>
            <a:r>
              <a:rPr lang="pt-BR" sz="2000" dirty="0" smtClean="0">
                <a:solidFill>
                  <a:schemeClr val="tx1">
                    <a:lumMod val="65000"/>
                    <a:lumOff val="35000"/>
                  </a:schemeClr>
                </a:solidFill>
              </a:rPr>
              <a:t>Para fugir da repressão, passa a sua infância no interior do Haiti (Petit-</a:t>
            </a:r>
            <a:r>
              <a:rPr lang="pt-BR" sz="2000" dirty="0" err="1" smtClean="0">
                <a:solidFill>
                  <a:schemeClr val="tx1">
                    <a:lumMod val="65000"/>
                    <a:lumOff val="35000"/>
                  </a:schemeClr>
                </a:solidFill>
              </a:rPr>
              <a:t>Goâve</a:t>
            </a:r>
            <a:r>
              <a:rPr lang="pt-BR" sz="2000" dirty="0" smtClean="0">
                <a:solidFill>
                  <a:schemeClr val="tx1">
                    <a:lumMod val="65000"/>
                    <a:lumOff val="35000"/>
                  </a:schemeClr>
                </a:solidFill>
              </a:rPr>
              <a:t>), aos cuidados de sua avó (que será personagem de várias narrativas de infância).</a:t>
            </a:r>
          </a:p>
          <a:p>
            <a:pPr marL="285750" indent="-285750">
              <a:buFont typeface="Arial" charset="0"/>
              <a:buChar char="•"/>
            </a:pPr>
            <a:r>
              <a:rPr lang="pt-BR" sz="2000" dirty="0" smtClean="0">
                <a:solidFill>
                  <a:schemeClr val="tx1">
                    <a:lumMod val="65000"/>
                    <a:lumOff val="35000"/>
                  </a:schemeClr>
                </a:solidFill>
              </a:rPr>
              <a:t>Aos 11 anos, volta a Porto Príncipe para viver com a mãe. Seu pai mora no exílio no Quebec.</a:t>
            </a:r>
          </a:p>
          <a:p>
            <a:pPr marL="285750" indent="-285750">
              <a:buFont typeface="Arial" charset="0"/>
              <a:buChar char="•"/>
            </a:pPr>
            <a:r>
              <a:rPr lang="pt-BR" sz="2000" dirty="0" smtClean="0">
                <a:solidFill>
                  <a:schemeClr val="tx1">
                    <a:lumMod val="65000"/>
                    <a:lumOff val="35000"/>
                  </a:schemeClr>
                </a:solidFill>
              </a:rPr>
              <a:t>Trabalha como jornalista nos anos 70 e sente-se ameaçado por Baby-</a:t>
            </a:r>
            <a:r>
              <a:rPr lang="pt-BR" sz="2000" dirty="0" err="1" smtClean="0">
                <a:solidFill>
                  <a:schemeClr val="tx1">
                    <a:lumMod val="65000"/>
                    <a:lumOff val="35000"/>
                  </a:schemeClr>
                </a:solidFill>
              </a:rPr>
              <a:t>Doc</a:t>
            </a:r>
            <a:r>
              <a:rPr lang="pt-BR" sz="2000" dirty="0" smtClean="0">
                <a:solidFill>
                  <a:schemeClr val="tx1">
                    <a:lumMod val="65000"/>
                    <a:lumOff val="35000"/>
                  </a:schemeClr>
                </a:solidFill>
              </a:rPr>
              <a:t> (Jean-Claude </a:t>
            </a:r>
            <a:r>
              <a:rPr lang="pt-BR" sz="2000" dirty="0" err="1" smtClean="0">
                <a:solidFill>
                  <a:schemeClr val="tx1">
                    <a:lumMod val="65000"/>
                    <a:lumOff val="35000"/>
                  </a:schemeClr>
                </a:solidFill>
              </a:rPr>
              <a:t>Duvalier</a:t>
            </a:r>
            <a:r>
              <a:rPr lang="pt-BR" sz="2000" dirty="0" smtClean="0">
                <a:solidFill>
                  <a:schemeClr val="tx1">
                    <a:lumMod val="65000"/>
                    <a:lumOff val="35000"/>
                  </a:schemeClr>
                </a:solidFill>
              </a:rPr>
              <a:t>)</a:t>
            </a:r>
          </a:p>
          <a:p>
            <a:pPr marL="285750" indent="-285750">
              <a:buFont typeface="Arial" charset="0"/>
              <a:buChar char="•"/>
            </a:pPr>
            <a:r>
              <a:rPr lang="pt-BR" sz="2000" dirty="0" smtClean="0">
                <a:solidFill>
                  <a:schemeClr val="tx1">
                    <a:lumMod val="65000"/>
                    <a:lumOff val="35000"/>
                  </a:schemeClr>
                </a:solidFill>
              </a:rPr>
              <a:t>Decide fugir para o Quebec em 1976.</a:t>
            </a:r>
          </a:p>
          <a:p>
            <a:endParaRPr lang="fr-FR" dirty="0" smtClean="0"/>
          </a:p>
          <a:p>
            <a:endParaRPr lang="fr-FR" dirty="0"/>
          </a:p>
        </p:txBody>
      </p:sp>
      <p:pic>
        <p:nvPicPr>
          <p:cNvPr id="9" name="Espaço Reservado para Conteú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9905" y="1364104"/>
            <a:ext cx="4392482" cy="3001529"/>
          </a:xfrm>
        </p:spPr>
      </p:pic>
    </p:spTree>
    <p:extLst>
      <p:ext uri="{BB962C8B-B14F-4D97-AF65-F5344CB8AC3E}">
        <p14:creationId xmlns:p14="http://schemas.microsoft.com/office/powerpoint/2010/main" val="608547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9312" y="479740"/>
            <a:ext cx="10313232" cy="2090088"/>
          </a:xfrm>
        </p:spPr>
        <p:txBody>
          <a:bodyPr>
            <a:normAutofit/>
          </a:bodyPr>
          <a:lstStyle/>
          <a:p>
            <a:pPr marL="285750" indent="-285750">
              <a:buFont typeface="Arial" charset="0"/>
              <a:buChar char="•"/>
            </a:pPr>
            <a:r>
              <a:rPr lang="pt-BR" dirty="0"/>
              <a:t>Em Montreal, trabalha como operário, fazendo bicos, e em 1985 publica seu primeiro romance </a:t>
            </a:r>
            <a:r>
              <a:rPr lang="pt-BR" i="1" dirty="0" err="1"/>
              <a:t>Comment</a:t>
            </a:r>
            <a:r>
              <a:rPr lang="pt-BR" i="1" dirty="0"/>
              <a:t> </a:t>
            </a:r>
            <a:r>
              <a:rPr lang="pt-BR" i="1" dirty="0" err="1"/>
              <a:t>faire</a:t>
            </a:r>
            <a:r>
              <a:rPr lang="pt-BR" i="1" dirty="0"/>
              <a:t> </a:t>
            </a:r>
            <a:r>
              <a:rPr lang="pt-BR" i="1" dirty="0" err="1"/>
              <a:t>l’amour</a:t>
            </a:r>
            <a:r>
              <a:rPr lang="pt-BR" i="1" dirty="0"/>
              <a:t> </a:t>
            </a:r>
            <a:r>
              <a:rPr lang="pt-BR" i="1" dirty="0" err="1"/>
              <a:t>avec</a:t>
            </a:r>
            <a:r>
              <a:rPr lang="pt-BR" i="1" dirty="0"/>
              <a:t> </a:t>
            </a:r>
            <a:r>
              <a:rPr lang="pt-BR" i="1" dirty="0" err="1"/>
              <a:t>un</a:t>
            </a:r>
            <a:r>
              <a:rPr lang="pt-BR" i="1" dirty="0"/>
              <a:t> </a:t>
            </a:r>
            <a:r>
              <a:rPr lang="pt-BR" i="1" dirty="0" err="1"/>
              <a:t>nègre</a:t>
            </a:r>
            <a:r>
              <a:rPr lang="pt-BR" i="1" dirty="0"/>
              <a:t> </a:t>
            </a:r>
            <a:r>
              <a:rPr lang="pt-BR" i="1" dirty="0" err="1"/>
              <a:t>sans</a:t>
            </a:r>
            <a:r>
              <a:rPr lang="pt-BR" i="1" dirty="0"/>
              <a:t> se </a:t>
            </a:r>
            <a:r>
              <a:rPr lang="pt-BR" i="1" dirty="0" err="1"/>
              <a:t>fatiguer</a:t>
            </a:r>
            <a:r>
              <a:rPr lang="pt-BR" dirty="0"/>
              <a:t>. O romance tem muito sucesso e é adaptado em1989 para o cinema por </a:t>
            </a:r>
            <a:r>
              <a:rPr lang="fr-FR" dirty="0"/>
              <a:t>Jacques W. Benoît.</a:t>
            </a:r>
          </a:p>
          <a:p>
            <a:pPr marL="285750" indent="-285750">
              <a:buFont typeface="Arial" charset="0"/>
              <a:buChar char="•"/>
            </a:pPr>
            <a:r>
              <a:rPr lang="fr-FR" dirty="0"/>
              <a:t>Nos </a:t>
            </a:r>
            <a:r>
              <a:rPr lang="fr-FR" dirty="0" err="1"/>
              <a:t>anos</a:t>
            </a:r>
            <a:r>
              <a:rPr lang="fr-FR" dirty="0"/>
              <a:t> 2000, </a:t>
            </a:r>
            <a:r>
              <a:rPr lang="fr-FR" dirty="0" err="1"/>
              <a:t>torna</a:t>
            </a:r>
            <a:r>
              <a:rPr lang="fr-FR" dirty="0"/>
              <a:t>-se </a:t>
            </a:r>
            <a:r>
              <a:rPr lang="fr-FR" dirty="0" err="1"/>
              <a:t>uma</a:t>
            </a:r>
            <a:r>
              <a:rPr lang="fr-FR" dirty="0"/>
              <a:t> </a:t>
            </a:r>
            <a:r>
              <a:rPr lang="fr-FR" dirty="0" err="1"/>
              <a:t>celebridade</a:t>
            </a:r>
            <a:r>
              <a:rPr lang="fr-FR" dirty="0"/>
              <a:t> </a:t>
            </a:r>
            <a:r>
              <a:rPr lang="fr-FR" dirty="0" err="1"/>
              <a:t>medi</a:t>
            </a:r>
            <a:r>
              <a:rPr lang="pt-BR" dirty="0" smtClean="0"/>
              <a:t>ática no Quebec e aparece em diversos programas de r</a:t>
            </a:r>
            <a:r>
              <a:rPr lang="pt-BR" dirty="0" smtClean="0"/>
              <a:t>ádio e televisão </a:t>
            </a:r>
            <a:r>
              <a:rPr lang="pt-BR" dirty="0" smtClean="0"/>
              <a:t>. </a:t>
            </a:r>
          </a:p>
          <a:p>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371" y="2270025"/>
            <a:ext cx="5316063" cy="2991523"/>
          </a:xfrm>
          <a:prstGeom prst="rect">
            <a:avLst/>
          </a:prstGeom>
        </p:spPr>
      </p:pic>
      <p:sp>
        <p:nvSpPr>
          <p:cNvPr id="6" name="CaixaDeTexto 5"/>
          <p:cNvSpPr txBox="1"/>
          <p:nvPr/>
        </p:nvSpPr>
        <p:spPr>
          <a:xfrm>
            <a:off x="1049312" y="2351486"/>
            <a:ext cx="4482059" cy="3447098"/>
          </a:xfrm>
          <a:prstGeom prst="rect">
            <a:avLst/>
          </a:prstGeom>
          <a:noFill/>
        </p:spPr>
        <p:txBody>
          <a:bodyPr wrap="square" rtlCol="0">
            <a:spAutoFit/>
          </a:bodyPr>
          <a:lstStyle/>
          <a:p>
            <a:pPr marL="285750" indent="-285750">
              <a:buFont typeface="Arial" charset="0"/>
              <a:buChar char="•"/>
            </a:pPr>
            <a:r>
              <a:rPr lang="pt-BR" sz="2000" dirty="0">
                <a:solidFill>
                  <a:schemeClr val="tx1">
                    <a:lumMod val="65000"/>
                    <a:lumOff val="35000"/>
                  </a:schemeClr>
                </a:solidFill>
              </a:rPr>
              <a:t>Vejam sua participação em um desses </a:t>
            </a:r>
            <a:r>
              <a:rPr lang="pt-BR" sz="2000" dirty="0" smtClean="0">
                <a:solidFill>
                  <a:schemeClr val="tx1">
                    <a:lumMod val="65000"/>
                    <a:lumOff val="35000"/>
                  </a:schemeClr>
                </a:solidFill>
              </a:rPr>
              <a:t>programas, onde comenta o que </a:t>
            </a:r>
            <a:r>
              <a:rPr lang="pt-BR" sz="2000" dirty="0" smtClean="0">
                <a:solidFill>
                  <a:schemeClr val="tx1">
                    <a:lumMod val="65000"/>
                    <a:lumOff val="35000"/>
                  </a:schemeClr>
                </a:solidFill>
              </a:rPr>
              <a:t>é “o herói do Quebec”</a:t>
            </a:r>
            <a:r>
              <a:rPr lang="pt-BR" sz="2000" dirty="0" smtClean="0">
                <a:solidFill>
                  <a:schemeClr val="tx1">
                    <a:lumMod val="65000"/>
                    <a:lumOff val="35000"/>
                  </a:schemeClr>
                </a:solidFill>
              </a:rPr>
              <a:t>: </a:t>
            </a:r>
            <a:r>
              <a:rPr lang="pt-BR" sz="2000" dirty="0">
                <a:solidFill>
                  <a:schemeClr val="tx1">
                    <a:lumMod val="65000"/>
                    <a:lumOff val="35000"/>
                  </a:schemeClr>
                </a:solidFill>
                <a:hlinkClick r:id="rId3"/>
              </a:rPr>
              <a:t>https://www.youtube.com/watch?v=48hrN-TsvXA</a:t>
            </a:r>
            <a:endParaRPr lang="pt-BR" sz="2000" dirty="0">
              <a:solidFill>
                <a:schemeClr val="tx1">
                  <a:lumMod val="65000"/>
                  <a:lumOff val="35000"/>
                </a:schemeClr>
              </a:solidFill>
            </a:endParaRPr>
          </a:p>
          <a:p>
            <a:pPr marL="285750" indent="-285750">
              <a:buFont typeface="Arial" charset="0"/>
              <a:buChar char="•"/>
            </a:pPr>
            <a:r>
              <a:rPr lang="pt-BR" sz="2000" dirty="0">
                <a:solidFill>
                  <a:schemeClr val="tx1">
                    <a:lumMod val="65000"/>
                    <a:lumOff val="35000"/>
                  </a:schemeClr>
                </a:solidFill>
              </a:rPr>
              <a:t>Em 2013, é eleito o primeiro membro do Haiti e do Canadá na </a:t>
            </a:r>
            <a:r>
              <a:rPr lang="pt-BR" sz="2000" i="1" dirty="0" err="1">
                <a:solidFill>
                  <a:schemeClr val="tx1">
                    <a:lumMod val="65000"/>
                    <a:lumOff val="35000"/>
                  </a:schemeClr>
                </a:solidFill>
              </a:rPr>
              <a:t>Académie</a:t>
            </a:r>
            <a:r>
              <a:rPr lang="pt-BR" sz="2000" i="1" dirty="0">
                <a:solidFill>
                  <a:schemeClr val="tx1">
                    <a:lumMod val="65000"/>
                    <a:lumOff val="35000"/>
                  </a:schemeClr>
                </a:solidFill>
              </a:rPr>
              <a:t> </a:t>
            </a:r>
            <a:r>
              <a:rPr lang="pt-BR" sz="2000" i="1" dirty="0" err="1">
                <a:solidFill>
                  <a:schemeClr val="tx1">
                    <a:lumMod val="65000"/>
                    <a:lumOff val="35000"/>
                  </a:schemeClr>
                </a:solidFill>
              </a:rPr>
              <a:t>Française</a:t>
            </a:r>
            <a:r>
              <a:rPr lang="pt-BR" sz="2000" i="1" dirty="0" smtClean="0">
                <a:solidFill>
                  <a:schemeClr val="tx1">
                    <a:lumMod val="65000"/>
                    <a:lumOff val="35000"/>
                  </a:schemeClr>
                </a:solidFill>
              </a:rPr>
              <a:t>. </a:t>
            </a:r>
            <a:r>
              <a:rPr lang="pt-BR" sz="2000" dirty="0" smtClean="0">
                <a:solidFill>
                  <a:schemeClr val="tx1">
                    <a:lumMod val="65000"/>
                    <a:lumOff val="35000"/>
                  </a:schemeClr>
                </a:solidFill>
              </a:rPr>
              <a:t>Reparem a diferença com os outros membros da Academia na foto ao lado.</a:t>
            </a:r>
            <a:endParaRPr lang="pt-BR" sz="2000" i="1" dirty="0">
              <a:solidFill>
                <a:schemeClr val="tx1">
                  <a:lumMod val="65000"/>
                  <a:lumOff val="35000"/>
                </a:schemeClr>
              </a:solidFill>
            </a:endParaRPr>
          </a:p>
          <a:p>
            <a:endParaRPr lang="pt-BR" dirty="0"/>
          </a:p>
        </p:txBody>
      </p:sp>
    </p:spTree>
    <p:extLst>
      <p:ext uri="{BB962C8B-B14F-4D97-AF65-F5344CB8AC3E}">
        <p14:creationId xmlns:p14="http://schemas.microsoft.com/office/powerpoint/2010/main" val="145181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94282" y="194873"/>
            <a:ext cx="6132436" cy="6340838"/>
          </a:xfrm>
        </p:spPr>
        <p:txBody>
          <a:bodyPr>
            <a:normAutofit lnSpcReduction="10000"/>
          </a:bodyPr>
          <a:lstStyle/>
          <a:p>
            <a:r>
              <a:rPr lang="pt-BR" dirty="0" smtClean="0"/>
              <a:t>A obra de Dany </a:t>
            </a:r>
            <a:r>
              <a:rPr lang="pt-BR" dirty="0" err="1" smtClean="0"/>
              <a:t>Laferri</a:t>
            </a:r>
            <a:r>
              <a:rPr lang="pt-BR" dirty="0" err="1" smtClean="0"/>
              <a:t>ère</a:t>
            </a:r>
            <a:r>
              <a:rPr lang="pt-BR" dirty="0" smtClean="0"/>
              <a:t> é extensa e conta com diversos gêneros, como romances, crônica e roteiro. Seus livros apresentam uma estrutura bastante fragmentada, ritmada, que aproximam a sua narrativa de estruturas poéticas. Mas apesar da sua característica experimental, são livros de leitura bastante fácil, são uma ótima leitura para aprendizes do francês.</a:t>
            </a:r>
          </a:p>
          <a:p>
            <a:r>
              <a:rPr lang="pt-BR" dirty="0" smtClean="0"/>
              <a:t>Aqui alguns destaques de sua obra (para mim), além do livro que vamos analisar a seguir:</a:t>
            </a:r>
          </a:p>
          <a:p>
            <a:r>
              <a:rPr lang="pt-BR" i="1" dirty="0" err="1" smtClean="0">
                <a:solidFill>
                  <a:schemeClr val="accent4">
                    <a:lumMod val="75000"/>
                  </a:schemeClr>
                </a:solidFill>
              </a:rPr>
              <a:t>L'odeur</a:t>
            </a:r>
            <a:r>
              <a:rPr lang="pt-BR" i="1" dirty="0" smtClean="0">
                <a:solidFill>
                  <a:schemeClr val="accent4">
                    <a:lumMod val="75000"/>
                  </a:schemeClr>
                </a:solidFill>
              </a:rPr>
              <a:t> </a:t>
            </a:r>
            <a:r>
              <a:rPr lang="pt-BR" i="1" dirty="0" err="1">
                <a:solidFill>
                  <a:schemeClr val="accent4">
                    <a:lumMod val="75000"/>
                  </a:schemeClr>
                </a:solidFill>
              </a:rPr>
              <a:t>du</a:t>
            </a:r>
            <a:r>
              <a:rPr lang="pt-BR" i="1" dirty="0">
                <a:solidFill>
                  <a:schemeClr val="accent4">
                    <a:lumMod val="75000"/>
                  </a:schemeClr>
                </a:solidFill>
              </a:rPr>
              <a:t> café</a:t>
            </a:r>
            <a:r>
              <a:rPr lang="pt-BR" dirty="0"/>
              <a:t>, Montréal, VLB </a:t>
            </a:r>
            <a:r>
              <a:rPr lang="pt-BR" dirty="0" err="1"/>
              <a:t>Éditeur</a:t>
            </a:r>
            <a:r>
              <a:rPr lang="pt-BR" dirty="0"/>
              <a:t>, 1991</a:t>
            </a:r>
            <a:r>
              <a:rPr lang="pt-BR" dirty="0" smtClean="0"/>
              <a:t>. ( Sobre a sua inf</a:t>
            </a:r>
            <a:r>
              <a:rPr lang="pt-BR" dirty="0" smtClean="0"/>
              <a:t>ância no interior do Haiti)</a:t>
            </a:r>
            <a:endParaRPr lang="pt-BR" dirty="0"/>
          </a:p>
          <a:p>
            <a:r>
              <a:rPr lang="pt-BR" i="1" dirty="0" err="1" smtClean="0">
                <a:solidFill>
                  <a:schemeClr val="accent4">
                    <a:lumMod val="75000"/>
                  </a:schemeClr>
                </a:solidFill>
              </a:rPr>
              <a:t>Pays</a:t>
            </a:r>
            <a:r>
              <a:rPr lang="pt-BR" i="1" dirty="0" smtClean="0">
                <a:solidFill>
                  <a:schemeClr val="accent4">
                    <a:lumMod val="75000"/>
                  </a:schemeClr>
                </a:solidFill>
              </a:rPr>
              <a:t> </a:t>
            </a:r>
            <a:r>
              <a:rPr lang="pt-BR" i="1" dirty="0" err="1">
                <a:solidFill>
                  <a:schemeClr val="accent4">
                    <a:lumMod val="75000"/>
                  </a:schemeClr>
                </a:solidFill>
              </a:rPr>
              <a:t>sans</a:t>
            </a:r>
            <a:r>
              <a:rPr lang="pt-BR" i="1" dirty="0">
                <a:solidFill>
                  <a:schemeClr val="accent4">
                    <a:lumMod val="75000"/>
                  </a:schemeClr>
                </a:solidFill>
              </a:rPr>
              <a:t> </a:t>
            </a:r>
            <a:r>
              <a:rPr lang="pt-BR" i="1" dirty="0" err="1">
                <a:solidFill>
                  <a:schemeClr val="accent4">
                    <a:lumMod val="75000"/>
                  </a:schemeClr>
                </a:solidFill>
              </a:rPr>
              <a:t>chapeau</a:t>
            </a:r>
            <a:r>
              <a:rPr lang="pt-BR" dirty="0"/>
              <a:t>, </a:t>
            </a:r>
            <a:r>
              <a:rPr lang="pt-BR" dirty="0" err="1"/>
              <a:t>Outremont</a:t>
            </a:r>
            <a:r>
              <a:rPr lang="pt-BR" dirty="0"/>
              <a:t>, </a:t>
            </a:r>
            <a:r>
              <a:rPr lang="pt-BR" dirty="0" err="1"/>
              <a:t>Lanctôt</a:t>
            </a:r>
            <a:r>
              <a:rPr lang="pt-BR" dirty="0"/>
              <a:t> </a:t>
            </a:r>
            <a:r>
              <a:rPr lang="pt-BR" dirty="0" err="1"/>
              <a:t>Éditeur</a:t>
            </a:r>
            <a:r>
              <a:rPr lang="pt-BR" dirty="0"/>
              <a:t>, 1996</a:t>
            </a:r>
            <a:r>
              <a:rPr lang="pt-BR" dirty="0" smtClean="0"/>
              <a:t>. (Sobre o seu retorno ao Haiti nos anos 90)</a:t>
            </a:r>
            <a:endParaRPr lang="pt-BR" dirty="0"/>
          </a:p>
          <a:p>
            <a:r>
              <a:rPr lang="pt-BR" i="1" dirty="0" err="1" smtClean="0">
                <a:solidFill>
                  <a:schemeClr val="accent4">
                    <a:lumMod val="75000"/>
                  </a:schemeClr>
                </a:solidFill>
              </a:rPr>
              <a:t>Je</a:t>
            </a:r>
            <a:r>
              <a:rPr lang="pt-BR" i="1" dirty="0" smtClean="0">
                <a:solidFill>
                  <a:schemeClr val="accent4">
                    <a:lumMod val="75000"/>
                  </a:schemeClr>
                </a:solidFill>
              </a:rPr>
              <a:t> </a:t>
            </a:r>
            <a:r>
              <a:rPr lang="pt-BR" i="1" dirty="0">
                <a:solidFill>
                  <a:schemeClr val="accent4">
                    <a:lumMod val="75000"/>
                  </a:schemeClr>
                </a:solidFill>
              </a:rPr>
              <a:t>suis </a:t>
            </a:r>
            <a:r>
              <a:rPr lang="pt-BR" i="1" dirty="0" err="1">
                <a:solidFill>
                  <a:schemeClr val="accent4">
                    <a:lumMod val="75000"/>
                  </a:schemeClr>
                </a:solidFill>
              </a:rPr>
              <a:t>un</a:t>
            </a:r>
            <a:r>
              <a:rPr lang="pt-BR" i="1" dirty="0">
                <a:solidFill>
                  <a:schemeClr val="accent4">
                    <a:lumMod val="75000"/>
                  </a:schemeClr>
                </a:solidFill>
              </a:rPr>
              <a:t> </a:t>
            </a:r>
            <a:r>
              <a:rPr lang="pt-BR" i="1" dirty="0" err="1">
                <a:solidFill>
                  <a:schemeClr val="accent4">
                    <a:lumMod val="75000"/>
                  </a:schemeClr>
                </a:solidFill>
              </a:rPr>
              <a:t>écrivain</a:t>
            </a:r>
            <a:r>
              <a:rPr lang="pt-BR" i="1" dirty="0">
                <a:solidFill>
                  <a:schemeClr val="accent4">
                    <a:lumMod val="75000"/>
                  </a:schemeClr>
                </a:solidFill>
              </a:rPr>
              <a:t> </a:t>
            </a:r>
            <a:r>
              <a:rPr lang="pt-BR" i="1" dirty="0" err="1">
                <a:solidFill>
                  <a:schemeClr val="accent4">
                    <a:lumMod val="75000"/>
                  </a:schemeClr>
                </a:solidFill>
              </a:rPr>
              <a:t>japonais</a:t>
            </a:r>
            <a:r>
              <a:rPr lang="pt-BR" dirty="0"/>
              <a:t>,</a:t>
            </a:r>
            <a:r>
              <a:rPr lang="pt-BR" dirty="0">
                <a:solidFill>
                  <a:schemeClr val="accent4">
                    <a:lumMod val="75000"/>
                  </a:schemeClr>
                </a:solidFill>
              </a:rPr>
              <a:t> </a:t>
            </a:r>
            <a:r>
              <a:rPr lang="pt-BR" dirty="0"/>
              <a:t>Montréal, </a:t>
            </a:r>
            <a:r>
              <a:rPr lang="pt-BR" dirty="0" err="1"/>
              <a:t>Boréal</a:t>
            </a:r>
            <a:r>
              <a:rPr lang="pt-BR" dirty="0"/>
              <a:t>, 2008</a:t>
            </a:r>
            <a:r>
              <a:rPr lang="pt-BR" dirty="0" smtClean="0"/>
              <a:t>. (retomada da quest</a:t>
            </a:r>
            <a:r>
              <a:rPr lang="pt-BR" dirty="0" smtClean="0"/>
              <a:t>ão da escrita de </a:t>
            </a:r>
            <a:r>
              <a:rPr lang="pt-BR" dirty="0" err="1" smtClean="0"/>
              <a:t>Comment</a:t>
            </a:r>
            <a:r>
              <a:rPr lang="pt-BR" dirty="0" smtClean="0"/>
              <a:t> </a:t>
            </a:r>
            <a:r>
              <a:rPr lang="pt-BR" dirty="0" err="1" smtClean="0"/>
              <a:t>faire</a:t>
            </a:r>
            <a:r>
              <a:rPr lang="pt-BR" dirty="0" smtClean="0"/>
              <a:t> </a:t>
            </a:r>
            <a:r>
              <a:rPr lang="pt-BR" dirty="0" err="1" smtClean="0"/>
              <a:t>l’amour</a:t>
            </a:r>
            <a:r>
              <a:rPr lang="pt-BR" dirty="0" smtClean="0"/>
              <a:t>, mas em um mundo diferente, globalizado)</a:t>
            </a:r>
            <a:endParaRPr lang="pt-BR" dirty="0"/>
          </a:p>
          <a:p>
            <a:r>
              <a:rPr lang="pt-BR" i="1" dirty="0" smtClean="0">
                <a:solidFill>
                  <a:schemeClr val="accent4">
                    <a:lumMod val="75000"/>
                  </a:schemeClr>
                </a:solidFill>
              </a:rPr>
              <a:t>Tout </a:t>
            </a:r>
            <a:r>
              <a:rPr lang="pt-BR" i="1" dirty="0" err="1">
                <a:solidFill>
                  <a:schemeClr val="accent4">
                    <a:lumMod val="75000"/>
                  </a:schemeClr>
                </a:solidFill>
              </a:rPr>
              <a:t>bouge</a:t>
            </a:r>
            <a:r>
              <a:rPr lang="pt-BR" i="1" dirty="0">
                <a:solidFill>
                  <a:schemeClr val="accent4">
                    <a:lumMod val="75000"/>
                  </a:schemeClr>
                </a:solidFill>
              </a:rPr>
              <a:t> </a:t>
            </a:r>
            <a:r>
              <a:rPr lang="pt-BR" i="1" dirty="0" err="1">
                <a:solidFill>
                  <a:schemeClr val="accent4">
                    <a:lumMod val="75000"/>
                  </a:schemeClr>
                </a:solidFill>
              </a:rPr>
              <a:t>autour</a:t>
            </a:r>
            <a:r>
              <a:rPr lang="pt-BR" i="1" dirty="0">
                <a:solidFill>
                  <a:schemeClr val="accent4">
                    <a:lumMod val="75000"/>
                  </a:schemeClr>
                </a:solidFill>
              </a:rPr>
              <a:t> de moi</a:t>
            </a:r>
            <a:r>
              <a:rPr lang="pt-BR" dirty="0"/>
              <a:t>, Montréal, </a:t>
            </a:r>
            <a:r>
              <a:rPr lang="pt-BR" dirty="0" err="1"/>
              <a:t>Mémoire</a:t>
            </a:r>
            <a:r>
              <a:rPr lang="pt-BR" dirty="0"/>
              <a:t> d'</a:t>
            </a:r>
            <a:r>
              <a:rPr lang="pt-BR" dirty="0" err="1"/>
              <a:t>encrier</a:t>
            </a:r>
            <a:r>
              <a:rPr lang="pt-BR" dirty="0"/>
              <a:t>, 2010 - Paris, </a:t>
            </a:r>
            <a:r>
              <a:rPr lang="pt-BR" dirty="0" err="1"/>
              <a:t>Grasset</a:t>
            </a:r>
            <a:r>
              <a:rPr lang="pt-BR" dirty="0"/>
              <a:t>, 2011</a:t>
            </a:r>
            <a:r>
              <a:rPr lang="pt-BR" dirty="0" smtClean="0"/>
              <a:t>. (sobre o terremoto do Haiti)</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166" y="434713"/>
            <a:ext cx="3400324" cy="5321507"/>
          </a:xfrm>
          <a:prstGeom prst="rect">
            <a:avLst/>
          </a:prstGeom>
        </p:spPr>
      </p:pic>
    </p:spTree>
    <p:extLst>
      <p:ext uri="{BB962C8B-B14F-4D97-AF65-F5344CB8AC3E}">
        <p14:creationId xmlns:p14="http://schemas.microsoft.com/office/powerpoint/2010/main" val="662768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51678" y="104931"/>
            <a:ext cx="5433935" cy="5396459"/>
          </a:xfrm>
        </p:spPr>
        <p:txBody>
          <a:bodyPr/>
          <a:lstStyle/>
          <a:p>
            <a:r>
              <a:rPr lang="pt-BR" dirty="0" smtClean="0"/>
              <a:t>Ele tem um livro de cr</a:t>
            </a:r>
            <a:r>
              <a:rPr lang="pt-BR" dirty="0" smtClean="0"/>
              <a:t>ônicas onde se refere ao Brasil e à USP (ele veio à USP em 2004): </a:t>
            </a:r>
            <a:r>
              <a:rPr lang="pt-BR" i="1" dirty="0" err="1" smtClean="0">
                <a:solidFill>
                  <a:schemeClr val="accent4">
                    <a:lumMod val="75000"/>
                  </a:schemeClr>
                </a:solidFill>
              </a:rPr>
              <a:t>Journal</a:t>
            </a:r>
            <a:r>
              <a:rPr lang="pt-BR" i="1" dirty="0" smtClean="0">
                <a:solidFill>
                  <a:schemeClr val="accent4">
                    <a:lumMod val="75000"/>
                  </a:schemeClr>
                </a:solidFill>
              </a:rPr>
              <a:t> d’</a:t>
            </a:r>
            <a:r>
              <a:rPr lang="pt-BR" i="1" dirty="0" err="1" smtClean="0">
                <a:solidFill>
                  <a:schemeClr val="accent4">
                    <a:lumMod val="75000"/>
                  </a:schemeClr>
                </a:solidFill>
              </a:rPr>
              <a:t>un</a:t>
            </a:r>
            <a:r>
              <a:rPr lang="pt-BR" i="1" dirty="0" smtClean="0">
                <a:solidFill>
                  <a:schemeClr val="accent4">
                    <a:lumMod val="75000"/>
                  </a:schemeClr>
                </a:solidFill>
              </a:rPr>
              <a:t> </a:t>
            </a:r>
            <a:r>
              <a:rPr lang="pt-BR" i="1" dirty="0" err="1" smtClean="0">
                <a:solidFill>
                  <a:schemeClr val="accent4">
                    <a:lumMod val="75000"/>
                  </a:schemeClr>
                </a:solidFill>
              </a:rPr>
              <a:t>écrivain</a:t>
            </a:r>
            <a:r>
              <a:rPr lang="pt-BR" i="1" dirty="0" smtClean="0">
                <a:solidFill>
                  <a:schemeClr val="accent4">
                    <a:lumMod val="75000"/>
                  </a:schemeClr>
                </a:solidFill>
              </a:rPr>
              <a:t> em </a:t>
            </a:r>
            <a:r>
              <a:rPr lang="pt-BR" i="1" dirty="0" err="1" smtClean="0">
                <a:solidFill>
                  <a:schemeClr val="accent4">
                    <a:lumMod val="75000"/>
                  </a:schemeClr>
                </a:solidFill>
              </a:rPr>
              <a:t>pyjama</a:t>
            </a:r>
            <a:r>
              <a:rPr lang="pt-BR" dirty="0" smtClean="0"/>
              <a:t>. Ele fez um pequeno programa representando as crônicas do livro. </a:t>
            </a:r>
            <a:r>
              <a:rPr lang="pt-BR" dirty="0"/>
              <a:t>Não deixem de assistir: </a:t>
            </a:r>
            <a:r>
              <a:rPr lang="pt-BR" dirty="0">
                <a:hlinkClick r:id="rId2"/>
              </a:rPr>
              <a:t>https://</a:t>
            </a:r>
            <a:r>
              <a:rPr lang="pt-BR" dirty="0" smtClean="0">
                <a:hlinkClick r:id="rId2"/>
              </a:rPr>
              <a:t>www.youtube.com/watch?v=12ryclvr400</a:t>
            </a:r>
            <a:endParaRPr lang="pt-BR" dirty="0" smtClean="0"/>
          </a:p>
          <a:p>
            <a:r>
              <a:rPr lang="pt-BR" dirty="0" smtClean="0"/>
              <a:t>Dois livros dele foram recentemente publicados pela editora 34, traduzidos por alunas de pós-graduação do programa de pós-graduação em Estudos Linguísticos, Literários e </a:t>
            </a:r>
            <a:r>
              <a:rPr lang="pt-BR" dirty="0" err="1" smtClean="0"/>
              <a:t>Tradutológicos</a:t>
            </a:r>
            <a:r>
              <a:rPr lang="pt-BR" dirty="0" smtClean="0"/>
              <a:t> em Francês. É uma edição linda e muito cuidadosa de dois de seus romances mais importantes.</a:t>
            </a:r>
          </a:p>
          <a:p>
            <a:r>
              <a:rPr lang="pt-BR" dirty="0" err="1" smtClean="0">
                <a:hlinkClick r:id="rId3"/>
              </a:rPr>
              <a:t>http</a:t>
            </a:r>
            <a:r>
              <a:rPr lang="pt-BR" dirty="0">
                <a:hlinkClick r:id="rId3"/>
              </a:rPr>
              <a:t>://www.editora34.com.br/</a:t>
            </a:r>
            <a:r>
              <a:rPr lang="pt-BR" dirty="0" err="1">
                <a:hlinkClick r:id="rId3"/>
              </a:rPr>
              <a:t>areas.asp?autor</a:t>
            </a:r>
            <a:r>
              <a:rPr lang="pt-BR" dirty="0">
                <a:hlinkClick r:id="rId3"/>
              </a:rPr>
              <a:t>=Laferri%E8re,%20Dany</a:t>
            </a:r>
            <a:endParaRPr lang="pt-BR" dirty="0"/>
          </a:p>
        </p:txBody>
      </p:sp>
      <p:pic>
        <p:nvPicPr>
          <p:cNvPr id="4" name="Imagem 3"/>
          <p:cNvPicPr>
            <a:picLocks noChangeAspect="1"/>
          </p:cNvPicPr>
          <p:nvPr/>
        </p:nvPicPr>
        <p:blipFill rotWithShape="1">
          <a:blip r:embed="rId4">
            <a:extLst>
              <a:ext uri="{28A0092B-C50C-407E-A947-70E740481C1C}">
                <a14:useLocalDpi xmlns:a14="http://schemas.microsoft.com/office/drawing/2010/main" val="0"/>
              </a:ext>
            </a:extLst>
          </a:blip>
          <a:srcRect l="16239" r="15864"/>
          <a:stretch/>
        </p:blipFill>
        <p:spPr>
          <a:xfrm>
            <a:off x="7195279" y="104931"/>
            <a:ext cx="2713219" cy="3996128"/>
          </a:xfrm>
          <a:prstGeom prst="rect">
            <a:avLst/>
          </a:prstGeom>
        </p:spPr>
      </p:pic>
      <p:pic>
        <p:nvPicPr>
          <p:cNvPr id="5" name="Imagem 4"/>
          <p:cNvPicPr>
            <a:picLocks noChangeAspect="1"/>
          </p:cNvPicPr>
          <p:nvPr/>
        </p:nvPicPr>
        <p:blipFill rotWithShape="1">
          <a:blip r:embed="rId5">
            <a:extLst>
              <a:ext uri="{28A0092B-C50C-407E-A947-70E740481C1C}">
                <a14:useLocalDpi xmlns:a14="http://schemas.microsoft.com/office/drawing/2010/main" val="0"/>
              </a:ext>
            </a:extLst>
          </a:blip>
          <a:srcRect l="13516" r="15757"/>
          <a:stretch/>
        </p:blipFill>
        <p:spPr>
          <a:xfrm>
            <a:off x="9059170" y="2617865"/>
            <a:ext cx="2717988" cy="3842895"/>
          </a:xfrm>
          <a:prstGeom prst="rect">
            <a:avLst/>
          </a:prstGeom>
        </p:spPr>
      </p:pic>
    </p:spTree>
    <p:extLst>
      <p:ext uri="{BB962C8B-B14F-4D97-AF65-F5344CB8AC3E}">
        <p14:creationId xmlns:p14="http://schemas.microsoft.com/office/powerpoint/2010/main" val="155283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9930984" cy="966730"/>
          </a:xfrm>
        </p:spPr>
        <p:txBody>
          <a:bodyPr>
            <a:normAutofit/>
          </a:bodyPr>
          <a:lstStyle/>
          <a:p>
            <a:r>
              <a:rPr lang="pt-BR" sz="2800" dirty="0" smtClean="0"/>
              <a:t>2. Introdução a </a:t>
            </a:r>
            <a:r>
              <a:rPr lang="pt-BR" sz="2800" dirty="0" err="1" smtClean="0">
                <a:solidFill>
                  <a:schemeClr val="accent3"/>
                </a:solidFill>
              </a:rPr>
              <a:t>Comment</a:t>
            </a:r>
            <a:r>
              <a:rPr lang="pt-BR" sz="2800" dirty="0" smtClean="0">
                <a:solidFill>
                  <a:schemeClr val="accent3"/>
                </a:solidFill>
              </a:rPr>
              <a:t> </a:t>
            </a:r>
            <a:r>
              <a:rPr lang="pt-BR" sz="2800" dirty="0" err="1" smtClean="0">
                <a:solidFill>
                  <a:schemeClr val="accent3"/>
                </a:solidFill>
              </a:rPr>
              <a:t>faire</a:t>
            </a:r>
            <a:r>
              <a:rPr lang="pt-BR" sz="2800" dirty="0" smtClean="0">
                <a:solidFill>
                  <a:schemeClr val="accent3"/>
                </a:solidFill>
              </a:rPr>
              <a:t> </a:t>
            </a:r>
            <a:r>
              <a:rPr lang="pt-BR" sz="2800" dirty="0" err="1" smtClean="0">
                <a:solidFill>
                  <a:schemeClr val="accent3"/>
                </a:solidFill>
              </a:rPr>
              <a:t>l’amour</a:t>
            </a:r>
            <a:r>
              <a:rPr lang="pt-BR" sz="2800" dirty="0" smtClean="0">
                <a:solidFill>
                  <a:schemeClr val="accent3"/>
                </a:solidFill>
              </a:rPr>
              <a:t> </a:t>
            </a:r>
            <a:r>
              <a:rPr lang="pt-BR" sz="2800" dirty="0" err="1" smtClean="0">
                <a:solidFill>
                  <a:schemeClr val="accent3"/>
                </a:solidFill>
              </a:rPr>
              <a:t>avec</a:t>
            </a:r>
            <a:r>
              <a:rPr lang="pt-BR" sz="2800" dirty="0" smtClean="0">
                <a:solidFill>
                  <a:schemeClr val="accent3"/>
                </a:solidFill>
              </a:rPr>
              <a:t> </a:t>
            </a:r>
            <a:r>
              <a:rPr lang="pt-BR" sz="2800" dirty="0" err="1" smtClean="0">
                <a:solidFill>
                  <a:schemeClr val="accent3"/>
                </a:solidFill>
              </a:rPr>
              <a:t>un</a:t>
            </a:r>
            <a:r>
              <a:rPr lang="pt-BR" sz="2800" dirty="0" smtClean="0">
                <a:solidFill>
                  <a:schemeClr val="accent3"/>
                </a:solidFill>
              </a:rPr>
              <a:t> </a:t>
            </a:r>
            <a:r>
              <a:rPr lang="pt-BR" sz="2800" dirty="0" err="1" smtClean="0">
                <a:solidFill>
                  <a:schemeClr val="accent3"/>
                </a:solidFill>
              </a:rPr>
              <a:t>n</a:t>
            </a:r>
            <a:r>
              <a:rPr lang="pt-BR" sz="2800" dirty="0" err="1" smtClean="0">
                <a:solidFill>
                  <a:schemeClr val="accent3"/>
                </a:solidFill>
              </a:rPr>
              <a:t>ègre</a:t>
            </a:r>
            <a:r>
              <a:rPr lang="pt-BR" sz="2800" dirty="0" smtClean="0">
                <a:solidFill>
                  <a:schemeClr val="accent3"/>
                </a:solidFill>
              </a:rPr>
              <a:t> </a:t>
            </a:r>
            <a:r>
              <a:rPr lang="pt-BR" sz="2800" dirty="0" err="1" smtClean="0">
                <a:solidFill>
                  <a:schemeClr val="accent3"/>
                </a:solidFill>
              </a:rPr>
              <a:t>sans</a:t>
            </a:r>
            <a:r>
              <a:rPr lang="pt-BR" sz="2800" dirty="0" smtClean="0">
                <a:solidFill>
                  <a:schemeClr val="accent3"/>
                </a:solidFill>
              </a:rPr>
              <a:t> se </a:t>
            </a:r>
            <a:r>
              <a:rPr lang="pt-BR" sz="2800" dirty="0" err="1" smtClean="0">
                <a:solidFill>
                  <a:schemeClr val="accent3"/>
                </a:solidFill>
              </a:rPr>
              <a:t>fatiguer</a:t>
            </a:r>
            <a:r>
              <a:rPr lang="pt-BR" sz="2800" dirty="0" smtClean="0">
                <a:solidFill>
                  <a:schemeClr val="accent3"/>
                </a:solidFill>
              </a:rPr>
              <a:t> </a:t>
            </a:r>
            <a:r>
              <a:rPr lang="pt-BR" sz="2800" dirty="0" smtClean="0"/>
              <a:t> </a:t>
            </a:r>
            <a:endParaRPr lang="pt-BR" sz="2800" dirty="0"/>
          </a:p>
        </p:txBody>
      </p:sp>
      <p:sp>
        <p:nvSpPr>
          <p:cNvPr id="3" name="Espaço Reservado para Conteúdo 2"/>
          <p:cNvSpPr>
            <a:spLocks noGrp="1"/>
          </p:cNvSpPr>
          <p:nvPr>
            <p:ph idx="1"/>
          </p:nvPr>
        </p:nvSpPr>
        <p:spPr>
          <a:xfrm>
            <a:off x="1251678" y="1469036"/>
            <a:ext cx="10178322" cy="5141625"/>
          </a:xfrm>
        </p:spPr>
        <p:txBody>
          <a:bodyPr>
            <a:normAutofit/>
          </a:bodyPr>
          <a:lstStyle/>
          <a:p>
            <a:r>
              <a:rPr lang="pt-BR" sz="1800" dirty="0" smtClean="0">
                <a:solidFill>
                  <a:schemeClr val="accent4"/>
                </a:solidFill>
              </a:rPr>
              <a:t>De onde s</a:t>
            </a:r>
            <a:r>
              <a:rPr lang="pt-BR" sz="1800" dirty="0" smtClean="0">
                <a:solidFill>
                  <a:schemeClr val="accent4"/>
                </a:solidFill>
              </a:rPr>
              <a:t>ão as personagens</a:t>
            </a:r>
            <a:r>
              <a:rPr lang="pt-BR" sz="1800" dirty="0" smtClean="0">
                <a:solidFill>
                  <a:schemeClr val="accent4"/>
                </a:solidFill>
              </a:rPr>
              <a:t>? </a:t>
            </a:r>
          </a:p>
          <a:p>
            <a:r>
              <a:rPr lang="fr-FR" sz="1800" dirty="0" smtClean="0">
                <a:solidFill>
                  <a:schemeClr val="accent4"/>
                </a:solidFill>
              </a:rPr>
              <a:t>N</a:t>
            </a:r>
            <a:r>
              <a:rPr lang="pt-BR" sz="1800" dirty="0" err="1" smtClean="0">
                <a:solidFill>
                  <a:schemeClr val="accent4"/>
                </a:solidFill>
              </a:rPr>
              <a:t>ão</a:t>
            </a:r>
            <a:r>
              <a:rPr lang="pt-BR" sz="1800" dirty="0">
                <a:solidFill>
                  <a:schemeClr val="accent4"/>
                </a:solidFill>
              </a:rPr>
              <a:t> </a:t>
            </a:r>
            <a:r>
              <a:rPr lang="pt-BR" sz="1800" dirty="0" smtClean="0">
                <a:solidFill>
                  <a:schemeClr val="accent4"/>
                </a:solidFill>
              </a:rPr>
              <a:t>há indicações de origem </a:t>
            </a:r>
            <a:r>
              <a:rPr lang="pt-BR" sz="1800" dirty="0" smtClean="0"/>
              <a:t>das personagens, só sabemos, reiteradamente, que eles são negros. Isso cria um grande mistério no livro: o leitor quer saber, as outras personagens querem saber. Mas a resposta nunca chega (a não ser de </a:t>
            </a:r>
            <a:r>
              <a:rPr lang="pt-BR" sz="1800" dirty="0" smtClean="0">
                <a:solidFill>
                  <a:schemeClr val="accent4"/>
                </a:solidFill>
              </a:rPr>
              <a:t>forma irônica</a:t>
            </a:r>
            <a:r>
              <a:rPr lang="pt-BR" sz="1800" dirty="0" smtClean="0"/>
              <a:t>, como no trecho a seguir).</a:t>
            </a:r>
            <a:endParaRPr lang="pt-BR" sz="1800" dirty="0"/>
          </a:p>
          <a:p>
            <a:pPr lvl="1">
              <a:buFontTx/>
              <a:buChar char="-"/>
            </a:pPr>
            <a:r>
              <a:rPr lang="fr-FR" sz="1600" i="1" dirty="0" smtClean="0"/>
              <a:t>Tu </a:t>
            </a:r>
            <a:r>
              <a:rPr lang="fr-FR" sz="1600" i="1" dirty="0"/>
              <a:t>viens d’où? </a:t>
            </a:r>
            <a:r>
              <a:rPr lang="fr-FR" sz="1600" i="1" dirty="0">
                <a:solidFill>
                  <a:schemeClr val="accent1"/>
                </a:solidFill>
              </a:rPr>
              <a:t>Me demande brutalement </a:t>
            </a:r>
            <a:r>
              <a:rPr lang="fr-FR" sz="1600" i="1" dirty="0"/>
              <a:t>la fille qui accompagne </a:t>
            </a:r>
            <a:r>
              <a:rPr lang="fr-FR" sz="1600" i="1" dirty="0" err="1"/>
              <a:t>Miz</a:t>
            </a:r>
            <a:r>
              <a:rPr lang="fr-FR" sz="1600" i="1" dirty="0"/>
              <a:t> </a:t>
            </a:r>
            <a:r>
              <a:rPr lang="fr-FR" sz="1600" i="1" dirty="0" smtClean="0"/>
              <a:t>Littérature.</a:t>
            </a:r>
            <a:endParaRPr lang="pt-BR" sz="1600" i="1" dirty="0"/>
          </a:p>
          <a:p>
            <a:pPr marL="457200" lvl="1" indent="0">
              <a:buNone/>
            </a:pPr>
            <a:r>
              <a:rPr lang="fr-FR" sz="1600" i="1" dirty="0" smtClean="0"/>
              <a:t>À </a:t>
            </a:r>
            <a:r>
              <a:rPr lang="fr-FR" sz="1600" i="1" dirty="0"/>
              <a:t>chaque fois qu’on me demande ce genre de question, comme ça, sans prévenir, sans qu’il ait été question, auparavant, du National Geographic, je sens monter en moi </a:t>
            </a:r>
            <a:r>
              <a:rPr lang="fr-FR" sz="1600" i="1" dirty="0" smtClean="0"/>
              <a:t>un </a:t>
            </a:r>
            <a:r>
              <a:rPr lang="fr-FR" sz="1600" i="1" dirty="0">
                <a:solidFill>
                  <a:schemeClr val="accent1"/>
                </a:solidFill>
              </a:rPr>
              <a:t>irrésistible désir de meurtre</a:t>
            </a:r>
            <a:r>
              <a:rPr lang="fr-FR" sz="1600" i="1" dirty="0"/>
              <a:t>. Je la regarde dans </a:t>
            </a:r>
            <a:r>
              <a:rPr lang="fr-FR" sz="1600" i="1" dirty="0" smtClean="0"/>
              <a:t>sa </a:t>
            </a:r>
            <a:r>
              <a:rPr lang="fr-FR" sz="1600" i="1" dirty="0"/>
              <a:t>jupe en tweed assortie d’un corsage </a:t>
            </a:r>
            <a:r>
              <a:rPr lang="fr-FR" sz="1600" i="1" dirty="0" smtClean="0"/>
              <a:t>blanc en </a:t>
            </a:r>
            <a:r>
              <a:rPr lang="fr-FR" sz="1600" i="1" dirty="0"/>
              <a:t>tissu très fin. Il n’y a rien à faire, c’est une snob. </a:t>
            </a:r>
            <a:r>
              <a:rPr lang="fr-FR" sz="1600" i="1" dirty="0" err="1"/>
              <a:t>Miz</a:t>
            </a:r>
            <a:r>
              <a:rPr lang="fr-FR" sz="1600" i="1" dirty="0"/>
              <a:t> </a:t>
            </a:r>
            <a:r>
              <a:rPr lang="fr-FR" sz="1600" i="1" dirty="0" smtClean="0"/>
              <a:t>Snob.</a:t>
            </a:r>
            <a:endParaRPr lang="pt-BR" sz="1600" i="1" dirty="0"/>
          </a:p>
          <a:p>
            <a:pPr lvl="1">
              <a:buFontTx/>
              <a:buChar char="-"/>
            </a:pPr>
            <a:r>
              <a:rPr lang="fr-FR" sz="1600" i="1" dirty="0" smtClean="0"/>
              <a:t>Tu </a:t>
            </a:r>
            <a:r>
              <a:rPr lang="fr-FR" sz="1600" i="1" dirty="0"/>
              <a:t>viens de quel pays? me </a:t>
            </a:r>
            <a:r>
              <a:rPr lang="fr-FR" sz="1600" i="1" dirty="0" smtClean="0"/>
              <a:t>redemande-t-elle.</a:t>
            </a:r>
            <a:endParaRPr lang="pt-BR" sz="1600" i="1" dirty="0"/>
          </a:p>
          <a:p>
            <a:pPr lvl="1">
              <a:buFontTx/>
              <a:buChar char="-"/>
            </a:pPr>
            <a:r>
              <a:rPr lang="fr-FR" sz="1600" i="1" dirty="0" smtClean="0">
                <a:solidFill>
                  <a:schemeClr val="accent1"/>
                </a:solidFill>
              </a:rPr>
              <a:t>Le </a:t>
            </a:r>
            <a:r>
              <a:rPr lang="fr-FR" sz="1600" i="1" dirty="0">
                <a:solidFill>
                  <a:schemeClr val="accent1"/>
                </a:solidFill>
              </a:rPr>
              <a:t>jeudi soir, je viens de Madagascar</a:t>
            </a:r>
            <a:r>
              <a:rPr lang="fr-FR" sz="1600" i="1" dirty="0"/>
              <a:t>.</a:t>
            </a:r>
            <a:endParaRPr lang="pt-BR" sz="1600" i="1" dirty="0"/>
          </a:p>
          <a:p>
            <a:pPr marL="914400" lvl="2" indent="0">
              <a:buNone/>
            </a:pPr>
            <a:r>
              <a:rPr lang="fr-FR" sz="1400" dirty="0"/>
              <a:t> </a:t>
            </a:r>
            <a:r>
              <a:rPr lang="fr-FR" sz="1400" dirty="0" err="1" smtClean="0"/>
              <a:t>Laferri</a:t>
            </a:r>
            <a:r>
              <a:rPr lang="pt-BR" sz="1400" dirty="0" err="1" smtClean="0"/>
              <a:t>ère</a:t>
            </a:r>
            <a:r>
              <a:rPr lang="pt-BR" sz="1400" dirty="0" smtClean="0"/>
              <a:t>, D.  </a:t>
            </a:r>
            <a:r>
              <a:rPr lang="fr-FR" sz="1400" i="1" dirty="0" smtClean="0"/>
              <a:t>Comment faire l’amour avec un n</a:t>
            </a:r>
            <a:r>
              <a:rPr lang="pt-BR" sz="1400" i="1" dirty="0" err="1" smtClean="0"/>
              <a:t>ègre</a:t>
            </a:r>
            <a:r>
              <a:rPr lang="pt-BR" sz="1400" i="1" dirty="0" smtClean="0"/>
              <a:t> </a:t>
            </a:r>
            <a:r>
              <a:rPr lang="pt-BR" sz="1400" i="1" dirty="0" err="1" smtClean="0"/>
              <a:t>sans</a:t>
            </a:r>
            <a:r>
              <a:rPr lang="pt-BR" sz="1400" i="1" dirty="0" smtClean="0"/>
              <a:t> se </a:t>
            </a:r>
            <a:r>
              <a:rPr lang="pt-BR" sz="1400" i="1" dirty="0" err="1" smtClean="0"/>
              <a:t>fatiguer</a:t>
            </a:r>
            <a:r>
              <a:rPr lang="pt-BR" sz="1400" i="1" dirty="0" smtClean="0"/>
              <a:t>.  </a:t>
            </a:r>
            <a:r>
              <a:rPr lang="pt-BR" sz="1400" dirty="0" smtClean="0"/>
              <a:t>Paris: Le </a:t>
            </a:r>
            <a:r>
              <a:rPr lang="pt-BR" sz="1400" dirty="0" err="1" smtClean="0"/>
              <a:t>serpent</a:t>
            </a:r>
            <a:r>
              <a:rPr lang="pt-BR" sz="1400" dirty="0" smtClean="0"/>
              <a:t> à plumes,  1985. </a:t>
            </a:r>
            <a:r>
              <a:rPr lang="pt-BR" sz="1400" dirty="0" smtClean="0"/>
              <a:t>p</a:t>
            </a:r>
            <a:r>
              <a:rPr lang="pt-BR" sz="1400" dirty="0"/>
              <a:t>. 114 </a:t>
            </a:r>
            <a:r>
              <a:rPr lang="pt-BR" sz="1400" dirty="0" smtClean="0"/>
              <a:t>[ Vers</a:t>
            </a:r>
            <a:r>
              <a:rPr lang="pt-BR" sz="1400" dirty="0" smtClean="0"/>
              <a:t>ão digital p.</a:t>
            </a:r>
            <a:r>
              <a:rPr lang="pt-BR" sz="1400" dirty="0" smtClean="0"/>
              <a:t>153-154]</a:t>
            </a:r>
          </a:p>
          <a:p>
            <a:pPr marL="0" indent="0">
              <a:buNone/>
            </a:pPr>
            <a:r>
              <a:rPr lang="pt-BR" sz="1800" dirty="0" smtClean="0">
                <a:solidFill>
                  <a:schemeClr val="accent1"/>
                </a:solidFill>
              </a:rPr>
              <a:t>A pergunta sobre a origem </a:t>
            </a:r>
            <a:r>
              <a:rPr lang="pt-BR" sz="1800" dirty="0" smtClean="0">
                <a:solidFill>
                  <a:schemeClr val="accent1"/>
                </a:solidFill>
              </a:rPr>
              <a:t>é brutal porque ela lembra os personagens que eles não são do mesmo lugar de quem pergunta. Mas que lugar é esse?</a:t>
            </a:r>
            <a:endParaRPr lang="pt-BR" sz="1800" dirty="0">
              <a:solidFill>
                <a:schemeClr val="accent1"/>
              </a:solidFill>
            </a:endParaRPr>
          </a:p>
          <a:p>
            <a:pPr marL="0" indent="0">
              <a:buNone/>
            </a:pPr>
            <a:endParaRPr lang="pt-BR" dirty="0" smtClean="0"/>
          </a:p>
          <a:p>
            <a:pPr marL="0" indent="0">
              <a:buNone/>
            </a:pPr>
            <a:endParaRPr lang="pt-BR" dirty="0"/>
          </a:p>
          <a:p>
            <a:pPr marL="0" indent="0">
              <a:buNone/>
            </a:pPr>
            <a:endParaRPr lang="pt-BR" dirty="0"/>
          </a:p>
          <a:p>
            <a:pPr marL="0" indent="0">
              <a:buNone/>
            </a:pPr>
            <a:endParaRPr lang="pt-BR" dirty="0"/>
          </a:p>
          <a:p>
            <a:endParaRPr lang="pt-BR" dirty="0" smtClean="0"/>
          </a:p>
          <a:p>
            <a:endParaRPr lang="pt-BR" dirty="0" smtClean="0"/>
          </a:p>
          <a:p>
            <a:pPr marL="0" indent="0">
              <a:buNone/>
            </a:pPr>
            <a:endParaRPr lang="pt-BR" dirty="0"/>
          </a:p>
          <a:p>
            <a:pPr marL="0" indent="0">
              <a:buNone/>
            </a:pPr>
            <a:endParaRPr lang="pt-BR" dirty="0"/>
          </a:p>
        </p:txBody>
      </p:sp>
    </p:spTree>
    <p:extLst>
      <p:ext uri="{BB962C8B-B14F-4D97-AF65-F5344CB8AC3E}">
        <p14:creationId xmlns:p14="http://schemas.microsoft.com/office/powerpoint/2010/main" val="793108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51678" y="509667"/>
            <a:ext cx="10178322" cy="5369926"/>
          </a:xfrm>
        </p:spPr>
        <p:txBody>
          <a:bodyPr>
            <a:normAutofit fontScale="92500" lnSpcReduction="20000"/>
          </a:bodyPr>
          <a:lstStyle/>
          <a:p>
            <a:r>
              <a:rPr lang="pt-BR" dirty="0">
                <a:solidFill>
                  <a:schemeClr val="accent4"/>
                </a:solidFill>
              </a:rPr>
              <a:t>Em que </a:t>
            </a:r>
            <a:r>
              <a:rPr lang="pt-BR" dirty="0" smtClean="0">
                <a:solidFill>
                  <a:schemeClr val="accent4"/>
                </a:solidFill>
              </a:rPr>
              <a:t>lugar </a:t>
            </a:r>
            <a:r>
              <a:rPr lang="pt-BR" dirty="0">
                <a:solidFill>
                  <a:schemeClr val="accent4"/>
                </a:solidFill>
              </a:rPr>
              <a:t>elas estão?</a:t>
            </a:r>
            <a:endParaRPr lang="pt-BR" dirty="0"/>
          </a:p>
          <a:p>
            <a:r>
              <a:rPr lang="pt-BR" dirty="0"/>
              <a:t>Também não sabemos como eles chegaram no lugar que estão, nem se elas de fato vieram de algum lugar diferente. Para os leitores brasileiros, há também a dificuldade de identificar o país onde estão.  As indicações são muito específicas: ou você conhece essas referências e assume que é a cidade de Montreal, ou a cidade se transforma em </a:t>
            </a:r>
            <a:r>
              <a:rPr lang="pt-BR" dirty="0">
                <a:solidFill>
                  <a:schemeClr val="accent4"/>
                </a:solidFill>
              </a:rPr>
              <a:t>um centro multicultural abstrato</a:t>
            </a:r>
            <a:r>
              <a:rPr lang="pt-BR" dirty="0"/>
              <a:t>, que pode corresponder a qualquer grande cidade </a:t>
            </a:r>
            <a:r>
              <a:rPr lang="pt-BR" dirty="0" smtClean="0"/>
              <a:t>cosmopolita. A pergunta pela origem vem romper esse mundo abstrato: mas </a:t>
            </a:r>
            <a:r>
              <a:rPr lang="pt-BR" dirty="0" smtClean="0"/>
              <a:t>é por isso que essa pergunta nunca é respondida.</a:t>
            </a:r>
            <a:endParaRPr lang="fr-FR" dirty="0"/>
          </a:p>
          <a:p>
            <a:pPr marL="0" indent="0">
              <a:buNone/>
            </a:pPr>
            <a:endParaRPr lang="fr-FR" i="1" dirty="0"/>
          </a:p>
          <a:p>
            <a:pPr marL="457200" lvl="1" indent="0">
              <a:buNone/>
            </a:pPr>
            <a:r>
              <a:rPr lang="fr-FR" i="1" dirty="0"/>
              <a:t>On crève, cet été, coincé comme on est entre la Fontaine de </a:t>
            </a:r>
            <a:r>
              <a:rPr lang="fr-FR" i="1" dirty="0" err="1"/>
              <a:t>Johannie</a:t>
            </a:r>
            <a:r>
              <a:rPr lang="fr-FR" i="1" dirty="0"/>
              <a:t> (un infect restaurant fréquenté par la petite pègre) et un minuscule bar-topless, au 3670 de la </a:t>
            </a:r>
            <a:r>
              <a:rPr lang="fr-FR" i="1" dirty="0">
                <a:solidFill>
                  <a:schemeClr val="accent1"/>
                </a:solidFill>
              </a:rPr>
              <a:t>rue Saint-Denis</a:t>
            </a:r>
            <a:r>
              <a:rPr lang="fr-FR" i="1" dirty="0"/>
              <a:t>, en face de la </a:t>
            </a:r>
            <a:r>
              <a:rPr lang="fr-FR" i="1" dirty="0">
                <a:solidFill>
                  <a:schemeClr val="accent1"/>
                </a:solidFill>
              </a:rPr>
              <a:t>rue </a:t>
            </a:r>
            <a:r>
              <a:rPr lang="fr-FR" i="1" dirty="0" err="1">
                <a:solidFill>
                  <a:schemeClr val="accent1"/>
                </a:solidFill>
              </a:rPr>
              <a:t>Cherrier</a:t>
            </a:r>
            <a:r>
              <a:rPr lang="fr-FR" i="1" dirty="0"/>
              <a:t>. C’est un abject taudis que le concierge a refilé à </a:t>
            </a:r>
            <a:r>
              <a:rPr lang="fr-FR" i="1" dirty="0" err="1"/>
              <a:t>Bouba</a:t>
            </a:r>
            <a:r>
              <a:rPr lang="fr-FR" i="1" dirty="0"/>
              <a:t> pour 120 dollars par mois. On loge au troisième. Une chambre exiguë, coupée en deux par un affreux paravent japonais à grands oiseaux stylisés. Un réfrigérateur constamment en état de palpitation comme si on nichait à l’étage d’une gare ferroviaire. Des </a:t>
            </a:r>
            <a:r>
              <a:rPr lang="fr-FR" i="1" dirty="0" err="1"/>
              <a:t>bunnies</a:t>
            </a:r>
            <a:r>
              <a:rPr lang="fr-FR" i="1" dirty="0"/>
              <a:t> de Playboy punaisées au mur qu’on a dû enlever en arrivant pour éviter le suicide qu’un tel genre de choses entraîne inévitablement. Une cuisinière aux foyers aussi glacés que des tétons de sorcière volant par -40 degrés. Avec, en prime, la </a:t>
            </a:r>
            <a:r>
              <a:rPr lang="fr-FR" i="1" dirty="0">
                <a:solidFill>
                  <a:schemeClr val="accent1"/>
                </a:solidFill>
              </a:rPr>
              <a:t>Croix du mont Royal, </a:t>
            </a:r>
            <a:r>
              <a:rPr lang="fr-FR" i="1" dirty="0"/>
              <a:t>juste dans l’encadrement de notre fenêtre.</a:t>
            </a:r>
          </a:p>
          <a:p>
            <a:pPr marL="457200" lvl="1" indent="0">
              <a:buNone/>
            </a:pPr>
            <a:r>
              <a:rPr lang="fr-FR" dirty="0" smtClean="0"/>
              <a:t>pp</a:t>
            </a:r>
            <a:r>
              <a:rPr lang="fr-FR" dirty="0"/>
              <a:t>. </a:t>
            </a:r>
            <a:r>
              <a:rPr lang="fr-FR" dirty="0" smtClean="0"/>
              <a:t>11-12 [7-8 ]</a:t>
            </a:r>
            <a:endParaRPr lang="fr-FR" dirty="0"/>
          </a:p>
          <a:p>
            <a:pPr marL="0" indent="0">
              <a:buNone/>
            </a:pPr>
            <a:endParaRPr lang="fr-FR" dirty="0"/>
          </a:p>
          <a:p>
            <a:pPr marL="0" indent="0">
              <a:buNone/>
            </a:pPr>
            <a:r>
              <a:rPr lang="fr-FR" dirty="0" err="1" smtClean="0">
                <a:solidFill>
                  <a:schemeClr val="accent1"/>
                </a:solidFill>
              </a:rPr>
              <a:t>Vejam</a:t>
            </a:r>
            <a:r>
              <a:rPr lang="fr-FR" dirty="0" smtClean="0">
                <a:solidFill>
                  <a:schemeClr val="accent1"/>
                </a:solidFill>
              </a:rPr>
              <a:t> as </a:t>
            </a:r>
            <a:r>
              <a:rPr lang="fr-FR" dirty="0" err="1" smtClean="0">
                <a:solidFill>
                  <a:schemeClr val="accent1"/>
                </a:solidFill>
              </a:rPr>
              <a:t>refer</a:t>
            </a:r>
            <a:r>
              <a:rPr lang="pt-BR" dirty="0" err="1">
                <a:solidFill>
                  <a:schemeClr val="accent1"/>
                </a:solidFill>
              </a:rPr>
              <a:t>ências</a:t>
            </a:r>
            <a:r>
              <a:rPr lang="pt-BR" dirty="0">
                <a:solidFill>
                  <a:schemeClr val="accent1"/>
                </a:solidFill>
              </a:rPr>
              <a:t> específicas à cidade de Montreal. </a:t>
            </a:r>
            <a:r>
              <a:rPr lang="pt-BR" dirty="0" smtClean="0">
                <a:solidFill>
                  <a:schemeClr val="accent1"/>
                </a:solidFill>
              </a:rPr>
              <a:t>Vocês </a:t>
            </a:r>
            <a:r>
              <a:rPr lang="pt-BR" dirty="0">
                <a:solidFill>
                  <a:schemeClr val="accent1"/>
                </a:solidFill>
              </a:rPr>
              <a:t>as </a:t>
            </a:r>
            <a:r>
              <a:rPr lang="pt-BR" dirty="0" smtClean="0">
                <a:solidFill>
                  <a:schemeClr val="accent1"/>
                </a:solidFill>
              </a:rPr>
              <a:t>teriam </a:t>
            </a:r>
            <a:r>
              <a:rPr lang="pt-BR" dirty="0">
                <a:solidFill>
                  <a:schemeClr val="accent1"/>
                </a:solidFill>
              </a:rPr>
              <a:t>reconhecido</a:t>
            </a:r>
            <a:r>
              <a:rPr lang="pt-BR" dirty="0" smtClean="0">
                <a:solidFill>
                  <a:schemeClr val="accent1"/>
                </a:solidFill>
              </a:rPr>
              <a:t>? </a:t>
            </a:r>
            <a:endParaRPr lang="fr-FR" dirty="0">
              <a:solidFill>
                <a:schemeClr val="accent1"/>
              </a:solidFill>
            </a:endParaRPr>
          </a:p>
          <a:p>
            <a:endParaRPr lang="pt-BR" dirty="0"/>
          </a:p>
        </p:txBody>
      </p:sp>
    </p:spTree>
    <p:extLst>
      <p:ext uri="{BB962C8B-B14F-4D97-AF65-F5344CB8AC3E}">
        <p14:creationId xmlns:p14="http://schemas.microsoft.com/office/powerpoint/2010/main" val="64496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17566" y="740515"/>
            <a:ext cx="10178322" cy="5504838"/>
          </a:xfrm>
        </p:spPr>
        <p:txBody>
          <a:bodyPr/>
          <a:lstStyle/>
          <a:p>
            <a:r>
              <a:rPr lang="pt-BR" dirty="0">
                <a:solidFill>
                  <a:schemeClr val="accent4"/>
                </a:solidFill>
              </a:rPr>
              <a:t>Quem são as duas personagens principais do livro?</a:t>
            </a:r>
          </a:p>
          <a:p>
            <a:pPr lvl="1"/>
            <a:r>
              <a:rPr lang="pt-BR" dirty="0"/>
              <a:t> </a:t>
            </a:r>
            <a:r>
              <a:rPr lang="pt-BR" dirty="0">
                <a:solidFill>
                  <a:schemeClr val="accent4"/>
                </a:solidFill>
              </a:rPr>
              <a:t>Bouba</a:t>
            </a:r>
            <a:r>
              <a:rPr lang="pt-BR" dirty="0"/>
              <a:t> </a:t>
            </a:r>
            <a:r>
              <a:rPr lang="pt-BR" dirty="0" smtClean="0"/>
              <a:t>e o narrador – chamado simplesmente de “</a:t>
            </a:r>
            <a:r>
              <a:rPr lang="pt-BR" dirty="0" err="1" smtClean="0">
                <a:solidFill>
                  <a:schemeClr val="accent4"/>
                </a:solidFill>
              </a:rPr>
              <a:t>Vieux</a:t>
            </a:r>
            <a:r>
              <a:rPr lang="pt-BR" dirty="0" smtClean="0"/>
              <a:t>”. Eles moram juntos em um infecto apartamento-barraco, em Montreal.</a:t>
            </a:r>
          </a:p>
          <a:p>
            <a:pPr marL="0" indent="0">
              <a:buNone/>
            </a:pPr>
            <a:endParaRPr lang="pt-BR" dirty="0"/>
          </a:p>
          <a:p>
            <a:r>
              <a:rPr lang="pt-BR" dirty="0">
                <a:solidFill>
                  <a:schemeClr val="accent4"/>
                </a:solidFill>
              </a:rPr>
              <a:t>O que elas fazem? </a:t>
            </a:r>
            <a:endParaRPr lang="pt-BR" dirty="0" smtClean="0">
              <a:solidFill>
                <a:schemeClr val="accent4"/>
              </a:solidFill>
            </a:endParaRPr>
          </a:p>
          <a:p>
            <a:pPr lvl="1"/>
            <a:r>
              <a:rPr lang="pt-BR" dirty="0" smtClean="0"/>
              <a:t>Bouba tem uma ocupaç</a:t>
            </a:r>
            <a:r>
              <a:rPr lang="pt-BR" dirty="0" smtClean="0"/>
              <a:t>ão bem clara:</a:t>
            </a:r>
          </a:p>
          <a:p>
            <a:pPr lvl="1"/>
            <a:endParaRPr lang="pt-BR" dirty="0" smtClean="0"/>
          </a:p>
          <a:p>
            <a:pPr marL="914400" lvl="2" indent="0">
              <a:buNone/>
            </a:pPr>
            <a:r>
              <a:rPr lang="fr-FR" i="1" dirty="0" err="1" smtClean="0"/>
              <a:t>Bouba</a:t>
            </a:r>
            <a:r>
              <a:rPr lang="fr-FR" i="1" dirty="0" smtClean="0"/>
              <a:t> passe ses journées, apparemment, à </a:t>
            </a:r>
            <a:r>
              <a:rPr lang="fr-FR" i="1" dirty="0" smtClean="0">
                <a:solidFill>
                  <a:schemeClr val="accent1"/>
                </a:solidFill>
              </a:rPr>
              <a:t>ne rien faire. </a:t>
            </a:r>
            <a:r>
              <a:rPr lang="fr-FR" i="1" dirty="0" smtClean="0"/>
              <a:t>En réalité, </a:t>
            </a:r>
            <a:r>
              <a:rPr lang="fr-FR" i="1" dirty="0" smtClean="0">
                <a:solidFill>
                  <a:schemeClr val="accent1"/>
                </a:solidFill>
              </a:rPr>
              <a:t>il purifie l’univers</a:t>
            </a:r>
            <a:r>
              <a:rPr lang="fr-FR" i="1" dirty="0" smtClean="0"/>
              <a:t>. Le sommeil nous guérit de toutes les impuretés physiques, les maladies mentales et les perversions morales. </a:t>
            </a:r>
            <a:r>
              <a:rPr lang="fr-FR" i="1" dirty="0" err="1" smtClean="0"/>
              <a:t>Bouba</a:t>
            </a:r>
            <a:r>
              <a:rPr lang="fr-FR" i="1" dirty="0" smtClean="0"/>
              <a:t> fait, entre deux lectures du Coran, des </a:t>
            </a:r>
            <a:r>
              <a:rPr lang="fr-FR" i="1" dirty="0" smtClean="0">
                <a:solidFill>
                  <a:schemeClr val="accent1"/>
                </a:solidFill>
              </a:rPr>
              <a:t>cures de sommeil </a:t>
            </a:r>
            <a:r>
              <a:rPr lang="fr-FR" i="1" dirty="0" smtClean="0"/>
              <a:t>qui peuvent durer jusqu’à trois jours. </a:t>
            </a:r>
            <a:r>
              <a:rPr lang="fr-FR" dirty="0" smtClean="0"/>
              <a:t>p. 12 [9]</a:t>
            </a:r>
          </a:p>
          <a:p>
            <a:pPr marL="914400" lvl="2" indent="0">
              <a:buNone/>
            </a:pPr>
            <a:endParaRPr lang="fr-FR" dirty="0" smtClean="0"/>
          </a:p>
          <a:p>
            <a:pPr marL="457200" lvl="1" indent="0">
              <a:buNone/>
            </a:pPr>
            <a:r>
              <a:rPr lang="fr-FR" dirty="0" smtClean="0">
                <a:solidFill>
                  <a:schemeClr val="accent1"/>
                </a:solidFill>
              </a:rPr>
              <a:t>Na </a:t>
            </a:r>
            <a:r>
              <a:rPr lang="fr-FR" dirty="0" err="1" smtClean="0">
                <a:solidFill>
                  <a:schemeClr val="accent1"/>
                </a:solidFill>
              </a:rPr>
              <a:t>verdade</a:t>
            </a:r>
            <a:r>
              <a:rPr lang="fr-FR" dirty="0" smtClean="0">
                <a:solidFill>
                  <a:schemeClr val="accent1"/>
                </a:solidFill>
              </a:rPr>
              <a:t>, </a:t>
            </a:r>
            <a:r>
              <a:rPr lang="fr-FR" dirty="0" err="1" smtClean="0">
                <a:solidFill>
                  <a:schemeClr val="accent1"/>
                </a:solidFill>
              </a:rPr>
              <a:t>ele</a:t>
            </a:r>
            <a:r>
              <a:rPr lang="fr-FR" dirty="0" smtClean="0">
                <a:solidFill>
                  <a:schemeClr val="accent1"/>
                </a:solidFill>
              </a:rPr>
              <a:t> at</a:t>
            </a:r>
            <a:r>
              <a:rPr lang="pt-BR" dirty="0" smtClean="0">
                <a:solidFill>
                  <a:schemeClr val="accent1"/>
                </a:solidFill>
              </a:rPr>
              <a:t>é faz várias coisas: namora, ouve música, reza, filosofa, conversa, mas ele não tem uma atividade-fim, como o narrador.  Mas essa falta de atividade lhe dá um caráter sagrado, verdadeiro ideal da escrita do romance, como veremos adiante.</a:t>
            </a:r>
            <a:endParaRPr lang="fr-FR" dirty="0" smtClean="0">
              <a:solidFill>
                <a:schemeClr val="accent1"/>
              </a:solidFill>
            </a:endParaRPr>
          </a:p>
          <a:p>
            <a:pPr marL="457200" lvl="1" indent="0">
              <a:buNone/>
            </a:pPr>
            <a:endParaRPr lang="pt-BR" dirty="0"/>
          </a:p>
          <a:p>
            <a:endParaRPr lang="pt-BR" dirty="0"/>
          </a:p>
        </p:txBody>
      </p:sp>
    </p:spTree>
    <p:extLst>
      <p:ext uri="{BB962C8B-B14F-4D97-AF65-F5344CB8AC3E}">
        <p14:creationId xmlns:p14="http://schemas.microsoft.com/office/powerpoint/2010/main" val="1906540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o">
  <a:themeElements>
    <a:clrScheme name="Selo">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Selo">
      <a:majorFont>
        <a:latin typeface="Impact" panose="020B0806030902050204"/>
        <a:ea typeface=""/>
        <a:cs typeface=""/>
      </a:majorFont>
      <a:minorFont>
        <a:latin typeface="Gill Sans MT" panose="020B0502020104020203"/>
        <a:ea typeface=""/>
        <a:cs typeface=""/>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2079</TotalTime>
  <Words>2548</Words>
  <Application>Microsoft Macintosh PowerPoint</Application>
  <PresentationFormat>Widescreen</PresentationFormat>
  <Paragraphs>170</Paragraphs>
  <Slides>21</Slides>
  <Notes>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Calibri</vt:lpstr>
      <vt:lpstr>Gill Sans MT</vt:lpstr>
      <vt:lpstr>Impact</vt:lpstr>
      <vt:lpstr>Wingdings</vt:lpstr>
      <vt:lpstr>Arial</vt:lpstr>
      <vt:lpstr>Selo</vt:lpstr>
      <vt:lpstr> Dany Laferrière   Comment faire l’amour  avec un nègre  sans se fatiguer </vt:lpstr>
      <vt:lpstr>Sumário</vt:lpstr>
      <vt:lpstr>1. Quem é dany laferrière</vt:lpstr>
      <vt:lpstr>Apresentação do PowerPoint</vt:lpstr>
      <vt:lpstr>Apresentação do PowerPoint</vt:lpstr>
      <vt:lpstr>Apresentação do PowerPoint</vt:lpstr>
      <vt:lpstr>2. Introdução a Comment faire l’amour avec un nègre sans se fatiguer  </vt:lpstr>
      <vt:lpstr>Apresentação do PowerPoint</vt:lpstr>
      <vt:lpstr>Apresentação do PowerPoint</vt:lpstr>
      <vt:lpstr>Apresentação do PowerPoint</vt:lpstr>
      <vt:lpstr>3. Diferenças com La rue cases-nègres</vt:lpstr>
      <vt:lpstr>4. A imagem da escrita</vt:lpstr>
      <vt:lpstr>Apresentação do PowerPoint</vt:lpstr>
      <vt:lpstr>5. Em que discussão literária se encontra a obra de dany laferrière?</vt:lpstr>
      <vt:lpstr>Apresentação do PowerPoint</vt:lpstr>
      <vt:lpstr>6. A escrita e o jazz</vt:lpstr>
      <vt:lpstr>Apresentação do PowerPoint</vt:lpstr>
      <vt:lpstr>Apresentação do PowerPoint</vt:lpstr>
      <vt:lpstr>Apresentação do PowerPoint</vt:lpstr>
      <vt:lpstr>7. Exercício</vt:lpstr>
      <vt:lpstr>bibliografia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Dany Laferrière   Comment faire l’amour  avec un nègre  sans se fatiguer </dc:title>
  <dc:creator>Claudia Consuelo Amigo Pino</dc:creator>
  <cp:lastModifiedBy>Claudia Consuelo Amigo Pino</cp:lastModifiedBy>
  <cp:revision>62</cp:revision>
  <dcterms:created xsi:type="dcterms:W3CDTF">2016-06-01T19:46:30Z</dcterms:created>
  <dcterms:modified xsi:type="dcterms:W3CDTF">2016-06-03T06:26:14Z</dcterms:modified>
</cp:coreProperties>
</file>