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61" r:id="rId24"/>
    <p:sldId id="276" r:id="rId25"/>
    <p:sldId id="27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BB9E7-305D-44FB-8112-E255E3BF180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39D3D0-0F54-490C-917A-A3D80355AA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portuguese/noticias/2013/11/131106_meio_ambiente_gases_estufa_aquecimento_lgb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publications_and_data/ar4/wg1/en/figure-7-3.html" TargetMode="External"/><Relationship Id="rId2" Type="http://schemas.openxmlformats.org/officeDocument/2006/relationships/hyperlink" Target="http://www.bbc.co.uk/portuguese/noticias/2013/11/131106_meio_ambiente_gases_estufa_aquecimento_lgb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ndoeducacao.com/quimica/o-que-smog.htm" TargetMode="External"/><Relationship Id="rId5" Type="http://schemas.openxmlformats.org/officeDocument/2006/relationships/hyperlink" Target="http://www.mma.gov.br/clima/convencao-das-nacoes-unidas" TargetMode="External"/><Relationship Id="rId4" Type="http://schemas.openxmlformats.org/officeDocument/2006/relationships/hyperlink" Target="http://www.ipam.org.br/saiba-mais/abc/mudancaspergunta/11/11/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cheiro:The Earth seen from Apollo 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262" y="583813"/>
            <a:ext cx="5705475" cy="5705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5661248"/>
            <a:ext cx="4194989" cy="882119"/>
          </a:xfrm>
        </p:spPr>
        <p:txBody>
          <a:bodyPr/>
          <a:lstStyle/>
          <a:p>
            <a:pPr algn="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Bruna Eveline Domingos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Petrini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Rodrigo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Yoshio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Yamamoto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Gases Atmosféricos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 - Universidade de São Paulo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Genética e Questões Socioambientais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Causas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 concentração de CO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não pode ultrapassar 400ppm, para que o aumento da temperatura global não ultrapasse os 2ºC (em relação ao período pré-industrial) (IPAM, 2013).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Previsão: até 2100 - 540 a 970ppm: cenário muito preocupante para a humanidade.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Fontes de outros gases: Fertilizantes (agricultura), que liberam óxido nitroso; produção e transporte de gás e petróleo, arrozais e processos digestivos de ruminantes que emitem metano; condicionadores de ar e refrigeradores que emitem CFCs.</a:t>
            </a:r>
          </a:p>
        </p:txBody>
      </p:sp>
    </p:spTree>
    <p:extLst>
      <p:ext uri="{BB962C8B-B14F-4D97-AF65-F5344CB8AC3E}">
        <p14:creationId xmlns:p14="http://schemas.microsoft.com/office/powerpoint/2010/main" xmlns="" val="20738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Consequências atuais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Elevação dos gases de aquecimento da alta troposfera, associada a destruição da camada de ozônio = alteração na composição atmosférica e do mecanismo de seus gases.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Outros fatores: redução de 10% de toda a neve que cobria o planeta no fim dos anos 60.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Parte do calor é absorvido pelas águas do mar, afetando o sistema climático global em vários aspectos: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Aumento da </a:t>
            </a:r>
            <a:r>
              <a:rPr lang="pt-BR" dirty="0" err="1" smtClean="0">
                <a:solidFill>
                  <a:schemeClr val="tx1"/>
                </a:solidFill>
              </a:rPr>
              <a:t>Tº</a:t>
            </a:r>
            <a:r>
              <a:rPr lang="pt-BR" dirty="0" smtClean="0">
                <a:solidFill>
                  <a:schemeClr val="tx1"/>
                </a:solidFill>
              </a:rPr>
              <a:t> da água do mar diminui a solubilidade de CO2;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Aumento do nível de água do mar, devido a expansão térmica da água;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Derretimento da calor polar, que altera clima global e corrente marinha.</a:t>
            </a:r>
          </a:p>
        </p:txBody>
      </p:sp>
    </p:spTree>
    <p:extLst>
      <p:ext uri="{BB962C8B-B14F-4D97-AF65-F5344CB8AC3E}">
        <p14:creationId xmlns:p14="http://schemas.microsoft.com/office/powerpoint/2010/main" xmlns="" val="10324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Consequências atuais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IPCC: aumento da concentração dos gases, em cerca de 50 anos, poderá ter graves consequências: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Alteração de ciclos hidrológicos;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Contaminação de lençóis freáticos com água salgada;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Desertificação de algumas áreas;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Perda de biodiversidade;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Intensificação de fenômenos meteorológicos danosos;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Inundações de zonas costeiras e desaparecimento de ilhas;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Maior incidência de doenças;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Etc...</a:t>
            </a: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4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Noticia BBC: 6 de Nov. 2013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u="sng" dirty="0" smtClean="0">
                <a:solidFill>
                  <a:schemeClr val="tx1"/>
                </a:solidFill>
              </a:rPr>
              <a:t>Concentração de Gases de Efeito Estufa Batem Recorde em 2012.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Link</a:t>
            </a:r>
            <a:r>
              <a:rPr lang="pt-BR" b="1" dirty="0">
                <a:solidFill>
                  <a:schemeClr val="tx1"/>
                </a:solidFill>
              </a:rPr>
              <a:t>:  </a:t>
            </a:r>
            <a:r>
              <a:rPr lang="pt-BR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pt-BR" sz="1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pt-BR" sz="1800" dirty="0" smtClean="0">
                <a:solidFill>
                  <a:schemeClr val="tx1"/>
                </a:solidFill>
                <a:hlinkClick r:id="rId2"/>
              </a:rPr>
              <a:t>www.bbc.co.uk/portuguese/noticias/2013/11/131106_meio_ambiente_gases_estufa_aquecimento_lgb.shtml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Níveis de CO2 atmosférico cresceram a um ritmo mais rápido no ano passado do que a média de aumento verificada na última década.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Concentrações de metano e de óxido nítrico também bateram  recordes (1.819 </a:t>
            </a:r>
            <a:r>
              <a:rPr lang="pt-BR" dirty="0" err="1" smtClean="0">
                <a:solidFill>
                  <a:schemeClr val="tx1"/>
                </a:solidFill>
              </a:rPr>
              <a:t>p.p.b.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Noticia BBC: 6 de Nov. 2013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712968" cy="468052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Desde o começo da era industrial, em 1750, os níveis médios globais de CO2 na atmosfera aumentaram 141%.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Concentração de dióxido de carbono na atmosfera chegou a 393,1 </a:t>
            </a:r>
            <a:r>
              <a:rPr lang="pt-BR" dirty="0" err="1" smtClean="0">
                <a:solidFill>
                  <a:schemeClr val="tx1"/>
                </a:solidFill>
              </a:rPr>
              <a:t>p.p.m.</a:t>
            </a:r>
            <a:r>
              <a:rPr lang="pt-BR" dirty="0" smtClean="0">
                <a:solidFill>
                  <a:schemeClr val="tx1"/>
                </a:solidFill>
              </a:rPr>
              <a:t> em 2012, um aumento de 2,2 </a:t>
            </a:r>
            <a:r>
              <a:rPr lang="pt-BR" dirty="0" err="1" smtClean="0">
                <a:solidFill>
                  <a:schemeClr val="tx1"/>
                </a:solidFill>
              </a:rPr>
              <a:t>p.p.m.</a:t>
            </a:r>
            <a:r>
              <a:rPr lang="pt-BR" dirty="0" smtClean="0">
                <a:solidFill>
                  <a:schemeClr val="tx1"/>
                </a:solidFill>
              </a:rPr>
              <a:t> em relação a 2011.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“(...)Gases de efeito estufa emitidos por atividades humanas vêm perturbando o equilíbrio natural de nossa atmosfera e são uma importante contribuição para as alterações climáticas"</a:t>
            </a:r>
            <a:r>
              <a:rPr lang="pt-BR" dirty="0" smtClean="0">
                <a:solidFill>
                  <a:schemeClr val="tx1"/>
                </a:solidFill>
              </a:rPr>
              <a:t>, secretário-geral da OMM, Michel </a:t>
            </a:r>
            <a:r>
              <a:rPr lang="pt-BR" dirty="0" err="1" smtClean="0">
                <a:solidFill>
                  <a:schemeClr val="tx1"/>
                </a:solidFill>
              </a:rPr>
              <a:t>Jarraud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SMOG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Proveniente da queima incompleta dos combustíveis fósseis.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Causa sérios problemas a saúde humana, sendo mais precisamente no aparelho respiratório;</a:t>
            </a:r>
          </a:p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chemeClr val="tx1"/>
                </a:solidFill>
              </a:rPr>
              <a:t>Smog</a:t>
            </a:r>
            <a:r>
              <a:rPr lang="pt-BR" dirty="0" smtClean="0">
                <a:solidFill>
                  <a:schemeClr val="tx1"/>
                </a:solidFill>
              </a:rPr>
              <a:t> urbana;</a:t>
            </a:r>
          </a:p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chemeClr val="tx1"/>
                </a:solidFill>
              </a:rPr>
              <a:t>Smog</a:t>
            </a:r>
            <a:r>
              <a:rPr lang="pt-BR" dirty="0" smtClean="0">
                <a:solidFill>
                  <a:schemeClr val="tx1"/>
                </a:solidFill>
              </a:rPr>
              <a:t> Industrial;</a:t>
            </a:r>
          </a:p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chemeClr val="tx1"/>
                </a:solidFill>
              </a:rPr>
              <a:t>Smog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Fotoquimica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http://cdn.zmescience.com/wp-content/uploads/2013/01/china-smo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80928"/>
            <a:ext cx="5468373" cy="3621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07904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China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98073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zmescience.com </a:t>
            </a:r>
          </a:p>
        </p:txBody>
      </p:sp>
    </p:spTree>
    <p:extLst>
      <p:ext uri="{BB962C8B-B14F-4D97-AF65-F5344CB8AC3E}">
        <p14:creationId xmlns:p14="http://schemas.microsoft.com/office/powerpoint/2010/main" xmlns="" val="4248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que vem sendo feito para mitigar os impactos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3811" y="1379597"/>
            <a:ext cx="5572325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Convenção-Quadro da ONU sobre Mudanças do Clima (1992);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Adesão de 189 países (“Partes”);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Identificar as causas antrópicas das mudanças do clima;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Brasil: primeiro país assinar a Convenção, em 4 de julho de 1992.</a:t>
            </a:r>
          </a:p>
        </p:txBody>
      </p:sp>
      <p:pic>
        <p:nvPicPr>
          <p:cNvPr id="2050" name="Picture 2" descr="http://intranet.gvces.com.br/arquivos/image/o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8273"/>
            <a:ext cx="3312368" cy="497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9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que vem sendo feito para mitigar os impactos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3811" y="1379597"/>
            <a:ext cx="8668669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chemeClr val="tx1"/>
                </a:solidFill>
              </a:rPr>
              <a:t>Convenção-Quadro</a:t>
            </a:r>
            <a:r>
              <a:rPr lang="pt-BR" dirty="0" smtClean="0">
                <a:solidFill>
                  <a:schemeClr val="tx1"/>
                </a:solidFill>
              </a:rPr>
              <a:t> da ONU tem como principal propósito estabilizar as concentrações de gases de efeito estufa na atmosfera;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Reforçar o conceito de desenvolvimento sustentável;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Encontrar caminhos para aliviar a pobreza, sem destruir o ambiente natural;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Artigo 3º (estipula 3 princípios):</a:t>
            </a:r>
          </a:p>
        </p:txBody>
      </p:sp>
    </p:spTree>
    <p:extLst>
      <p:ext uri="{BB962C8B-B14F-4D97-AF65-F5344CB8AC3E}">
        <p14:creationId xmlns:p14="http://schemas.microsoft.com/office/powerpoint/2010/main" xmlns="" val="11209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que vem sendo feito para mitigar os impactos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3811" y="1379597"/>
            <a:ext cx="5428309" cy="540060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</a:rPr>
              <a:t>1) As </a:t>
            </a:r>
            <a:r>
              <a:rPr lang="pt-BR" dirty="0">
                <a:solidFill>
                  <a:schemeClr val="tx1"/>
                </a:solidFill>
              </a:rPr>
              <a:t>partes devem proteger o sistema climático em benefício das gerações presentes e futuras, com base na equidade e conforme suas responsabilidades comuns mas diferenciadas e respectivas capacidades. Em decorrência, as Partes países desenvolvidos devem tomar a iniciativa no combate à mudança do clima e a seus efeitos;</a:t>
            </a: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us.123rf.com/400wm/400/400/philipus/philipus0805/philipus080500130/3052883-siege-de-l-39-onu-a-new-y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412776"/>
            <a:ext cx="3160071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1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que vem sendo feito para mitigar os impactos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3811" y="1379597"/>
            <a:ext cx="5428309" cy="540060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) As </a:t>
            </a:r>
            <a:r>
              <a:rPr lang="pt-BR" dirty="0">
                <a:solidFill>
                  <a:schemeClr val="tx1"/>
                </a:solidFill>
              </a:rPr>
              <a:t>partes devem adotar medidas de precaução para prever, evitar ou minimizar as causas das mudanças climáticas e mitigar seus efeitos negativos;</a:t>
            </a: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us.123rf.com/400wm/400/400/philipus/philipus0805/philipus080500130/3052883-siege-de-l-39-onu-a-new-y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412776"/>
            <a:ext cx="3160071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8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400" dirty="0" smtClean="0">
                <a:solidFill>
                  <a:schemeClr val="tx1"/>
                </a:solidFill>
              </a:rPr>
              <a:t>Atmosfera Terrestre: Histórico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712968" cy="4968552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Anteriormente à era industrial: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Concentração de gases do efeito estufa: relativamente constante</a:t>
            </a:r>
            <a:r>
              <a:rPr lang="pt-BR" dirty="0" smtClean="0"/>
              <a:t>;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Sociedade Industrializada:</a:t>
            </a:r>
          </a:p>
          <a:p>
            <a:pPr marL="605790" lvl="2" indent="-285750">
              <a:buFont typeface="Arial" panose="020B0604020202020204" pitchFamily="34" charset="0"/>
              <a:buChar char="•"/>
            </a:pPr>
            <a:r>
              <a:rPr lang="pt-BR" dirty="0"/>
              <a:t>Utilização de carvão e hidrocarbonetos naturais (gás natural, petróleo), como fonte de energia; desflorestamento; consequente aumento de CO2 na atmosfera.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Aumento da concentração dos gases de Efeito Estufa:</a:t>
            </a:r>
          </a:p>
          <a:p>
            <a:pPr marL="605790" lvl="2" indent="-285750">
              <a:buFont typeface="Arial" panose="020B0604020202020204" pitchFamily="34" charset="0"/>
              <a:buChar char="•"/>
            </a:pPr>
            <a:r>
              <a:rPr lang="pt-BR" dirty="0"/>
              <a:t>Aumento da temperatura média; </a:t>
            </a:r>
          </a:p>
          <a:p>
            <a:pPr marL="605790" lvl="2" indent="-285750">
              <a:buFont typeface="Arial" panose="020B0604020202020204" pitchFamily="34" charset="0"/>
              <a:buChar char="•"/>
            </a:pPr>
            <a:r>
              <a:rPr lang="pt-BR" dirty="0"/>
              <a:t>perturbação do clima global</a:t>
            </a:r>
            <a:r>
              <a:rPr lang="pt-BR" dirty="0" smtClean="0"/>
              <a:t>.</a:t>
            </a: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tx1"/>
                </a:solidFill>
              </a:rPr>
              <a:t>Comunidade Cientifica:</a:t>
            </a:r>
          </a:p>
          <a:p>
            <a:pPr marL="605790" lvl="2" indent="-285750">
              <a:buFont typeface="Arial" panose="020B0604020202020204" pitchFamily="34" charset="0"/>
              <a:buChar char="•"/>
            </a:pPr>
            <a:r>
              <a:rPr lang="pt-BR" dirty="0"/>
              <a:t>Consenso: relação causa-efeito entre aquecimento e aumento da concentração dos gases de efeito estufa.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6139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que vem sendo feito para mitigar os impactos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3811" y="1379597"/>
            <a:ext cx="5428309" cy="5400600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3</a:t>
            </a:r>
            <a:r>
              <a:rPr lang="pt-BR" dirty="0" smtClean="0">
                <a:solidFill>
                  <a:schemeClr val="tx1"/>
                </a:solidFill>
              </a:rPr>
              <a:t>) As </a:t>
            </a:r>
            <a:r>
              <a:rPr lang="pt-BR" dirty="0">
                <a:solidFill>
                  <a:schemeClr val="tx1"/>
                </a:solidFill>
              </a:rPr>
              <a:t>Partes têm direito ao desenvolvimento sustentável e devem promovê-lo. As políticas e medidas para proteger o sistema climático contra mudanças induzidas por fatores antrópicos devem ser adequadas às condições específicas de cada Parte e integradas aos programas nacionais de desenvolvimento, levando em conta que o desenvolvimento econômico é essencial à adoção de medidas para enfrentar as mudanças climáticas.</a:t>
            </a: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us.123rf.com/400wm/400/400/philipus/philipus0805/philipus080500130/3052883-siege-de-l-39-onu-a-new-y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412776"/>
            <a:ext cx="3160071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Protocolo de </a:t>
            </a:r>
            <a:r>
              <a:rPr lang="pt-BR" sz="3600" dirty="0" err="1" smtClean="0">
                <a:solidFill>
                  <a:schemeClr val="tx1"/>
                </a:solidFill>
              </a:rPr>
              <a:t>Quioto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3811" y="1379597"/>
            <a:ext cx="8668669" cy="514574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Elaborado em1997, durante a III Conferência das Partes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Objetivo: Regulamentar a Convenção Climática, determinar metas específicas de redução de emissões de seis dos principais gases causadores do efeito estufa, a serem alcançadas pelos países desenvolvidos que o ratificassem: </a:t>
            </a:r>
          </a:p>
          <a:p>
            <a:pPr marL="900113" indent="-182563">
              <a:tabLst>
                <a:tab pos="358775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dióxido de carbono (CO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), </a:t>
            </a:r>
          </a:p>
          <a:p>
            <a:pPr marL="900113" indent="-182563">
              <a:tabLst>
                <a:tab pos="358775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metano (CH</a:t>
            </a:r>
            <a:r>
              <a:rPr lang="pt-BR" baseline="-25000" dirty="0" smtClean="0">
                <a:solidFill>
                  <a:schemeClr val="tx1"/>
                </a:solidFill>
              </a:rPr>
              <a:t>4</a:t>
            </a:r>
            <a:r>
              <a:rPr lang="pt-BR" dirty="0" smtClean="0">
                <a:solidFill>
                  <a:schemeClr val="tx1"/>
                </a:solidFill>
              </a:rPr>
              <a:t>), </a:t>
            </a:r>
          </a:p>
          <a:p>
            <a:pPr marL="900113" indent="-182563">
              <a:tabLst>
                <a:tab pos="358775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óxido nitroso (N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O), </a:t>
            </a:r>
          </a:p>
          <a:p>
            <a:pPr marL="900113" indent="-182563">
              <a:tabLst>
                <a:tab pos="358775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hexafluoreto de enxofre (SF</a:t>
            </a:r>
            <a:r>
              <a:rPr lang="pt-BR" baseline="-25000" dirty="0" smtClean="0">
                <a:solidFill>
                  <a:schemeClr val="tx1"/>
                </a:solidFill>
              </a:rPr>
              <a:t>6</a:t>
            </a:r>
            <a:r>
              <a:rPr lang="pt-BR" dirty="0" smtClean="0">
                <a:solidFill>
                  <a:schemeClr val="tx1"/>
                </a:solidFill>
              </a:rPr>
              <a:t>), </a:t>
            </a:r>
          </a:p>
          <a:p>
            <a:pPr marL="900113" indent="-182563">
              <a:tabLst>
                <a:tab pos="358775" algn="l"/>
              </a:tabLst>
            </a:pPr>
            <a:r>
              <a:rPr lang="pt-BR" dirty="0" err="1" smtClean="0">
                <a:solidFill>
                  <a:schemeClr val="tx1"/>
                </a:solidFill>
              </a:rPr>
              <a:t>hidrofluorcarbonos</a:t>
            </a:r>
            <a:r>
              <a:rPr lang="pt-BR" dirty="0" smtClean="0">
                <a:solidFill>
                  <a:schemeClr val="tx1"/>
                </a:solidFill>
              </a:rPr>
              <a:t> (</a:t>
            </a:r>
            <a:r>
              <a:rPr lang="pt-BR" dirty="0" err="1" smtClean="0">
                <a:solidFill>
                  <a:schemeClr val="tx1"/>
                </a:solidFill>
              </a:rPr>
              <a:t>HFCs</a:t>
            </a:r>
            <a:r>
              <a:rPr lang="pt-BR" dirty="0" smtClean="0">
                <a:solidFill>
                  <a:schemeClr val="tx1"/>
                </a:solidFill>
              </a:rPr>
              <a:t>), </a:t>
            </a:r>
          </a:p>
          <a:p>
            <a:pPr marL="900113" indent="-182563">
              <a:tabLst>
                <a:tab pos="358775" algn="l"/>
              </a:tabLst>
            </a:pPr>
            <a:r>
              <a:rPr lang="pt-BR" dirty="0" err="1" smtClean="0">
                <a:solidFill>
                  <a:schemeClr val="tx1"/>
                </a:solidFill>
              </a:rPr>
              <a:t>perfluorcarbonos</a:t>
            </a:r>
            <a:r>
              <a:rPr lang="pt-BR" dirty="0" smtClean="0">
                <a:solidFill>
                  <a:schemeClr val="tx1"/>
                </a:solidFill>
              </a:rPr>
              <a:t> (</a:t>
            </a:r>
            <a:r>
              <a:rPr lang="pt-BR" dirty="0" err="1" smtClean="0">
                <a:solidFill>
                  <a:schemeClr val="tx1"/>
                </a:solidFill>
              </a:rPr>
              <a:t>PFCs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4.bp.blogspot.com/_x-3YXXalxg8/S-lzzz79n8I/AAAAAAAAAA0/ZctOHcohZAI/s1600/blogu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80FF"/>
              </a:clrFrom>
              <a:clrTo>
                <a:srgbClr val="818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843046"/>
            <a:ext cx="3960440" cy="297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x-3YXXalxg8/S-lzzz79n8I/AAAAAAAAAA0/ZctOHcohZAI/s1600/blogu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80FF"/>
              </a:clrFrom>
              <a:clrTo>
                <a:srgbClr val="818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887670"/>
            <a:ext cx="3960440" cy="297033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Protocolo de </a:t>
            </a:r>
            <a:r>
              <a:rPr lang="pt-BR" sz="3600" dirty="0" err="1" smtClean="0">
                <a:solidFill>
                  <a:schemeClr val="tx1"/>
                </a:solidFill>
              </a:rPr>
              <a:t>Quioto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68669" cy="514574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Entrou em vigor em 16 de fevereiro de 2005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Precisou ser ratificado por pelo menos 55 Estados Partes da Convenção, englobando países que contabilizaram no total pelo menos 55% das emissões totais de CO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 em 1990.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Devido a não retificação pelo maior emissor mundial de gases de efeito estufa – os Estados Unidos – quase todos os outros países do chamado Anexo I (países desenvolvidos) precisaram ratificar o Protocolo.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EUA: 36% das emissões totais dos países 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desenvolvidos listados no Anexo 1 do Protocolo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de </a:t>
            </a:r>
            <a:r>
              <a:rPr lang="pt-BR" dirty="0" err="1" smtClean="0">
                <a:solidFill>
                  <a:schemeClr val="tx1"/>
                </a:solidFill>
              </a:rPr>
              <a:t>Quioto</a:t>
            </a:r>
            <a:r>
              <a:rPr lang="pt-BR" dirty="0" smtClean="0">
                <a:solidFill>
                  <a:schemeClr val="tx1"/>
                </a:solidFill>
              </a:rPr>
              <a:t>. A negação da ratificação pelos 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Estados Unidos gerou protestos mundo afora.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Perspectivas para o Futuro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6192688" cy="5589240"/>
          </a:xfrm>
        </p:spPr>
        <p:txBody>
          <a:bodyPr>
            <a:normAutofit/>
          </a:bodyPr>
          <a:lstStyle/>
          <a:p>
            <a:pPr lvl="1"/>
            <a:r>
              <a:rPr lang="pt-BR" sz="2200" dirty="0" smtClean="0">
                <a:solidFill>
                  <a:schemeClr val="tx1"/>
                </a:solidFill>
              </a:rPr>
              <a:t>Expansão Volumétrica das águas dos Oceanos;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Impactos sobre a produção de alimentos;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A agricultura industrializada, talvez consiga se adaptar as mudanças do clima, a agricultura de subsistência, provavelmente passará a depender do mercado;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Conflitos podem ocorrer devido a fome, seca e disponibilidade de recursos naturais.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Situação que forçará a migração das pessoas.</a:t>
            </a:r>
          </a:p>
        </p:txBody>
      </p:sp>
      <p:pic>
        <p:nvPicPr>
          <p:cNvPr id="8194" name="Picture 2" descr="http://www.apolo11.com/imagens/etc/aquecimento_global_amazonia_greenpeace_bem_vindo_ao_fut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880320" cy="436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2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Referencias </a:t>
            </a:r>
            <a:r>
              <a:rPr lang="pt-BR" sz="4000" dirty="0" err="1" smtClean="0">
                <a:solidFill>
                  <a:schemeClr val="tx1"/>
                </a:solidFill>
              </a:rPr>
              <a:t>Bibliogáficas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12968" cy="5328592"/>
          </a:xfrm>
        </p:spPr>
        <p:txBody>
          <a:bodyPr>
            <a:noAutofit/>
          </a:bodyPr>
          <a:lstStyle/>
          <a:p>
            <a:r>
              <a:rPr lang="pt-BR" sz="1150" dirty="0"/>
              <a:t>ANDRADE, C;  FREITAS, C. </a:t>
            </a:r>
            <a:r>
              <a:rPr lang="pt-BR" sz="1150" b="1" dirty="0"/>
              <a:t>A subida do nível médio do mar: algumas causas e consequências.</a:t>
            </a:r>
            <a:r>
              <a:rPr lang="pt-BR" sz="1150" dirty="0"/>
              <a:t> Cadernos </a:t>
            </a:r>
            <a:r>
              <a:rPr lang="pt-BR" sz="1150" dirty="0" err="1"/>
              <a:t>Didácticos</a:t>
            </a:r>
            <a:r>
              <a:rPr lang="pt-BR" sz="1150" dirty="0"/>
              <a:t> de Ciência, vol. 2, Ministério da Educação de Portugal, 2001 (adaptado).</a:t>
            </a:r>
          </a:p>
          <a:p>
            <a:r>
              <a:rPr lang="pt-BR" sz="1150" dirty="0"/>
              <a:t>BBC Brasil. </a:t>
            </a:r>
            <a:r>
              <a:rPr lang="pt-BR" sz="1150" b="1" dirty="0"/>
              <a:t>Concentração de gases de efeito estufa bate recorde em 2012. </a:t>
            </a:r>
            <a:r>
              <a:rPr lang="pt-BR" sz="1150" dirty="0"/>
              <a:t>06/11/2013. </a:t>
            </a:r>
            <a:r>
              <a:rPr lang="pt-BR" sz="1150" dirty="0" err="1"/>
              <a:t>Diponível</a:t>
            </a:r>
            <a:r>
              <a:rPr lang="pt-BR" sz="1150" dirty="0"/>
              <a:t> em: &lt;</a:t>
            </a:r>
            <a:r>
              <a:rPr lang="pt-BR" sz="1150" u="sng" dirty="0">
                <a:hlinkClick r:id="rId2"/>
              </a:rPr>
              <a:t>http://www.bbc.co.uk/portuguese/noticias/2013/11/131106_meio_ambiente_gases_estufa_aquecimento_lgb.shtml</a:t>
            </a:r>
            <a:r>
              <a:rPr lang="pt-BR" sz="1150" dirty="0"/>
              <a:t>&gt;. Acesso em:17 nov.2013</a:t>
            </a:r>
            <a:r>
              <a:rPr lang="pt-BR" sz="1150" dirty="0" smtClean="0"/>
              <a:t>.</a:t>
            </a:r>
          </a:p>
          <a:p>
            <a:r>
              <a:rPr lang="pt-BR" sz="1150" dirty="0" smtClean="0"/>
              <a:t>CASARA</a:t>
            </a:r>
            <a:r>
              <a:rPr lang="pt-BR" sz="1150" dirty="0"/>
              <a:t>, A.C. </a:t>
            </a:r>
            <a:r>
              <a:rPr lang="pt-BR" sz="1150" b="1" dirty="0"/>
              <a:t>Sustentabilidade do Mecanismo de Desenvolvimento Limpo. </a:t>
            </a:r>
            <a:r>
              <a:rPr lang="pt-BR" sz="1150" dirty="0"/>
              <a:t>Dissertação para título de Mestre. PUC-PR. 2007.</a:t>
            </a:r>
          </a:p>
          <a:p>
            <a:r>
              <a:rPr lang="pt-BR" sz="1150" dirty="0"/>
              <a:t>COSTA, A.O.; SILVA, N.F. </a:t>
            </a:r>
            <a:r>
              <a:rPr lang="pt-BR" sz="1150" b="1" dirty="0"/>
              <a:t>As mudanças climáticas. </a:t>
            </a:r>
            <a:r>
              <a:rPr lang="pt-BR" sz="1150" dirty="0"/>
              <a:t>In: Brasil. Da terra ao espaço: Tecnologia e meio ambiente na sala de aula. </a:t>
            </a:r>
            <a:r>
              <a:rPr lang="pt-BR" sz="1150" dirty="0" err="1"/>
              <a:t>Brasilia</a:t>
            </a:r>
            <a:r>
              <a:rPr lang="pt-BR" sz="1150" dirty="0"/>
              <a:t>: MEC, 2001.</a:t>
            </a:r>
          </a:p>
          <a:p>
            <a:r>
              <a:rPr lang="pt-BR" sz="1150" dirty="0"/>
              <a:t>IPCC Quarto Relatório, Grupo de Trabalho III. 2007. Versão original em inglês disponível em: &lt;</a:t>
            </a:r>
            <a:r>
              <a:rPr lang="pt-BR" sz="1150" u="sng" dirty="0">
                <a:hlinkClick r:id="rId3"/>
              </a:rPr>
              <a:t>http://www.ipcc.ch/publications_and_data/ar4/wg1/en/figure-7-3.html</a:t>
            </a:r>
            <a:r>
              <a:rPr lang="pt-BR" sz="1150" u="sng" dirty="0"/>
              <a:t>&gt;. Acesso em: 10 nov. 2013</a:t>
            </a:r>
            <a:endParaRPr lang="pt-BR" sz="1150" dirty="0"/>
          </a:p>
          <a:p>
            <a:r>
              <a:rPr lang="pt-BR" sz="1150" dirty="0"/>
              <a:t>INSTITUTO DE PESQUISA AMBIENTAL DA AMAZÔNIA - IPAM. </a:t>
            </a:r>
            <a:r>
              <a:rPr lang="pt-BR" sz="1150" b="1" dirty="0"/>
              <a:t>Quais são as principais fontes de gases de efeito estufa decorrentes das atividades humanas? </a:t>
            </a:r>
            <a:r>
              <a:rPr lang="pt-BR" sz="1150" dirty="0"/>
              <a:t>Disponível em: &lt;</a:t>
            </a:r>
            <a:r>
              <a:rPr lang="pt-BR" sz="1150" u="sng" dirty="0">
                <a:hlinkClick r:id="rId4"/>
              </a:rPr>
              <a:t>http://www.ipam.org.br/saiba-mais/abc/mudancaspergunta/11/11/3</a:t>
            </a:r>
            <a:r>
              <a:rPr lang="pt-BR" sz="1150" dirty="0"/>
              <a:t>&gt;LEGGET, J. </a:t>
            </a:r>
            <a:r>
              <a:rPr lang="pt-BR" sz="1150" b="1" dirty="0"/>
              <a:t>Aquecimento global – o relatório do Greenpeace</a:t>
            </a:r>
            <a:r>
              <a:rPr lang="pt-BR" sz="1150" dirty="0"/>
              <a:t>. Rio de Janeiro: Ed. da Fundação Getúlio Vargas, 1992.</a:t>
            </a:r>
          </a:p>
          <a:p>
            <a:r>
              <a:rPr lang="pt-BR" sz="1150" dirty="0"/>
              <a:t>MACHADO, P.A.L.; </a:t>
            </a:r>
            <a:r>
              <a:rPr lang="pt-BR" sz="1150" b="1" dirty="0"/>
              <a:t>Direito ambiental brasileiro. </a:t>
            </a:r>
            <a:r>
              <a:rPr lang="pt-BR" sz="1150" dirty="0"/>
              <a:t>15 ed. rev., atual. E </a:t>
            </a:r>
            <a:r>
              <a:rPr lang="pt-BR" sz="1150" dirty="0" err="1"/>
              <a:t>ampl</a:t>
            </a:r>
            <a:r>
              <a:rPr lang="pt-BR" sz="1150" dirty="0"/>
              <a:t>. São Paulo: Malheiros, 2007. </a:t>
            </a:r>
          </a:p>
          <a:p>
            <a:r>
              <a:rPr lang="pt-BR" sz="1150" dirty="0"/>
              <a:t>MENDONÇA, F. </a:t>
            </a:r>
            <a:r>
              <a:rPr lang="pt-BR" sz="1150" b="1" dirty="0"/>
              <a:t>Aquecimento global e saúde: uma perspectiva geográfica: notas introdutórias</a:t>
            </a:r>
            <a:r>
              <a:rPr lang="pt-BR" sz="1150" dirty="0"/>
              <a:t>. Terra Livre. São Paulo, ano 19, v. I, n. 20 p. 205-221, </a:t>
            </a:r>
            <a:r>
              <a:rPr lang="pt-BR" sz="1150" dirty="0" err="1"/>
              <a:t>jan</a:t>
            </a:r>
            <a:r>
              <a:rPr lang="pt-BR" sz="1150" dirty="0"/>
              <a:t>/jul. 2003.</a:t>
            </a:r>
          </a:p>
          <a:p>
            <a:r>
              <a:rPr lang="pt-BR" sz="1150" dirty="0"/>
              <a:t>MINISTÉRIO DO MEIO AMBIENTE. </a:t>
            </a:r>
            <a:r>
              <a:rPr lang="pt-BR" sz="1150" b="1" dirty="0"/>
              <a:t>Convenção-Quadro das Nações Unidas sobre Mudança do Clima (UNFCCC). </a:t>
            </a:r>
            <a:r>
              <a:rPr lang="pt-BR" sz="1150" dirty="0"/>
              <a:t>Disponível em: &lt;</a:t>
            </a:r>
            <a:r>
              <a:rPr lang="pt-BR" sz="1150" u="sng" dirty="0">
                <a:hlinkClick r:id="rId5"/>
              </a:rPr>
              <a:t>http://www.mma.gov.br/clima/convencao-das-nacoes-unidas</a:t>
            </a:r>
            <a:r>
              <a:rPr lang="pt-BR" sz="1150" dirty="0"/>
              <a:t>&gt; Acesso em 10 nov. 2013.</a:t>
            </a:r>
          </a:p>
          <a:p>
            <a:r>
              <a:rPr lang="pt-BR" sz="1150" dirty="0"/>
              <a:t>MUNDO EDUCAÇÃO. </a:t>
            </a:r>
            <a:r>
              <a:rPr lang="pt-BR" sz="1150" b="1" dirty="0"/>
              <a:t>O que é </a:t>
            </a:r>
            <a:r>
              <a:rPr lang="pt-BR" sz="1150" b="1" dirty="0" err="1"/>
              <a:t>Smog</a:t>
            </a:r>
            <a:r>
              <a:rPr lang="pt-BR" sz="1150" b="1" dirty="0"/>
              <a:t>? Disponível em: &lt;</a:t>
            </a:r>
            <a:r>
              <a:rPr lang="pt-BR" sz="1150" dirty="0">
                <a:hlinkClick r:id="rId6"/>
              </a:rPr>
              <a:t>http://www.mundoeducacao.com/quimica/o-que-smog.htm</a:t>
            </a:r>
            <a:r>
              <a:rPr lang="pt-BR" sz="1150" dirty="0"/>
              <a:t>&gt;. Acesso em: 10 nov. 2013.</a:t>
            </a:r>
          </a:p>
          <a:p>
            <a:r>
              <a:rPr lang="pt-BR" sz="1150" dirty="0"/>
              <a:t>NOBRE, P. </a:t>
            </a:r>
            <a:r>
              <a:rPr lang="pt-BR" sz="1150" b="1" dirty="0"/>
              <a:t>Aquecimento global, oceanos &amp; sociedade</a:t>
            </a:r>
            <a:r>
              <a:rPr lang="pt-BR" sz="1150" dirty="0"/>
              <a:t>. INTERFACEHS - Revista de Gestão Integrada em Saúde do Trabalho e Meio Ambiente, v. 3, n.1, </a:t>
            </a:r>
            <a:r>
              <a:rPr lang="pt-BR" sz="1150" dirty="0" err="1"/>
              <a:t>jan</a:t>
            </a:r>
            <a:r>
              <a:rPr lang="pt-BR" sz="1150" dirty="0"/>
              <a:t>/</a:t>
            </a:r>
            <a:r>
              <a:rPr lang="pt-BR" sz="1150" dirty="0" err="1"/>
              <a:t>abr</a:t>
            </a:r>
            <a:r>
              <a:rPr lang="pt-BR" sz="1150" dirty="0"/>
              <a:t>/2008. Disponível em: &lt;www.interfacehs.sp.senac.br&gt;. Acesso em 10 nov. 2013.</a:t>
            </a:r>
          </a:p>
          <a:p>
            <a:r>
              <a:rPr lang="pt-BR" sz="1150" dirty="0"/>
              <a:t>QUEIRÓS, D.; ANDRADE, C. F.; FAGUNDES, G. </a:t>
            </a:r>
            <a:r>
              <a:rPr lang="pt-BR" sz="1150" b="1" dirty="0"/>
              <a:t>Aquecimento global. Revista Ciências do Ambiente.</a:t>
            </a:r>
            <a:r>
              <a:rPr lang="pt-BR" sz="1150" dirty="0"/>
              <a:t> on-line, v. 2, n. 2, </a:t>
            </a:r>
            <a:r>
              <a:rPr lang="pt-BR" sz="1150" dirty="0" err="1"/>
              <a:t>ago</a:t>
            </a:r>
            <a:r>
              <a:rPr lang="pt-BR" sz="1150" dirty="0"/>
              <a:t>/2006.</a:t>
            </a:r>
          </a:p>
          <a:p>
            <a:r>
              <a:rPr lang="pt-BR" sz="1150" dirty="0"/>
              <a:t>Química Nova Interativa – Sociedade Brasileira de Química. </a:t>
            </a:r>
            <a:r>
              <a:rPr lang="pt-BR" sz="1150" b="1" dirty="0"/>
              <a:t>A Química no Efeito Estufa. </a:t>
            </a:r>
            <a:r>
              <a:rPr lang="pt-BR" sz="1150" dirty="0"/>
              <a:t>Disponível em: &lt;http://qnint.sbq.org.br/qni/visualizarTema.php?idTema=21&gt;. Acesso em 10 nov. 2013. </a:t>
            </a:r>
          </a:p>
        </p:txBody>
      </p:sp>
    </p:spTree>
    <p:extLst>
      <p:ext uri="{BB962C8B-B14F-4D97-AF65-F5344CB8AC3E}">
        <p14:creationId xmlns:p14="http://schemas.microsoft.com/office/powerpoint/2010/main" xmlns="" val="3489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888432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Obrigado!!!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8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8649" cy="1143000"/>
          </a:xfrm>
        </p:spPr>
        <p:txBody>
          <a:bodyPr/>
          <a:lstStyle/>
          <a:p>
            <a:pPr algn="l"/>
            <a:r>
              <a:rPr lang="pt-BR" sz="3700" dirty="0" smtClean="0">
                <a:solidFill>
                  <a:schemeClr val="tx1"/>
                </a:solidFill>
              </a:rPr>
              <a:t>Atmosfera Terrestre: Caracterização</a:t>
            </a:r>
            <a:endParaRPr lang="pt-BR" sz="37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12968" cy="5328592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Camada de Gases que envolve a Terra;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Proteção da vida – radiação </a:t>
            </a:r>
            <a:r>
              <a:rPr lang="pt-BR" sz="2400" dirty="0" err="1" smtClean="0">
                <a:solidFill>
                  <a:schemeClr val="tx1"/>
                </a:solidFill>
              </a:rPr>
              <a:t>uv</a:t>
            </a:r>
            <a:r>
              <a:rPr lang="pt-BR" sz="2400" dirty="0" smtClean="0">
                <a:solidFill>
                  <a:schemeClr val="tx1"/>
                </a:solidFill>
              </a:rPr>
              <a:t> solar;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Composição: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Nitrogênio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Oxigênio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Argônio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Gases traços (vapor d’água, </a:t>
            </a:r>
          </a:p>
          <a:p>
            <a:pPr marL="365760" lvl="1" indent="0">
              <a:buNone/>
            </a:pPr>
            <a:r>
              <a:rPr lang="pt-BR" sz="2400" dirty="0" smtClean="0"/>
              <a:t>dióxido de carbono, metano, </a:t>
            </a:r>
          </a:p>
          <a:p>
            <a:pPr marL="365760" lvl="1" indent="0">
              <a:buNone/>
            </a:pPr>
            <a:r>
              <a:rPr lang="pt-BR" sz="2400" dirty="0" smtClean="0"/>
              <a:t>óxido nitroso, ozônio).</a:t>
            </a:r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2249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67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Atmosfera Terrestre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712968" cy="496855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Poluentes Industriais: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Cloro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Compostos de Flúor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Mercúrio elementar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Compostos de enxofre (SO</a:t>
            </a:r>
            <a:r>
              <a:rPr lang="pt-BR" baseline="-25000" dirty="0" smtClean="0"/>
              <a:t>2</a:t>
            </a:r>
            <a:r>
              <a:rPr lang="pt-BR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estadao.com.br/fotos/aquecimentopoluicao_reuter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818659" cy="4095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4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400" dirty="0" smtClean="0">
                <a:solidFill>
                  <a:schemeClr val="tx1"/>
                </a:solidFill>
              </a:rPr>
              <a:t>Efeito Estufa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Efeito Estufa: retenção de calor junto a superfície terrestre;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Gases de efeito estufa regulam o equilíbrio térmico, possibilitando uma temperatura média de 15ºC.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Potencialização de um fenômeno crucial para a biosfera.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inovacaotecnologica.com.br/noticias/imagens/010125100921-camada-atmosfera-t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3888432" cy="326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0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Efeito Estufa: Principais gases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568952" cy="5400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Representam menos de 1% da composição atmosférica: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Vapor d’agua;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dióxido de carbono;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óxido nitroso;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metano;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Origem Sintética: </a:t>
            </a:r>
            <a:r>
              <a:rPr lang="pt-BR" dirty="0" err="1" smtClean="0">
                <a:solidFill>
                  <a:schemeClr val="tx1"/>
                </a:solidFill>
              </a:rPr>
              <a:t>clorofluorcarobonetos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dirty="0" err="1" smtClean="0">
                <a:solidFill>
                  <a:schemeClr val="tx1"/>
                </a:solidFill>
              </a:rPr>
              <a:t>hidrofluorocarbonetos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dirty="0" err="1" smtClean="0">
                <a:solidFill>
                  <a:schemeClr val="tx1"/>
                </a:solidFill>
              </a:rPr>
              <a:t>perfluorocarbonetos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dirty="0" err="1" smtClean="0">
                <a:solidFill>
                  <a:schemeClr val="tx1"/>
                </a:solidFill>
              </a:rPr>
              <a:t>hexafluoreto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de enxofre.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robsonpiresxerife.com/blog/wp-content/uploads/2013/11/efeito-estufa-no-bras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149080"/>
            <a:ext cx="2484276" cy="2804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8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Gases: Atmosfera Terrestre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331640" y="6435430"/>
            <a:ext cx="6789936" cy="422570"/>
          </a:xfrm>
        </p:spPr>
        <p:txBody>
          <a:bodyPr>
            <a:normAutofit/>
          </a:bodyPr>
          <a:lstStyle/>
          <a:p>
            <a:pPr marL="365760" lvl="1" indent="0" algn="ctr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Fonte: </a:t>
            </a:r>
            <a:r>
              <a:rPr lang="pt-BR" sz="1600" dirty="0" err="1" smtClean="0">
                <a:solidFill>
                  <a:schemeClr val="tx1"/>
                </a:solidFill>
              </a:rPr>
              <a:t>Wikipedia</a:t>
            </a: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89936" cy="538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8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Problemática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Aumento de concentração: </a:t>
            </a:r>
            <a:r>
              <a:rPr lang="pt-BR" dirty="0" smtClean="0">
                <a:solidFill>
                  <a:schemeClr val="tx1"/>
                </a:solidFill>
              </a:rPr>
              <a:t>CO</a:t>
            </a:r>
            <a:r>
              <a:rPr lang="pt-BR" baseline="-25000" dirty="0" smtClean="0">
                <a:solidFill>
                  <a:schemeClr val="tx1"/>
                </a:solidFill>
              </a:rPr>
              <a:t>2, </a:t>
            </a:r>
            <a:r>
              <a:rPr lang="pt-BR" dirty="0" smtClean="0">
                <a:solidFill>
                  <a:schemeClr val="tx1"/>
                </a:solidFill>
              </a:rPr>
              <a:t>metano e oxido nitroso.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CO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 é o gás que mais contribui para o aquecimento global.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2004: representou 77% das emissões antropogênicas globais de gases do </a:t>
            </a:r>
            <a:r>
              <a:rPr lang="pt-BR" dirty="0" err="1" smtClean="0">
                <a:solidFill>
                  <a:schemeClr val="tx1"/>
                </a:solidFill>
              </a:rPr>
              <a:t>e.e</a:t>
            </a:r>
            <a:r>
              <a:rPr lang="pt-BR" dirty="0" smtClean="0">
                <a:solidFill>
                  <a:schemeClr val="tx1"/>
                </a:solidFill>
              </a:rPr>
              <a:t>. Este gás tem tempo de permanência de 100 anos; efeitos de longa duração (IPAM).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Metano: menor concentração, maior “poder estufa” (20 vezes maior que o </a:t>
            </a:r>
            <a:r>
              <a:rPr lang="pt-BR" dirty="0">
                <a:solidFill>
                  <a:schemeClr val="tx1"/>
                </a:solidFill>
              </a:rPr>
              <a:t>CO</a:t>
            </a:r>
            <a:r>
              <a:rPr lang="pt-BR" baseline="-25000" dirty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Óxido nitroso e clorofluorcarbonos: concentrações ainda menores, mas com poder estufa de 310 a 7100 </a:t>
            </a:r>
            <a:r>
              <a:rPr lang="pt-BR" dirty="0">
                <a:solidFill>
                  <a:schemeClr val="tx1"/>
                </a:solidFill>
              </a:rPr>
              <a:t>vezes maior que do </a:t>
            </a:r>
            <a:r>
              <a:rPr lang="pt-BR" dirty="0" smtClean="0">
                <a:solidFill>
                  <a:schemeClr val="tx1"/>
                </a:solidFill>
              </a:rPr>
              <a:t>CO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, respectivamente.</a:t>
            </a:r>
          </a:p>
          <a:p>
            <a:pPr marL="45720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0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Causas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Aumento de concentração de CO</a:t>
            </a:r>
            <a:r>
              <a:rPr lang="pt-BR" sz="2400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Séc. XVIII (Revolução Industrial), pela utilização de carvão mineral e petróleo.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Concentração passou de 280ppm no ano de 1750, para 389,6ppm em 2010, representa um incremento de 39% (IPCC, 2007).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Este acréscimo de </a:t>
            </a:r>
            <a:r>
              <a:rPr lang="pt-BR" sz="2400" dirty="0" smtClean="0">
                <a:solidFill>
                  <a:schemeClr val="tx1"/>
                </a:solidFill>
              </a:rPr>
              <a:t>CO</a:t>
            </a:r>
            <a:r>
              <a:rPr lang="pt-BR" sz="2400" baseline="-25000" dirty="0" smtClean="0">
                <a:solidFill>
                  <a:schemeClr val="tx1"/>
                </a:solidFill>
              </a:rPr>
              <a:t>2</a:t>
            </a:r>
            <a:r>
              <a:rPr lang="pt-BR" sz="2400" dirty="0" smtClean="0">
                <a:solidFill>
                  <a:schemeClr val="tx1"/>
                </a:solidFill>
              </a:rPr>
              <a:t>, implica no aumento da capacidade de retenção de calor da atmosfera, aumentando a temperatura do planeta.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</TotalTime>
  <Words>1775</Words>
  <Application>Microsoft Office PowerPoint</Application>
  <PresentationFormat>Apresentação na tela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Integração</vt:lpstr>
      <vt:lpstr>Gases Atmosféricos</vt:lpstr>
      <vt:lpstr>Atmosfera Terrestre: Histórico</vt:lpstr>
      <vt:lpstr>Atmosfera Terrestre: Caracterização</vt:lpstr>
      <vt:lpstr>Atmosfera Terrestre</vt:lpstr>
      <vt:lpstr>Efeito Estufa</vt:lpstr>
      <vt:lpstr>Efeito Estufa: Principais gases</vt:lpstr>
      <vt:lpstr>Gases: Atmosfera Terrestre</vt:lpstr>
      <vt:lpstr>Problemática</vt:lpstr>
      <vt:lpstr>Causas</vt:lpstr>
      <vt:lpstr>Causas</vt:lpstr>
      <vt:lpstr>Consequências atuais</vt:lpstr>
      <vt:lpstr>Consequências atuais</vt:lpstr>
      <vt:lpstr>Noticia BBC: 6 de Nov. 2013</vt:lpstr>
      <vt:lpstr>Noticia BBC: 6 de Nov. 2013</vt:lpstr>
      <vt:lpstr>SMOG</vt:lpstr>
      <vt:lpstr>O que vem sendo feito para mitigar os impactos</vt:lpstr>
      <vt:lpstr>O que vem sendo feito para mitigar os impactos</vt:lpstr>
      <vt:lpstr>O que vem sendo feito para mitigar os impactos</vt:lpstr>
      <vt:lpstr>O que vem sendo feito para mitigar os impactos</vt:lpstr>
      <vt:lpstr>O que vem sendo feito para mitigar os impactos</vt:lpstr>
      <vt:lpstr>Protocolo de Quioto</vt:lpstr>
      <vt:lpstr>Protocolo de Quioto</vt:lpstr>
      <vt:lpstr>Perspectivas para o Futuro</vt:lpstr>
      <vt:lpstr>Referencias Bibliogáficas</vt:lpstr>
      <vt:lpstr>Obrigado!!!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 Atmosféricos</dc:title>
  <dc:creator>Rodrigo</dc:creator>
  <cp:lastModifiedBy>Silvia M.G. Molina</cp:lastModifiedBy>
  <cp:revision>35</cp:revision>
  <dcterms:created xsi:type="dcterms:W3CDTF">2013-11-10T22:58:43Z</dcterms:created>
  <dcterms:modified xsi:type="dcterms:W3CDTF">2013-11-20T15:26:40Z</dcterms:modified>
</cp:coreProperties>
</file>