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8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82" r:id="rId12"/>
    <p:sldId id="283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6" r:id="rId26"/>
    <p:sldId id="304" r:id="rId27"/>
    <p:sldId id="305" r:id="rId28"/>
    <p:sldId id="307" r:id="rId29"/>
    <p:sldId id="308" r:id="rId30"/>
    <p:sldId id="310" r:id="rId31"/>
    <p:sldId id="309" r:id="rId32"/>
    <p:sldId id="311" r:id="rId33"/>
    <p:sldId id="312" r:id="rId34"/>
    <p:sldId id="315" r:id="rId35"/>
    <p:sldId id="316" r:id="rId36"/>
    <p:sldId id="317" r:id="rId37"/>
    <p:sldId id="313" r:id="rId38"/>
    <p:sldId id="314" r:id="rId39"/>
    <p:sldId id="318" r:id="rId40"/>
    <p:sldId id="319" r:id="rId41"/>
    <p:sldId id="320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ícia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4" autoAdjust="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418EF-65AE-4DB0-8125-EA2B64F85DD9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8398-EBD5-406A-BD49-BA35A0E5ED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71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058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058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058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058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0582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8398-EBD5-406A-BD49-BA35A0E5ED2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997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157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78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187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620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131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79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38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852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8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277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05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EA6A-71D0-4CEA-A951-E25B68B2178A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63CD-DEBE-40A5-A280-896F0F2EAC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350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://www.issg.org/database/species/search.asp?st=100s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hyperlink" Target="http://www.grida.no/publications/rr/in-dead-water/page/1252.aspx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sg.org/database/species/search.asp?st=100ss&amp;fr=1&amp;str=&amp;lang=EN" TargetMode="External"/><Relationship Id="rId13" Type="http://schemas.openxmlformats.org/officeDocument/2006/relationships/hyperlink" Target="http://www.oeco.org.br/salada-verde/26833-ministerio-publico-investiga-invasao-de-coral-assassino" TargetMode="External"/><Relationship Id="rId3" Type="http://schemas.openxmlformats.org/officeDocument/2006/relationships/hyperlink" Target="http://www.grida.no/publications/rr/in-dead-water/page/1252.aspx" TargetMode="External"/><Relationship Id="rId7" Type="http://schemas.openxmlformats.org/officeDocument/2006/relationships/hyperlink" Target="http://portal.saude.gov.br/portal/arquivos/pdf/tabela_1_fa_2010.pdf" TargetMode="External"/><Relationship Id="rId12" Type="http://schemas.openxmlformats.org/officeDocument/2006/relationships/hyperlink" Target="http://expresso.sapo.pt/estrela-do-mar-devora-metade-dos-corais-da-australia=f757405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icias.sapo.tl/portugues/lusa/artigo/16438912.html" TargetMode="External"/><Relationship Id="rId11" Type="http://schemas.openxmlformats.org/officeDocument/2006/relationships/hyperlink" Target="http://www.saocamilo-sp.br/pdf/mundo_saude/41/17_Biodiversidade.pdf" TargetMode="External"/><Relationship Id="rId5" Type="http://schemas.openxmlformats.org/officeDocument/2006/relationships/hyperlink" Target="http://www.redeprofauna.pr.gov.br/arquivos/File/biblioteca/unidades_de_conservacao.pdf" TargetMode="External"/><Relationship Id="rId10" Type="http://schemas.openxmlformats.org/officeDocument/2006/relationships/hyperlink" Target="http://noticias.ufsc.br/2013/06/ufsc-e-icmbio-descobrem-novo-foco-de-especies-invasoras-marinhas-no-litoral-catarinense/" TargetMode="External"/><Relationship Id="rId4" Type="http://schemas.openxmlformats.org/officeDocument/2006/relationships/hyperlink" Target="http://hendry.ifas.ufl.edu/text3.htm" TargetMode="External"/><Relationship Id="rId9" Type="http://schemas.openxmlformats.org/officeDocument/2006/relationships/hyperlink" Target="http://www.ebah.com.br/content/ABAAAAGeQAF/agua-lastro" TargetMode="External"/><Relationship Id="rId14" Type="http://schemas.openxmlformats.org/officeDocument/2006/relationships/hyperlink" Target="http://www.ilhagrande.org/Projeto-Coral-So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3681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altLang="pt-BR" sz="5400" b="1" dirty="0">
                <a:solidFill>
                  <a:schemeClr val="tx2"/>
                </a:solidFill>
              </a:rPr>
              <a:t>Espécies Exóticas</a:t>
            </a:r>
            <a:endParaRPr lang="pt-BR" sz="60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6361" y="4509120"/>
            <a:ext cx="7164288" cy="2160240"/>
          </a:xfrm>
        </p:spPr>
        <p:txBody>
          <a:bodyPr>
            <a:noAutofit/>
          </a:bodyPr>
          <a:lstStyle/>
          <a:p>
            <a:pPr algn="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Bruna </a:t>
            </a:r>
            <a:r>
              <a:rPr lang="pt-BR" sz="2400" b="1" dirty="0" err="1" smtClean="0">
                <a:solidFill>
                  <a:schemeClr val="bg1">
                    <a:lumMod val="95000"/>
                  </a:schemeClr>
                </a:solidFill>
              </a:rPr>
              <a:t>Takeuti</a:t>
            </a:r>
            <a:endParaRPr lang="pt-B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Juliani Caetano</a:t>
            </a:r>
          </a:p>
          <a:p>
            <a:pPr algn="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Mayra Camargo</a:t>
            </a:r>
          </a:p>
          <a:p>
            <a:pPr algn="r"/>
            <a:r>
              <a:rPr lang="pt-BR" sz="2400" b="1" dirty="0" err="1" smtClean="0">
                <a:solidFill>
                  <a:schemeClr val="bg1">
                    <a:lumMod val="95000"/>
                  </a:schemeClr>
                </a:solidFill>
              </a:rPr>
              <a:t>Patricia</a:t>
            </a: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 Sanches</a:t>
            </a:r>
          </a:p>
          <a:p>
            <a:pPr algn="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Pedro Dias</a:t>
            </a:r>
          </a:p>
          <a:p>
            <a:pPr algn="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40466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LGN 0479 – Genética e Questões Socioambientais</a:t>
            </a:r>
          </a:p>
          <a:p>
            <a:pPr algn="ctr"/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Docente Responsável Silvia Molina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D:\Profissional\Logos\logoesal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39"/>
            <a:ext cx="936104" cy="137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fissional\Logos\brasao_us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24" y="197939"/>
            <a:ext cx="895416" cy="137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9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3681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altLang="pt-BR" sz="5400" b="1" dirty="0" smtClean="0">
                <a:solidFill>
                  <a:schemeClr val="tx2"/>
                </a:solidFill>
              </a:rPr>
              <a:t>Espécies Animais Exóticos com Introdução Bem Sucedida</a:t>
            </a:r>
            <a:endParaRPr lang="pt-BR" sz="6000" b="1" dirty="0">
              <a:solidFill>
                <a:schemeClr val="tx2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60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09"/>
          <a:stretch/>
        </p:blipFill>
        <p:spPr bwMode="auto">
          <a:xfrm>
            <a:off x="0" y="1017916"/>
            <a:ext cx="9144000" cy="65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Galinha </a:t>
            </a:r>
            <a:r>
              <a:rPr lang="pt-BR" dirty="0">
                <a:solidFill>
                  <a:schemeClr val="bg1"/>
                </a:solidFill>
              </a:rPr>
              <a:t>- </a:t>
            </a:r>
            <a:r>
              <a:rPr lang="pt-BR" i="1" dirty="0" err="1">
                <a:solidFill>
                  <a:schemeClr val="bg1"/>
                </a:solidFill>
              </a:rPr>
              <a:t>Gallus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i="1" dirty="0" err="1">
                <a:solidFill>
                  <a:schemeClr val="bg1"/>
                </a:solidFill>
              </a:rPr>
              <a:t>gallus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i="1" dirty="0" err="1">
                <a:solidFill>
                  <a:schemeClr val="bg1"/>
                </a:solidFill>
              </a:rPr>
              <a:t>domesticus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1438"/>
            <a:ext cx="8640960" cy="4995862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Espécie trazida por visitantes Polinésios de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canôa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, antes de Colombo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Fonte de alimento; tanto da carne em si como dos ovos das poedeiras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Penas são utilizadas na indústria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Se adapta a qualquer região, não necessita de muitos cuidados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Fonte de proteína barata</a:t>
            </a: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0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Gado Holandês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04" b="3131"/>
          <a:stretch/>
        </p:blipFill>
        <p:spPr bwMode="auto">
          <a:xfrm>
            <a:off x="0" y="1052736"/>
            <a:ext cx="9180513" cy="63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  <a:prstGeom prst="round2DiagRect">
            <a:avLst/>
          </a:prstGeom>
          <a:solidFill>
            <a:schemeClr val="accent3">
              <a:lumMod val="40000"/>
              <a:lumOff val="60000"/>
              <a:alpha val="61000"/>
            </a:schemeClr>
          </a:solidFill>
          <a:extLst/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Origem incerta 2000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a.C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Introdução no Brasil no período das Capitanias Hereditárias (1530 -1535), tendo em 1980 o maior rebanho mundial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Importância na pecuária de corte e produção de leite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Adaptação: Possui boa reprodução, mas necessita de conforto térmico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 descr="Gado Holandês - Google Chr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76" t="18619" r="16060" b="2014"/>
          <a:stretch>
            <a:fillRect/>
          </a:stretch>
        </p:blipFill>
        <p:spPr bwMode="auto">
          <a:xfrm>
            <a:off x="684296" y="1067749"/>
            <a:ext cx="7811919" cy="6311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62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3681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altLang="pt-BR" sz="5400" b="1" dirty="0" smtClean="0">
                <a:solidFill>
                  <a:schemeClr val="tx2"/>
                </a:solidFill>
              </a:rPr>
              <a:t>Espécies Animais Invasoras</a:t>
            </a:r>
            <a:endParaRPr lang="pt-BR" sz="6000" b="1" dirty="0">
              <a:solidFill>
                <a:schemeClr val="tx2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153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 smtClean="0">
                <a:solidFill>
                  <a:schemeClr val="bg1"/>
                </a:solidFill>
              </a:rPr>
              <a:t>Espécies Animais Invasoras - Brasil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8394" y="2060848"/>
            <a:ext cx="8568952" cy="490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Originário da Etiópia e do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Egito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t-BR" alt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Introduzido através de navios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negreiros</a:t>
            </a:r>
          </a:p>
          <a:p>
            <a:pPr>
              <a:lnSpc>
                <a:spcPct val="150000"/>
              </a:lnSpc>
            </a:pPr>
            <a:endParaRPr lang="pt-BR" alt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Recipientes artificiais onde ocorre acúmulo de </a:t>
            </a: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água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, como latas 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vasos</a:t>
            </a:r>
          </a:p>
          <a:p>
            <a:pPr>
              <a:lnSpc>
                <a:spcPct val="150000"/>
              </a:lnSpc>
            </a:pPr>
            <a:endParaRPr lang="pt-BR" alt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chemeClr val="tx2">
                    <a:lumMod val="75000"/>
                  </a:schemeClr>
                </a:solidFill>
              </a:rPr>
              <a:t>Havia sido erradicado na década de 1950 </a:t>
            </a:r>
            <a:r>
              <a:rPr lang="pt-PT" altLang="pt-BR" sz="2400" dirty="0" smtClean="0">
                <a:solidFill>
                  <a:schemeClr val="tx2">
                    <a:lumMod val="75000"/>
                  </a:schemeClr>
                </a:solidFill>
              </a:rPr>
              <a:t>mas</a:t>
            </a:r>
          </a:p>
          <a:p>
            <a:pPr>
              <a:lnSpc>
                <a:spcPct val="150000"/>
              </a:lnSpc>
            </a:pPr>
            <a:r>
              <a:rPr lang="pt-PT" alt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altLang="pt-BR" sz="2400" dirty="0">
                <a:solidFill>
                  <a:schemeClr val="tx2">
                    <a:lumMod val="75000"/>
                  </a:schemeClr>
                </a:solidFill>
              </a:rPr>
              <a:t>voltou graças a países vizinhos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87624" y="1556792"/>
            <a:ext cx="3816424" cy="96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3200" b="1" i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i="1" dirty="0" smtClean="0">
                <a:solidFill>
                  <a:schemeClr val="tx2"/>
                </a:solidFill>
              </a:rPr>
            </a:br>
            <a:r>
              <a:rPr lang="pt-PT" altLang="pt-BR" sz="3200" b="1" i="1" dirty="0" smtClean="0">
                <a:solidFill>
                  <a:schemeClr val="tx2"/>
                </a:solidFill>
              </a:rPr>
              <a:t>Aedes aegypti</a:t>
            </a:r>
            <a:r>
              <a:rPr lang="pt-BR" altLang="pt-BR" sz="3200" b="1" i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i="1" dirty="0" smtClean="0">
                <a:solidFill>
                  <a:schemeClr val="tx2"/>
                </a:solidFill>
              </a:rPr>
            </a:br>
            <a:r>
              <a:rPr lang="pt-BR" altLang="pt-BR" sz="3200" b="1" i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i="1" dirty="0" smtClean="0">
                <a:solidFill>
                  <a:schemeClr val="tx2"/>
                </a:solidFill>
              </a:rPr>
            </a:br>
            <a:endParaRPr lang="pt-BR" altLang="pt-BR" sz="3200" b="1" i="1" dirty="0" smtClean="0">
              <a:solidFill>
                <a:schemeClr val="tx2"/>
              </a:solidFill>
            </a:endParaRPr>
          </a:p>
        </p:txBody>
      </p:sp>
      <p:pic>
        <p:nvPicPr>
          <p:cNvPr id="6" name="Imagem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96753"/>
            <a:ext cx="2844552" cy="191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1230ATC0032_image_media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7" y="3641914"/>
            <a:ext cx="1944465" cy="293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114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 smtClean="0">
                <a:solidFill>
                  <a:schemeClr val="bg1"/>
                </a:solidFill>
              </a:rPr>
              <a:t>Espécies Animais Invasoras - Brasil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8209" y="1307581"/>
            <a:ext cx="5688632" cy="96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3200" b="1" i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i="1" dirty="0" smtClean="0">
                <a:solidFill>
                  <a:schemeClr val="tx2"/>
                </a:solidFill>
              </a:rPr>
            </a:br>
            <a:r>
              <a:rPr lang="pt-PT" altLang="pt-BR" sz="3200" b="1" i="1" dirty="0" smtClean="0">
                <a:solidFill>
                  <a:schemeClr val="tx2"/>
                </a:solidFill>
              </a:rPr>
              <a:t>Aedes aegypti </a:t>
            </a:r>
            <a:r>
              <a:rPr lang="pt-PT" altLang="pt-BR" sz="3200" b="1" dirty="0" smtClean="0">
                <a:solidFill>
                  <a:schemeClr val="tx2"/>
                </a:solidFill>
              </a:rPr>
              <a:t>e a DENGUE</a:t>
            </a:r>
            <a:r>
              <a:rPr lang="pt-BR" altLang="pt-BR" sz="3200" b="1" i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i="1" dirty="0" smtClean="0">
                <a:solidFill>
                  <a:schemeClr val="tx2"/>
                </a:solidFill>
              </a:rPr>
            </a:br>
            <a:r>
              <a:rPr lang="pt-BR" altLang="pt-BR" sz="3200" b="1" i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i="1" dirty="0" smtClean="0">
                <a:solidFill>
                  <a:schemeClr val="tx2"/>
                </a:solidFill>
              </a:rPr>
            </a:br>
            <a:endParaRPr lang="pt-BR" altLang="pt-BR" sz="3200" b="1" i="1" dirty="0" smtClean="0">
              <a:solidFill>
                <a:schemeClr val="tx2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132856"/>
            <a:ext cx="6335713" cy="4868862"/>
          </a:xfrm>
        </p:spPr>
        <p:txBody>
          <a:bodyPr>
            <a:normAutofit lnSpcReduction="10000"/>
          </a:bodyPr>
          <a:lstStyle/>
          <a:p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Transmissor da Dengue e Febre Amarela</a:t>
            </a:r>
          </a:p>
          <a:p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Grandes impactos na saúde e população humana </a:t>
            </a:r>
          </a:p>
          <a:p>
            <a:pPr marL="0" indent="0">
              <a:buNone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Brasil / 2013: foram notificados 204.650 casos no país sendo 324 graves e 33 óbitos</a:t>
            </a:r>
          </a:p>
          <a:p>
            <a:pPr marL="0" indent="0">
              <a:buNone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Macau (China): Em torno de 14 mil casos em 2005, e mais de 9 mil em 2013</a:t>
            </a:r>
          </a:p>
        </p:txBody>
      </p:sp>
      <p:pic>
        <p:nvPicPr>
          <p:cNvPr id="9" name="Imagem 4" descr="506bannerdengue744x106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12976"/>
            <a:ext cx="233997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3" descr="untitl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19" r="71245" b="55542"/>
          <a:stretch>
            <a:fillRect/>
          </a:stretch>
        </p:blipFill>
        <p:spPr bwMode="auto">
          <a:xfrm rot="538848">
            <a:off x="6857206" y="838615"/>
            <a:ext cx="194468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Tabela dengu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" y="65368"/>
            <a:ext cx="5256212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50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2800" dirty="0">
                <a:solidFill>
                  <a:schemeClr val="bg1"/>
                </a:solidFill>
              </a:rPr>
              <a:t>Espécies Animais Invasoras </a:t>
            </a:r>
            <a:r>
              <a:rPr lang="pt-BR" altLang="pt-BR" sz="2800" dirty="0" smtClean="0">
                <a:solidFill>
                  <a:schemeClr val="bg1"/>
                </a:solidFill>
              </a:rPr>
              <a:t>– Brasil: </a:t>
            </a:r>
            <a:r>
              <a:rPr lang="pt-BR" altLang="pt-BR" sz="2800" i="1" dirty="0" err="1" smtClean="0">
                <a:solidFill>
                  <a:schemeClr val="bg1"/>
                </a:solidFill>
              </a:rPr>
              <a:t>Tubastraea</a:t>
            </a:r>
            <a:r>
              <a:rPr lang="pt-BR" altLang="pt-BR" sz="2800" i="1" dirty="0" smtClean="0">
                <a:solidFill>
                  <a:schemeClr val="bg1"/>
                </a:solidFill>
              </a:rPr>
              <a:t> </a:t>
            </a:r>
            <a:r>
              <a:rPr lang="pt-BR" altLang="pt-BR" sz="2800" i="1" dirty="0" err="1">
                <a:solidFill>
                  <a:schemeClr val="bg1"/>
                </a:solidFill>
              </a:rPr>
              <a:t>coccinea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" name="Imagem 3" descr="coral so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1" y="126876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5" descr="CoralSolTubastraecoccin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6" r="14218"/>
          <a:stretch>
            <a:fillRect/>
          </a:stretch>
        </p:blipFill>
        <p:spPr bwMode="auto">
          <a:xfrm>
            <a:off x="189908" y="3356992"/>
            <a:ext cx="24653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4" descr="coral-sol-em-paraty-76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192"/>
            <a:ext cx="28432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1183680"/>
            <a:ext cx="6012160" cy="5701704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Originário do Timor Leste e introduzido acidentalmente na Baía da Ilha Grande através de plataformas ou sondas de petróleo e gás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altLang="pt-B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Causa necrose em corais nativos e desaloja outras espécies. Agressiva e reprodutiva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pt-B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Recifes são especialmente vulneráveis (biodiversidade marinha) e geração de fonte de alimento e renda para milhares de pessoas que vivem nas áreas atingidas</a:t>
            </a:r>
          </a:p>
        </p:txBody>
      </p:sp>
    </p:spTree>
    <p:extLst>
      <p:ext uri="{BB962C8B-B14F-4D97-AF65-F5344CB8AC3E}">
        <p14:creationId xmlns="" xmlns:p14="http://schemas.microsoft.com/office/powerpoint/2010/main" val="20981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Espécie Invasora no </a:t>
            </a:r>
            <a:r>
              <a:rPr lang="pt-BR" sz="3600" dirty="0" smtClean="0">
                <a:solidFill>
                  <a:schemeClr val="bg1"/>
                </a:solidFill>
              </a:rPr>
              <a:t>Mundo - </a:t>
            </a:r>
            <a:r>
              <a:rPr lang="pt-BR" sz="3600" i="1" dirty="0" err="1" smtClean="0">
                <a:solidFill>
                  <a:schemeClr val="bg1"/>
                </a:solidFill>
              </a:rPr>
              <a:t>Asterias</a:t>
            </a:r>
            <a:r>
              <a:rPr lang="pt-BR" sz="3600" i="1" dirty="0" smtClean="0">
                <a:solidFill>
                  <a:schemeClr val="bg1"/>
                </a:solidFill>
              </a:rPr>
              <a:t> </a:t>
            </a:r>
            <a:r>
              <a:rPr lang="pt-BR" sz="3600" i="1" dirty="0" err="1">
                <a:solidFill>
                  <a:schemeClr val="bg1"/>
                </a:solidFill>
              </a:rPr>
              <a:t>amurensis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m 4" descr="estrela m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610">
            <a:off x="6211728" y="1099088"/>
            <a:ext cx="213836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 descr="images9851LTF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3311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3" descr="asterias-amurensis-agg-on-mussels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52963"/>
            <a:ext cx="30241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251520" y="1556792"/>
            <a:ext cx="8690868" cy="4581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Originária na costa do Japão, Rússia e</a:t>
            </a:r>
          </a:p>
          <a:p>
            <a:pPr marL="0" indent="0">
              <a:buNone/>
              <a:defRPr/>
            </a:pP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 China</a:t>
            </a:r>
          </a:p>
          <a:p>
            <a:pPr marL="0" indent="0">
              <a:buNone/>
              <a:defRPr/>
            </a:pPr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Chegou na Austrália via água de lastro</a:t>
            </a:r>
          </a:p>
          <a:p>
            <a:pPr marL="0" indent="0">
              <a:buNone/>
              <a:defRPr/>
            </a:pPr>
            <a:endParaRPr lang="pt-BR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Invadiu a Austrália e vem causando danos ambientais e econômicos (pesca e aquicultura)</a:t>
            </a:r>
          </a:p>
          <a:p>
            <a:pPr marL="0" indent="0">
              <a:buNone/>
              <a:defRPr/>
            </a:pPr>
            <a:endParaRPr lang="pt-BR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Rápida dispersão, gama extensa de presas e fácil adaptação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1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Espécie Invasora no </a:t>
            </a:r>
            <a:r>
              <a:rPr lang="pt-BR" sz="3600" dirty="0" smtClean="0">
                <a:solidFill>
                  <a:schemeClr val="bg1"/>
                </a:solidFill>
              </a:rPr>
              <a:t>Mundo - </a:t>
            </a:r>
            <a:r>
              <a:rPr lang="pt-BR" sz="3600" i="1" dirty="0" err="1" smtClean="0">
                <a:solidFill>
                  <a:schemeClr val="bg1"/>
                </a:solidFill>
              </a:rPr>
              <a:t>Asterias</a:t>
            </a:r>
            <a:r>
              <a:rPr lang="pt-BR" sz="3600" i="1" dirty="0" smtClean="0">
                <a:solidFill>
                  <a:schemeClr val="bg1"/>
                </a:solidFill>
              </a:rPr>
              <a:t> </a:t>
            </a:r>
            <a:r>
              <a:rPr lang="pt-BR" sz="3600" i="1" dirty="0" err="1">
                <a:solidFill>
                  <a:schemeClr val="bg1"/>
                </a:solidFill>
              </a:rPr>
              <a:t>amurensis</a:t>
            </a:r>
            <a:r>
              <a:rPr lang="pt-BR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3238"/>
            <a:ext cx="4643438" cy="5648325"/>
          </a:xfrm>
        </p:spPr>
        <p:txBody>
          <a:bodyPr/>
          <a:lstStyle/>
          <a:p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42% da destruição dos corais  pela presença da espécie invasora</a:t>
            </a:r>
          </a:p>
          <a:p>
            <a:pPr marL="0" indent="0">
              <a:buNone/>
            </a:pPr>
            <a:endParaRPr lang="pt-BR" alt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Se erradicada as estrelas do mar, os corais ainda teriam que se adaptar as mudanças climáticas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t-BR" alt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agem 3" descr="estre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9449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08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3681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altLang="pt-BR" sz="5400" b="1" dirty="0" smtClean="0">
                <a:solidFill>
                  <a:schemeClr val="tx2"/>
                </a:solidFill>
              </a:rPr>
              <a:t>Espécies Vegetais Exóticas com Introdução Bem Sucedida</a:t>
            </a:r>
            <a:endParaRPr lang="pt-BR" sz="6000" b="1" dirty="0">
              <a:solidFill>
                <a:schemeClr val="tx2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96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O </a:t>
            </a:r>
            <a:r>
              <a:rPr lang="pt-BR" altLang="pt-BR" dirty="0">
                <a:solidFill>
                  <a:schemeClr val="bg1"/>
                </a:solidFill>
              </a:rPr>
              <a:t>que são Espécies Exóticas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628800"/>
            <a:ext cx="8568952" cy="2169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 b="1" dirty="0">
                <a:solidFill>
                  <a:schemeClr val="tx2"/>
                </a:solidFill>
              </a:rPr>
              <a:t>Espécies exóticas</a:t>
            </a:r>
            <a:r>
              <a:rPr lang="pt-BR" altLang="pt-BR" sz="2800" dirty="0">
                <a:solidFill>
                  <a:schemeClr val="tx2"/>
                </a:solidFill>
              </a:rPr>
              <a:t> são aquelas que ocorrem numa área fora de seu limite natural historicamente conhecido, como resultado de dispersão acidental ou intencional por atividades humanas (Instituto de Recursos Mundiais; União Mundial para a Natureza; Programa das Nações Unidas para o Meio Ambiente, 1992</a:t>
            </a:r>
            <a:r>
              <a:rPr lang="pt-BR" altLang="pt-BR" sz="2800" dirty="0" smtClean="0">
                <a:solidFill>
                  <a:schemeClr val="tx2"/>
                </a:solidFill>
              </a:rPr>
              <a:t>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4623285"/>
            <a:ext cx="8568952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/>
                </a:solidFill>
              </a:rPr>
              <a:t>independentemente de divisas </a:t>
            </a:r>
            <a:r>
              <a:rPr lang="pt-BR" altLang="pt-BR" sz="2800" dirty="0" smtClean="0">
                <a:solidFill>
                  <a:schemeClr val="tx2"/>
                </a:solidFill>
              </a:rPr>
              <a:t>políticas</a:t>
            </a:r>
            <a:endParaRPr lang="pt-BR" altLang="pt-BR" sz="28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8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/>
                </a:solidFill>
              </a:rPr>
              <a:t>não implica, necessariamente, que haja </a:t>
            </a:r>
            <a:r>
              <a:rPr lang="pt-BR" altLang="pt-BR" sz="2800" dirty="0" smtClean="0">
                <a:solidFill>
                  <a:schemeClr val="tx2"/>
                </a:solidFill>
              </a:rPr>
              <a:t>dano</a:t>
            </a:r>
            <a:endParaRPr lang="pt-BR" altLang="pt-BR" sz="2800" dirty="0">
              <a:solidFill>
                <a:schemeClr val="tx2"/>
              </a:solidFill>
            </a:endParaRP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1883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3.bp.blogspot.com/-K9zl1eaOIq4/Tni4szWlK7I/AAAAAAAAAeo/GPbFkbzhvx0/s1600/3B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252788"/>
            <a:ext cx="46164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>
                <a:solidFill>
                  <a:schemeClr val="bg1"/>
                </a:solidFill>
              </a:rPr>
              <a:t>Início da </a:t>
            </a:r>
            <a:r>
              <a:rPr lang="pt-BR" altLang="pt-BR" sz="3600" dirty="0" smtClean="0">
                <a:solidFill>
                  <a:schemeClr val="bg1"/>
                </a:solidFill>
              </a:rPr>
              <a:t>Introdução </a:t>
            </a:r>
            <a:r>
              <a:rPr lang="pt-BR" altLang="pt-BR" sz="3600" dirty="0">
                <a:solidFill>
                  <a:schemeClr val="bg1"/>
                </a:solidFill>
              </a:rPr>
              <a:t>no Brasil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Período Colonial (1500)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19113" y="2428875"/>
            <a:ext cx="8229600" cy="6778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Século XV: política de transferência de especiarias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890588" y="3130550"/>
            <a:ext cx="7034212" cy="1111250"/>
            <a:chOff x="890931" y="3130362"/>
            <a:chExt cx="7033366" cy="1111526"/>
          </a:xfrm>
        </p:grpSpPr>
        <p:pic>
          <p:nvPicPr>
            <p:cNvPr id="11" name="Picture 8" descr="http://www.ceasacampinas.com.br/intranet/images/mandioc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931" y="3214376"/>
              <a:ext cx="1027512" cy="102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http://3.bp.blogspot.com/-7Kn3iNi7FBg/ThO2lZ_vlUI/AAAAAAAAAGU/g4UXz5uMZno/s1600/batata-do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372" y="3130362"/>
              <a:ext cx="1675172" cy="111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3"/>
            <p:cNvSpPr txBox="1">
              <a:spLocks noChangeArrowheads="1"/>
            </p:cNvSpPr>
            <p:nvPr/>
          </p:nvSpPr>
          <p:spPr bwMode="auto">
            <a:xfrm>
              <a:off x="4539921" y="3455292"/>
              <a:ext cx="33843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</a:rPr>
                <a:t>África</a:t>
              </a:r>
            </a:p>
          </p:txBody>
        </p:sp>
      </p:grp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890588" y="4076700"/>
            <a:ext cx="7720012" cy="1192213"/>
            <a:chOff x="890931" y="4077428"/>
            <a:chExt cx="7719504" cy="1191972"/>
          </a:xfrm>
        </p:grpSpPr>
        <p:pic>
          <p:nvPicPr>
            <p:cNvPr id="15" name="Picture 12" descr="http://www.sindfrutas.com.br/wp-content/uploads/2013/09/caju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834"/>
            <a:stretch>
              <a:fillRect/>
            </a:stretch>
          </p:blipFill>
          <p:spPr bwMode="auto">
            <a:xfrm>
              <a:off x="6400800" y="4077428"/>
              <a:ext cx="1145760" cy="117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http://www.ceasacampinas.com.br/intranet/images/mandioc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923" y="4241888"/>
              <a:ext cx="1027512" cy="102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http://www.informacaonutricional.blog.br/wp-content/uploads/2009/09/mamao-papay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731" y="4199788"/>
              <a:ext cx="1622794" cy="105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15"/>
            <p:cNvSpPr txBox="1">
              <a:spLocks noChangeArrowheads="1"/>
            </p:cNvSpPr>
            <p:nvPr/>
          </p:nvSpPr>
          <p:spPr bwMode="auto">
            <a:xfrm>
              <a:off x="890931" y="4581128"/>
              <a:ext cx="33843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pt-BR" altLang="pt-BR" dirty="0" err="1">
                  <a:solidFill>
                    <a:schemeClr val="tx2">
                      <a:lumMod val="75000"/>
                    </a:schemeClr>
                  </a:solidFill>
                </a:rPr>
                <a:t>Goa</a:t>
              </a:r>
              <a:endParaRPr lang="pt-BR" altLang="pt-B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890588" y="5467350"/>
            <a:ext cx="7073900" cy="1235075"/>
            <a:chOff x="890931" y="5466600"/>
            <a:chExt cx="7074192" cy="1235929"/>
          </a:xfrm>
        </p:grpSpPr>
        <p:pic>
          <p:nvPicPr>
            <p:cNvPr id="20" name="Picture 16" descr="http://2.bp.blogspot.com/-dB3Jmy4DN6w/UOsUAKb3apI/AAAAAAAAGG8/J2MhtQAHaIY/s640/Inham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931" y="5533192"/>
              <a:ext cx="1601498" cy="110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http://t1.gstatic.com/images?q=tbn:ANd9GcSxxly_NGiZMkNL9uXo9u75ZiRAl0BoQ9pHlvliOnIAr6lMjLb2XQ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7706"/>
            <a:stretch>
              <a:fillRect/>
            </a:stretch>
          </p:blipFill>
          <p:spPr bwMode="auto">
            <a:xfrm>
              <a:off x="2627784" y="5466600"/>
              <a:ext cx="1627924" cy="123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16"/>
            <p:cNvSpPr txBox="1">
              <a:spLocks noChangeArrowheads="1"/>
            </p:cNvSpPr>
            <p:nvPr/>
          </p:nvSpPr>
          <p:spPr bwMode="auto">
            <a:xfrm>
              <a:off x="4580747" y="5853732"/>
              <a:ext cx="33843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</a:rPr>
                <a:t>Brasil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592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/>
          </p:cNvGrpSpPr>
          <p:nvPr/>
        </p:nvGrpSpPr>
        <p:grpSpPr bwMode="auto">
          <a:xfrm>
            <a:off x="611188" y="2705100"/>
            <a:ext cx="8064500" cy="3335338"/>
            <a:chOff x="611560" y="2705872"/>
            <a:chExt cx="8064896" cy="3335192"/>
          </a:xfrm>
        </p:grpSpPr>
        <p:pic>
          <p:nvPicPr>
            <p:cNvPr id="29" name="Picture 2" descr="http://www.plantasdaninhasonline.com.br/canacom1/imagens/image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708920"/>
              <a:ext cx="4442859" cy="333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Espaço Reservado para Conteúdo 2"/>
            <p:cNvSpPr txBox="1">
              <a:spLocks/>
            </p:cNvSpPr>
            <p:nvPr/>
          </p:nvSpPr>
          <p:spPr bwMode="auto">
            <a:xfrm>
              <a:off x="5364088" y="2705872"/>
              <a:ext cx="3312368" cy="79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</a:rPr>
                <a:t>Capim Colonião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>
                <a:solidFill>
                  <a:schemeClr val="bg1"/>
                </a:solidFill>
              </a:rPr>
              <a:t>Início da </a:t>
            </a:r>
            <a:r>
              <a:rPr lang="pt-BR" altLang="pt-BR" sz="3600" dirty="0" smtClean="0">
                <a:solidFill>
                  <a:schemeClr val="bg1"/>
                </a:solidFill>
              </a:rPr>
              <a:t>Introdução </a:t>
            </a:r>
            <a:r>
              <a:rPr lang="pt-BR" altLang="pt-BR" sz="3600" dirty="0">
                <a:solidFill>
                  <a:schemeClr val="bg1"/>
                </a:solidFill>
              </a:rPr>
              <a:t>no Brasil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Século XVIII: Intercâmbio de espécies</a:t>
            </a:r>
          </a:p>
        </p:txBody>
      </p: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307975" y="2697163"/>
            <a:ext cx="8382000" cy="3355975"/>
            <a:chOff x="467544" y="2880392"/>
            <a:chExt cx="8381856" cy="3356920"/>
          </a:xfrm>
        </p:grpSpPr>
        <p:pic>
          <p:nvPicPr>
            <p:cNvPr id="26" name="Picture 4" descr="http://www.akatu.org.br/Content/Akatu/Arquivos/image/05_02_24_desenvolvimento_desmata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711" t="6192" r="4662" b="6271"/>
            <a:stretch>
              <a:fillRect/>
            </a:stretch>
          </p:blipFill>
          <p:spPr bwMode="auto">
            <a:xfrm>
              <a:off x="467544" y="2880392"/>
              <a:ext cx="4752528" cy="335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Espaço Reservado para Conteúdo 2"/>
            <p:cNvSpPr txBox="1">
              <a:spLocks/>
            </p:cNvSpPr>
            <p:nvPr/>
          </p:nvSpPr>
          <p:spPr bwMode="auto">
            <a:xfrm>
              <a:off x="5537032" y="5245929"/>
              <a:ext cx="3312368" cy="79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</a:rPr>
                <a:t>Pau Brasil</a:t>
              </a:r>
            </a:p>
          </p:txBody>
        </p:sp>
      </p:grp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658517" y="2430080"/>
            <a:ext cx="8062913" cy="4140200"/>
            <a:chOff x="501848" y="2564904"/>
            <a:chExt cx="8062533" cy="4140237"/>
          </a:xfrm>
        </p:grpSpPr>
        <p:pic>
          <p:nvPicPr>
            <p:cNvPr id="32" name="Picture 6" descr="http://poderdasfrutas.com/wp-content/uploads/2010/10/Cacau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48" y="2564904"/>
              <a:ext cx="4196339" cy="314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 descr="http://4.bp.blogspot.com/-2XJzUQAPqmY/TjGPeL0iadI/AAAAAAAAAPM/UO94QcWYo28/s1600/cochonilha_algodao_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187" y="3298636"/>
              <a:ext cx="3866194" cy="314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Espaço Reservado para Conteúdo 2"/>
            <p:cNvSpPr txBox="1">
              <a:spLocks/>
            </p:cNvSpPr>
            <p:nvPr/>
          </p:nvSpPr>
          <p:spPr bwMode="auto">
            <a:xfrm>
              <a:off x="5192252" y="2564904"/>
              <a:ext cx="3312368" cy="79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pt-BR" altLang="pt-BR">
                  <a:solidFill>
                    <a:schemeClr val="tx2">
                      <a:lumMod val="75000"/>
                    </a:schemeClr>
                  </a:solidFill>
                </a:rPr>
                <a:t>Cacau</a:t>
              </a:r>
            </a:p>
          </p:txBody>
        </p:sp>
        <p:sp>
          <p:nvSpPr>
            <p:cNvPr id="35" name="Espaço Reservado para Conteúdo 2"/>
            <p:cNvSpPr txBox="1">
              <a:spLocks/>
            </p:cNvSpPr>
            <p:nvPr/>
          </p:nvSpPr>
          <p:spPr bwMode="auto">
            <a:xfrm>
              <a:off x="1221928" y="5910006"/>
              <a:ext cx="3312368" cy="79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buFont typeface="Arial" charset="0"/>
                <a:buNone/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</a:rPr>
                <a:t>Cochonilha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09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>
                <a:solidFill>
                  <a:schemeClr val="bg1"/>
                </a:solidFill>
              </a:rPr>
              <a:t>Início da </a:t>
            </a:r>
            <a:r>
              <a:rPr lang="pt-BR" altLang="pt-BR" sz="3600" dirty="0" smtClean="0">
                <a:solidFill>
                  <a:schemeClr val="bg1"/>
                </a:solidFill>
              </a:rPr>
              <a:t>Introdução </a:t>
            </a:r>
            <a:r>
              <a:rPr lang="pt-BR" altLang="pt-BR" sz="3600" dirty="0">
                <a:solidFill>
                  <a:schemeClr val="bg1"/>
                </a:solidFill>
              </a:rPr>
              <a:t>no Brasil</a:t>
            </a:r>
            <a:endParaRPr lang="pt-BR" sz="3600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-9525" y="1454150"/>
            <a:ext cx="11010900" cy="1063625"/>
            <a:chOff x="-10296" y="1454725"/>
            <a:chExt cx="11011696" cy="1063390"/>
          </a:xfrm>
        </p:grpSpPr>
        <p:sp>
          <p:nvSpPr>
            <p:cNvPr id="17" name="Espaço Reservado para Conteúdo 2"/>
            <p:cNvSpPr txBox="1">
              <a:spLocks/>
            </p:cNvSpPr>
            <p:nvPr/>
          </p:nvSpPr>
          <p:spPr bwMode="auto">
            <a:xfrm>
              <a:off x="2771800" y="1648084"/>
              <a:ext cx="8229600" cy="6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</a:rPr>
                <a:t>1727: Café</a:t>
              </a:r>
            </a:p>
          </p:txBody>
        </p:sp>
        <p:pic>
          <p:nvPicPr>
            <p:cNvPr id="18" name="Picture 2" descr="http://www.portalhomem.com.br/Upload/UserContent/sementes-de-ca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6" y="1454725"/>
              <a:ext cx="2042183" cy="106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-19050" y="2471738"/>
            <a:ext cx="10974388" cy="1000125"/>
            <a:chOff x="-18257" y="2472331"/>
            <a:chExt cx="10972817" cy="999868"/>
          </a:xfrm>
        </p:grpSpPr>
        <p:sp>
          <p:nvSpPr>
            <p:cNvPr id="20" name="Espaço Reservado para Conteúdo 2"/>
            <p:cNvSpPr txBox="1">
              <a:spLocks/>
            </p:cNvSpPr>
            <p:nvPr/>
          </p:nvSpPr>
          <p:spPr bwMode="auto">
            <a:xfrm>
              <a:off x="2724960" y="2608312"/>
              <a:ext cx="8229600" cy="6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>
                  <a:solidFill>
                    <a:schemeClr val="tx2">
                      <a:lumMod val="75000"/>
                    </a:schemeClr>
                  </a:solidFill>
                </a:rPr>
                <a:t>1825: Eucalipto</a:t>
              </a:r>
            </a:p>
          </p:txBody>
        </p:sp>
        <p:pic>
          <p:nvPicPr>
            <p:cNvPr id="21" name="Picture 4" descr="http://objetoseducacionais2.mec.gov.br/bitstream/handle/mec/6704/482-315-eucalipto%2520048.jpg?sequence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6261" b="21320"/>
            <a:stretch>
              <a:fillRect/>
            </a:stretch>
          </p:blipFill>
          <p:spPr bwMode="auto">
            <a:xfrm>
              <a:off x="-18257" y="2472331"/>
              <a:ext cx="2050144" cy="99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o 21"/>
          <p:cNvGrpSpPr>
            <a:grpSpLocks/>
          </p:cNvGrpSpPr>
          <p:nvPr/>
        </p:nvGrpSpPr>
        <p:grpSpPr bwMode="auto">
          <a:xfrm>
            <a:off x="-36513" y="5589588"/>
            <a:ext cx="11017251" cy="1060450"/>
            <a:chOff x="-36512" y="5589240"/>
            <a:chExt cx="11017224" cy="1060704"/>
          </a:xfrm>
        </p:grpSpPr>
        <p:sp>
          <p:nvSpPr>
            <p:cNvPr id="23" name="Espaço Reservado para Conteúdo 2"/>
            <p:cNvSpPr txBox="1">
              <a:spLocks/>
            </p:cNvSpPr>
            <p:nvPr/>
          </p:nvSpPr>
          <p:spPr bwMode="auto">
            <a:xfrm>
              <a:off x="2751112" y="5701243"/>
              <a:ext cx="8229600" cy="6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>
                  <a:solidFill>
                    <a:schemeClr val="tx2">
                      <a:lumMod val="75000"/>
                    </a:schemeClr>
                  </a:solidFill>
                </a:rPr>
                <a:t>1882: Soja</a:t>
              </a:r>
            </a:p>
          </p:txBody>
        </p:sp>
        <p:pic>
          <p:nvPicPr>
            <p:cNvPr id="36" name="Picture 10" descr="http://4.bp.blogspot.com/-JE1nDQsyxx0/T0kCd9oqqwI/AAAAAAAABJM/nOEtRFSDX1Y/s1600/d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6266"/>
            <a:stretch>
              <a:fillRect/>
            </a:stretch>
          </p:blipFill>
          <p:spPr bwMode="auto">
            <a:xfrm>
              <a:off x="-36512" y="5589240"/>
              <a:ext cx="2068399" cy="106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6" descr="http://www.infoescola.com/wp-content/uploads/2010/04/cana-de-a%C3%A7uca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11"/>
          <a:stretch>
            <a:fillRect/>
          </a:stretch>
        </p:blipFill>
        <p:spPr bwMode="auto">
          <a:xfrm>
            <a:off x="-17463" y="3429000"/>
            <a:ext cx="20494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upo 37"/>
          <p:cNvGrpSpPr>
            <a:grpSpLocks/>
          </p:cNvGrpSpPr>
          <p:nvPr/>
        </p:nvGrpSpPr>
        <p:grpSpPr bwMode="auto">
          <a:xfrm>
            <a:off x="-17463" y="4581525"/>
            <a:ext cx="10998201" cy="1068388"/>
            <a:chOff x="-18255" y="4581128"/>
            <a:chExt cx="10998967" cy="1068672"/>
          </a:xfrm>
        </p:grpSpPr>
        <p:sp>
          <p:nvSpPr>
            <p:cNvPr id="39" name="Espaço Reservado para Conteúdo 2"/>
            <p:cNvSpPr txBox="1">
              <a:spLocks/>
            </p:cNvSpPr>
            <p:nvPr/>
          </p:nvSpPr>
          <p:spPr bwMode="auto">
            <a:xfrm>
              <a:off x="2751112" y="4725144"/>
              <a:ext cx="8229600" cy="6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>
                  <a:solidFill>
                    <a:schemeClr val="tx2">
                      <a:lumMod val="75000"/>
                    </a:schemeClr>
                  </a:solidFill>
                </a:rPr>
                <a:t>1880: </a:t>
              </a:r>
              <a:r>
                <a:rPr lang="pt-BR" altLang="pt-BR" i="1">
                  <a:solidFill>
                    <a:schemeClr val="tx2">
                      <a:lumMod val="75000"/>
                    </a:schemeClr>
                  </a:solidFill>
                </a:rPr>
                <a:t>Pinus</a:t>
              </a:r>
            </a:p>
          </p:txBody>
        </p:sp>
        <p:pic>
          <p:nvPicPr>
            <p:cNvPr id="40" name="Picture 8" descr="http://www.havlis.cz/img/5_4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5033" r="11578" b="14951"/>
            <a:stretch>
              <a:fillRect/>
            </a:stretch>
          </p:blipFill>
          <p:spPr bwMode="auto">
            <a:xfrm>
              <a:off x="-18255" y="4581128"/>
              <a:ext cx="2050142" cy="106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Espaço Reservado para Conteúdo 2"/>
          <p:cNvSpPr>
            <a:spLocks noGrp="1"/>
          </p:cNvSpPr>
          <p:nvPr>
            <p:ph idx="1"/>
          </p:nvPr>
        </p:nvSpPr>
        <p:spPr>
          <a:xfrm>
            <a:off x="2725738" y="3722688"/>
            <a:ext cx="8229600" cy="676275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1850: Cana</a:t>
            </a:r>
          </a:p>
        </p:txBody>
      </p:sp>
      <p:grpSp>
        <p:nvGrpSpPr>
          <p:cNvPr id="42" name="Grupo 41"/>
          <p:cNvGrpSpPr>
            <a:grpSpLocks/>
          </p:cNvGrpSpPr>
          <p:nvPr/>
        </p:nvGrpSpPr>
        <p:grpSpPr bwMode="auto">
          <a:xfrm>
            <a:off x="2096839" y="1556792"/>
            <a:ext cx="6651625" cy="5200693"/>
            <a:chOff x="2195735" y="1545985"/>
            <a:chExt cx="6651433" cy="5201305"/>
          </a:xfrm>
        </p:grpSpPr>
        <p:pic>
          <p:nvPicPr>
            <p:cNvPr id="43" name="Picture 12" descr="http://2.bp.blogspot.com/--DHHUPNXg1w/UPNu0ZGxX3I/AAAAAAAACf0/sQGxGHggmOI/s640/Z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5" y="1545985"/>
              <a:ext cx="6651433" cy="483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CaixaDeTexto 22"/>
            <p:cNvSpPr txBox="1">
              <a:spLocks noChangeArrowheads="1"/>
            </p:cNvSpPr>
            <p:nvPr/>
          </p:nvSpPr>
          <p:spPr bwMode="auto">
            <a:xfrm>
              <a:off x="5521451" y="6377915"/>
              <a:ext cx="3325717" cy="36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pt-BR" altLang="pt-BR" sz="1800" dirty="0">
                  <a:solidFill>
                    <a:schemeClr val="tx2">
                      <a:lumMod val="75000"/>
                    </a:schemeClr>
                  </a:solidFill>
                </a:rPr>
                <a:t>Fonte: Brasil Agrícola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368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 smtClean="0">
                <a:solidFill>
                  <a:schemeClr val="bg1"/>
                </a:solidFill>
              </a:rPr>
              <a:t>Introdução de Plantas Exóticas: Cenário Global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060575"/>
            <a:ext cx="4257675" cy="1357313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1875: Seringueiras Malásia</a:t>
            </a:r>
          </a:p>
        </p:txBody>
      </p:sp>
      <p:pic>
        <p:nvPicPr>
          <p:cNvPr id="25" name="Picture 2" descr="http://www.seder.mt.gov.br/arquivos/A_c4b9e6cfcf1b855e75fcff09720f29d2SERINGUEI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4000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upload.wikimedia.org/wikipedia/commons/0/06/Pinus_elliottii_follhas_frut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44925"/>
            <a:ext cx="35306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ço Reservado para Conteúdo 2"/>
          <p:cNvSpPr txBox="1">
            <a:spLocks/>
          </p:cNvSpPr>
          <p:nvPr/>
        </p:nvSpPr>
        <p:spPr bwMode="auto">
          <a:xfrm>
            <a:off x="4660900" y="5456238"/>
            <a:ext cx="4483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i="1" dirty="0">
                <a:solidFill>
                  <a:schemeClr val="tx2">
                    <a:lumMod val="75000"/>
                  </a:schemeClr>
                </a:solidFill>
              </a:rPr>
              <a:t>Pinus </a:t>
            </a:r>
            <a:r>
              <a:rPr lang="pt-BR" altLang="pt-BR" dirty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Nova Zelândia</a:t>
            </a:r>
            <a:endParaRPr lang="pt-BR" alt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4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 smtClean="0">
                <a:solidFill>
                  <a:schemeClr val="bg1"/>
                </a:solidFill>
              </a:rPr>
              <a:t>Introdução de Plantas Exóticas: Cenário Global</a:t>
            </a:r>
            <a:endParaRPr lang="pt-BR" sz="3600" dirty="0">
              <a:solidFill>
                <a:schemeClr val="bg1"/>
              </a:solidFill>
            </a:endParaRPr>
          </a:p>
        </p:txBody>
      </p:sp>
      <p:grpSp>
        <p:nvGrpSpPr>
          <p:cNvPr id="8" name="Grupo 8"/>
          <p:cNvGrpSpPr>
            <a:grpSpLocks/>
          </p:cNvGrpSpPr>
          <p:nvPr/>
        </p:nvGrpSpPr>
        <p:grpSpPr bwMode="auto">
          <a:xfrm>
            <a:off x="-835025" y="1408113"/>
            <a:ext cx="10752138" cy="5837237"/>
            <a:chOff x="-834759" y="1408176"/>
            <a:chExt cx="10751454" cy="5837248"/>
          </a:xfrm>
        </p:grpSpPr>
        <p:pic>
          <p:nvPicPr>
            <p:cNvPr id="9" name="Picture 4" descr="http://static.freepik.com/fotos-gratis/vetor-mapa-do-mundo-livre_425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631"/>
            <a:stretch>
              <a:fillRect/>
            </a:stretch>
          </p:blipFill>
          <p:spPr bwMode="auto">
            <a:xfrm>
              <a:off x="-834759" y="1408176"/>
              <a:ext cx="10751454" cy="583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http://4.bp.blogspot.com/-Nj6gon-3FHQ/TmpotHSnb6I/AAAAAAAAAAQ/6XYS8YqqnUg/s1600/peach-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291" y="2276872"/>
              <a:ext cx="2169699" cy="1626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http://ibflorestas.org.br/loja/media/catalog/product/cache/1/image/800x800/9df78eab33525d08d6e5fb8d27136e95/s/a/salign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97" y="4644828"/>
              <a:ext cx="1663603" cy="166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http://us.123rf.com/400wm/400/400/lightwise/lightwise1206/lightwise120600060/14118894-trigo-ou-cevada-colhida-safra-elemento-isolado-em-um-fundo-branco-como-um-simbolo-agricultura-agricu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551729"/>
              <a:ext cx="1234025" cy="157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o 7"/>
            <p:cNvGrpSpPr>
              <a:grpSpLocks/>
            </p:cNvGrpSpPr>
            <p:nvPr/>
          </p:nvGrpSpPr>
          <p:grpSpPr bwMode="auto">
            <a:xfrm>
              <a:off x="398748" y="2419782"/>
              <a:ext cx="5094480" cy="3612610"/>
              <a:chOff x="398748" y="2419782"/>
              <a:chExt cx="5094480" cy="3612610"/>
            </a:xfrm>
          </p:grpSpPr>
          <p:pic>
            <p:nvPicPr>
              <p:cNvPr id="14" name="Picture 10" descr="http://3.bp.blogspot.com/-7Kn3iNi7FBg/ThO2lZ_vlUI/AAAAAAAAAGU/g4UXz5uMZno/s1600/batata-doce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6748" y="4920866"/>
                <a:ext cx="1675172" cy="1111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 descr="http://2.bp.blogspot.com/_KJ4SaPNsB6Y/TUYYFmYxwtI/AAAAAAAABMU/ssjKiaLlRrs/s1600/abobor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2419782"/>
                <a:ext cx="837586" cy="837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http://t1.gstatic.com/images?q=tbn:ANd9GcT_5ftWytyy6Nzoiu2hEwq0Cya-j3nJ2MC7oSXyJr1Iy9sUP3xb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748" y="3566714"/>
                <a:ext cx="1551242" cy="1078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http://2.bp.blogspot.com/-dB3Jmy4DN6w/UOsUAKb3apI/AAAAAAAAGG8/J2MhtQAHaIY/s640/Inhame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1730" y="3604004"/>
                <a:ext cx="1601498" cy="1102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8" descr="http://www.inovacaotecnologica.com.br/noticias/imagens/010175090630-dende-palm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272" y="5098431"/>
                <a:ext cx="846146" cy="733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7775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 smtClean="0">
                <a:solidFill>
                  <a:schemeClr val="bg1"/>
                </a:solidFill>
              </a:rPr>
              <a:t>Espécies Vegetais Exóticas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573016"/>
            <a:ext cx="8373616" cy="1324744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Mas será que o intercâmbio de espécies vegetais é tão benéfico assim?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ixaDeTexto 4"/>
          <p:cNvSpPr txBox="1">
            <a:spLocks noChangeArrowheads="1"/>
          </p:cNvSpPr>
          <p:nvPr/>
        </p:nvSpPr>
        <p:spPr bwMode="auto">
          <a:xfrm>
            <a:off x="395288" y="1724025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</a:rPr>
              <a:t>Maior disponibilidade de alimento, maior variabilidade de alimento, aumento populacional, opção de recursos florestais, ornamentação...</a:t>
            </a:r>
          </a:p>
        </p:txBody>
      </p:sp>
      <p:pic>
        <p:nvPicPr>
          <p:cNvPr id="21" name="Picture 2" descr="http://quatropeixes.files.wordpress.com/2011/06/interrogac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221163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45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36815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altLang="pt-BR" sz="5400" b="1" dirty="0" smtClean="0">
                <a:solidFill>
                  <a:schemeClr val="tx2"/>
                </a:solidFill>
              </a:rPr>
              <a:t>Espécies Vegetais Exóticas Invasoras</a:t>
            </a:r>
            <a:endParaRPr lang="pt-BR" sz="6000" b="1" dirty="0">
              <a:solidFill>
                <a:schemeClr val="tx2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28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Espécies de plantas exóticas invasoras no Brasil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5219700" y="1600200"/>
            <a:ext cx="3467100" cy="1397000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Espécies exóticas no Brasil??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92" b="1225"/>
          <a:stretch>
            <a:fillRect/>
          </a:stretch>
        </p:blipFill>
        <p:spPr bwMode="auto">
          <a:xfrm>
            <a:off x="395288" y="1557338"/>
            <a:ext cx="47529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ço Reservado para Conteúdo 2"/>
          <p:cNvSpPr txBox="1">
            <a:spLocks/>
          </p:cNvSpPr>
          <p:nvPr/>
        </p:nvSpPr>
        <p:spPr bwMode="auto">
          <a:xfrm>
            <a:off x="5219700" y="2667000"/>
            <a:ext cx="34671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endParaRPr lang="pt-BR" altLang="pt-BR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</a:rPr>
              <a:t>Espécies exóticas </a:t>
            </a:r>
            <a:r>
              <a:rPr lang="pt-BR" altLang="pt-BR" b="1" dirty="0">
                <a:solidFill>
                  <a:schemeClr val="accent2">
                    <a:lumMod val="75000"/>
                  </a:schemeClr>
                </a:solidFill>
              </a:rPr>
              <a:t>do Brasil </a:t>
            </a:r>
            <a:r>
              <a:rPr lang="pt-BR" altLang="pt-BR" dirty="0">
                <a:solidFill>
                  <a:schemeClr val="tx2">
                    <a:lumMod val="75000"/>
                  </a:schemeClr>
                </a:solidFill>
              </a:rPr>
              <a:t>para o Brasil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 bwMode="auto">
          <a:xfrm>
            <a:off x="5219700" y="4652963"/>
            <a:ext cx="3467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</a:rPr>
              <a:t>Espécies exóticas </a:t>
            </a:r>
            <a:r>
              <a:rPr lang="pt-BR" altLang="pt-BR" b="1" dirty="0">
                <a:solidFill>
                  <a:schemeClr val="accent2">
                    <a:lumMod val="75000"/>
                  </a:schemeClr>
                </a:solidFill>
              </a:rPr>
              <a:t>do mundo </a:t>
            </a:r>
            <a:r>
              <a:rPr lang="pt-BR" altLang="pt-BR" dirty="0">
                <a:solidFill>
                  <a:schemeClr val="tx2">
                    <a:lumMod val="75000"/>
                  </a:schemeClr>
                </a:solidFill>
              </a:rPr>
              <a:t>para o Brasil</a:t>
            </a:r>
          </a:p>
        </p:txBody>
      </p:sp>
    </p:spTree>
    <p:extLst>
      <p:ext uri="{BB962C8B-B14F-4D97-AF65-F5344CB8AC3E}">
        <p14:creationId xmlns="" xmlns:p14="http://schemas.microsoft.com/office/powerpoint/2010/main" val="21780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Espécies de </a:t>
            </a:r>
            <a:r>
              <a:rPr lang="pt-BR" sz="3600" dirty="0" smtClean="0">
                <a:solidFill>
                  <a:schemeClr val="bg1"/>
                </a:solidFill>
              </a:rPr>
              <a:t>Plantas Exóticas </a:t>
            </a:r>
            <a:r>
              <a:rPr lang="pt-BR" sz="3600" dirty="0">
                <a:solidFill>
                  <a:schemeClr val="bg1"/>
                </a:solidFill>
              </a:rPr>
              <a:t>I</a:t>
            </a:r>
            <a:r>
              <a:rPr lang="pt-BR" sz="3600" dirty="0" smtClean="0">
                <a:solidFill>
                  <a:schemeClr val="bg1"/>
                </a:solidFill>
              </a:rPr>
              <a:t>nvasoras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16129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i="1" dirty="0" err="1" smtClean="0">
                <a:solidFill>
                  <a:schemeClr val="tx2"/>
                </a:solidFill>
              </a:rPr>
              <a:t>Archontophoenix</a:t>
            </a:r>
            <a:r>
              <a:rPr lang="pt-BR" i="1" dirty="0" smtClean="0">
                <a:solidFill>
                  <a:schemeClr val="tx2"/>
                </a:solidFill>
              </a:rPr>
              <a:t> </a:t>
            </a:r>
            <a:r>
              <a:rPr lang="pt-BR" i="1" dirty="0" err="1" smtClean="0">
                <a:solidFill>
                  <a:schemeClr val="tx2"/>
                </a:solidFill>
              </a:rPr>
              <a:t>cunninghamiana</a:t>
            </a:r>
            <a:r>
              <a:rPr lang="pt-BR" i="1" dirty="0" smtClean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>– palmeira imperial australiana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9" name="Imagem 8" descr="archontophoenix cunninghamia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95400"/>
            <a:ext cx="26146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57200" y="3140968"/>
            <a:ext cx="4978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dirty="0">
                <a:solidFill>
                  <a:schemeClr val="tx2"/>
                </a:solidFill>
              </a:rPr>
              <a:t>Origem: </a:t>
            </a:r>
            <a:r>
              <a:rPr lang="pt-BR" altLang="pt-BR" b="1" dirty="0" err="1">
                <a:solidFill>
                  <a:schemeClr val="accent2"/>
                </a:solidFill>
              </a:rPr>
              <a:t>Australia</a:t>
            </a:r>
            <a:endParaRPr lang="pt-BR" altLang="pt-BR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pt-BR" altLang="pt-BR" dirty="0">
              <a:solidFill>
                <a:schemeClr val="tx2"/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8313" y="4005089"/>
            <a:ext cx="4978400" cy="28082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2800" dirty="0">
                <a:solidFill>
                  <a:schemeClr val="tx2"/>
                </a:solidFill>
                <a:latin typeface="+mn-lt"/>
                <a:cs typeface="+mn-cs"/>
              </a:rPr>
              <a:t>Arborização urbana em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tx2"/>
                </a:solidFill>
                <a:latin typeface="+mn-lt"/>
                <a:cs typeface="+mn-cs"/>
              </a:rPr>
              <a:t>	São Paulo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2800" dirty="0">
                <a:solidFill>
                  <a:schemeClr val="tx2"/>
                </a:solidFill>
                <a:latin typeface="+mn-lt"/>
                <a:cs typeface="+mn-cs"/>
              </a:rPr>
              <a:t>Floresce o ano todo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2800" dirty="0">
                <a:solidFill>
                  <a:schemeClr val="tx2"/>
                </a:solidFill>
                <a:latin typeface="+mn-lt"/>
                <a:cs typeface="+mn-cs"/>
              </a:rPr>
              <a:t>Alta taxa de crescimento populacional na </a:t>
            </a:r>
            <a:r>
              <a:rPr lang="pt-BR" sz="2800" b="1" dirty="0">
                <a:solidFill>
                  <a:schemeClr val="accent2"/>
                </a:solidFill>
                <a:latin typeface="+mn-lt"/>
                <a:cs typeface="+mn-cs"/>
              </a:rPr>
              <a:t>Mata Atlântica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Espécies de </a:t>
            </a:r>
            <a:r>
              <a:rPr lang="pt-BR" sz="3600" dirty="0" smtClean="0">
                <a:solidFill>
                  <a:schemeClr val="bg1"/>
                </a:solidFill>
              </a:rPr>
              <a:t>Plantas Exóticas </a:t>
            </a:r>
            <a:r>
              <a:rPr lang="pt-BR" sz="3600" dirty="0">
                <a:solidFill>
                  <a:schemeClr val="bg1"/>
                </a:solidFill>
              </a:rPr>
              <a:t>I</a:t>
            </a:r>
            <a:r>
              <a:rPr lang="pt-BR" sz="3600" dirty="0" smtClean="0">
                <a:solidFill>
                  <a:schemeClr val="bg1"/>
                </a:solidFill>
              </a:rPr>
              <a:t>nvasoras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865187"/>
          </a:xfrm>
        </p:spPr>
        <p:txBody>
          <a:bodyPr/>
          <a:lstStyle/>
          <a:p>
            <a:r>
              <a:rPr lang="pt-BR" altLang="pt-BR" i="1" dirty="0" err="1" smtClean="0">
                <a:solidFill>
                  <a:schemeClr val="tx2"/>
                </a:solidFill>
              </a:rPr>
              <a:t>Brachiaria</a:t>
            </a:r>
            <a:r>
              <a:rPr lang="pt-BR" altLang="pt-BR" i="1" dirty="0" smtClean="0">
                <a:solidFill>
                  <a:schemeClr val="tx2"/>
                </a:solidFill>
              </a:rPr>
              <a:t> spp</a:t>
            </a:r>
            <a:r>
              <a:rPr lang="pt-BR" altLang="pt-BR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46088" y="2133600"/>
            <a:ext cx="8229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dirty="0">
                <a:solidFill>
                  <a:schemeClr val="tx2"/>
                </a:solidFill>
              </a:rPr>
              <a:t>Origem: </a:t>
            </a:r>
            <a:r>
              <a:rPr lang="pt-BR" altLang="pt-BR" b="1" dirty="0">
                <a:solidFill>
                  <a:schemeClr val="accent2"/>
                </a:solidFill>
              </a:rPr>
              <a:t>África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773113" y="2708275"/>
            <a:ext cx="8229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/>
                </a:solidFill>
              </a:rPr>
              <a:t>Invasora do </a:t>
            </a:r>
            <a:r>
              <a:rPr lang="pt-BR" altLang="pt-BR" b="1" dirty="0">
                <a:solidFill>
                  <a:schemeClr val="accent2"/>
                </a:solidFill>
              </a:rPr>
              <a:t>Cerrado</a:t>
            </a:r>
            <a:r>
              <a:rPr lang="pt-BR" altLang="pt-BR" dirty="0">
                <a:solidFill>
                  <a:schemeClr val="tx2"/>
                </a:solidFill>
              </a:rPr>
              <a:t> (semelhante à savana)</a:t>
            </a:r>
          </a:p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/>
                </a:solidFill>
              </a:rPr>
              <a:t>Semelhança climática</a:t>
            </a:r>
          </a:p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/>
                </a:solidFill>
              </a:rPr>
              <a:t>Grande biomassa – fogo</a:t>
            </a:r>
          </a:p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/>
                </a:solidFill>
              </a:rPr>
              <a:t>Ciclo de nutrientes – N</a:t>
            </a:r>
          </a:p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/>
                </a:solidFill>
              </a:rPr>
              <a:t>Regeneração natural</a:t>
            </a:r>
          </a:p>
          <a:p>
            <a:pPr lvl="1">
              <a:buFontTx/>
              <a:buChar char="–"/>
            </a:pPr>
            <a:r>
              <a:rPr lang="pt-BR" altLang="pt-BR" dirty="0">
                <a:solidFill>
                  <a:schemeClr val="tx2"/>
                </a:solidFill>
              </a:rPr>
              <a:t>Ecologia - fauna</a:t>
            </a:r>
          </a:p>
          <a:p>
            <a:pPr>
              <a:buFontTx/>
              <a:buChar char="•"/>
            </a:pPr>
            <a:endParaRPr lang="pt-BR" altLang="pt-BR" dirty="0">
              <a:solidFill>
                <a:schemeClr val="tx2"/>
              </a:solidFill>
            </a:endParaRPr>
          </a:p>
        </p:txBody>
      </p:sp>
      <p:pic>
        <p:nvPicPr>
          <p:cNvPr id="7" name="Imagem 6" descr="foto-de-capim-piata-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357563"/>
            <a:ext cx="35163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Espécies </a:t>
            </a:r>
            <a:r>
              <a:rPr lang="pt-BR" altLang="pt-BR" dirty="0">
                <a:solidFill>
                  <a:schemeClr val="bg1"/>
                </a:solidFill>
              </a:rPr>
              <a:t>Exóticas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Espécies exóticas </a:t>
            </a:r>
            <a:r>
              <a:rPr lang="pt-BR" altLang="pt-BR" sz="2400" b="1" u="sng" dirty="0">
                <a:solidFill>
                  <a:schemeClr val="tx2">
                    <a:lumMod val="75000"/>
                  </a:schemeClr>
                </a:solidFill>
              </a:rPr>
              <a:t>invasoras</a:t>
            </a:r>
            <a:r>
              <a:rPr lang="pt-BR" altLang="pt-BR" sz="2400" u="sng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 por outro lado, são aquelas que, uma vez introduzidas a partir de outros ambientes, adaptam-se e se reproduzem a ponto de substituir espécies nativas e alterar processos ecológicos naturais, tornando-se dominantes após um período mais ou menos longo, requerido para sua adaptação (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Ziller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 2000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0477" y="571641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 Plantas </a:t>
            </a: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invasoras são atualmente consideradas a segunda maior ameaça à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biodiversidade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176204" y="3861098"/>
            <a:ext cx="863600" cy="1008062"/>
          </a:xfrm>
          <a:prstGeom prst="downArrow">
            <a:avLst>
              <a:gd name="adj1" fmla="val 50000"/>
              <a:gd name="adj2" fmla="val 29182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19723" y="4998119"/>
            <a:ext cx="297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Invasão Biológica</a:t>
            </a:r>
          </a:p>
        </p:txBody>
      </p:sp>
    </p:spTree>
    <p:extLst>
      <p:ext uri="{BB962C8B-B14F-4D97-AF65-F5344CB8AC3E}">
        <p14:creationId xmlns="" xmlns:p14="http://schemas.microsoft.com/office/powerpoint/2010/main" val="11543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Espécies de </a:t>
            </a:r>
            <a:r>
              <a:rPr lang="pt-BR" sz="3600" dirty="0" smtClean="0">
                <a:solidFill>
                  <a:schemeClr val="bg1"/>
                </a:solidFill>
              </a:rPr>
              <a:t>Plantas Exóticas </a:t>
            </a:r>
            <a:r>
              <a:rPr lang="pt-BR" sz="3600" dirty="0">
                <a:solidFill>
                  <a:schemeClr val="bg1"/>
                </a:solidFill>
              </a:rPr>
              <a:t>I</a:t>
            </a:r>
            <a:r>
              <a:rPr lang="pt-BR" sz="3600" dirty="0" smtClean="0">
                <a:solidFill>
                  <a:schemeClr val="bg1"/>
                </a:solidFill>
              </a:rPr>
              <a:t>nvasoras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pt-BR" altLang="pt-BR" i="1" dirty="0" err="1" smtClean="0">
                <a:solidFill>
                  <a:schemeClr val="tx2"/>
                </a:solidFill>
              </a:rPr>
              <a:t>Schinus</a:t>
            </a:r>
            <a:r>
              <a:rPr lang="pt-BR" altLang="pt-BR" i="1" dirty="0" smtClean="0">
                <a:solidFill>
                  <a:schemeClr val="tx2"/>
                </a:solidFill>
              </a:rPr>
              <a:t> </a:t>
            </a:r>
            <a:r>
              <a:rPr lang="pt-BR" altLang="pt-BR" i="1" dirty="0" err="1" smtClean="0">
                <a:solidFill>
                  <a:schemeClr val="tx2"/>
                </a:solidFill>
              </a:rPr>
              <a:t>terebinthifolius</a:t>
            </a:r>
            <a:r>
              <a:rPr lang="pt-BR" altLang="pt-BR" i="1" dirty="0" smtClean="0">
                <a:solidFill>
                  <a:schemeClr val="tx2"/>
                </a:solidFill>
              </a:rPr>
              <a:t> </a:t>
            </a:r>
            <a:r>
              <a:rPr lang="pt-BR" altLang="pt-BR" dirty="0" smtClean="0">
                <a:solidFill>
                  <a:schemeClr val="tx2"/>
                </a:solidFill>
              </a:rPr>
              <a:t>– Aroeira Vermelha</a:t>
            </a:r>
          </a:p>
        </p:txBody>
      </p:sp>
      <p:pic>
        <p:nvPicPr>
          <p:cNvPr id="4" name="Imagem 3" descr="aroeira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4418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aroeira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13325"/>
            <a:ext cx="23256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021388"/>
            <a:ext cx="3662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garlan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7604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46088" y="2133600"/>
            <a:ext cx="8229600" cy="1079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tx2"/>
                </a:solidFill>
                <a:latin typeface="+mn-lt"/>
                <a:cs typeface="+mn-cs"/>
              </a:rPr>
              <a:t>Origem: </a:t>
            </a:r>
            <a:r>
              <a:rPr lang="pt-BR" sz="3200" b="1" dirty="0">
                <a:solidFill>
                  <a:schemeClr val="accent2"/>
                </a:solidFill>
                <a:latin typeface="+mn-lt"/>
                <a:cs typeface="+mn-cs"/>
              </a:rPr>
              <a:t>Brasil, Argentina, Paraguai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tx2"/>
                </a:solidFill>
                <a:latin typeface="+mn-lt"/>
                <a:cs typeface="+mn-cs"/>
              </a:rPr>
              <a:t>Invasora na </a:t>
            </a:r>
            <a:r>
              <a:rPr lang="pt-BR" sz="3200" b="1" dirty="0">
                <a:solidFill>
                  <a:schemeClr val="accent2"/>
                </a:solidFill>
                <a:latin typeface="+mn-lt"/>
                <a:cs typeface="+mn-cs"/>
              </a:rPr>
              <a:t>Flórida</a:t>
            </a:r>
            <a:endParaRPr lang="pt-BR" sz="28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68313" y="3141663"/>
            <a:ext cx="8229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FontTx/>
              <a:buChar char="–"/>
            </a:pPr>
            <a:r>
              <a:rPr lang="pt-BR" altLang="pt-BR">
                <a:solidFill>
                  <a:schemeClr val="tx2"/>
                </a:solidFill>
              </a:rPr>
              <a:t>Planta ornamental</a:t>
            </a:r>
          </a:p>
          <a:p>
            <a:pPr lvl="1">
              <a:buFontTx/>
              <a:buChar char="–"/>
            </a:pPr>
            <a:r>
              <a:rPr lang="pt-BR" altLang="pt-BR">
                <a:solidFill>
                  <a:schemeClr val="tx2"/>
                </a:solidFill>
              </a:rPr>
              <a:t>Invade amplamente</a:t>
            </a:r>
          </a:p>
          <a:p>
            <a:pPr lvl="1">
              <a:buFont typeface="Arial" charset="0"/>
              <a:buNone/>
            </a:pPr>
            <a:r>
              <a:rPr lang="pt-BR" altLang="pt-BR">
                <a:solidFill>
                  <a:schemeClr val="tx2"/>
                </a:solidFill>
              </a:rPr>
              <a:t>	habitat terrestre </a:t>
            </a:r>
          </a:p>
          <a:p>
            <a:pPr lvl="1">
              <a:buFont typeface="Arial" charset="0"/>
              <a:buNone/>
            </a:pPr>
            <a:r>
              <a:rPr lang="pt-BR" altLang="pt-BR">
                <a:solidFill>
                  <a:schemeClr val="tx2"/>
                </a:solidFill>
              </a:rPr>
              <a:t>	e aquático</a:t>
            </a:r>
          </a:p>
          <a:p>
            <a:pPr lvl="1">
              <a:buFontTx/>
              <a:buChar char="–"/>
            </a:pPr>
            <a:r>
              <a:rPr lang="pt-BR" altLang="pt-BR">
                <a:solidFill>
                  <a:schemeClr val="tx2"/>
                </a:solidFill>
              </a:rPr>
              <a:t>Sombreamento</a:t>
            </a:r>
          </a:p>
          <a:p>
            <a:pPr lvl="1">
              <a:buFont typeface="Arial" charset="0"/>
              <a:buNone/>
            </a:pPr>
            <a:r>
              <a:rPr lang="pt-BR" altLang="pt-BR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2352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Como elas vão parar em outro lugar?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/>
                </a:solidFill>
              </a:rPr>
              <a:t>Utilização para </a:t>
            </a:r>
            <a:r>
              <a:rPr lang="pt-BR" altLang="pt-BR" b="1" dirty="0" smtClean="0">
                <a:solidFill>
                  <a:schemeClr val="accent2"/>
                </a:solidFill>
              </a:rPr>
              <a:t>ornamentação</a:t>
            </a:r>
            <a:r>
              <a:rPr lang="pt-BR" altLang="pt-BR" dirty="0" smtClean="0">
                <a:solidFill>
                  <a:schemeClr val="tx2"/>
                </a:solidFill>
              </a:rPr>
              <a:t> – arborização urbana, jardins </a:t>
            </a:r>
          </a:p>
          <a:p>
            <a:r>
              <a:rPr lang="pt-BR" altLang="pt-BR" b="1" dirty="0" smtClean="0">
                <a:solidFill>
                  <a:schemeClr val="accent2"/>
                </a:solidFill>
              </a:rPr>
              <a:t>“lembrancinhas” </a:t>
            </a:r>
            <a:r>
              <a:rPr lang="pt-BR" altLang="pt-BR" dirty="0" smtClean="0">
                <a:solidFill>
                  <a:schemeClr val="tx2"/>
                </a:solidFill>
              </a:rPr>
              <a:t>de viagens</a:t>
            </a:r>
          </a:p>
          <a:p>
            <a:r>
              <a:rPr lang="pt-BR" altLang="pt-BR" dirty="0" smtClean="0">
                <a:solidFill>
                  <a:schemeClr val="tx2"/>
                </a:solidFill>
              </a:rPr>
              <a:t>Propágulos trazidos </a:t>
            </a:r>
            <a:r>
              <a:rPr lang="pt-BR" altLang="pt-BR" b="1" dirty="0" smtClean="0">
                <a:solidFill>
                  <a:schemeClr val="accent2"/>
                </a:solidFill>
              </a:rPr>
              <a:t>acidentalmente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750" y="3860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Ambientes mais susceptíveis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68313" y="4848225"/>
            <a:ext cx="8229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dirty="0">
                <a:solidFill>
                  <a:schemeClr val="tx2"/>
                </a:solidFill>
              </a:rPr>
              <a:t>Hábitats florestais </a:t>
            </a:r>
            <a:r>
              <a:rPr lang="pt-BR" altLang="pt-BR" b="1" dirty="0">
                <a:solidFill>
                  <a:schemeClr val="accent2"/>
                </a:solidFill>
              </a:rPr>
              <a:t>perturbados</a:t>
            </a:r>
          </a:p>
          <a:p>
            <a:pPr>
              <a:buFontTx/>
              <a:buChar char="•"/>
            </a:pPr>
            <a:r>
              <a:rPr lang="pt-BR" altLang="pt-BR" dirty="0">
                <a:solidFill>
                  <a:schemeClr val="tx2"/>
                </a:solidFill>
              </a:rPr>
              <a:t>Fragmentos </a:t>
            </a:r>
            <a:r>
              <a:rPr lang="pt-BR" altLang="pt-BR" b="1" dirty="0">
                <a:solidFill>
                  <a:schemeClr val="accent2"/>
                </a:solidFill>
              </a:rPr>
              <a:t>pequenos</a:t>
            </a:r>
            <a:r>
              <a:rPr lang="pt-BR" altLang="pt-BR" dirty="0">
                <a:solidFill>
                  <a:schemeClr val="tx2"/>
                </a:solidFill>
              </a:rPr>
              <a:t> de hábitats naturais </a:t>
            </a:r>
          </a:p>
        </p:txBody>
      </p:sp>
    </p:spTree>
    <p:extLst>
      <p:ext uri="{BB962C8B-B14F-4D97-AF65-F5344CB8AC3E}">
        <p14:creationId xmlns="" xmlns:p14="http://schemas.microsoft.com/office/powerpoint/2010/main" val="1521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O que Implicam </a:t>
            </a:r>
            <a:r>
              <a:rPr lang="pt-BR" sz="3600" dirty="0">
                <a:solidFill>
                  <a:schemeClr val="bg1"/>
                </a:solidFill>
              </a:rPr>
              <a:t>para os </a:t>
            </a:r>
            <a:r>
              <a:rPr lang="pt-BR" sz="3600" dirty="0" smtClean="0">
                <a:solidFill>
                  <a:schemeClr val="bg1"/>
                </a:solidFill>
              </a:rPr>
              <a:t>Ecossistemas “Novos</a:t>
            </a:r>
            <a:r>
              <a:rPr lang="pt-BR" sz="3600" dirty="0">
                <a:solidFill>
                  <a:schemeClr val="bg1"/>
                </a:solidFill>
              </a:rPr>
              <a:t>”?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15212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Impactos em diversos níveis: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b="1" dirty="0" smtClean="0">
                <a:solidFill>
                  <a:schemeClr val="accent2"/>
                </a:solidFill>
              </a:rPr>
              <a:t>Indivíduos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(morfologia, comportamento, mortalidade, crescimento)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4797152"/>
            <a:ext cx="8640960" cy="191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Alteração de ambientes naturais – desequilíbrio &gt; fauna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Riscos –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extinção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(hibridação e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introgressão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Competição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 espécies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Disseminação de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doenças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novas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2204864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efeitos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genéticos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(alteração de padrões de fluxo gênico, hibridização),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1520" y="2908176"/>
            <a:ext cx="8640960" cy="808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efeitos sobre a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dinâmica de populações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(abundância, crescimento populacional, extinção)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3636640"/>
            <a:ext cx="8640960" cy="800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Comunidade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(riqueza de espécies, diversidade, estrutura trófica)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51520" y="4293096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Processos do ecossistema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(disponibilidade de nutrientes, produtividade, regime de perturbações)</a:t>
            </a:r>
          </a:p>
        </p:txBody>
      </p:sp>
    </p:spTree>
    <p:extLst>
      <p:ext uri="{BB962C8B-B14F-4D97-AF65-F5344CB8AC3E}">
        <p14:creationId xmlns="" xmlns:p14="http://schemas.microsoft.com/office/powerpoint/2010/main" val="17206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Muitos Estudos para Compreender Mecanismos </a:t>
            </a:r>
            <a:r>
              <a:rPr lang="pt-BR" sz="2800" dirty="0">
                <a:solidFill>
                  <a:schemeClr val="bg1"/>
                </a:solidFill>
              </a:rPr>
              <a:t>que </a:t>
            </a:r>
            <a:r>
              <a:rPr lang="pt-BR" sz="2800" dirty="0" smtClean="0">
                <a:solidFill>
                  <a:schemeClr val="bg1"/>
                </a:solidFill>
              </a:rPr>
              <a:t>Envolvem Essas Espécies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368"/>
          <a:stretch>
            <a:fillRect/>
          </a:stretch>
        </p:blipFill>
        <p:spPr bwMode="auto">
          <a:xfrm>
            <a:off x="1116013" y="1844576"/>
            <a:ext cx="53990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412776"/>
            <a:ext cx="66246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213100" y="2203351"/>
            <a:ext cx="5391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250825" y="3932684"/>
            <a:ext cx="5254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76925"/>
            <a:ext cx="41576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84763"/>
            <a:ext cx="44243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984"/>
            <a:ext cx="33845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 flipH="1">
            <a:off x="467544" y="4221088"/>
            <a:ext cx="647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220072" y="2132856"/>
            <a:ext cx="647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347864" y="2420888"/>
            <a:ext cx="647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6588224" y="2420888"/>
            <a:ext cx="12237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16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Muitos Estudos para Compreender Mecanismos </a:t>
            </a:r>
            <a:r>
              <a:rPr lang="pt-BR" sz="2800" dirty="0">
                <a:solidFill>
                  <a:schemeClr val="bg1"/>
                </a:solidFill>
              </a:rPr>
              <a:t>que </a:t>
            </a:r>
            <a:r>
              <a:rPr lang="pt-BR" sz="2800" dirty="0" smtClean="0">
                <a:solidFill>
                  <a:schemeClr val="bg1"/>
                </a:solidFill>
              </a:rPr>
              <a:t>Envolvem Essas Espécies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92" y="3356992"/>
            <a:ext cx="36004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106"/>
            <a:ext cx="20939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64" b="35788"/>
          <a:stretch>
            <a:fillRect/>
          </a:stretch>
        </p:blipFill>
        <p:spPr bwMode="auto">
          <a:xfrm>
            <a:off x="2268538" y="1340768"/>
            <a:ext cx="5391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515"/>
          <a:stretch>
            <a:fillRect/>
          </a:stretch>
        </p:blipFill>
        <p:spPr bwMode="auto">
          <a:xfrm>
            <a:off x="2628900" y="1844006"/>
            <a:ext cx="5399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48831"/>
            <a:ext cx="4752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661025"/>
            <a:ext cx="5400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333" b="75941"/>
          <a:stretch>
            <a:fillRect/>
          </a:stretch>
        </p:blipFill>
        <p:spPr bwMode="auto">
          <a:xfrm>
            <a:off x="2987675" y="6202363"/>
            <a:ext cx="3060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05" y="4365055"/>
            <a:ext cx="4257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05" y="3788792"/>
            <a:ext cx="16970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to 18"/>
          <p:cNvCxnSpPr/>
          <p:nvPr/>
        </p:nvCxnSpPr>
        <p:spPr>
          <a:xfrm flipH="1">
            <a:off x="2771800" y="2060848"/>
            <a:ext cx="647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6516216" y="2636912"/>
            <a:ext cx="6477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1619672" y="4365104"/>
            <a:ext cx="19442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70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Muitos Estudos para Compreender Mecanismos </a:t>
            </a:r>
            <a:r>
              <a:rPr lang="pt-BR" sz="2800" dirty="0">
                <a:solidFill>
                  <a:schemeClr val="bg1"/>
                </a:solidFill>
              </a:rPr>
              <a:t>que </a:t>
            </a:r>
            <a:r>
              <a:rPr lang="pt-BR" sz="2800" dirty="0" smtClean="0">
                <a:solidFill>
                  <a:schemeClr val="bg1"/>
                </a:solidFill>
              </a:rPr>
              <a:t>Envolvem Essas Espécies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48435"/>
            <a:ext cx="8229600" cy="7207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Base de dados global para espécies invasoras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As 100 piores espécies invasoras do mundo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20" name="Imagem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8496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547813" y="6383338"/>
            <a:ext cx="578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 u="sng">
                <a:hlinkClick r:id="rId4"/>
              </a:rPr>
              <a:t>http://www.issg.org/database/species/search.asp?st=100ss</a:t>
            </a:r>
            <a:endParaRPr lang="pt-BR" altLang="pt-BR" sz="2400"/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22" name="Imagem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0768"/>
            <a:ext cx="53990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5093"/>
            <a:ext cx="5472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21868"/>
            <a:ext cx="34655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6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Muitos Estudos para Compreender Mecanismos </a:t>
            </a:r>
            <a:r>
              <a:rPr lang="pt-BR" sz="2800" dirty="0">
                <a:solidFill>
                  <a:schemeClr val="bg1"/>
                </a:solidFill>
              </a:rPr>
              <a:t>que </a:t>
            </a:r>
            <a:r>
              <a:rPr lang="pt-BR" sz="2800" dirty="0" smtClean="0">
                <a:solidFill>
                  <a:schemeClr val="bg1"/>
                </a:solidFill>
              </a:rPr>
              <a:t>Envolvem Essas Espécies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88827"/>
            <a:ext cx="3754438" cy="47085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Centro </a:t>
            </a:r>
            <a:r>
              <a:rPr lang="en-US" b="1" dirty="0" err="1" smtClean="0">
                <a:solidFill>
                  <a:schemeClr val="accent2"/>
                </a:solidFill>
              </a:rPr>
              <a:t>colaborador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com a United </a:t>
            </a:r>
            <a:r>
              <a:rPr lang="en-US" dirty="0">
                <a:solidFill>
                  <a:schemeClr val="tx2"/>
                </a:solidFill>
              </a:rPr>
              <a:t>Nations Environment </a:t>
            </a:r>
            <a:r>
              <a:rPr lang="en-US" dirty="0" err="1">
                <a:solidFill>
                  <a:schemeClr val="tx2"/>
                </a:solidFill>
              </a:rPr>
              <a:t>Programme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smtClean="0">
                <a:solidFill>
                  <a:schemeClr val="tx2"/>
                </a:solidFill>
              </a:rPr>
              <a:t>UNEP) -</a:t>
            </a:r>
            <a:r>
              <a:rPr lang="en-US" dirty="0" err="1" smtClean="0">
                <a:solidFill>
                  <a:schemeClr val="tx2"/>
                </a:solidFill>
              </a:rPr>
              <a:t>Informação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científica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ambiental</a:t>
            </a:r>
            <a:endParaRPr lang="en-U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</a:rPr>
              <a:t>Aumento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espécies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exóticas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invasoras</a:t>
            </a:r>
            <a:r>
              <a:rPr lang="en-US" dirty="0" smtClean="0">
                <a:solidFill>
                  <a:schemeClr val="tx2"/>
                </a:solidFill>
              </a:rPr>
              <a:t> com a </a:t>
            </a:r>
            <a:r>
              <a:rPr lang="en-US" dirty="0" err="1" smtClean="0">
                <a:solidFill>
                  <a:schemeClr val="tx2"/>
                </a:solidFill>
              </a:rPr>
              <a:t>intensificação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pesca</a:t>
            </a:r>
            <a:r>
              <a:rPr lang="en-US" dirty="0" smtClean="0">
                <a:solidFill>
                  <a:schemeClr val="tx2"/>
                </a:solidFill>
              </a:rPr>
              <a:t> e do </a:t>
            </a:r>
            <a:r>
              <a:rPr lang="en-US" b="1" dirty="0" err="1" smtClean="0">
                <a:solidFill>
                  <a:schemeClr val="accent2"/>
                </a:solidFill>
              </a:rPr>
              <a:t>arrasto</a:t>
            </a:r>
            <a:r>
              <a:rPr lang="en-US" b="1" dirty="0" smtClean="0">
                <a:solidFill>
                  <a:schemeClr val="accent2"/>
                </a:solidFill>
              </a:rPr>
              <a:t> de </a:t>
            </a:r>
            <a:r>
              <a:rPr lang="en-US" b="1" dirty="0" err="1" smtClean="0">
                <a:solidFill>
                  <a:schemeClr val="accent2"/>
                </a:solidFill>
              </a:rPr>
              <a:t>fundo</a:t>
            </a:r>
            <a:r>
              <a:rPr lang="en-US" dirty="0" smtClean="0">
                <a:solidFill>
                  <a:schemeClr val="tx2"/>
                </a:solidFill>
              </a:rPr>
              <a:t>, e o </a:t>
            </a:r>
            <a:r>
              <a:rPr lang="en-US" dirty="0" err="1" smtClean="0">
                <a:solidFill>
                  <a:schemeClr val="tx2"/>
                </a:solidFill>
              </a:rPr>
              <a:t>aumento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poluição</a:t>
            </a:r>
            <a:endParaRPr lang="en-US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</a:rPr>
              <a:t>Espécies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invasoras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mais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concentradas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rotas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11" name="Image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4" y="1103766"/>
            <a:ext cx="4946924" cy="59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3292579" y="6444101"/>
            <a:ext cx="5877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pt-BR" sz="1600" u="sng" dirty="0">
                <a:hlinkClick r:id="rId4"/>
              </a:rPr>
              <a:t>http://www.grida.no/publications/rr/in-dead-water/page/1252.aspx</a:t>
            </a:r>
            <a:endParaRPr lang="pt-BR" altLang="pt-BR" sz="1600" dirty="0"/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grpSp>
        <p:nvGrpSpPr>
          <p:cNvPr id="4" name="Grupo 3"/>
          <p:cNvGrpSpPr/>
          <p:nvPr/>
        </p:nvGrpSpPr>
        <p:grpSpPr>
          <a:xfrm>
            <a:off x="4427984" y="1670050"/>
            <a:ext cx="4716016" cy="4783138"/>
            <a:chOff x="4284663" y="1281113"/>
            <a:chExt cx="4859337" cy="5172075"/>
          </a:xfrm>
        </p:grpSpPr>
        <p:pic>
          <p:nvPicPr>
            <p:cNvPr id="13" name="Imagem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1281113"/>
              <a:ext cx="4859337" cy="270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3773488"/>
              <a:ext cx="4859337" cy="26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m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196752"/>
            <a:ext cx="53911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499199" y="1125314"/>
            <a:ext cx="1871663" cy="360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8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Reflexões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12826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solidFill>
                  <a:srgbClr val="C00000"/>
                </a:solidFill>
              </a:rPr>
              <a:t>Seria o homem uma espécie exótica invasora?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8212"/>
            <a:ext cx="8229600" cy="1181100"/>
          </a:xfrm>
        </p:spPr>
        <p:txBody>
          <a:bodyPr/>
          <a:lstStyle/>
          <a:p>
            <a:r>
              <a:rPr lang="pt-BR" altLang="pt-BR" dirty="0" smtClean="0">
                <a:solidFill>
                  <a:schemeClr val="tx2"/>
                </a:solidFill>
              </a:rPr>
              <a:t>Que invade ambientes e os </a:t>
            </a:r>
            <a:r>
              <a:rPr lang="pt-BR" altLang="pt-BR" b="1" dirty="0" smtClean="0">
                <a:solidFill>
                  <a:schemeClr val="accent2"/>
                </a:solidFill>
              </a:rPr>
              <a:t>modificam</a:t>
            </a:r>
            <a:r>
              <a:rPr lang="pt-BR" altLang="pt-BR" dirty="0" smtClean="0">
                <a:solidFill>
                  <a:schemeClr val="tx2"/>
                </a:solidFill>
              </a:rPr>
              <a:t> de acordo com seus interesses?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68313" y="3675012"/>
            <a:ext cx="8229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dirty="0">
                <a:solidFill>
                  <a:schemeClr val="tx2"/>
                </a:solidFill>
              </a:rPr>
              <a:t>Que </a:t>
            </a:r>
            <a:r>
              <a:rPr lang="pt-BR" altLang="pt-BR" b="1" dirty="0">
                <a:solidFill>
                  <a:schemeClr val="accent2"/>
                </a:solidFill>
              </a:rPr>
              <a:t>leva espécies </a:t>
            </a:r>
            <a:r>
              <a:rPr lang="pt-BR" altLang="pt-BR" dirty="0">
                <a:solidFill>
                  <a:schemeClr val="tx2"/>
                </a:solidFill>
              </a:rPr>
              <a:t>de um lugar para outro sem medir o que acontece?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68313" y="4724350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dirty="0">
                <a:solidFill>
                  <a:schemeClr val="tx2"/>
                </a:solidFill>
              </a:rPr>
              <a:t>Que faz </a:t>
            </a:r>
            <a:r>
              <a:rPr lang="pt-BR" altLang="pt-BR" b="1" dirty="0">
                <a:solidFill>
                  <a:schemeClr val="accent2"/>
                </a:solidFill>
              </a:rPr>
              <a:t>“misturas genéticas” </a:t>
            </a:r>
            <a:r>
              <a:rPr lang="pt-BR" altLang="pt-BR" dirty="0">
                <a:solidFill>
                  <a:schemeClr val="tx2"/>
                </a:solidFill>
              </a:rPr>
              <a:t>para terem um bom resultado econômico?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68313" y="5787975"/>
            <a:ext cx="8229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>
                <a:solidFill>
                  <a:schemeClr val="tx2"/>
                </a:solidFill>
              </a:rPr>
              <a:t>Que pisa e talvez não pensa aonde pisa?</a:t>
            </a:r>
          </a:p>
        </p:txBody>
      </p:sp>
    </p:spTree>
    <p:extLst>
      <p:ext uri="{BB962C8B-B14F-4D97-AF65-F5344CB8AC3E}">
        <p14:creationId xmlns="" xmlns:p14="http://schemas.microsoft.com/office/powerpoint/2010/main" val="39120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Considerações Finais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400" dirty="0" smtClean="0">
                <a:solidFill>
                  <a:schemeClr val="tx2"/>
                </a:solidFill>
              </a:rPr>
              <a:t>Espécies exóticas introduzidas acarretam em grandes benefícios e praticidades para a instalação e manutenção da sociedade. Entretanto inúmeros são os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malefícios</a:t>
            </a:r>
            <a:r>
              <a:rPr lang="pt-BR" altLang="pt-BR" sz="2400" dirty="0" smtClean="0">
                <a:solidFill>
                  <a:schemeClr val="tx2"/>
                </a:solidFill>
              </a:rPr>
              <a:t> historicamente registrados e pouco se sabe sobre a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dinâmica</a:t>
            </a:r>
            <a:r>
              <a:rPr lang="pt-BR" altLang="pt-BR" sz="2400" dirty="0" smtClean="0">
                <a:solidFill>
                  <a:schemeClr val="tx2"/>
                </a:solidFill>
              </a:rPr>
              <a:t>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ecológica alterada nesses processos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chemeClr val="tx2"/>
              </a:solidFill>
            </a:endParaRPr>
          </a:p>
          <a:p>
            <a:pPr algn="just"/>
            <a:r>
              <a:rPr lang="pt-BR" altLang="pt-BR" sz="2400" dirty="0" smtClean="0">
                <a:solidFill>
                  <a:schemeClr val="tx2"/>
                </a:solidFill>
              </a:rPr>
              <a:t>Necessidade de reconhecer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espécies exóticas invasoras </a:t>
            </a:r>
            <a:r>
              <a:rPr lang="pt-BR" altLang="pt-BR" sz="2400" dirty="0" smtClean="0">
                <a:solidFill>
                  <a:schemeClr val="tx2"/>
                </a:solidFill>
              </a:rPr>
              <a:t>e sua interação com o ambiente introduzido: avaliação dos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riscos</a:t>
            </a:r>
            <a:r>
              <a:rPr lang="pt-BR" altLang="pt-BR" sz="2400" dirty="0" smtClean="0">
                <a:solidFill>
                  <a:schemeClr val="tx2"/>
                </a:solidFill>
              </a:rPr>
              <a:t> (possível?) e busca de formas de </a:t>
            </a:r>
            <a:r>
              <a:rPr lang="pt-BR" altLang="pt-BR" sz="2400" b="1" dirty="0" smtClean="0">
                <a:solidFill>
                  <a:schemeClr val="accent2"/>
                </a:solidFill>
              </a:rPr>
              <a:t>eliminação -&gt; manutenção do equilíbrio ecológico</a:t>
            </a:r>
          </a:p>
          <a:p>
            <a:pPr marL="0" indent="0" algn="just">
              <a:buNone/>
            </a:pPr>
            <a:endParaRPr lang="pt-BR" altLang="pt-BR" sz="2400" b="1" dirty="0" smtClean="0">
              <a:solidFill>
                <a:schemeClr val="tx2"/>
              </a:solidFill>
            </a:endParaRPr>
          </a:p>
          <a:p>
            <a:pPr algn="just"/>
            <a:r>
              <a:rPr lang="pt-BR" altLang="pt-BR" sz="2400" b="1" dirty="0" smtClean="0">
                <a:solidFill>
                  <a:schemeClr val="tx2"/>
                </a:solidFill>
              </a:rPr>
              <a:t>Homem:  maior dispersor de espécies?</a:t>
            </a:r>
          </a:p>
        </p:txBody>
      </p:sp>
    </p:spTree>
    <p:extLst>
      <p:ext uri="{BB962C8B-B14F-4D97-AF65-F5344CB8AC3E}">
        <p14:creationId xmlns="" xmlns:p14="http://schemas.microsoft.com/office/powerpoint/2010/main" val="24810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Referências Bibliográficas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sz="2400" dirty="0" err="1">
                <a:solidFill>
                  <a:schemeClr val="tx2"/>
                </a:solidFill>
              </a:rPr>
              <a:t>Dislich</a:t>
            </a:r>
            <a:r>
              <a:rPr lang="pt-BR" sz="2400" dirty="0">
                <a:solidFill>
                  <a:schemeClr val="tx2"/>
                </a:solidFill>
              </a:rPr>
              <a:t> R.; </a:t>
            </a:r>
            <a:r>
              <a:rPr lang="pt-BR" sz="2400" dirty="0" err="1">
                <a:solidFill>
                  <a:schemeClr val="tx2"/>
                </a:solidFill>
              </a:rPr>
              <a:t>Kisser</a:t>
            </a:r>
            <a:r>
              <a:rPr lang="pt-BR" sz="2400" dirty="0">
                <a:solidFill>
                  <a:schemeClr val="tx2"/>
                </a:solidFill>
              </a:rPr>
              <a:t> N. &amp; </a:t>
            </a:r>
            <a:r>
              <a:rPr lang="pt-BR" sz="2400" dirty="0" err="1">
                <a:solidFill>
                  <a:schemeClr val="tx2"/>
                </a:solidFill>
              </a:rPr>
              <a:t>Pivello</a:t>
            </a:r>
            <a:r>
              <a:rPr lang="pt-BR" sz="2400" dirty="0">
                <a:solidFill>
                  <a:schemeClr val="tx2"/>
                </a:solidFill>
              </a:rPr>
              <a:t>, V. 2002. A invasão de um fragmento florestal em São Paulo (SP) pela palmeira australiana </a:t>
            </a:r>
            <a:r>
              <a:rPr lang="pt-BR" sz="2400" dirty="0" err="1">
                <a:solidFill>
                  <a:schemeClr val="tx2"/>
                </a:solidFill>
              </a:rPr>
              <a:t>Archontophoenix</a:t>
            </a:r>
            <a:r>
              <a:rPr lang="pt-BR" sz="2400" dirty="0">
                <a:solidFill>
                  <a:schemeClr val="tx2"/>
                </a:solidFill>
              </a:rPr>
              <a:t> </a:t>
            </a:r>
            <a:r>
              <a:rPr lang="pt-BR" sz="2400" dirty="0" err="1">
                <a:solidFill>
                  <a:schemeClr val="tx2"/>
                </a:solidFill>
              </a:rPr>
              <a:t>cunninghamiana</a:t>
            </a:r>
            <a:r>
              <a:rPr lang="pt-BR" sz="2400" dirty="0">
                <a:solidFill>
                  <a:schemeClr val="tx2"/>
                </a:solidFill>
              </a:rPr>
              <a:t> H. </a:t>
            </a:r>
            <a:r>
              <a:rPr lang="pt-BR" sz="2400" dirty="0" err="1">
                <a:solidFill>
                  <a:schemeClr val="tx2"/>
                </a:solidFill>
              </a:rPr>
              <a:t>Wendl</a:t>
            </a:r>
            <a:r>
              <a:rPr lang="pt-BR" sz="2400" dirty="0">
                <a:solidFill>
                  <a:schemeClr val="tx2"/>
                </a:solidFill>
              </a:rPr>
              <a:t>. &amp; </a:t>
            </a:r>
            <a:r>
              <a:rPr lang="pt-BR" sz="2400" dirty="0" err="1">
                <a:solidFill>
                  <a:schemeClr val="tx2"/>
                </a:solidFill>
              </a:rPr>
              <a:t>Drude</a:t>
            </a:r>
            <a:r>
              <a:rPr lang="pt-BR" sz="2400" dirty="0">
                <a:solidFill>
                  <a:schemeClr val="tx2"/>
                </a:solidFill>
              </a:rPr>
              <a:t>. </a:t>
            </a:r>
            <a:r>
              <a:rPr lang="pt-BR" sz="2400" i="1" dirty="0">
                <a:solidFill>
                  <a:schemeClr val="tx2"/>
                </a:solidFill>
              </a:rPr>
              <a:t>Revista Brasil. Bot</a:t>
            </a:r>
            <a:r>
              <a:rPr lang="pt-BR" sz="2400" dirty="0">
                <a:solidFill>
                  <a:schemeClr val="tx2"/>
                </a:solidFill>
              </a:rPr>
              <a:t>., v.25, n.1, p.55-64.</a:t>
            </a:r>
          </a:p>
          <a:p>
            <a:pPr>
              <a:defRPr/>
            </a:pPr>
            <a:r>
              <a:rPr lang="pt-BR" sz="2400" dirty="0" err="1">
                <a:solidFill>
                  <a:schemeClr val="tx2"/>
                </a:solidFill>
              </a:rPr>
              <a:t>Pivello</a:t>
            </a:r>
            <a:r>
              <a:rPr lang="pt-BR" sz="2400" dirty="0">
                <a:solidFill>
                  <a:schemeClr val="tx2"/>
                </a:solidFill>
              </a:rPr>
              <a:t> VR  (2011)  Invasões Biológicas no Cerrado Brasileiro: Efeitos da Introdução de Espécies Exóticas sobre a Biodiversidade.  </a:t>
            </a:r>
            <a:r>
              <a:rPr lang="pt-BR" sz="2400" i="1" dirty="0">
                <a:solidFill>
                  <a:schemeClr val="tx2"/>
                </a:solidFill>
              </a:rPr>
              <a:t>ECOLOGIA</a:t>
            </a:r>
            <a:r>
              <a:rPr lang="pt-BR" sz="2400" b="1" i="1" dirty="0">
                <a:solidFill>
                  <a:schemeClr val="tx2"/>
                </a:solidFill>
              </a:rPr>
              <a:t>.</a:t>
            </a:r>
            <a:r>
              <a:rPr lang="pt-BR" sz="2400" i="1" dirty="0">
                <a:solidFill>
                  <a:schemeClr val="tx2"/>
                </a:solidFill>
              </a:rPr>
              <a:t>INFO </a:t>
            </a:r>
            <a:r>
              <a:rPr lang="pt-BR" sz="2400" dirty="0">
                <a:solidFill>
                  <a:schemeClr val="tx2"/>
                </a:solidFill>
              </a:rPr>
              <a:t>33</a:t>
            </a:r>
          </a:p>
          <a:p>
            <a:pPr>
              <a:defRPr/>
            </a:pPr>
            <a:r>
              <a:rPr lang="pt-BR" sz="2400" dirty="0">
                <a:solidFill>
                  <a:schemeClr val="tx2"/>
                </a:solidFill>
              </a:rPr>
              <a:t>Prado, R.M. 2003. As espécies exóticas somos nós: reflexão a</a:t>
            </a:r>
          </a:p>
          <a:p>
            <a:pPr>
              <a:defRPr/>
            </a:pPr>
            <a:r>
              <a:rPr lang="pt-BR" sz="2400" dirty="0">
                <a:solidFill>
                  <a:schemeClr val="tx2"/>
                </a:solidFill>
              </a:rPr>
              <a:t>propósito do ecoturismo na ilha grande. </a:t>
            </a:r>
            <a:r>
              <a:rPr lang="pt-BR" sz="2400" i="1" dirty="0">
                <a:solidFill>
                  <a:schemeClr val="tx2"/>
                </a:solidFill>
              </a:rPr>
              <a:t>Horizontes Antropológicos</a:t>
            </a:r>
            <a:r>
              <a:rPr lang="pt-BR" sz="2400" dirty="0">
                <a:solidFill>
                  <a:schemeClr val="tx2"/>
                </a:solidFill>
              </a:rPr>
              <a:t>, ano 9, n. 20, p. 205-224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pt-BR" altLang="pt-BR" sz="2400" dirty="0">
                <a:solidFill>
                  <a:schemeClr val="tx2"/>
                </a:solidFill>
              </a:rPr>
              <a:t>Unidades de Conservação – ações para a valorização da biodiversidade. 2005.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1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Causas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4358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Necessidade e ao desejo de cultivar produtos alimentares diversos, por razões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econômicas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Gosto pelo cultivo de plantas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ornamentais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Uso de espécies para produção florestal, controle de erosão, experimentação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científica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Camuflagem </a:t>
            </a: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de instalações militares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Usos medicinais e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religiosos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5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Sites de Busca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://www.grida.no/publications/rr/in-dead-water/page/1252.aspx</a:t>
            </a:r>
            <a:endParaRPr lang="en-US" sz="2400" u="sng" dirty="0"/>
          </a:p>
          <a:p>
            <a:pPr>
              <a:defRPr/>
            </a:pPr>
            <a:r>
              <a:rPr lang="en-US" sz="2400" u="sng" dirty="0">
                <a:hlinkClick r:id="rId3"/>
              </a:rPr>
              <a:t>http://www.grida.no/publications/rr/in-dead-water/page/1252.aspx</a:t>
            </a:r>
            <a:endParaRPr lang="en-US" sz="2400" u="sng" dirty="0"/>
          </a:p>
          <a:p>
            <a:pPr>
              <a:defRPr/>
            </a:pPr>
            <a:r>
              <a:rPr lang="en-US" sz="2400" u="sng" dirty="0">
                <a:hlinkClick r:id="rId4"/>
              </a:rPr>
              <a:t>http://hendry.ifas.ufl.edu/text3.htm</a:t>
            </a:r>
            <a:endParaRPr lang="pt-BR" sz="2400" dirty="0"/>
          </a:p>
          <a:p>
            <a:pPr>
              <a:defRPr/>
            </a:pPr>
            <a:r>
              <a:rPr lang="pt-BR" altLang="pt-BR" sz="2400" dirty="0" smtClean="0">
                <a:hlinkClick r:id="rId5"/>
              </a:rPr>
              <a:t>http</a:t>
            </a:r>
            <a:r>
              <a:rPr lang="pt-BR" altLang="pt-BR" sz="2400" dirty="0">
                <a:hlinkClick r:id="rId5"/>
              </a:rPr>
              <a:t>://</a:t>
            </a:r>
            <a:r>
              <a:rPr lang="pt-BR" altLang="pt-BR" sz="2400" dirty="0" smtClean="0">
                <a:hlinkClick r:id="rId5"/>
              </a:rPr>
              <a:t>www.redeprofauna.pr.gov.br/arquivos/File/biblioteca/unidades_de_conservacao.pdf</a:t>
            </a:r>
            <a:endParaRPr lang="pt-BR" altLang="pt-BR" sz="2400" dirty="0" smtClean="0"/>
          </a:p>
          <a:p>
            <a:pPr>
              <a:defRPr/>
            </a:pPr>
            <a:r>
              <a:rPr lang="pt-BR" sz="2400" dirty="0">
                <a:hlinkClick r:id="rId6"/>
              </a:rPr>
              <a:t>http://</a:t>
            </a:r>
            <a:r>
              <a:rPr lang="pt-BR" sz="2400" dirty="0" smtClean="0">
                <a:hlinkClick r:id="rId6"/>
              </a:rPr>
              <a:t>noticias.sapo.tl/portugues/lusa/artigo/16438912.html</a:t>
            </a:r>
            <a:r>
              <a:rPr lang="pt-BR" sz="2400" dirty="0" smtClean="0"/>
              <a:t> 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7"/>
              </a:rPr>
              <a:t>http://</a:t>
            </a:r>
            <a:r>
              <a:rPr lang="pt-BR" sz="2400" dirty="0" smtClean="0">
                <a:hlinkClick r:id="rId7"/>
              </a:rPr>
              <a:t>portal.saude.gov.br/portal/arquivos/pdf/tabela_1_fa_2010.pdf</a:t>
            </a:r>
            <a:r>
              <a:rPr lang="pt-BR" sz="2400" dirty="0" smtClean="0"/>
              <a:t> 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8"/>
              </a:rPr>
              <a:t>http://www.issg.org/database/species/search.asp?st=100ss&amp;fr=1&amp;str=&amp;lang=EN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9"/>
              </a:rPr>
              <a:t>http://www.ebah.com.br/content/ABAAAAGeQAF/agua-lastro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10"/>
              </a:rPr>
              <a:t>http://noticias.ufsc.br/2013/06/ufsc-e-icmbio-descobrem-novo-foco-de-especies-invasoras-marinhas-no-litoral-catarinense/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11"/>
              </a:rPr>
              <a:t>http://www.saocamilo-sp.br/pdf/mundo_saude/41/17_Biodiversidade.pdf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12"/>
              </a:rPr>
              <a:t>http://expresso.sapo.pt/estrela-do-mar-devora-metade-dos-corais-da-australia=f757405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13"/>
              </a:rPr>
              <a:t>http://www.oeco.org.br/salada-verde/26833-ministerio-publico-investiga-invasao-de-coral-assassino</a:t>
            </a:r>
            <a:endParaRPr lang="pt-BR" sz="2400" dirty="0"/>
          </a:p>
          <a:p>
            <a:pPr>
              <a:defRPr/>
            </a:pPr>
            <a:r>
              <a:rPr lang="pt-BR" sz="2400" dirty="0">
                <a:hlinkClick r:id="rId14"/>
              </a:rPr>
              <a:t>http://</a:t>
            </a:r>
            <a:r>
              <a:rPr lang="pt-BR" sz="2400" dirty="0" smtClean="0">
                <a:hlinkClick r:id="rId14"/>
              </a:rPr>
              <a:t>www.ilhagrande.org/Projeto-Coral-Sol</a:t>
            </a:r>
            <a:r>
              <a:rPr lang="pt-BR" sz="2400" dirty="0" smtClean="0"/>
              <a:t> </a:t>
            </a:r>
            <a:endParaRPr lang="pt-BR" sz="2400" dirty="0"/>
          </a:p>
          <a:p>
            <a:pPr>
              <a:defRPr/>
            </a:pPr>
            <a:endParaRPr lang="pt-BR" altLang="pt-BR" sz="24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939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Obrigado!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" name="AutoShape 2" descr="http://1.bp.blogspot.com/-BycwykcNHQo/UR4KYcq8JsI/AAAAAAAAA1c/hdqUxaQaKMU/s1600/cartoon+invasoras.jpg"/>
          <p:cNvSpPr>
            <a:spLocks noChangeAspect="1" noChangeArrowheads="1"/>
          </p:cNvSpPr>
          <p:nvPr/>
        </p:nvSpPr>
        <p:spPr bwMode="auto">
          <a:xfrm>
            <a:off x="155575" y="-2316163"/>
            <a:ext cx="8001000" cy="4838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1.bp.blogspot.com/-BycwykcNHQo/UR4KYcq8JsI/AAAAAAAAA1c/hdqUxaQaKMU/s1600/cartoon+invasor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5673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07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Consequências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45735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Plantas invasoras podem produzir alterações em propriedades ecológicas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essenciais</a:t>
            </a:r>
          </a:p>
          <a:p>
            <a:pPr algn="just">
              <a:lnSpc>
                <a:spcPct val="80000"/>
              </a:lnSpc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Podem mudar a adequação do hábitat para espécies animais, alterar características físicas do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ecossistema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Podem ainda produzir híbridos ao cruzar com espécies nativas e eliminar genótipos, aumentando os riscos de extinção de populações e de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espécies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8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Histórico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513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Apesar de ter sido cunhada no livro </a:t>
            </a:r>
            <a:r>
              <a:rPr lang="pt-BR" altLang="pt-BR" sz="2800" i="1" dirty="0">
                <a:solidFill>
                  <a:schemeClr val="tx2">
                    <a:lumMod val="75000"/>
                  </a:schemeClr>
                </a:solidFill>
              </a:rPr>
              <a:t>Invasões Biológicas de Animais e Plantas</a:t>
            </a: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, de Charles Elton em 1958, a ciência das invasões  biológicas tem emergido com amplitude no Brasil apenas desde 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2003</a:t>
            </a:r>
          </a:p>
          <a:p>
            <a:pPr algn="just">
              <a:lnSpc>
                <a:spcPct val="90000"/>
              </a:lnSpc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O Sistema Nacional de Unidades de Conservação (</a:t>
            </a:r>
            <a:r>
              <a:rPr lang="pt-BR" altLang="pt-BR" sz="2800" dirty="0" err="1">
                <a:solidFill>
                  <a:schemeClr val="tx2">
                    <a:lumMod val="75000"/>
                  </a:schemeClr>
                </a:solidFill>
              </a:rPr>
              <a:t>Snuc</a:t>
            </a: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, 2000) prevê a remoção de espécies exóticas de áreas protegidas, mas a falta de reconhecimento do problema e de conhecimento técnico-científico resultam com </a:t>
            </a:r>
            <a:r>
              <a:rPr lang="pt-BR" altLang="pt-BR" sz="2800" dirty="0" err="1">
                <a:solidFill>
                  <a:schemeClr val="tx2">
                    <a:lumMod val="75000"/>
                  </a:schemeClr>
                </a:solidFill>
              </a:rPr>
              <a:t>freqüência</a:t>
            </a: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</a:rPr>
              <a:t> na conservação de plantas e animais que não fazem parte dos ecossistemas sob </a:t>
            </a:r>
            <a:r>
              <a:rPr lang="pt-BR" altLang="pt-BR" sz="2800" dirty="0" smtClean="0">
                <a:solidFill>
                  <a:schemeClr val="tx2">
                    <a:lumMod val="75000"/>
                  </a:schemeClr>
                </a:solidFill>
              </a:rPr>
              <a:t>proteção</a:t>
            </a:r>
            <a:endParaRPr lang="pt-BR" alt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Legislação - prevenção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Lei 9605/98 (Lei de Crimes Ambientais); Decreto 3179/99 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Art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. 31.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	Introduzir 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espécime animal no País, sem parecer técnico oficial favorável e licença expedida por autoridade competente: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altLang="pt-BR" sz="2400" u="sng" dirty="0">
                <a:solidFill>
                  <a:schemeClr val="tx2">
                    <a:lumMod val="75000"/>
                  </a:schemeClr>
                </a:solidFill>
              </a:rPr>
              <a:t>Pena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 – detenção, de três meses a um ano 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multa</a:t>
            </a: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Art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. 61.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Disseminar doença ou praga ou espécies que possam causar dano à agricultura, à pecuária, à fauna, à flora ou aos ecossistemas: 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altLang="pt-BR" sz="2400" u="sng" dirty="0">
                <a:solidFill>
                  <a:schemeClr val="tx2">
                    <a:lumMod val="75000"/>
                  </a:schemeClr>
                </a:solidFill>
              </a:rPr>
              <a:t>Pena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 - reclusão, de um a quatro anos, 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multa</a:t>
            </a: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Lei 9985/00 (SNUC)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Art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31.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É proibida a introdução nas unidades de conservação de espécies não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autóctones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pt-BR" altLang="pt-BR" dirty="0" smtClean="0">
                <a:solidFill>
                  <a:schemeClr val="bg1"/>
                </a:solidFill>
              </a:rPr>
              <a:t>Legislação – controle e erradicação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Lei 9605/98 (Lei de Crimes Ambientais)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Art. 37.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Não é crime o abate de animal, quando realizado: 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II - para proteger lavouras, pomares e rebanhos da ação predatória ou destruidora de animais, desde que legal e expressamente autorizado pela autoridade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competente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	IV - por ser nocivo o animal, desde que assim caracterizado pelo órgão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competente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Portarias e Instruções Normativas específicas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Instrução Normativa 71/05 – autoriza o controle do javali no RS.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Instrução Normativa 73/05 – regulamenta o controle do caramujo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africano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9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altLang="pt-BR" sz="3600" dirty="0" smtClean="0">
                <a:solidFill>
                  <a:schemeClr val="bg1"/>
                </a:solidFill>
              </a:rPr>
              <a:t>Legislação – conhecimento e monitoramento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568952" cy="5152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Decreto 4339/02 (implementação da Política Nacional de Biodiversidade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10.1.8. Inventariar e mapear as espécies exóticas invasoras e as      espécies-problema, bem como os ecossistemas em que foram introduzidas para nortear estudos dos impactos gerados e ações de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controle</a:t>
            </a:r>
          </a:p>
          <a:p>
            <a:pPr algn="just">
              <a:lnSpc>
                <a:spcPct val="80000"/>
              </a:lnSpc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13.1.1. Apoiar o desenvolvimento de metodologias e de indicadores para o monitoramento dos componentes da biodiversidade dos ecossistemas  e dos impactos ambientais responsáveis pela sua degradação, inclusive aqueles causados pela introdução de espécies exóticas invasoras e de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espécies-problema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1545</Words>
  <Application>Microsoft Office PowerPoint</Application>
  <PresentationFormat>Apresentação na tela (4:3)</PresentationFormat>
  <Paragraphs>296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Espécies Exóticas</vt:lpstr>
      <vt:lpstr>O que são Espécies Exóticas</vt:lpstr>
      <vt:lpstr>Espécies Exóticas</vt:lpstr>
      <vt:lpstr>Causas</vt:lpstr>
      <vt:lpstr>Consequências</vt:lpstr>
      <vt:lpstr>Histórico</vt:lpstr>
      <vt:lpstr>Legislação - prevenção</vt:lpstr>
      <vt:lpstr>Legislação – controle e erradicação</vt:lpstr>
      <vt:lpstr>Legislação – conhecimento e monitoramento</vt:lpstr>
      <vt:lpstr>Espécies Animais Exóticos com Introdução Bem Sucedida</vt:lpstr>
      <vt:lpstr>Galinha - Gallus gallus domesticus</vt:lpstr>
      <vt:lpstr>Gado Holandês</vt:lpstr>
      <vt:lpstr>Espécies Animais Invasoras</vt:lpstr>
      <vt:lpstr>Espécies Animais Invasoras - Brasil</vt:lpstr>
      <vt:lpstr>Espécies Animais Invasoras - Brasil</vt:lpstr>
      <vt:lpstr>Espécies Animais Invasoras – Brasil: Tubastraea coccinea</vt:lpstr>
      <vt:lpstr>Espécie Invasora no Mundo - Asterias amurensis </vt:lpstr>
      <vt:lpstr>Espécie Invasora no Mundo - Asterias amurensis </vt:lpstr>
      <vt:lpstr>Espécies Vegetais Exóticas com Introdução Bem Sucedida</vt:lpstr>
      <vt:lpstr>Início da Introdução no Brasil</vt:lpstr>
      <vt:lpstr>Início da Introdução no Brasil</vt:lpstr>
      <vt:lpstr>Início da Introdução no Brasil</vt:lpstr>
      <vt:lpstr>Introdução de Plantas Exóticas: Cenário Global</vt:lpstr>
      <vt:lpstr>Introdução de Plantas Exóticas: Cenário Global</vt:lpstr>
      <vt:lpstr>Espécies Vegetais Exóticas</vt:lpstr>
      <vt:lpstr>Espécies Vegetais Exóticas Invasoras</vt:lpstr>
      <vt:lpstr>Espécies de plantas exóticas invasoras no Brasil</vt:lpstr>
      <vt:lpstr>Espécies de Plantas Exóticas Invasoras</vt:lpstr>
      <vt:lpstr>Espécies de Plantas Exóticas Invasoras</vt:lpstr>
      <vt:lpstr>Espécies de Plantas Exóticas Invasoras</vt:lpstr>
      <vt:lpstr>Como elas vão parar em outro lugar?</vt:lpstr>
      <vt:lpstr>O que Implicam para os Ecossistemas “Novos”?</vt:lpstr>
      <vt:lpstr>Muitos Estudos para Compreender Mecanismos que Envolvem Essas Espécies</vt:lpstr>
      <vt:lpstr>Muitos Estudos para Compreender Mecanismos que Envolvem Essas Espécies</vt:lpstr>
      <vt:lpstr>Muitos Estudos para Compreender Mecanismos que Envolvem Essas Espécies</vt:lpstr>
      <vt:lpstr>Muitos Estudos para Compreender Mecanismos que Envolvem Essas Espécies</vt:lpstr>
      <vt:lpstr>Reflexões</vt:lpstr>
      <vt:lpstr>Considerações Finais</vt:lpstr>
      <vt:lpstr>Referências Bibliográficas</vt:lpstr>
      <vt:lpstr>Sites de Busca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Emissão de voláteis da cana-de-açúcar induzida pelo ácido jasmônico</dc:title>
  <dc:creator>Patrícia</dc:creator>
  <cp:lastModifiedBy>Silvia M.G. Molina</cp:lastModifiedBy>
  <cp:revision>105</cp:revision>
  <dcterms:created xsi:type="dcterms:W3CDTF">2013-09-30T08:02:37Z</dcterms:created>
  <dcterms:modified xsi:type="dcterms:W3CDTF">2013-11-20T15:28:45Z</dcterms:modified>
</cp:coreProperties>
</file>