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8" r:id="rId3"/>
    <p:sldId id="259" r:id="rId4"/>
    <p:sldId id="272" r:id="rId5"/>
    <p:sldId id="273" r:id="rId6"/>
    <p:sldId id="261" r:id="rId7"/>
    <p:sldId id="265" r:id="rId8"/>
    <p:sldId id="270" r:id="rId9"/>
    <p:sldId id="271" r:id="rId10"/>
    <p:sldId id="267" r:id="rId11"/>
    <p:sldId id="266" r:id="rId12"/>
    <p:sldId id="269" r:id="rId13"/>
    <p:sldId id="263" r:id="rId14"/>
    <p:sldId id="268" r:id="rId15"/>
    <p:sldId id="264" r:id="rId16"/>
    <p:sldId id="296"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274" r:id="rId57"/>
    <p:sldId id="257" r:id="rId58"/>
    <p:sldId id="317" r:id="rId59"/>
    <p:sldId id="276" r:id="rId6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p:scale>
          <a:sx n="87" d="100"/>
          <a:sy n="87" d="100"/>
        </p:scale>
        <p:origin x="-888"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plotArea>
      <c:layout/>
      <c:barChart>
        <c:barDir val="col"/>
        <c:grouping val="stacked"/>
        <c:ser>
          <c:idx val="0"/>
          <c:order val="0"/>
          <c:tx>
            <c:strRef>
              <c:f>Sheet1!$B$1</c:f>
              <c:strCache>
                <c:ptCount val="1"/>
                <c:pt idx="0">
                  <c:v>Habitantes por Automóvel</c:v>
                </c:pt>
              </c:strCache>
            </c:strRef>
          </c:tx>
          <c:cat>
            <c:strRef>
              <c:f>Sheet1!$A$2:$A$12</c:f>
              <c:strCache>
                <c:ptCount val="11"/>
                <c:pt idx="0">
                  <c:v>Argentina</c:v>
                </c:pt>
                <c:pt idx="1">
                  <c:v>México</c:v>
                </c:pt>
                <c:pt idx="2">
                  <c:v>Coréia do Sul</c:v>
                </c:pt>
                <c:pt idx="3">
                  <c:v>Suécia</c:v>
                </c:pt>
                <c:pt idx="4">
                  <c:v>Alemanha</c:v>
                </c:pt>
                <c:pt idx="5">
                  <c:v>França</c:v>
                </c:pt>
                <c:pt idx="6">
                  <c:v>Reino Unido</c:v>
                </c:pt>
                <c:pt idx="7">
                  <c:v>Japão</c:v>
                </c:pt>
                <c:pt idx="8">
                  <c:v>Canadá</c:v>
                </c:pt>
                <c:pt idx="9">
                  <c:v>Itália</c:v>
                </c:pt>
                <c:pt idx="10">
                  <c:v>Estados Unidos</c:v>
                </c:pt>
              </c:strCache>
            </c:strRef>
          </c:cat>
          <c:val>
            <c:numRef>
              <c:f>Sheet1!$B$2:$B$12</c:f>
              <c:numCache>
                <c:formatCode>General</c:formatCode>
                <c:ptCount val="11"/>
                <c:pt idx="0">
                  <c:v>3.7</c:v>
                </c:pt>
                <c:pt idx="1">
                  <c:v>3.6</c:v>
                </c:pt>
                <c:pt idx="2">
                  <c:v>2.6</c:v>
                </c:pt>
                <c:pt idx="3">
                  <c:v>1.9</c:v>
                </c:pt>
                <c:pt idx="4">
                  <c:v>1.8</c:v>
                </c:pt>
                <c:pt idx="5">
                  <c:v>1.7000000000000008</c:v>
                </c:pt>
                <c:pt idx="6">
                  <c:v>1.7000000000000008</c:v>
                </c:pt>
                <c:pt idx="7">
                  <c:v>1.7000000000000008</c:v>
                </c:pt>
                <c:pt idx="8">
                  <c:v>1.6</c:v>
                </c:pt>
                <c:pt idx="9">
                  <c:v>1.4</c:v>
                </c:pt>
                <c:pt idx="10">
                  <c:v>1.2</c:v>
                </c:pt>
              </c:numCache>
            </c:numRef>
          </c:val>
        </c:ser>
        <c:overlap val="100"/>
        <c:axId val="116611712"/>
        <c:axId val="126730624"/>
      </c:barChart>
      <c:catAx>
        <c:axId val="116611712"/>
        <c:scaling>
          <c:orientation val="minMax"/>
        </c:scaling>
        <c:axPos val="b"/>
        <c:tickLblPos val="nextTo"/>
        <c:crossAx val="126730624"/>
        <c:crosses val="autoZero"/>
        <c:auto val="1"/>
        <c:lblAlgn val="ctr"/>
        <c:lblOffset val="100"/>
      </c:catAx>
      <c:valAx>
        <c:axId val="126730624"/>
        <c:scaling>
          <c:orientation val="minMax"/>
        </c:scaling>
        <c:axPos val="l"/>
        <c:majorGridlines/>
        <c:numFmt formatCode="General" sourceLinked="1"/>
        <c:tickLblPos val="nextTo"/>
        <c:crossAx val="116611712"/>
        <c:crosses val="autoZero"/>
        <c:crossBetween val="between"/>
      </c:valAx>
    </c:plotArea>
    <c:legend>
      <c:legendPos val="r"/>
    </c:legend>
    <c:plotVisOnly val="1"/>
  </c:chart>
  <c:txPr>
    <a:bodyPr/>
    <a:lstStyle/>
    <a:p>
      <a:pPr>
        <a:defRPr sz="1800"/>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FE552-51CF-4224-A3E4-A627BD320DED}" type="datetimeFigureOut">
              <a:rPr lang="pt-BR" smtClean="0"/>
              <a:pPr/>
              <a:t>20/11/2013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6F560-27AD-4B9D-9DB0-A6CCB943F192}"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F02C804-059A-4546-8B8D-59585056FFE3}" type="slidenum">
              <a:rPr lang="pt-BR" smtClean="0"/>
              <a:pPr/>
              <a:t>37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20/11/2013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20/11/2013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youtube.com/watch?v=gh5DLk5Ojl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agroanalysis.com.br/materia_detalhe.php?idMateria=1069" TargetMode="External"/><Relationship Id="rId7" Type="http://schemas.openxmlformats.org/officeDocument/2006/relationships/hyperlink" Target="http://www.oecd.org/environment/oecdenvironmentaloutlookto2050theconsequencesofinaction.htm" TargetMode="External"/><Relationship Id="rId2" Type="http://schemas.openxmlformats.org/officeDocument/2006/relationships/hyperlink" Target="http://www.abiec.com.br/download/asrnc404.pdf" TargetMode="External"/><Relationship Id="rId1" Type="http://schemas.openxmlformats.org/officeDocument/2006/relationships/slideLayout" Target="../slideLayouts/slideLayout7.xml"/><Relationship Id="rId6" Type="http://schemas.openxmlformats.org/officeDocument/2006/relationships/hyperlink" Target="http://books.google.com.br/books?id=knMGbrRD1gsC&amp;pg=PA39&amp;lpg=PA39&amp;dq=consumo+per+capita+e+demanda+por+alimentos+2050&amp;source=bl&amp;ots=SElCVsanOh&amp;sig=1fecd8npDGU2PxLQIK34G8hBWVo&amp;hl=en&amp;sa=X&amp;ei=QQ6KUqHiOs3AkQfA8ID4Aw&amp;ved=0CDUQ6AEwAA" TargetMode="External"/><Relationship Id="rId5" Type="http://schemas.openxmlformats.org/officeDocument/2006/relationships/hyperlink" Target="http://www.ecodesenvolvimento.org/conexao-onu/em-2050-humanidade-vai-triplicar-consumo-de" TargetMode="External"/><Relationship Id="rId4" Type="http://schemas.openxmlformats.org/officeDocument/2006/relationships/hyperlink" Target="http://www.ecodebate.com.br/2011/06/14/o-impacto-diferenciado-da-populacao-sobre-o-meio-ambiente-artigo-de-jose-eustaquio-diniz-alves/"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areapublica.confea.org.br/arvore_hiperbolica/arvores/pto/biblioteca/ppds.pdf" TargetMode="External"/><Relationship Id="rId3" Type="http://schemas.openxmlformats.org/officeDocument/2006/relationships/hyperlink" Target="http://pt.wikipedia.org/wiki/Penicilina" TargetMode="External"/><Relationship Id="rId7" Type="http://schemas.openxmlformats.org/officeDocument/2006/relationships/hyperlink" Target="http://www.macroplan.com.br/Documentos/ArtigoMacroplan2010817182941.pdf" TargetMode="External"/><Relationship Id="rId2" Type="http://schemas.openxmlformats.org/officeDocument/2006/relationships/hyperlink" Target="http://www.iess.org.br/html/1apresentao.pdf" TargetMode="External"/><Relationship Id="rId1" Type="http://schemas.openxmlformats.org/officeDocument/2006/relationships/slideLayout" Target="../slideLayouts/slideLayout2.xml"/><Relationship Id="rId6" Type="http://schemas.openxmlformats.org/officeDocument/2006/relationships/hyperlink" Target="http://www.worldometers.info/world-population/" TargetMode="External"/><Relationship Id="rId5" Type="http://schemas.openxmlformats.org/officeDocument/2006/relationships/hyperlink" Target="http://esa.un.org/unpd/wpp/Excel-Data/population.htm" TargetMode="External"/><Relationship Id="rId10" Type="http://schemas.openxmlformats.org/officeDocument/2006/relationships/hyperlink" Target="http://www.fao.org.br/" TargetMode="External"/><Relationship Id="rId4" Type="http://schemas.openxmlformats.org/officeDocument/2006/relationships/hyperlink" Target="http://www.onu.org.br/populacao-mundial-deve-atingir-96-bilhoes-em-2050-diz-novo-relatorio-da-onu/" TargetMode="External"/><Relationship Id="rId9" Type="http://schemas.openxmlformats.org/officeDocument/2006/relationships/hyperlink" Target="http://www.ibge.gov.br/"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www.bv.fapesp.br/pt/bolsas/135549/os-efeitos-da-poluicao-sonora-ambiental-sobre-a-audicao-estudo-comparativo-entre-controladores-da-co/" TargetMode="External"/><Relationship Id="rId3" Type="http://schemas.openxmlformats.org/officeDocument/2006/relationships/hyperlink" Target="http://economia.estadao.com.br/noticias/economia,pais-tem-1-carro-para-cada-5-habitantes,109273,0.htm" TargetMode="External"/><Relationship Id="rId7" Type="http://schemas.openxmlformats.org/officeDocument/2006/relationships/hyperlink" Target="http://planetasustentavel.abril.com.br/noticia/saude/conteudo_270282.shtml" TargetMode="External"/><Relationship Id="rId2" Type="http://schemas.openxmlformats.org/officeDocument/2006/relationships/hyperlink" Target="http://www.automotivebusiness.com.br/noticia/17749/estado-de-sao-paulo-tem-menos-de-2-habitantes-por-veiculo" TargetMode="External"/><Relationship Id="rId1" Type="http://schemas.openxmlformats.org/officeDocument/2006/relationships/slideLayout" Target="../slideLayouts/slideLayout2.xml"/><Relationship Id="rId6" Type="http://schemas.openxmlformats.org/officeDocument/2006/relationships/hyperlink" Target="http://www12.senado.gov.br/noticias/materias/2012/03/09/brasil-produz-61-milhoes-de-toneladas-de-lixo-por-ano" TargetMode="External"/><Relationship Id="rId11" Type="http://schemas.openxmlformats.org/officeDocument/2006/relationships/hyperlink" Target="http://radioglobo.globoradio.globo.com/noticias-sobre-saude/2013/09/23/POLUICAO-MATA-QUASE-CEM-MIL-PESSOAS-EM-SAO-PAULO.htm" TargetMode="External"/><Relationship Id="rId5" Type="http://schemas.openxmlformats.org/officeDocument/2006/relationships/hyperlink" Target="http://g1.globo.com/jornal-da-globo/noticia/2013/05/volume-de-lixo-cresce-em-proporcao-maior-que-populacao-brasileira.html" TargetMode="External"/><Relationship Id="rId10" Type="http://schemas.openxmlformats.org/officeDocument/2006/relationships/hyperlink" Target="http://www.clinionco.com.br/noticias/Polui%C3%A7%C3%A3o%20do%20ar%20pode%20aumentar%20risco%20de%20insufici%C3%AAncia%20card%C3%ADaca%20e%20c%C3%A2ncer%20de%20pulm%C3%A3o" TargetMode="External"/><Relationship Id="rId4" Type="http://schemas.openxmlformats.org/officeDocument/2006/relationships/hyperlink" Target="http://outrapolitica.wordpress.com/2010/07/19/veja-lista-das-150-cidades-com-maior-proporcao-de-veiculos-por-habitante/" TargetMode="External"/><Relationship Id="rId9" Type="http://schemas.openxmlformats.org/officeDocument/2006/relationships/hyperlink" Target="http://www.scielo.br/pdf/sn/v20n1/a08v20n1.pdf"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 Aspire\Dropbox\Matérias\Genética Trabalho\2013-04-12_1045.png"/>
          <p:cNvPicPr>
            <a:picLocks noChangeAspect="1" noChangeArrowheads="1"/>
          </p:cNvPicPr>
          <p:nvPr/>
        </p:nvPicPr>
        <p:blipFill>
          <a:blip r:embed="rId2" cstate="print"/>
          <a:srcRect/>
          <a:stretch>
            <a:fillRect/>
          </a:stretch>
        </p:blipFill>
        <p:spPr bwMode="auto">
          <a:xfrm>
            <a:off x="0" y="0"/>
            <a:ext cx="9144000" cy="8058150"/>
          </a:xfrm>
          <a:prstGeom prst="rect">
            <a:avLst/>
          </a:prstGeom>
          <a:noFill/>
        </p:spPr>
      </p:pic>
      <p:sp>
        <p:nvSpPr>
          <p:cNvPr id="2" name="Título 1"/>
          <p:cNvSpPr>
            <a:spLocks noGrp="1"/>
          </p:cNvSpPr>
          <p:nvPr>
            <p:ph type="ctrTitle"/>
          </p:nvPr>
        </p:nvSpPr>
        <p:spPr>
          <a:xfrm>
            <a:off x="642910" y="928670"/>
            <a:ext cx="7772400" cy="7143776"/>
          </a:xfrm>
        </p:spPr>
        <p:txBody>
          <a:bodyPr>
            <a:noAutofit/>
          </a:bodyPr>
          <a:lstStyle/>
          <a:p>
            <a:r>
              <a:rPr lang="pt-BR" sz="6600" dirty="0" smtClean="0"/>
              <a:t>7.000.000.000</a:t>
            </a:r>
            <a:br>
              <a:rPr lang="pt-BR" sz="6600" dirty="0" smtClean="0"/>
            </a:br>
            <a:r>
              <a:rPr lang="pt-BR" sz="6600" b="1" dirty="0" smtClean="0">
                <a:ln w="28575">
                  <a:solidFill>
                    <a:schemeClr val="tx1"/>
                  </a:solidFill>
                </a:ln>
                <a:solidFill>
                  <a:srgbClr val="FFC000"/>
                </a:solidFill>
              </a:rPr>
              <a:t>Aumento da População Humana e seus Impactos</a:t>
            </a:r>
            <a:endParaRPr lang="pt-BR" sz="6600" b="1" dirty="0">
              <a:ln w="28575">
                <a:solidFill>
                  <a:schemeClr val="tx1"/>
                </a:solidFill>
              </a:ln>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8194" name="Picture 2" descr="C:\Users\Acer Aspire\Dropbox\Matérias\Genética Trabalho\população fertilidade.png"/>
          <p:cNvPicPr>
            <a:picLocks noChangeAspect="1" noChangeArrowheads="1"/>
          </p:cNvPicPr>
          <p:nvPr/>
        </p:nvPicPr>
        <p:blipFill>
          <a:blip r:embed="rId2" cstate="print"/>
          <a:srcRect/>
          <a:stretch>
            <a:fillRect/>
          </a:stretch>
        </p:blipFill>
        <p:spPr bwMode="auto">
          <a:xfrm>
            <a:off x="0" y="-1"/>
            <a:ext cx="9144000" cy="70705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População Mundial</a:t>
            </a:r>
            <a:endParaRPr lang="pt-BR" dirty="0"/>
          </a:p>
        </p:txBody>
      </p:sp>
      <p:sp>
        <p:nvSpPr>
          <p:cNvPr id="3" name="Espaço Reservado para Conteúdo 2"/>
          <p:cNvSpPr>
            <a:spLocks noGrp="1"/>
          </p:cNvSpPr>
          <p:nvPr>
            <p:ph idx="1"/>
          </p:nvPr>
        </p:nvSpPr>
        <p:spPr/>
        <p:txBody>
          <a:bodyPr/>
          <a:lstStyle/>
          <a:p>
            <a:endParaRPr lang="pt-BR"/>
          </a:p>
        </p:txBody>
      </p:sp>
      <p:pic>
        <p:nvPicPr>
          <p:cNvPr id="7171" name="Picture 3" descr="C:\Users\Acer Aspire\Dropbox\Matérias\Genética Trabalho\população fertilidadetotal.png"/>
          <p:cNvPicPr>
            <a:picLocks noChangeAspect="1" noChangeArrowheads="1"/>
          </p:cNvPicPr>
          <p:nvPr/>
        </p:nvPicPr>
        <p:blipFill>
          <a:blip r:embed="rId2" cstate="print"/>
          <a:srcRect/>
          <a:stretch>
            <a:fillRect/>
          </a:stretch>
        </p:blipFill>
        <p:spPr bwMode="auto">
          <a:xfrm>
            <a:off x="0" y="64106"/>
            <a:ext cx="9144000" cy="707967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Envelhecimento da População</a:t>
            </a:r>
            <a:endParaRPr lang="pt-BR" dirty="0"/>
          </a:p>
        </p:txBody>
      </p:sp>
      <p:sp>
        <p:nvSpPr>
          <p:cNvPr id="3" name="Espaço Reservado para Conteúdo 2"/>
          <p:cNvSpPr>
            <a:spLocks noGrp="1"/>
          </p:cNvSpPr>
          <p:nvPr>
            <p:ph idx="1"/>
          </p:nvPr>
        </p:nvSpPr>
        <p:spPr/>
        <p:txBody>
          <a:bodyPr/>
          <a:lstStyle/>
          <a:p>
            <a:r>
              <a:rPr lang="pt-BR" dirty="0" smtClean="0"/>
              <a:t>Avanços na medicina e qualidade de vida;</a:t>
            </a:r>
          </a:p>
          <a:p>
            <a:pPr lvl="1"/>
            <a:r>
              <a:rPr lang="pt-BR" dirty="0" smtClean="0"/>
              <a:t>Maior expectativa de vida;</a:t>
            </a:r>
          </a:p>
          <a:p>
            <a:endParaRPr lang="pt-BR" dirty="0" smtClean="0"/>
          </a:p>
          <a:p>
            <a:r>
              <a:rPr lang="pt-BR" dirty="0" smtClean="0"/>
              <a:t>Maior número de dependentes econômicos;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Idade Média por Continente</a:t>
            </a:r>
            <a:endParaRPr lang="pt-BR" dirty="0"/>
          </a:p>
        </p:txBody>
      </p:sp>
      <p:sp>
        <p:nvSpPr>
          <p:cNvPr id="3" name="Espaço Reservado para Conteúdo 2"/>
          <p:cNvSpPr>
            <a:spLocks noGrp="1"/>
          </p:cNvSpPr>
          <p:nvPr>
            <p:ph idx="1"/>
          </p:nvPr>
        </p:nvSpPr>
        <p:spPr/>
        <p:txBody>
          <a:bodyPr/>
          <a:lstStyle/>
          <a:p>
            <a:endParaRPr lang="pt-BR"/>
          </a:p>
        </p:txBody>
      </p:sp>
      <p:pic>
        <p:nvPicPr>
          <p:cNvPr id="5122" name="Picture 2" descr="C:\Users\Acer Aspire\Dropbox\Matérias\Genética Trabalho\Idade média.png"/>
          <p:cNvPicPr>
            <a:picLocks noChangeAspect="1" noChangeArrowheads="1"/>
          </p:cNvPicPr>
          <p:nvPr/>
        </p:nvPicPr>
        <p:blipFill>
          <a:blip r:embed="rId2" cstate="print"/>
          <a:srcRect/>
          <a:stretch>
            <a:fillRect/>
          </a:stretch>
        </p:blipFill>
        <p:spPr bwMode="auto">
          <a:xfrm>
            <a:off x="0" y="1690708"/>
            <a:ext cx="9028718" cy="50958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9218" name="Picture 2" descr="C:\Users\Acer Aspire\Dropbox\Matérias\Genética Trabalho\participação idosos.png"/>
          <p:cNvPicPr>
            <a:picLocks noChangeAspect="1" noChangeArrowheads="1"/>
          </p:cNvPicPr>
          <p:nvPr/>
        </p:nvPicPr>
        <p:blipFill>
          <a:blip r:embed="rId2" cstate="print"/>
          <a:srcRect/>
          <a:stretch>
            <a:fillRect/>
          </a:stretch>
        </p:blipFill>
        <p:spPr bwMode="auto">
          <a:xfrm>
            <a:off x="0" y="642918"/>
            <a:ext cx="9144000" cy="560180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Razão da Dependência - Brasil</a:t>
            </a:r>
            <a:endParaRPr lang="pt-BR" dirty="0"/>
          </a:p>
        </p:txBody>
      </p:sp>
      <p:sp>
        <p:nvSpPr>
          <p:cNvPr id="3" name="Espaço Reservado para Conteúdo 2"/>
          <p:cNvSpPr>
            <a:spLocks noGrp="1"/>
          </p:cNvSpPr>
          <p:nvPr>
            <p:ph idx="1"/>
          </p:nvPr>
        </p:nvSpPr>
        <p:spPr/>
        <p:txBody>
          <a:bodyPr/>
          <a:lstStyle/>
          <a:p>
            <a:endParaRPr lang="pt-BR"/>
          </a:p>
        </p:txBody>
      </p:sp>
      <p:pic>
        <p:nvPicPr>
          <p:cNvPr id="6146" name="Picture 2" descr="C:\Users\Acer Aspire\Dropbox\Matérias\Genética Trabalho\razão da dependencia.png"/>
          <p:cNvPicPr>
            <a:picLocks noChangeAspect="1" noChangeArrowheads="1"/>
          </p:cNvPicPr>
          <p:nvPr/>
        </p:nvPicPr>
        <p:blipFill>
          <a:blip r:embed="rId2" cstate="print"/>
          <a:srcRect/>
          <a:stretch>
            <a:fillRect/>
          </a:stretch>
        </p:blipFill>
        <p:spPr bwMode="auto">
          <a:xfrm>
            <a:off x="0" y="1542332"/>
            <a:ext cx="9144001" cy="53156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54"/>
            <a:ext cx="8229600" cy="1143000"/>
          </a:xfrm>
        </p:spPr>
        <p:txBody>
          <a:bodyPr>
            <a:normAutofit/>
          </a:bodyPr>
          <a:lstStyle/>
          <a:p>
            <a:r>
              <a:rPr lang="pt-BR" sz="5400" dirty="0" smtClean="0">
                <a:latin typeface="Andalus" pitchFamily="18" charset="-78"/>
                <a:cs typeface="Andalus" pitchFamily="18" charset="-78"/>
              </a:rPr>
              <a:t>Uma visão geral</a:t>
            </a:r>
            <a:endParaRPr lang="pt-BR" sz="5400" dirty="0">
              <a:latin typeface="Andalus" pitchFamily="18" charset="-78"/>
              <a:cs typeface="Andalus" pitchFamily="18" charset="-78"/>
            </a:endParaRPr>
          </a:p>
        </p:txBody>
      </p:sp>
      <p:pic>
        <p:nvPicPr>
          <p:cNvPr id="4" name="Picture 2" descr="C:\Users\Acer Aspire\Desktop\Wimbledon_crowd.jpeg"/>
          <p:cNvPicPr>
            <a:picLocks noGrp="1" noChangeAspect="1" noChangeArrowheads="1"/>
          </p:cNvPicPr>
          <p:nvPr>
            <p:ph idx="1"/>
          </p:nvPr>
        </p:nvPicPr>
        <p:blipFill>
          <a:blip r:embed="rId2" cstate="print"/>
          <a:srcRect/>
          <a:stretch>
            <a:fillRect/>
          </a:stretch>
        </p:blipFill>
        <p:spPr bwMode="auto">
          <a:xfrm>
            <a:off x="0" y="928671"/>
            <a:ext cx="9190462" cy="592933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2800" dirty="0" smtClean="0"/>
              <a:t>Impactos do aumento populacional</a:t>
            </a:r>
            <a:endParaRPr lang="pt-BR" sz="2800" dirty="0"/>
          </a:p>
        </p:txBody>
      </p:sp>
      <p:sp>
        <p:nvSpPr>
          <p:cNvPr id="3" name="Espaço Reservado para Conteúdo 2"/>
          <p:cNvSpPr>
            <a:spLocks noGrp="1"/>
          </p:cNvSpPr>
          <p:nvPr>
            <p:ph idx="1"/>
          </p:nvPr>
        </p:nvSpPr>
        <p:spPr>
          <a:xfrm>
            <a:off x="457200" y="1600200"/>
            <a:ext cx="8507288" cy="5069160"/>
          </a:xfrm>
        </p:spPr>
        <p:txBody>
          <a:bodyPr/>
          <a:lstStyle/>
          <a:p>
            <a:r>
              <a:rPr lang="pt-BR" sz="2800" dirty="0" smtClean="0"/>
              <a:t>Produção</a:t>
            </a:r>
          </a:p>
          <a:p>
            <a:pPr>
              <a:buNone/>
            </a:pPr>
            <a:r>
              <a:rPr lang="pt-BR" sz="2000" dirty="0" smtClean="0"/>
              <a:t>“Produção de alimentos primários no </a:t>
            </a:r>
          </a:p>
          <a:p>
            <a:pPr>
              <a:buNone/>
            </a:pPr>
            <a:r>
              <a:rPr lang="pt-BR" sz="2000" dirty="0" smtClean="0"/>
              <a:t>campo” </a:t>
            </a:r>
          </a:p>
          <a:p>
            <a:pPr>
              <a:buNone/>
            </a:pPr>
            <a:endParaRPr lang="pt-BR" dirty="0" smtClean="0"/>
          </a:p>
          <a:p>
            <a:pPr>
              <a:buNone/>
            </a:pPr>
            <a:endParaRPr lang="pt-BR" dirty="0"/>
          </a:p>
          <a:p>
            <a:pPr>
              <a:buNone/>
            </a:pPr>
            <a:endParaRPr lang="pt-BR" dirty="0" smtClean="0"/>
          </a:p>
          <a:p>
            <a:pPr>
              <a:buNone/>
            </a:pPr>
            <a:endParaRPr lang="pt-BR" dirty="0"/>
          </a:p>
          <a:p>
            <a:pPr>
              <a:buNone/>
            </a:pPr>
            <a:endParaRPr lang="pt-BR" dirty="0" smtClean="0"/>
          </a:p>
          <a:p>
            <a:pPr>
              <a:buNone/>
            </a:pPr>
            <a:r>
              <a:rPr lang="pt-BR" sz="1800" i="1" dirty="0" smtClean="0"/>
              <a:t>Fonte: FAO – Anuário 2013</a:t>
            </a:r>
            <a:endParaRPr lang="pt-BR" sz="1800" i="1" dirty="0"/>
          </a:p>
        </p:txBody>
      </p:sp>
      <p:pic>
        <p:nvPicPr>
          <p:cNvPr id="4" name="Imagem 3" descr="fornecimento de alimentos equivalente em culturas primárias.png"/>
          <p:cNvPicPr>
            <a:picLocks noChangeAspect="1"/>
          </p:cNvPicPr>
          <p:nvPr/>
        </p:nvPicPr>
        <p:blipFill>
          <a:blip r:embed="rId2" cstate="print"/>
          <a:stretch>
            <a:fillRect/>
          </a:stretch>
        </p:blipFill>
        <p:spPr>
          <a:xfrm>
            <a:off x="5004048" y="1124744"/>
            <a:ext cx="3456384" cy="51399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a:t>
            </a:r>
            <a:endParaRPr lang="pt-BR" sz="3200" dirty="0"/>
          </a:p>
        </p:txBody>
      </p:sp>
      <p:pic>
        <p:nvPicPr>
          <p:cNvPr id="4" name="Espaço Reservado para Conteúdo 3" descr="fornecimento de alimentos equivalente em culturas primárias1.png"/>
          <p:cNvPicPr>
            <a:picLocks noGrp="1" noChangeAspect="1"/>
          </p:cNvPicPr>
          <p:nvPr>
            <p:ph idx="1"/>
          </p:nvPr>
        </p:nvPicPr>
        <p:blipFill>
          <a:blip r:embed="rId2" cstate="print"/>
          <a:stretch>
            <a:fillRect/>
          </a:stretch>
        </p:blipFill>
        <p:spPr>
          <a:xfrm>
            <a:off x="1043608" y="1196752"/>
            <a:ext cx="7286531" cy="4752528"/>
          </a:xfrm>
        </p:spPr>
      </p:pic>
      <p:sp>
        <p:nvSpPr>
          <p:cNvPr id="6" name="CaixaDeTexto 5"/>
          <p:cNvSpPr txBox="1"/>
          <p:nvPr/>
        </p:nvSpPr>
        <p:spPr>
          <a:xfrm>
            <a:off x="323528" y="6093296"/>
            <a:ext cx="6984776" cy="923330"/>
          </a:xfrm>
          <a:prstGeom prst="rect">
            <a:avLst/>
          </a:prstGeom>
          <a:noFill/>
        </p:spPr>
        <p:txBody>
          <a:bodyPr wrap="square" rtlCol="0">
            <a:spAutoFit/>
          </a:bodyPr>
          <a:lstStyle/>
          <a:p>
            <a:r>
              <a:rPr lang="pt-BR" dirty="0" smtClean="0"/>
              <a:t>“Produção de alimentos primários no campo kcal/</a:t>
            </a:r>
            <a:r>
              <a:rPr lang="pt-BR" dirty="0" err="1" smtClean="0"/>
              <a:t>cap</a:t>
            </a:r>
            <a:r>
              <a:rPr lang="pt-BR" dirty="0" smtClean="0"/>
              <a:t>/dia”</a:t>
            </a:r>
          </a:p>
          <a:p>
            <a:r>
              <a:rPr lang="pt-BR" i="1" dirty="0" smtClean="0"/>
              <a:t>Fonte: FAO Anuário 2013</a:t>
            </a:r>
          </a:p>
          <a:p>
            <a:r>
              <a:rPr lang="pt-BR" dirty="0" smtClean="0"/>
              <a:t> </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a:t>
            </a:r>
            <a:endParaRPr lang="pt-BR" sz="3200" dirty="0"/>
          </a:p>
        </p:txBody>
      </p:sp>
      <p:pic>
        <p:nvPicPr>
          <p:cNvPr id="7" name="Espaço Reservado para Conteúdo 6" descr="producao per capita de cereal 2000-2010.png"/>
          <p:cNvPicPr>
            <a:picLocks noGrp="1" noChangeAspect="1"/>
          </p:cNvPicPr>
          <p:nvPr>
            <p:ph idx="1"/>
          </p:nvPr>
        </p:nvPicPr>
        <p:blipFill>
          <a:blip r:embed="rId2" cstate="print"/>
          <a:stretch>
            <a:fillRect/>
          </a:stretch>
        </p:blipFill>
        <p:spPr>
          <a:xfrm>
            <a:off x="5364088" y="1196752"/>
            <a:ext cx="3375684" cy="5025290"/>
          </a:xfrm>
        </p:spPr>
      </p:pic>
      <p:sp>
        <p:nvSpPr>
          <p:cNvPr id="8" name="CaixaDeTexto 7"/>
          <p:cNvSpPr txBox="1"/>
          <p:nvPr/>
        </p:nvSpPr>
        <p:spPr>
          <a:xfrm>
            <a:off x="323528" y="1700808"/>
            <a:ext cx="4680520" cy="369332"/>
          </a:xfrm>
          <a:prstGeom prst="rect">
            <a:avLst/>
          </a:prstGeom>
          <a:noFill/>
        </p:spPr>
        <p:txBody>
          <a:bodyPr wrap="square" rtlCol="0">
            <a:spAutoFit/>
          </a:bodyPr>
          <a:lstStyle/>
          <a:p>
            <a:r>
              <a:rPr lang="pt-BR" dirty="0" smtClean="0"/>
              <a:t>“Produção per capita de cereais (2000-2010)”</a:t>
            </a:r>
            <a:endParaRPr lang="pt-BR" dirty="0"/>
          </a:p>
        </p:txBody>
      </p:sp>
      <p:sp>
        <p:nvSpPr>
          <p:cNvPr id="3" name="CaixaDeTexto 2"/>
          <p:cNvSpPr txBox="1"/>
          <p:nvPr/>
        </p:nvSpPr>
        <p:spPr>
          <a:xfrm>
            <a:off x="3995936" y="6309320"/>
            <a:ext cx="4824536" cy="369332"/>
          </a:xfrm>
          <a:prstGeom prst="rect">
            <a:avLst/>
          </a:prstGeom>
          <a:noFill/>
        </p:spPr>
        <p:txBody>
          <a:bodyPr wrap="square" rtlCol="0">
            <a:spAutoFit/>
          </a:bodyPr>
          <a:lstStyle/>
          <a:p>
            <a:pPr algn="r"/>
            <a:r>
              <a:rPr lang="pt-BR" i="1" dirty="0"/>
              <a:t>Fonte: FAO Anuário 2013</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7Bilhões</a:t>
            </a:r>
            <a:endParaRPr lang="pt-BR" dirty="0"/>
          </a:p>
        </p:txBody>
      </p:sp>
      <p:sp>
        <p:nvSpPr>
          <p:cNvPr id="3" name="Espaço Reservado para Conteúdo 2"/>
          <p:cNvSpPr>
            <a:spLocks noGrp="1"/>
          </p:cNvSpPr>
          <p:nvPr>
            <p:ph idx="1"/>
          </p:nvPr>
        </p:nvSpPr>
        <p:spPr/>
        <p:txBody>
          <a:bodyPr/>
          <a:lstStyle/>
          <a:p>
            <a:r>
              <a:rPr lang="pt-BR" dirty="0" smtClean="0"/>
              <a:t>Aumento da População Humana</a:t>
            </a:r>
          </a:p>
          <a:p>
            <a:endParaRPr lang="pt-BR" dirty="0" smtClean="0"/>
          </a:p>
          <a:p>
            <a:r>
              <a:rPr lang="pt-BR" dirty="0" smtClean="0"/>
              <a:t>Impactos</a:t>
            </a:r>
          </a:p>
          <a:p>
            <a:pPr lvl="1"/>
            <a:r>
              <a:rPr lang="pt-BR" dirty="0" smtClean="0"/>
              <a:t>Consumo;</a:t>
            </a:r>
          </a:p>
          <a:p>
            <a:pPr lvl="1"/>
            <a:r>
              <a:rPr lang="pt-BR" dirty="0" smtClean="0"/>
              <a:t>Produção;</a:t>
            </a:r>
          </a:p>
          <a:p>
            <a:pPr lvl="1"/>
            <a:r>
              <a:rPr lang="pt-BR" dirty="0" smtClean="0"/>
              <a:t>Ambiente;</a:t>
            </a:r>
          </a:p>
          <a:p>
            <a:pPr lvl="1"/>
            <a:r>
              <a:rPr lang="pt-BR" dirty="0" smtClean="0"/>
              <a:t>Urbanização;</a:t>
            </a:r>
          </a:p>
          <a:p>
            <a:pPr lvl="1"/>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a:t>
            </a:r>
            <a:endParaRPr lang="pt-BR" sz="3200" dirty="0"/>
          </a:p>
        </p:txBody>
      </p:sp>
      <p:pic>
        <p:nvPicPr>
          <p:cNvPr id="1026" name="Picture 2"/>
          <p:cNvPicPr>
            <a:picLocks noChangeAspect="1" noChangeArrowheads="1"/>
          </p:cNvPicPr>
          <p:nvPr/>
        </p:nvPicPr>
        <p:blipFill>
          <a:blip r:embed="rId2" cstate="print"/>
          <a:srcRect/>
          <a:stretch>
            <a:fillRect/>
          </a:stretch>
        </p:blipFill>
        <p:spPr bwMode="auto">
          <a:xfrm>
            <a:off x="4873064" y="980728"/>
            <a:ext cx="3633589" cy="5207012"/>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99592" y="1009132"/>
            <a:ext cx="3565099" cy="5184576"/>
          </a:xfrm>
          <a:prstGeom prst="rect">
            <a:avLst/>
          </a:prstGeom>
          <a:noFill/>
          <a:ln w="9525">
            <a:noFill/>
            <a:miter lim="800000"/>
            <a:headEnd/>
            <a:tailEnd/>
          </a:ln>
        </p:spPr>
      </p:pic>
      <p:sp>
        <p:nvSpPr>
          <p:cNvPr id="6" name="CaixaDeTexto 5"/>
          <p:cNvSpPr txBox="1"/>
          <p:nvPr/>
        </p:nvSpPr>
        <p:spPr>
          <a:xfrm>
            <a:off x="683568" y="6220296"/>
            <a:ext cx="7344816" cy="646331"/>
          </a:xfrm>
          <a:prstGeom prst="rect">
            <a:avLst/>
          </a:prstGeom>
          <a:noFill/>
        </p:spPr>
        <p:txBody>
          <a:bodyPr wrap="square" rtlCol="0">
            <a:spAutoFit/>
          </a:bodyPr>
          <a:lstStyle/>
          <a:p>
            <a:r>
              <a:rPr lang="pt-BR" dirty="0" smtClean="0"/>
              <a:t>Produção per capita de trigo e arroz respectivamente</a:t>
            </a:r>
          </a:p>
          <a:p>
            <a:r>
              <a:rPr lang="pt-BR" i="1" dirty="0"/>
              <a:t>Fonte: FAO Anuário 2013</a:t>
            </a:r>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a:t>
            </a:r>
            <a:endParaRPr lang="pt-BR" sz="3200" dirty="0"/>
          </a:p>
        </p:txBody>
      </p:sp>
      <p:sp>
        <p:nvSpPr>
          <p:cNvPr id="5" name="Espaço Reservado para Conteúdo 4"/>
          <p:cNvSpPr>
            <a:spLocks noGrp="1"/>
          </p:cNvSpPr>
          <p:nvPr>
            <p:ph idx="1"/>
          </p:nvPr>
        </p:nvSpPr>
        <p:spPr/>
        <p:txBody>
          <a:bodyPr>
            <a:normAutofit/>
          </a:bodyPr>
          <a:lstStyle/>
          <a:p>
            <a:pPr>
              <a:buNone/>
            </a:pPr>
            <a:r>
              <a:rPr lang="pt-BR" sz="2000" dirty="0" smtClean="0"/>
              <a:t>Produção per capita (mundial)</a:t>
            </a:r>
          </a:p>
          <a:p>
            <a:pPr>
              <a:buNone/>
            </a:pPr>
            <a:r>
              <a:rPr lang="pt-BR" sz="2000" dirty="0" smtClean="0"/>
              <a:t>de açúcar</a:t>
            </a:r>
            <a:endParaRPr lang="pt-BR" sz="2000" dirty="0"/>
          </a:p>
        </p:txBody>
      </p:sp>
      <p:pic>
        <p:nvPicPr>
          <p:cNvPr id="2050" name="Picture 2"/>
          <p:cNvPicPr>
            <a:picLocks noChangeAspect="1" noChangeArrowheads="1"/>
          </p:cNvPicPr>
          <p:nvPr/>
        </p:nvPicPr>
        <p:blipFill>
          <a:blip r:embed="rId2" cstate="print"/>
          <a:srcRect/>
          <a:stretch>
            <a:fillRect/>
          </a:stretch>
        </p:blipFill>
        <p:spPr bwMode="auto">
          <a:xfrm>
            <a:off x="4499992" y="980728"/>
            <a:ext cx="4176464" cy="554855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 – açúcar no mundo</a:t>
            </a:r>
            <a:endParaRPr lang="pt-BR" sz="3200" dirty="0"/>
          </a:p>
        </p:txBody>
      </p:sp>
      <p:sp>
        <p:nvSpPr>
          <p:cNvPr id="5" name="Espaço Reservado para Conteúdo 4"/>
          <p:cNvSpPr>
            <a:spLocks noGrp="1"/>
          </p:cNvSpPr>
          <p:nvPr>
            <p:ph idx="1"/>
          </p:nvPr>
        </p:nvSpPr>
        <p:spPr/>
        <p:txBody>
          <a:bodyPr/>
          <a:lstStyle/>
          <a:p>
            <a:endParaRPr lang="pt-BR"/>
          </a:p>
        </p:txBody>
      </p:sp>
      <p:pic>
        <p:nvPicPr>
          <p:cNvPr id="3074" name="Picture 2"/>
          <p:cNvPicPr>
            <a:picLocks noChangeAspect="1" noChangeArrowheads="1"/>
          </p:cNvPicPr>
          <p:nvPr/>
        </p:nvPicPr>
        <p:blipFill>
          <a:blip r:embed="rId2" cstate="print"/>
          <a:srcRect/>
          <a:stretch>
            <a:fillRect/>
          </a:stretch>
        </p:blipFill>
        <p:spPr bwMode="auto">
          <a:xfrm>
            <a:off x="755576" y="1412776"/>
            <a:ext cx="7652876" cy="489654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 - carnes</a:t>
            </a:r>
            <a:br>
              <a:rPr lang="pt-BR" sz="3200" dirty="0" smtClean="0"/>
            </a:br>
            <a:endParaRPr lang="pt-BR" sz="3200" dirty="0"/>
          </a:p>
        </p:txBody>
      </p:sp>
      <p:sp>
        <p:nvSpPr>
          <p:cNvPr id="8" name="Espaço Reservado para Conteúdo 7"/>
          <p:cNvSpPr>
            <a:spLocks noGrp="1"/>
          </p:cNvSpPr>
          <p:nvPr>
            <p:ph idx="1"/>
          </p:nvPr>
        </p:nvSpPr>
        <p:spPr/>
        <p:txBody>
          <a:bodyPr/>
          <a:lstStyle/>
          <a:p>
            <a:endParaRPr lang="pt-BR"/>
          </a:p>
        </p:txBody>
      </p:sp>
      <p:pic>
        <p:nvPicPr>
          <p:cNvPr id="5125" name="Picture 5"/>
          <p:cNvPicPr>
            <a:picLocks noChangeAspect="1" noChangeArrowheads="1"/>
          </p:cNvPicPr>
          <p:nvPr/>
        </p:nvPicPr>
        <p:blipFill>
          <a:blip r:embed="rId2" cstate="print"/>
          <a:srcRect/>
          <a:stretch>
            <a:fillRect/>
          </a:stretch>
        </p:blipFill>
        <p:spPr bwMode="auto">
          <a:xfrm>
            <a:off x="755576" y="1196752"/>
            <a:ext cx="7597651" cy="536238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a:t>
            </a:r>
            <a:endParaRPr lang="pt-BR" sz="3200" dirty="0"/>
          </a:p>
        </p:txBody>
      </p:sp>
      <p:sp>
        <p:nvSpPr>
          <p:cNvPr id="5" name="Espaço Reservado para Conteúdo 4"/>
          <p:cNvSpPr>
            <a:spLocks noGrp="1"/>
          </p:cNvSpPr>
          <p:nvPr>
            <p:ph idx="1"/>
          </p:nvPr>
        </p:nvSpPr>
        <p:spPr/>
        <p:txBody>
          <a:bodyPr/>
          <a:lstStyle/>
          <a:p>
            <a:pPr>
              <a:buNone/>
            </a:pPr>
            <a:endParaRPr lang="pt-BR" dirty="0"/>
          </a:p>
        </p:txBody>
      </p:sp>
      <p:pic>
        <p:nvPicPr>
          <p:cNvPr id="6146" name="Picture 2"/>
          <p:cNvPicPr>
            <a:picLocks noChangeAspect="1" noChangeArrowheads="1"/>
          </p:cNvPicPr>
          <p:nvPr/>
        </p:nvPicPr>
        <p:blipFill>
          <a:blip r:embed="rId2" cstate="print"/>
          <a:srcRect/>
          <a:stretch>
            <a:fillRect/>
          </a:stretch>
        </p:blipFill>
        <p:spPr bwMode="auto">
          <a:xfrm>
            <a:off x="395536" y="1124744"/>
            <a:ext cx="4044305" cy="550442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 - peixes</a:t>
            </a:r>
            <a:endParaRPr lang="pt-BR" sz="3200" dirty="0"/>
          </a:p>
        </p:txBody>
      </p:sp>
      <p:sp>
        <p:nvSpPr>
          <p:cNvPr id="5" name="Espaço Reservado para Conteúdo 4"/>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cstate="print"/>
          <a:srcRect/>
          <a:stretch>
            <a:fillRect/>
          </a:stretch>
        </p:blipFill>
        <p:spPr bwMode="auto">
          <a:xfrm>
            <a:off x="1043608" y="1772816"/>
            <a:ext cx="7267047" cy="417646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3200" dirty="0" smtClean="0"/>
              <a:t>Produção – panorama geral mundial</a:t>
            </a:r>
            <a:endParaRPr lang="pt-BR" sz="3200" dirty="0"/>
          </a:p>
        </p:txBody>
      </p:sp>
      <p:sp>
        <p:nvSpPr>
          <p:cNvPr id="5" name="Espaço Reservado para Conteúdo 4"/>
          <p:cNvSpPr>
            <a:spLocks noGrp="1"/>
          </p:cNvSpPr>
          <p:nvPr>
            <p:ph idx="1"/>
          </p:nvPr>
        </p:nvSpPr>
        <p:spPr>
          <a:xfrm>
            <a:off x="457200" y="1600200"/>
            <a:ext cx="8507288" cy="5069160"/>
          </a:xfrm>
        </p:spPr>
        <p:txBody>
          <a:bodyPr>
            <a:normAutofit fontScale="70000" lnSpcReduction="20000"/>
          </a:bodyPr>
          <a:lstStyle/>
          <a:p>
            <a:r>
              <a:rPr lang="pt-BR" dirty="0" smtClean="0"/>
              <a:t>A </a:t>
            </a:r>
            <a:r>
              <a:rPr lang="pt-BR" dirty="0">
                <a:solidFill>
                  <a:schemeClr val="accent3">
                    <a:lumMod val="75000"/>
                  </a:schemeClr>
                </a:solidFill>
              </a:rPr>
              <a:t>produção agrícola</a:t>
            </a:r>
            <a:r>
              <a:rPr lang="pt-BR" dirty="0"/>
              <a:t> mundial </a:t>
            </a:r>
            <a:r>
              <a:rPr lang="pt-BR" dirty="0">
                <a:solidFill>
                  <a:schemeClr val="accent3">
                    <a:lumMod val="75000"/>
                  </a:schemeClr>
                </a:solidFill>
              </a:rPr>
              <a:t>triplicou</a:t>
            </a:r>
            <a:r>
              <a:rPr lang="pt-BR" dirty="0"/>
              <a:t> nos </a:t>
            </a:r>
            <a:r>
              <a:rPr lang="pt-BR" dirty="0">
                <a:solidFill>
                  <a:schemeClr val="accent3">
                    <a:lumMod val="75000"/>
                  </a:schemeClr>
                </a:solidFill>
              </a:rPr>
              <a:t>últimos 50 anos</a:t>
            </a:r>
            <a:r>
              <a:rPr lang="pt-BR" dirty="0"/>
              <a:t>, principalmente devido a </a:t>
            </a:r>
            <a:r>
              <a:rPr lang="pt-BR" dirty="0">
                <a:solidFill>
                  <a:schemeClr val="accent3">
                    <a:lumMod val="75000"/>
                  </a:schemeClr>
                </a:solidFill>
              </a:rPr>
              <a:t>maior produtividade por unidade de terra </a:t>
            </a:r>
            <a:r>
              <a:rPr lang="pt-BR" dirty="0"/>
              <a:t>e </a:t>
            </a:r>
            <a:r>
              <a:rPr lang="pt-BR" dirty="0">
                <a:solidFill>
                  <a:schemeClr val="accent3">
                    <a:lumMod val="75000"/>
                  </a:schemeClr>
                </a:solidFill>
              </a:rPr>
              <a:t>intensificação dos cultivos</a:t>
            </a:r>
            <a:r>
              <a:rPr lang="pt-BR" dirty="0"/>
              <a:t>.</a:t>
            </a:r>
          </a:p>
          <a:p>
            <a:endParaRPr lang="pt-BR" dirty="0" smtClean="0"/>
          </a:p>
          <a:p>
            <a:r>
              <a:rPr lang="pt-BR" dirty="0" smtClean="0"/>
              <a:t>O </a:t>
            </a:r>
            <a:r>
              <a:rPr lang="pt-BR" dirty="0"/>
              <a:t>fornecimento de </a:t>
            </a:r>
            <a:r>
              <a:rPr lang="pt-BR" dirty="0">
                <a:solidFill>
                  <a:schemeClr val="accent3">
                    <a:lumMod val="75000"/>
                  </a:schemeClr>
                </a:solidFill>
              </a:rPr>
              <a:t>alimentos per capita global </a:t>
            </a:r>
            <a:r>
              <a:rPr lang="pt-BR" dirty="0"/>
              <a:t>aumentou de </a:t>
            </a:r>
            <a:r>
              <a:rPr lang="pt-BR" dirty="0">
                <a:solidFill>
                  <a:schemeClr val="accent3">
                    <a:lumMod val="75000"/>
                  </a:schemeClr>
                </a:solidFill>
              </a:rPr>
              <a:t>2.200 kcal/dia</a:t>
            </a:r>
            <a:r>
              <a:rPr lang="pt-BR" dirty="0"/>
              <a:t> no início dos ano 1960 </a:t>
            </a:r>
            <a:r>
              <a:rPr lang="pt-BR" dirty="0">
                <a:solidFill>
                  <a:schemeClr val="accent3">
                    <a:lumMod val="75000"/>
                  </a:schemeClr>
                </a:solidFill>
              </a:rPr>
              <a:t>para</a:t>
            </a:r>
            <a:r>
              <a:rPr lang="pt-BR" dirty="0"/>
              <a:t> mais de </a:t>
            </a:r>
            <a:r>
              <a:rPr lang="pt-BR" dirty="0">
                <a:solidFill>
                  <a:schemeClr val="accent3">
                    <a:lumMod val="75000"/>
                  </a:schemeClr>
                </a:solidFill>
              </a:rPr>
              <a:t>2.800 kcal/dia </a:t>
            </a:r>
            <a:r>
              <a:rPr lang="pt-BR" dirty="0"/>
              <a:t>em 2009. Com 3.370 kcal/pessoa/dia, a </a:t>
            </a:r>
            <a:r>
              <a:rPr lang="pt-BR" dirty="0">
                <a:solidFill>
                  <a:schemeClr val="accent3">
                    <a:lumMod val="75000"/>
                  </a:schemeClr>
                </a:solidFill>
              </a:rPr>
              <a:t>Europ</a:t>
            </a:r>
            <a:r>
              <a:rPr lang="pt-BR" dirty="0"/>
              <a:t>a atualmente tem a </a:t>
            </a:r>
            <a:r>
              <a:rPr lang="pt-BR" dirty="0">
                <a:solidFill>
                  <a:schemeClr val="accent3">
                    <a:lumMod val="75000"/>
                  </a:schemeClr>
                </a:solidFill>
              </a:rPr>
              <a:t>mais alta taxa média per capita de fornecimento de alimentos</a:t>
            </a:r>
            <a:r>
              <a:rPr lang="pt-BR" dirty="0"/>
              <a:t>.</a:t>
            </a:r>
          </a:p>
          <a:p>
            <a:endParaRPr lang="pt-BR" dirty="0" smtClean="0"/>
          </a:p>
          <a:p>
            <a:r>
              <a:rPr lang="pt-BR" dirty="0" smtClean="0"/>
              <a:t>A </a:t>
            </a:r>
            <a:r>
              <a:rPr lang="pt-BR" dirty="0"/>
              <a:t>produção de </a:t>
            </a:r>
            <a:r>
              <a:rPr lang="pt-BR" dirty="0">
                <a:solidFill>
                  <a:schemeClr val="accent3">
                    <a:lumMod val="75000"/>
                  </a:schemeClr>
                </a:solidFill>
              </a:rPr>
              <a:t>cereais</a:t>
            </a:r>
            <a:r>
              <a:rPr lang="pt-BR" dirty="0"/>
              <a:t> ocupa </a:t>
            </a:r>
            <a:r>
              <a:rPr lang="pt-BR" dirty="0">
                <a:solidFill>
                  <a:schemeClr val="accent3">
                    <a:lumMod val="75000"/>
                  </a:schemeClr>
                </a:solidFill>
              </a:rPr>
              <a:t>mais da metade da área cultivada </a:t>
            </a:r>
            <a:r>
              <a:rPr lang="pt-BR" dirty="0"/>
              <a:t>mundial e é a mais importante fonte de alimentos para consumo humano. Das 2,3 toneladas de cereais produzidos a cada ano, 1 bilhão é destinado ao consumo humano, 750 milhões de toneladas são usadas para alimentação animal e 500 milhões de toneladas são ou processadas pela indústria, usadas na alimentação ou </a:t>
            </a:r>
            <a:r>
              <a:rPr lang="pt-BR" dirty="0" smtClean="0"/>
              <a:t>desperdiçadas.</a:t>
            </a:r>
            <a:endParaRPr lang="pt-BR" dirty="0"/>
          </a:p>
          <a:p>
            <a:pPr>
              <a:buNone/>
            </a:pP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Consumo</a:t>
            </a:r>
            <a:endParaRPr lang="pt-BR" dirty="0"/>
          </a:p>
        </p:txBody>
      </p:sp>
      <p:sp>
        <p:nvSpPr>
          <p:cNvPr id="3" name="Espaço Reservado para Conteúdo 2"/>
          <p:cNvSpPr>
            <a:spLocks noGrp="1"/>
          </p:cNvSpPr>
          <p:nvPr>
            <p:ph idx="1"/>
          </p:nvPr>
        </p:nvSpPr>
        <p:spPr/>
        <p:txBody>
          <a:bodyPr>
            <a:normAutofit fontScale="92500" lnSpcReduction="10000"/>
          </a:bodyPr>
          <a:lstStyle/>
          <a:p>
            <a:pPr>
              <a:buNone/>
            </a:pPr>
            <a:r>
              <a:rPr lang="pt-BR" sz="2000" dirty="0" smtClean="0"/>
              <a:t>1- </a:t>
            </a:r>
            <a:r>
              <a:rPr lang="pt-BR" sz="2000" b="1" dirty="0" smtClean="0"/>
              <a:t>Consumo Exigente</a:t>
            </a:r>
            <a:r>
              <a:rPr lang="pt-BR" sz="2000" dirty="0" smtClean="0"/>
              <a:t> – qualidade, certificação e </a:t>
            </a:r>
            <a:r>
              <a:rPr lang="pt-BR" sz="2000" dirty="0" err="1" smtClean="0"/>
              <a:t>rastrealidade</a:t>
            </a:r>
            <a:endParaRPr lang="pt-BR" sz="2000" dirty="0" smtClean="0"/>
          </a:p>
          <a:p>
            <a:pPr>
              <a:buNone/>
            </a:pPr>
            <a:r>
              <a:rPr lang="pt-BR" sz="2000" dirty="0" smtClean="0"/>
              <a:t>2- </a:t>
            </a:r>
            <a:r>
              <a:rPr lang="pt-BR" sz="2000" b="1" dirty="0" smtClean="0"/>
              <a:t>Consumo +60</a:t>
            </a:r>
            <a:r>
              <a:rPr lang="pt-BR" sz="2000" dirty="0" smtClean="0"/>
              <a:t> – envelhecimento da população</a:t>
            </a:r>
          </a:p>
          <a:p>
            <a:pPr>
              <a:buNone/>
            </a:pPr>
            <a:r>
              <a:rPr lang="pt-BR" sz="2000" dirty="0" smtClean="0"/>
              <a:t>3- </a:t>
            </a:r>
            <a:r>
              <a:rPr lang="pt-BR" sz="2000" b="1" dirty="0" smtClean="0"/>
              <a:t>Consumo Saudável</a:t>
            </a:r>
            <a:r>
              <a:rPr lang="pt-BR" sz="2000" dirty="0" smtClean="0"/>
              <a:t> – aumento da demanda de produtos saudáveis</a:t>
            </a:r>
          </a:p>
          <a:p>
            <a:pPr>
              <a:buNone/>
            </a:pPr>
            <a:r>
              <a:rPr lang="pt-BR" sz="2000" dirty="0" smtClean="0"/>
              <a:t>4- </a:t>
            </a:r>
            <a:r>
              <a:rPr lang="pt-BR" sz="2000" b="1" dirty="0" smtClean="0"/>
              <a:t>Consumo Responsável</a:t>
            </a:r>
            <a:r>
              <a:rPr lang="pt-BR" sz="2000" dirty="0" smtClean="0"/>
              <a:t> – resultado do aumento da conscientização socioambiental</a:t>
            </a:r>
          </a:p>
          <a:p>
            <a:pPr>
              <a:buNone/>
            </a:pPr>
            <a:r>
              <a:rPr lang="pt-BR" sz="2000" dirty="0" smtClean="0"/>
              <a:t>5- </a:t>
            </a:r>
            <a:r>
              <a:rPr lang="pt-BR" sz="2000" b="1" dirty="0" smtClean="0"/>
              <a:t>Consumo de Baixa Renda</a:t>
            </a:r>
            <a:r>
              <a:rPr lang="pt-BR" sz="2000" dirty="0" smtClean="0"/>
              <a:t> – entrada das classes C,D,E no mercado de consumo de forma mais significativa</a:t>
            </a:r>
          </a:p>
          <a:p>
            <a:pPr>
              <a:buNone/>
            </a:pPr>
            <a:r>
              <a:rPr lang="pt-BR" sz="2000" dirty="0" smtClean="0"/>
              <a:t>6- </a:t>
            </a:r>
            <a:r>
              <a:rPr lang="pt-BR" sz="2000" b="1" dirty="0" smtClean="0"/>
              <a:t>Consumo Precoce</a:t>
            </a:r>
            <a:r>
              <a:rPr lang="pt-BR" sz="2000" dirty="0" smtClean="0"/>
              <a:t> – aumento do poder de decisão de compra familiar pelas crianças e adolescentes.</a:t>
            </a:r>
          </a:p>
          <a:p>
            <a:pPr>
              <a:buNone/>
            </a:pPr>
            <a:r>
              <a:rPr lang="pt-BR" sz="2000" dirty="0" smtClean="0"/>
              <a:t>7- </a:t>
            </a:r>
            <a:r>
              <a:rPr lang="pt-BR" sz="2000" b="1" dirty="0" smtClean="0"/>
              <a:t>Consumo Online</a:t>
            </a:r>
            <a:r>
              <a:rPr lang="pt-BR" sz="2000" dirty="0" smtClean="0"/>
              <a:t> – compras “virtuais”</a:t>
            </a:r>
          </a:p>
          <a:p>
            <a:pPr>
              <a:buNone/>
            </a:pPr>
            <a:r>
              <a:rPr lang="pt-BR" sz="2000" dirty="0" smtClean="0"/>
              <a:t>8- </a:t>
            </a:r>
            <a:r>
              <a:rPr lang="pt-BR" sz="2000" b="1" dirty="0" smtClean="0"/>
              <a:t>Consumo Prático</a:t>
            </a:r>
            <a:r>
              <a:rPr lang="pt-BR" sz="2000" dirty="0" smtClean="0"/>
              <a:t> – busca por produtos práticos que contribuam com a otimização do tempo</a:t>
            </a:r>
          </a:p>
          <a:p>
            <a:pPr>
              <a:buNone/>
            </a:pPr>
            <a:r>
              <a:rPr lang="pt-BR" sz="2000" dirty="0" smtClean="0"/>
              <a:t>9- </a:t>
            </a:r>
            <a:r>
              <a:rPr lang="pt-BR" sz="2000" b="1" dirty="0" smtClean="0"/>
              <a:t>Consumo em Nichos</a:t>
            </a:r>
            <a:r>
              <a:rPr lang="pt-BR" sz="2000" dirty="0" smtClean="0"/>
              <a:t> – produtos e serviços cada vez mais direcionados a mercados específicos (portadores de necessidades especiais, público GLS, outras etnias entre outros)</a:t>
            </a:r>
            <a:endParaRPr lang="pt-BR" sz="2000" dirty="0"/>
          </a:p>
        </p:txBody>
      </p:sp>
      <p:sp>
        <p:nvSpPr>
          <p:cNvPr id="5" name="Retângulo 4"/>
          <p:cNvSpPr/>
          <p:nvPr/>
        </p:nvSpPr>
        <p:spPr>
          <a:xfrm>
            <a:off x="6804248" y="476672"/>
            <a:ext cx="187220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Mercado cada vez mais fragmentado e adaptado</a:t>
            </a:r>
            <a:endParaRPr lang="pt-BR" dirty="0"/>
          </a:p>
        </p:txBody>
      </p:sp>
      <p:pic>
        <p:nvPicPr>
          <p:cNvPr id="6" name="Imagem 5" descr="velhos_pedros-simoes.jpg"/>
          <p:cNvPicPr>
            <a:picLocks noChangeAspect="1"/>
          </p:cNvPicPr>
          <p:nvPr/>
        </p:nvPicPr>
        <p:blipFill>
          <a:blip r:embed="rId2" cstate="print"/>
          <a:stretch>
            <a:fillRect/>
          </a:stretch>
        </p:blipFill>
        <p:spPr>
          <a:xfrm>
            <a:off x="4355976" y="1916832"/>
            <a:ext cx="4215235" cy="3144565"/>
          </a:xfrm>
          <a:prstGeom prst="rect">
            <a:avLst/>
          </a:prstGeom>
        </p:spPr>
      </p:pic>
      <p:pic>
        <p:nvPicPr>
          <p:cNvPr id="7" name="Imagem 6" descr="consumismo-infantil1 (1).jpg"/>
          <p:cNvPicPr>
            <a:picLocks noChangeAspect="1"/>
          </p:cNvPicPr>
          <p:nvPr/>
        </p:nvPicPr>
        <p:blipFill>
          <a:blip r:embed="rId3" cstate="print"/>
          <a:stretch>
            <a:fillRect/>
          </a:stretch>
        </p:blipFill>
        <p:spPr>
          <a:xfrm>
            <a:off x="2195736" y="692696"/>
            <a:ext cx="3459834" cy="2620640"/>
          </a:xfrm>
          <a:prstGeom prst="rect">
            <a:avLst/>
          </a:prstGeom>
        </p:spPr>
      </p:pic>
      <p:pic>
        <p:nvPicPr>
          <p:cNvPr id="8" name="Imagem 7" descr="consumidor-online.jpg"/>
          <p:cNvPicPr>
            <a:picLocks noChangeAspect="1"/>
          </p:cNvPicPr>
          <p:nvPr/>
        </p:nvPicPr>
        <p:blipFill>
          <a:blip r:embed="rId4" cstate="print"/>
          <a:stretch>
            <a:fillRect/>
          </a:stretch>
        </p:blipFill>
        <p:spPr>
          <a:xfrm>
            <a:off x="5652120" y="332656"/>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nodeType="clickEffect">
                                  <p:stCondLst>
                                    <p:cond delay="0"/>
                                  </p:stCondLst>
                                  <p:childTnLst>
                                    <p:animEffect transition="out" filter="checkerboard(across)">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Consumo</a:t>
            </a:r>
            <a:endParaRPr lang="pt-BR" dirty="0"/>
          </a:p>
        </p:txBody>
      </p:sp>
      <p:pic>
        <p:nvPicPr>
          <p:cNvPr id="4" name="Espaço Reservado para Conteúdo 3" descr="tabela consumo importante.png"/>
          <p:cNvPicPr>
            <a:picLocks noGrp="1" noChangeAspect="1"/>
          </p:cNvPicPr>
          <p:nvPr>
            <p:ph idx="1"/>
          </p:nvPr>
        </p:nvPicPr>
        <p:blipFill>
          <a:blip r:embed="rId2" cstate="print"/>
          <a:stretch>
            <a:fillRect/>
          </a:stretch>
        </p:blipFill>
        <p:spPr>
          <a:xfrm>
            <a:off x="395536" y="1124743"/>
            <a:ext cx="8196335" cy="5324921"/>
          </a:xfrm>
        </p:spPr>
      </p:pic>
      <p:sp>
        <p:nvSpPr>
          <p:cNvPr id="5" name="CaixaDeTexto 4"/>
          <p:cNvSpPr txBox="1"/>
          <p:nvPr/>
        </p:nvSpPr>
        <p:spPr>
          <a:xfrm>
            <a:off x="467544" y="6237312"/>
            <a:ext cx="6624736" cy="369332"/>
          </a:xfrm>
          <a:prstGeom prst="rect">
            <a:avLst/>
          </a:prstGeom>
          <a:noFill/>
        </p:spPr>
        <p:txBody>
          <a:bodyPr wrap="square" rtlCol="0">
            <a:spAutoFit/>
          </a:bodyPr>
          <a:lstStyle/>
          <a:p>
            <a:r>
              <a:rPr lang="pt-BR" dirty="0" smtClean="0"/>
              <a:t>Fonte: </a:t>
            </a:r>
            <a:r>
              <a:rPr lang="pt-BR" dirty="0" err="1" smtClean="0"/>
              <a:t>Bursztyn</a:t>
            </a:r>
            <a:r>
              <a:rPr lang="pt-BR" dirty="0" smtClean="0"/>
              <a:t> </a:t>
            </a:r>
            <a:r>
              <a:rPr lang="pt-BR" dirty="0" err="1" smtClean="0"/>
              <a:t>et</a:t>
            </a:r>
            <a:r>
              <a:rPr lang="pt-BR" dirty="0" smtClean="0"/>
              <a:t> al. Para Pensar o Desenvolvimento Sustentável</a:t>
            </a:r>
            <a:endParaRPr lang="pt-B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Consumo </a:t>
            </a:r>
            <a:r>
              <a:rPr lang="pt-BR" sz="2800" dirty="0" smtClean="0"/>
              <a:t>(Continuação da tabela)</a:t>
            </a:r>
            <a:endParaRPr lang="pt-BR" sz="2800" dirty="0"/>
          </a:p>
        </p:txBody>
      </p:sp>
      <p:pic>
        <p:nvPicPr>
          <p:cNvPr id="4" name="Espaço Reservado para Conteúdo 3" descr="tabela consumo importante 2.png"/>
          <p:cNvPicPr>
            <a:picLocks noGrp="1" noChangeAspect="1"/>
          </p:cNvPicPr>
          <p:nvPr>
            <p:ph idx="1"/>
          </p:nvPr>
        </p:nvPicPr>
        <p:blipFill>
          <a:blip r:embed="rId2" cstate="print"/>
          <a:stretch>
            <a:fillRect/>
          </a:stretch>
        </p:blipFill>
        <p:spPr>
          <a:xfrm>
            <a:off x="0" y="1124744"/>
            <a:ext cx="8892480" cy="529795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População Mundial</a:t>
            </a:r>
            <a:endParaRPr lang="pt-BR" dirty="0"/>
          </a:p>
        </p:txBody>
      </p:sp>
      <p:sp>
        <p:nvSpPr>
          <p:cNvPr id="3" name="Espaço Reservado para Conteúdo 2"/>
          <p:cNvSpPr>
            <a:spLocks noGrp="1"/>
          </p:cNvSpPr>
          <p:nvPr>
            <p:ph idx="1"/>
          </p:nvPr>
        </p:nvSpPr>
        <p:spPr>
          <a:xfrm>
            <a:off x="457200" y="1600200"/>
            <a:ext cx="8229600" cy="4972072"/>
          </a:xfrm>
        </p:spPr>
        <p:txBody>
          <a:bodyPr>
            <a:normAutofit lnSpcReduction="10000"/>
          </a:bodyPr>
          <a:lstStyle/>
          <a:p>
            <a:pPr algn="r">
              <a:buNone/>
            </a:pPr>
            <a:endParaRPr lang="pt-BR" dirty="0" smtClean="0"/>
          </a:p>
          <a:p>
            <a:pPr algn="r">
              <a:buNone/>
            </a:pPr>
            <a:endParaRPr lang="pt-BR" dirty="0" smtClean="0"/>
          </a:p>
          <a:p>
            <a:pPr algn="r">
              <a:buNone/>
            </a:pPr>
            <a:endParaRPr lang="pt-BR" dirty="0" smtClean="0"/>
          </a:p>
          <a:p>
            <a:pPr algn="r">
              <a:buNone/>
            </a:pPr>
            <a:endParaRPr lang="pt-BR" dirty="0" smtClean="0"/>
          </a:p>
          <a:p>
            <a:pPr algn="r">
              <a:buNone/>
            </a:pPr>
            <a:endParaRPr lang="pt-BR" dirty="0" smtClean="0"/>
          </a:p>
          <a:p>
            <a:pPr algn="r">
              <a:buNone/>
            </a:pPr>
            <a:endParaRPr lang="pt-BR" dirty="0" smtClean="0"/>
          </a:p>
          <a:p>
            <a:pPr algn="r">
              <a:buNone/>
            </a:pPr>
            <a:endParaRPr lang="pt-BR" dirty="0" smtClean="0"/>
          </a:p>
          <a:p>
            <a:pPr algn="r">
              <a:buNone/>
            </a:pPr>
            <a:endParaRPr lang="pt-BR" dirty="0" smtClean="0"/>
          </a:p>
          <a:p>
            <a:pPr algn="r">
              <a:buNone/>
            </a:pPr>
            <a:r>
              <a:rPr lang="pt-BR" dirty="0" smtClean="0"/>
              <a:t>Fonte: </a:t>
            </a:r>
            <a:r>
              <a:rPr lang="pt-BR" dirty="0" err="1" smtClean="0"/>
              <a:t>worldometers</a:t>
            </a:r>
            <a:r>
              <a:rPr lang="pt-BR" dirty="0" smtClean="0"/>
              <a:t>.</a:t>
            </a:r>
            <a:r>
              <a:rPr lang="pt-BR" dirty="0" err="1" smtClean="0"/>
              <a:t>info</a:t>
            </a:r>
            <a:endParaRPr lang="pt-BR" dirty="0"/>
          </a:p>
        </p:txBody>
      </p:sp>
      <p:pic>
        <p:nvPicPr>
          <p:cNvPr id="1026" name="Picture 2" descr="C:\Users\Acer Aspire\Dropbox\Matérias\Genética Trabalho\Cresciment. Populacional.png"/>
          <p:cNvPicPr>
            <a:picLocks noChangeAspect="1" noChangeArrowheads="1"/>
          </p:cNvPicPr>
          <p:nvPr/>
        </p:nvPicPr>
        <p:blipFill>
          <a:blip r:embed="rId2" cstate="print"/>
          <a:srcRect/>
          <a:stretch>
            <a:fillRect/>
          </a:stretch>
        </p:blipFill>
        <p:spPr bwMode="auto">
          <a:xfrm>
            <a:off x="-1" y="1491664"/>
            <a:ext cx="10144165" cy="443367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Consumo </a:t>
            </a:r>
            <a:endParaRPr lang="pt-BR" dirty="0"/>
          </a:p>
        </p:txBody>
      </p:sp>
      <p:sp>
        <p:nvSpPr>
          <p:cNvPr id="3" name="Espaço Reservado para Conteúdo 2"/>
          <p:cNvSpPr>
            <a:spLocks noGrp="1"/>
          </p:cNvSpPr>
          <p:nvPr>
            <p:ph idx="1"/>
          </p:nvPr>
        </p:nvSpPr>
        <p:spPr>
          <a:xfrm>
            <a:off x="395536" y="1268760"/>
            <a:ext cx="8229600" cy="4525963"/>
          </a:xfrm>
        </p:spPr>
        <p:txBody>
          <a:bodyPr/>
          <a:lstStyle/>
          <a:p>
            <a:pPr>
              <a:buNone/>
            </a:pPr>
            <a:r>
              <a:rPr lang="pt-BR" dirty="0" smtClean="0"/>
              <a:t>Consumo saudável</a:t>
            </a:r>
          </a:p>
          <a:p>
            <a:pPr>
              <a:buNone/>
            </a:pPr>
            <a:endParaRPr lang="pt-BR" dirty="0"/>
          </a:p>
          <a:p>
            <a:pPr>
              <a:buNone/>
            </a:pPr>
            <a:r>
              <a:rPr lang="pt-BR" sz="2000" dirty="0" smtClean="0"/>
              <a:t>Evolução do mercado </a:t>
            </a:r>
            <a:r>
              <a:rPr lang="pt-BR" sz="2000" dirty="0" err="1" smtClean="0"/>
              <a:t>Diet</a:t>
            </a:r>
            <a:r>
              <a:rPr lang="pt-BR" sz="2000" dirty="0" smtClean="0"/>
              <a:t> e Light</a:t>
            </a:r>
          </a:p>
          <a:p>
            <a:pPr>
              <a:buNone/>
            </a:pPr>
            <a:endParaRPr lang="pt-BR" sz="2000" dirty="0"/>
          </a:p>
          <a:p>
            <a:pPr>
              <a:buNone/>
            </a:pPr>
            <a:endParaRPr lang="pt-BR" sz="2000" dirty="0" smtClean="0"/>
          </a:p>
          <a:p>
            <a:pPr>
              <a:buNone/>
            </a:pPr>
            <a:endParaRPr lang="pt-BR" sz="2000" dirty="0"/>
          </a:p>
          <a:p>
            <a:pPr>
              <a:buNone/>
            </a:pPr>
            <a:endParaRPr lang="pt-BR" sz="2000" dirty="0" smtClean="0"/>
          </a:p>
          <a:p>
            <a:pPr>
              <a:buNone/>
            </a:pPr>
            <a:endParaRPr lang="pt-BR" sz="2000" dirty="0"/>
          </a:p>
          <a:p>
            <a:pPr>
              <a:buNone/>
            </a:pPr>
            <a:r>
              <a:rPr lang="pt-BR" sz="2000" dirty="0" smtClean="0"/>
              <a:t>						Quantidade de categorias 						certificadas com o selo </a:t>
            </a:r>
            <a:r>
              <a:rPr lang="pt-BR" sz="2000" dirty="0" err="1" smtClean="0"/>
              <a:t>Procel</a:t>
            </a:r>
            <a:endParaRPr lang="pt-BR" sz="2000" dirty="0"/>
          </a:p>
        </p:txBody>
      </p:sp>
      <p:pic>
        <p:nvPicPr>
          <p:cNvPr id="9218" name="Picture 2"/>
          <p:cNvPicPr>
            <a:picLocks noChangeAspect="1" noChangeArrowheads="1"/>
          </p:cNvPicPr>
          <p:nvPr/>
        </p:nvPicPr>
        <p:blipFill>
          <a:blip r:embed="rId2" cstate="print"/>
          <a:srcRect/>
          <a:stretch>
            <a:fillRect/>
          </a:stretch>
        </p:blipFill>
        <p:spPr bwMode="auto">
          <a:xfrm>
            <a:off x="4211960" y="1412776"/>
            <a:ext cx="4680520" cy="248741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251520" y="4149080"/>
            <a:ext cx="4610100" cy="2438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Consumo</a:t>
            </a:r>
            <a:endParaRPr lang="pt-BR" dirty="0"/>
          </a:p>
        </p:txBody>
      </p:sp>
      <p:sp>
        <p:nvSpPr>
          <p:cNvPr id="3" name="Espaço Reservado para Conteúdo 2"/>
          <p:cNvSpPr>
            <a:spLocks noGrp="1"/>
          </p:cNvSpPr>
          <p:nvPr>
            <p:ph idx="1"/>
          </p:nvPr>
        </p:nvSpPr>
        <p:spPr/>
        <p:txBody>
          <a:bodyPr>
            <a:normAutofit/>
          </a:bodyPr>
          <a:lstStyle/>
          <a:p>
            <a:pPr>
              <a:buNone/>
            </a:pPr>
            <a:r>
              <a:rPr lang="pt-BR" sz="2000" dirty="0" smtClean="0"/>
              <a:t>Inserção das classes C,D e </a:t>
            </a:r>
            <a:r>
              <a:rPr lang="pt-BR" sz="2000" dirty="0" err="1" smtClean="0"/>
              <a:t>E</a:t>
            </a:r>
            <a:r>
              <a:rPr lang="pt-BR" sz="2000" dirty="0" smtClean="0"/>
              <a:t> no mercado de consumo</a:t>
            </a:r>
          </a:p>
          <a:p>
            <a:pPr>
              <a:buNone/>
            </a:pPr>
            <a:endParaRPr lang="pt-BR" sz="2000" dirty="0"/>
          </a:p>
        </p:txBody>
      </p:sp>
      <p:pic>
        <p:nvPicPr>
          <p:cNvPr id="10243" name="Picture 3"/>
          <p:cNvPicPr>
            <a:picLocks noChangeAspect="1" noChangeArrowheads="1"/>
          </p:cNvPicPr>
          <p:nvPr/>
        </p:nvPicPr>
        <p:blipFill>
          <a:blip r:embed="rId2" cstate="print"/>
          <a:srcRect/>
          <a:stretch>
            <a:fillRect/>
          </a:stretch>
        </p:blipFill>
        <p:spPr bwMode="auto">
          <a:xfrm>
            <a:off x="3635896" y="1916832"/>
            <a:ext cx="5178921" cy="476735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Consumo</a:t>
            </a:r>
            <a:endParaRPr lang="pt-B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827584" y="1844824"/>
            <a:ext cx="7087821" cy="396044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Água</a:t>
            </a:r>
            <a:endParaRPr lang="pt-BR" dirty="0"/>
          </a:p>
        </p:txBody>
      </p:sp>
      <p:pic>
        <p:nvPicPr>
          <p:cNvPr id="12291" name="Picture 3"/>
          <p:cNvPicPr>
            <a:picLocks noChangeAspect="1" noChangeArrowheads="1"/>
          </p:cNvPicPr>
          <p:nvPr/>
        </p:nvPicPr>
        <p:blipFill>
          <a:blip r:embed="rId2" cstate="print"/>
          <a:srcRect/>
          <a:stretch>
            <a:fillRect/>
          </a:stretch>
        </p:blipFill>
        <p:spPr bwMode="auto">
          <a:xfrm>
            <a:off x="395536" y="1268760"/>
            <a:ext cx="3459494" cy="4824536"/>
          </a:xfrm>
          <a:prstGeom prst="rect">
            <a:avLst/>
          </a:prstGeom>
          <a:noFill/>
          <a:ln w="9525">
            <a:noFill/>
            <a:miter lim="800000"/>
            <a:headEnd/>
            <a:tailEnd/>
          </a:ln>
        </p:spPr>
      </p:pic>
      <p:pic>
        <p:nvPicPr>
          <p:cNvPr id="12292" name="Picture 4"/>
          <p:cNvPicPr>
            <a:picLocks noGrp="1" noChangeAspect="1" noChangeArrowheads="1"/>
          </p:cNvPicPr>
          <p:nvPr>
            <p:ph idx="1"/>
          </p:nvPr>
        </p:nvPicPr>
        <p:blipFill>
          <a:blip r:embed="rId3" cstate="print"/>
          <a:srcRect/>
          <a:stretch>
            <a:fillRect/>
          </a:stretch>
        </p:blipFill>
        <p:spPr bwMode="auto">
          <a:xfrm>
            <a:off x="4567404" y="1268761"/>
            <a:ext cx="3324033" cy="4824536"/>
          </a:xfrm>
          <a:prstGeom prst="rect">
            <a:avLst/>
          </a:prstGeom>
          <a:noFill/>
          <a:ln w="9525">
            <a:noFill/>
            <a:miter lim="800000"/>
            <a:headEnd/>
            <a:tailEnd/>
          </a:ln>
        </p:spPr>
      </p:pic>
      <p:sp>
        <p:nvSpPr>
          <p:cNvPr id="7" name="CaixaDeTexto 6"/>
          <p:cNvSpPr txBox="1"/>
          <p:nvPr/>
        </p:nvSpPr>
        <p:spPr>
          <a:xfrm>
            <a:off x="395536" y="6165304"/>
            <a:ext cx="8280920" cy="646331"/>
          </a:xfrm>
          <a:prstGeom prst="rect">
            <a:avLst/>
          </a:prstGeom>
          <a:noFill/>
        </p:spPr>
        <p:txBody>
          <a:bodyPr wrap="square" rtlCol="0">
            <a:spAutoFit/>
          </a:bodyPr>
          <a:lstStyle/>
          <a:p>
            <a:r>
              <a:rPr lang="pt-BR" dirty="0" smtClean="0"/>
              <a:t>Retirada de água doce pela agricultura e indústria respectivamente, pelos 20 primeiros países.</a:t>
            </a: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Água</a:t>
            </a:r>
            <a:endParaRPr lang="pt-BR" dirty="0"/>
          </a:p>
        </p:txBody>
      </p:sp>
      <p:sp>
        <p:nvSpPr>
          <p:cNvPr id="3" name="Espaço Reservado para Conteúdo 2"/>
          <p:cNvSpPr>
            <a:spLocks noGrp="1"/>
          </p:cNvSpPr>
          <p:nvPr>
            <p:ph idx="1"/>
          </p:nvPr>
        </p:nvSpPr>
        <p:spPr/>
        <p:txBody>
          <a:bodyPr/>
          <a:lstStyle/>
          <a:p>
            <a:pPr>
              <a:buNone/>
            </a:pPr>
            <a:endParaRPr lang="pt-BR" sz="2000" dirty="0"/>
          </a:p>
        </p:txBody>
      </p:sp>
      <p:sp>
        <p:nvSpPr>
          <p:cNvPr id="26626" name="AutoShape 2" descr="http://2.bp.blogspot.com/-DnqqhdEkWD0/UGHEM8NCLVI/AAAAAAAAC3k/BvsbYYh5zv4/s640/Demanda+de+Recursos+H%C3%ADdricos+Brasil.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30" name="AutoShape 6" descr="http://www.circleofblue.org/waternews/wp-content/uploads/2009/08/droplets_100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32" name="AutoShape 8" descr="http://www.circleofblue.org/waternews/wp-content/uploads/2009/08/droplets_100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6634" name="AutoShape 10" descr="http://www.circleofblue.org/waternews/wp-content/uploads/2009/08/droplets_1000.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1" name="Imagem 10" descr="droplets_1000.png"/>
          <p:cNvPicPr>
            <a:picLocks noChangeAspect="1"/>
          </p:cNvPicPr>
          <p:nvPr/>
        </p:nvPicPr>
        <p:blipFill>
          <a:blip r:embed="rId2" cstate="print"/>
          <a:stretch>
            <a:fillRect/>
          </a:stretch>
        </p:blipFill>
        <p:spPr>
          <a:xfrm>
            <a:off x="1259632" y="1124744"/>
            <a:ext cx="7200800" cy="5400601"/>
          </a:xfrm>
          <a:prstGeom prst="rect">
            <a:avLst/>
          </a:prstGeom>
        </p:spPr>
      </p:pic>
      <p:sp>
        <p:nvSpPr>
          <p:cNvPr id="9" name="Lágrima 8"/>
          <p:cNvSpPr/>
          <p:nvPr/>
        </p:nvSpPr>
        <p:spPr>
          <a:xfrm>
            <a:off x="6660232" y="72008"/>
            <a:ext cx="792088" cy="908720"/>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V="1">
            <a:off x="6732240" y="620688"/>
            <a:ext cx="72008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V="1">
            <a:off x="6660232" y="332656"/>
            <a:ext cx="79208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7649" name="Rectangle 1"/>
          <p:cNvSpPr>
            <a:spLocks noChangeArrowheads="1"/>
          </p:cNvSpPr>
          <p:nvPr/>
        </p:nvSpPr>
        <p:spPr bwMode="auto">
          <a:xfrm>
            <a:off x="7452320" y="62334"/>
            <a:ext cx="1080120"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Doméstico</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Industrial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t-B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1100" dirty="0" err="1" smtClean="0">
                <a:latin typeface="Calibri" pitchFamily="34" charset="0"/>
                <a:ea typeface="Calibri" pitchFamily="34" charset="0"/>
                <a:cs typeface="Times New Roman" pitchFamily="18" charset="0"/>
              </a:rPr>
              <a:t>A</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grícola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CaixaDeTexto 15"/>
          <p:cNvSpPr txBox="1"/>
          <p:nvPr/>
        </p:nvSpPr>
        <p:spPr>
          <a:xfrm>
            <a:off x="4067944" y="539388"/>
            <a:ext cx="2366032" cy="369332"/>
          </a:xfrm>
          <a:prstGeom prst="rect">
            <a:avLst/>
          </a:prstGeom>
          <a:noFill/>
        </p:spPr>
        <p:txBody>
          <a:bodyPr wrap="none" rtlCol="0">
            <a:spAutoFit/>
          </a:bodyPr>
          <a:lstStyle/>
          <a:p>
            <a:r>
              <a:rPr lang="pt-BR" dirty="0" smtClean="0"/>
              <a:t>Legenda: usos da água</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dirty="0" smtClean="0"/>
              <a:t>Água – consumo per capita no mundo</a:t>
            </a:r>
            <a:endParaRPr lang="pt-BR" dirty="0"/>
          </a:p>
        </p:txBody>
      </p:sp>
      <p:pic>
        <p:nvPicPr>
          <p:cNvPr id="5" name="Imagem 4" descr="jhygyg.jpg"/>
          <p:cNvPicPr>
            <a:picLocks noChangeAspect="1"/>
          </p:cNvPicPr>
          <p:nvPr/>
        </p:nvPicPr>
        <p:blipFill>
          <a:blip r:embed="rId2" cstate="print"/>
          <a:stretch>
            <a:fillRect/>
          </a:stretch>
        </p:blipFill>
        <p:spPr>
          <a:xfrm>
            <a:off x="0" y="1223540"/>
            <a:ext cx="9144000" cy="515778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2518.jpg"/>
          <p:cNvPicPr>
            <a:picLocks noGrp="1" noChangeAspect="1"/>
          </p:cNvPicPr>
          <p:nvPr>
            <p:ph idx="1"/>
          </p:nvPr>
        </p:nvPicPr>
        <p:blipFill>
          <a:blip r:embed="rId2" cstate="print"/>
          <a:stretch>
            <a:fillRect/>
          </a:stretch>
        </p:blipFill>
        <p:spPr>
          <a:xfrm>
            <a:off x="0" y="0"/>
            <a:ext cx="9144000" cy="6858000"/>
          </a:xfrm>
        </p:spPr>
      </p:pic>
      <p:sp>
        <p:nvSpPr>
          <p:cNvPr id="2" name="Título 1"/>
          <p:cNvSpPr>
            <a:spLocks noGrp="1"/>
          </p:cNvSpPr>
          <p:nvPr>
            <p:ph type="title"/>
          </p:nvPr>
        </p:nvSpPr>
        <p:spPr/>
        <p:txBody>
          <a:bodyPr>
            <a:normAutofit/>
          </a:bodyPr>
          <a:lstStyle/>
          <a:p>
            <a:r>
              <a:rPr lang="pt-BR" sz="5400" b="1" dirty="0" smtClean="0">
                <a:ln w="28575">
                  <a:solidFill>
                    <a:schemeClr val="bg1"/>
                  </a:solidFill>
                </a:ln>
              </a:rPr>
              <a:t>Impactos no Ambiente</a:t>
            </a:r>
            <a:endParaRPr lang="pt-BR" sz="5400" b="1" dirty="0">
              <a:ln w="28575">
                <a:solidFill>
                  <a:schemeClr val="bg1"/>
                </a:solidFill>
              </a:l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71600" y="332657"/>
            <a:ext cx="7272808" cy="6309420"/>
          </a:xfrm>
          <a:prstGeom prst="rect">
            <a:avLst/>
          </a:prstGeom>
          <a:noFill/>
        </p:spPr>
        <p:txBody>
          <a:bodyPr wrap="square" rtlCol="0">
            <a:spAutoFit/>
          </a:bodyPr>
          <a:lstStyle/>
          <a:p>
            <a:pPr algn="just">
              <a:buFont typeface="Arial" pitchFamily="34" charset="0"/>
              <a:buChar char="•"/>
            </a:pPr>
            <a:r>
              <a:rPr lang="pt-BR" sz="2000" dirty="0" smtClean="0"/>
              <a:t>A população mundial deve alcançar 9 milhões de pessoas até o ano de 2050 e a renda </a:t>
            </a:r>
            <a:r>
              <a:rPr lang="pt-BR" sz="2000" i="1" dirty="0" smtClean="0"/>
              <a:t>per capita</a:t>
            </a:r>
            <a:r>
              <a:rPr lang="pt-BR" sz="2000" dirty="0" smtClean="0"/>
              <a:t> será 2,9 vezes maior</a:t>
            </a:r>
          </a:p>
          <a:p>
            <a:pPr algn="just">
              <a:buFont typeface="Arial" pitchFamily="34" charset="0"/>
              <a:buChar char="•"/>
            </a:pPr>
            <a:endParaRPr lang="pt-BR" sz="2000" dirty="0" smtClean="0"/>
          </a:p>
          <a:p>
            <a:pPr algn="just">
              <a:buFont typeface="Arial" pitchFamily="34" charset="0"/>
              <a:buChar char="•"/>
            </a:pPr>
            <a:r>
              <a:rPr lang="pt-BR" sz="2000" dirty="0" smtClean="0"/>
              <a:t>O crescimento populacional estará concentrado nos países em desenvolvimento</a:t>
            </a:r>
          </a:p>
          <a:p>
            <a:pPr algn="just">
              <a:buFont typeface="Arial" pitchFamily="34" charset="0"/>
              <a:buChar char="•"/>
            </a:pPr>
            <a:endParaRPr lang="pt-BR" sz="2000" dirty="0" smtClean="0"/>
          </a:p>
          <a:p>
            <a:pPr algn="just">
              <a:buFont typeface="Arial" pitchFamily="34" charset="0"/>
              <a:buChar char="•"/>
            </a:pPr>
            <a:r>
              <a:rPr lang="pt-BR" sz="2000" dirty="0" smtClean="0"/>
              <a:t>O aumento da renda </a:t>
            </a:r>
            <a:r>
              <a:rPr lang="pt-BR" sz="2000" i="1" dirty="0" smtClean="0"/>
              <a:t>per capita </a:t>
            </a:r>
            <a:r>
              <a:rPr lang="pt-BR" sz="2000" dirty="0" smtClean="0"/>
              <a:t>implicará na mudança dos hábitos alimentares, passando de uma dieta a base de cereais para uma dieta à base de carne e leite.</a:t>
            </a:r>
          </a:p>
          <a:p>
            <a:pPr algn="just">
              <a:buFont typeface="Arial" pitchFamily="34" charset="0"/>
              <a:buChar char="•"/>
            </a:pPr>
            <a:endParaRPr lang="pt-BR" sz="2000" dirty="0"/>
          </a:p>
          <a:p>
            <a:pPr algn="just">
              <a:buFont typeface="Arial" pitchFamily="34" charset="0"/>
              <a:buChar char="•"/>
            </a:pPr>
            <a:r>
              <a:rPr lang="pt-BR" sz="2000" dirty="0" smtClean="0"/>
              <a:t>Na década de 1990 o consumo de alimentos representava 2.850 Kcal/</a:t>
            </a:r>
            <a:r>
              <a:rPr lang="pt-BR" sz="2000" i="1" dirty="0" smtClean="0"/>
              <a:t>per capita</a:t>
            </a:r>
            <a:r>
              <a:rPr lang="pt-BR" sz="2000" dirty="0" smtClean="0"/>
              <a:t>/dia, em 2050 este valor será de </a:t>
            </a:r>
            <a:r>
              <a:rPr lang="pt-BR" sz="2000" b="1" dirty="0" smtClean="0"/>
              <a:t>3.130 Kcal/</a:t>
            </a:r>
            <a:r>
              <a:rPr lang="pt-BR" sz="2000" b="1" i="1" dirty="0" smtClean="0"/>
              <a:t>per capita</a:t>
            </a:r>
            <a:r>
              <a:rPr lang="pt-BR" sz="2000" b="1" dirty="0" smtClean="0"/>
              <a:t>/dia</a:t>
            </a:r>
            <a:r>
              <a:rPr lang="pt-BR" sz="2000" dirty="0" smtClean="0"/>
              <a:t>.</a:t>
            </a:r>
          </a:p>
          <a:p>
            <a:pPr algn="just">
              <a:buFont typeface="Arial" pitchFamily="34" charset="0"/>
              <a:buChar char="•"/>
            </a:pPr>
            <a:endParaRPr lang="pt-BR" dirty="0" smtClean="0"/>
          </a:p>
          <a:p>
            <a:pPr>
              <a:buFont typeface="Arial" pitchFamily="34" charset="0"/>
              <a:buChar char="•"/>
            </a:pPr>
            <a:endParaRPr lang="pt-BR" dirty="0"/>
          </a:p>
          <a:p>
            <a:pPr>
              <a:buFont typeface="Arial" pitchFamily="34" charset="0"/>
              <a:buChar char="•"/>
            </a:pPr>
            <a:endParaRPr lang="pt-BR" dirty="0"/>
          </a:p>
          <a:p>
            <a:endParaRPr lang="pt-BR" dirty="0" smtClean="0"/>
          </a:p>
          <a:p>
            <a:endParaRPr lang="pt-BR" dirty="0" smtClean="0"/>
          </a:p>
          <a:p>
            <a:endParaRPr lang="pt-BR" dirty="0" smtClean="0"/>
          </a:p>
          <a:p>
            <a:endParaRPr lang="pt-BR" dirty="0" smtClean="0"/>
          </a:p>
          <a:p>
            <a:endParaRPr lang="pt-BR" dirty="0"/>
          </a:p>
        </p:txBody>
      </p:sp>
      <p:sp>
        <p:nvSpPr>
          <p:cNvPr id="9" name="CaixaDeTexto 8"/>
          <p:cNvSpPr txBox="1"/>
          <p:nvPr/>
        </p:nvSpPr>
        <p:spPr>
          <a:xfrm>
            <a:off x="4067944" y="1124744"/>
            <a:ext cx="184731" cy="369332"/>
          </a:xfrm>
          <a:prstGeom prst="rect">
            <a:avLst/>
          </a:prstGeom>
          <a:noFill/>
        </p:spPr>
        <p:txBody>
          <a:bodyPr wrap="none" rtlCol="0">
            <a:spAutoFit/>
          </a:bodyPr>
          <a:lstStyle/>
          <a:p>
            <a:endParaRPr lang="pt-BR" dirty="0"/>
          </a:p>
        </p:txBody>
      </p:sp>
      <p:sp>
        <p:nvSpPr>
          <p:cNvPr id="10" name="CaixaDeTexto 9"/>
          <p:cNvSpPr txBox="1"/>
          <p:nvPr/>
        </p:nvSpPr>
        <p:spPr>
          <a:xfrm>
            <a:off x="1331640" y="4509120"/>
            <a:ext cx="6768752" cy="1384995"/>
          </a:xfrm>
          <a:prstGeom prst="rect">
            <a:avLst/>
          </a:prstGeom>
          <a:noFill/>
        </p:spPr>
        <p:txBody>
          <a:bodyPr wrap="square" rtlCol="0">
            <a:spAutoFit/>
          </a:bodyPr>
          <a:lstStyle/>
          <a:p>
            <a:pPr algn="just"/>
            <a:r>
              <a:rPr lang="pt-BR" sz="2800" b="1" dirty="0" smtClean="0">
                <a:solidFill>
                  <a:srgbClr val="C00000"/>
                </a:solidFill>
              </a:rPr>
              <a:t>O aumento da demanda por alimentos exigirá o aumento em 70% da produção agrícola!</a:t>
            </a:r>
          </a:p>
        </p:txBody>
      </p:sp>
      <p:sp>
        <p:nvSpPr>
          <p:cNvPr id="11" name="CaixaDeTexto 10"/>
          <p:cNvSpPr txBox="1"/>
          <p:nvPr/>
        </p:nvSpPr>
        <p:spPr>
          <a:xfrm>
            <a:off x="3491880" y="6093296"/>
            <a:ext cx="5400600" cy="369332"/>
          </a:xfrm>
          <a:prstGeom prst="rect">
            <a:avLst/>
          </a:prstGeom>
          <a:noFill/>
        </p:spPr>
        <p:txBody>
          <a:bodyPr wrap="square" rtlCol="0">
            <a:spAutoFit/>
          </a:bodyPr>
          <a:lstStyle/>
          <a:p>
            <a:pPr algn="r"/>
            <a:r>
              <a:rPr lang="pt-BR" b="1" i="1" dirty="0" smtClean="0"/>
              <a:t>UFRGS, 2011; </a:t>
            </a:r>
            <a:r>
              <a:rPr lang="pt-BR" b="1" i="1" dirty="0" err="1" smtClean="0"/>
              <a:t>AgroAnalysis</a:t>
            </a:r>
            <a:r>
              <a:rPr lang="pt-BR" b="1" i="1" dirty="0" smtClean="0"/>
              <a:t>, 2011; </a:t>
            </a:r>
            <a:r>
              <a:rPr lang="pt-BR" b="1" i="1" dirty="0" err="1" smtClean="0"/>
              <a:t>Abiec</a:t>
            </a:r>
            <a:r>
              <a:rPr lang="pt-BR" b="1" i="1" dirty="0" smtClean="0"/>
              <a:t>, 2010.</a:t>
            </a:r>
            <a:endParaRPr lang="pt-BR" b="1" i="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539552" y="764704"/>
            <a:ext cx="8064896" cy="2277547"/>
          </a:xfrm>
          <a:prstGeom prst="rect">
            <a:avLst/>
          </a:prstGeom>
          <a:noFill/>
        </p:spPr>
        <p:txBody>
          <a:bodyPr wrap="square" rtlCol="0">
            <a:spAutoFit/>
          </a:bodyPr>
          <a:lstStyle/>
          <a:p>
            <a:pPr algn="just"/>
            <a:r>
              <a:rPr lang="pt-BR" dirty="0" smtClean="0"/>
              <a:t> </a:t>
            </a:r>
            <a:r>
              <a:rPr lang="pt-BR" sz="2400" dirty="0" smtClean="0"/>
              <a:t>Além do aumento da demanda por alimentos...</a:t>
            </a:r>
          </a:p>
          <a:p>
            <a:pPr algn="just"/>
            <a:r>
              <a:rPr lang="pt-BR" dirty="0" smtClean="0"/>
              <a:t> </a:t>
            </a:r>
          </a:p>
          <a:p>
            <a:pPr algn="just">
              <a:buFont typeface="Arial" pitchFamily="34" charset="0"/>
              <a:buChar char="•"/>
            </a:pPr>
            <a:r>
              <a:rPr lang="pt-BR" dirty="0"/>
              <a:t> </a:t>
            </a:r>
            <a:r>
              <a:rPr lang="pt-BR" sz="2000" dirty="0" smtClean="0"/>
              <a:t>Haverá aumento da demanda por matérias-primas para a produção de fibras e de biocombustíveis</a:t>
            </a:r>
          </a:p>
          <a:p>
            <a:pPr algn="just">
              <a:buFont typeface="Arial" pitchFamily="34" charset="0"/>
              <a:buChar char="•"/>
            </a:pPr>
            <a:endParaRPr lang="pt-BR" sz="2000" dirty="0" smtClean="0"/>
          </a:p>
          <a:p>
            <a:pPr algn="just">
              <a:buFont typeface="Arial" pitchFamily="34" charset="0"/>
              <a:buChar char="•"/>
            </a:pPr>
            <a:r>
              <a:rPr lang="pt-BR" sz="2000" dirty="0" smtClean="0"/>
              <a:t>O consumo dos recursos naturais como minérios e combustíveis fósseis pode triplicar em 2050</a:t>
            </a:r>
          </a:p>
        </p:txBody>
      </p:sp>
      <p:sp>
        <p:nvSpPr>
          <p:cNvPr id="10" name="CaixaDeTexto 9"/>
          <p:cNvSpPr txBox="1"/>
          <p:nvPr/>
        </p:nvSpPr>
        <p:spPr>
          <a:xfrm>
            <a:off x="755576" y="3356992"/>
            <a:ext cx="7632848" cy="1569660"/>
          </a:xfrm>
          <a:prstGeom prst="rect">
            <a:avLst/>
          </a:prstGeom>
          <a:noFill/>
        </p:spPr>
        <p:txBody>
          <a:bodyPr wrap="square" rtlCol="0">
            <a:spAutoFit/>
          </a:bodyPr>
          <a:lstStyle/>
          <a:p>
            <a:pPr algn="just"/>
            <a:r>
              <a:rPr lang="pt-BR" sz="2400" dirty="0" smtClean="0">
                <a:solidFill>
                  <a:srgbClr val="C00000"/>
                </a:solidFill>
              </a:rPr>
              <a:t>“Dados da Organização Global </a:t>
            </a:r>
            <a:r>
              <a:rPr lang="pt-BR" sz="2400" dirty="0" err="1" smtClean="0">
                <a:solidFill>
                  <a:srgbClr val="C00000"/>
                </a:solidFill>
              </a:rPr>
              <a:t>Footprint</a:t>
            </a:r>
            <a:r>
              <a:rPr lang="pt-BR" sz="2400" dirty="0" smtClean="0">
                <a:solidFill>
                  <a:srgbClr val="C00000"/>
                </a:solidFill>
              </a:rPr>
              <a:t> Network mostram que as atividades econômicas dos seres humanos já estão consumindo, atualmente, cerca de 50%  a mais que a capacidade regenerativa do planeta!”</a:t>
            </a:r>
            <a:endParaRPr lang="pt-BR" sz="2400" dirty="0">
              <a:solidFill>
                <a:srgbClr val="C00000"/>
              </a:solidFill>
            </a:endParaRPr>
          </a:p>
        </p:txBody>
      </p:sp>
      <p:sp>
        <p:nvSpPr>
          <p:cNvPr id="12" name="CaixaDeTexto 11"/>
          <p:cNvSpPr txBox="1"/>
          <p:nvPr/>
        </p:nvSpPr>
        <p:spPr>
          <a:xfrm>
            <a:off x="3923928" y="6165304"/>
            <a:ext cx="4968552" cy="369332"/>
          </a:xfrm>
          <a:prstGeom prst="rect">
            <a:avLst/>
          </a:prstGeom>
          <a:noFill/>
        </p:spPr>
        <p:txBody>
          <a:bodyPr wrap="square" rtlCol="0">
            <a:spAutoFit/>
          </a:bodyPr>
          <a:lstStyle/>
          <a:p>
            <a:pPr algn="r"/>
            <a:r>
              <a:rPr lang="pt-BR" b="1" i="1" dirty="0" err="1" smtClean="0"/>
              <a:t>EcoDesenvolvimento</a:t>
            </a:r>
            <a:r>
              <a:rPr lang="pt-BR" b="1" i="1" dirty="0" smtClean="0"/>
              <a:t>, 2011; </a:t>
            </a:r>
            <a:r>
              <a:rPr lang="pt-BR" b="1" i="1" dirty="0" err="1" smtClean="0"/>
              <a:t>Ecodebate</a:t>
            </a:r>
            <a:r>
              <a:rPr lang="pt-BR" b="1" i="1" dirty="0" smtClean="0"/>
              <a:t>, 2011. </a:t>
            </a:r>
            <a:endParaRPr lang="pt-BR" b="1"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332656"/>
            <a:ext cx="7632848" cy="4739759"/>
          </a:xfrm>
          <a:prstGeom prst="rect">
            <a:avLst/>
          </a:prstGeom>
          <a:noFill/>
        </p:spPr>
        <p:txBody>
          <a:bodyPr wrap="square" rtlCol="0">
            <a:spAutoFit/>
          </a:bodyPr>
          <a:lstStyle/>
          <a:p>
            <a:pPr algn="just"/>
            <a:r>
              <a:rPr lang="pt-BR" sz="2400" dirty="0" smtClean="0"/>
              <a:t>E os impactos ambientais...</a:t>
            </a:r>
          </a:p>
          <a:p>
            <a:pPr algn="just"/>
            <a:endParaRPr lang="pt-BR" dirty="0"/>
          </a:p>
          <a:p>
            <a:pPr algn="just">
              <a:buFont typeface="Arial" pitchFamily="34" charset="0"/>
              <a:buChar char="•"/>
            </a:pPr>
            <a:r>
              <a:rPr lang="pt-BR" sz="2000" dirty="0" smtClean="0"/>
              <a:t>Em 2050, estima-se um aumento de 70% nas emissões de CO₂ relacionadas ao aumento da demanda por energia. Como resultado, o aumento da temperatura média global deverá ser de 3˚ C a 6˚ C mais alta até o final do século</a:t>
            </a:r>
          </a:p>
          <a:p>
            <a:pPr algn="ctr"/>
            <a:r>
              <a:rPr lang="pt-BR" sz="2000" dirty="0" smtClean="0">
                <a:hlinkClick r:id="rId2"/>
              </a:rPr>
              <a:t>http://www.youtube.com/watch?v=gh5DLk5Ojl0</a:t>
            </a:r>
            <a:endParaRPr lang="pt-BR" sz="2000" dirty="0" smtClean="0"/>
          </a:p>
          <a:p>
            <a:pPr algn="just"/>
            <a:r>
              <a:rPr lang="pt-BR" sz="2000" dirty="0"/>
              <a:t> </a:t>
            </a:r>
            <a:endParaRPr lang="pt-BR" sz="2000" dirty="0" smtClean="0"/>
          </a:p>
          <a:p>
            <a:pPr algn="just">
              <a:buFont typeface="Arial" pitchFamily="34" charset="0"/>
              <a:buChar char="•"/>
            </a:pPr>
            <a:r>
              <a:rPr lang="pt-BR" sz="2000" dirty="0" smtClean="0"/>
              <a:t>A biodiversidade terrestre (medida através do </a:t>
            </a:r>
            <a:r>
              <a:rPr lang="pt-BR" sz="2000" dirty="0" err="1" smtClean="0"/>
              <a:t>Mean</a:t>
            </a:r>
            <a:r>
              <a:rPr lang="pt-BR" sz="2000" dirty="0" smtClean="0"/>
              <a:t> </a:t>
            </a:r>
            <a:r>
              <a:rPr lang="pt-BR" sz="2000" dirty="0" err="1" smtClean="0"/>
              <a:t>Species</a:t>
            </a:r>
            <a:r>
              <a:rPr lang="pt-BR" sz="2000" dirty="0" smtClean="0"/>
              <a:t> </a:t>
            </a:r>
            <a:r>
              <a:rPr lang="pt-BR" sz="2000" dirty="0" err="1" smtClean="0"/>
              <a:t>Abundance</a:t>
            </a:r>
            <a:r>
              <a:rPr lang="pt-BR" sz="2000" dirty="0" smtClean="0"/>
              <a:t>, um indicador dos ecossistemas naturais intocados) deve diminuir em mais de 10% até 2050</a:t>
            </a:r>
          </a:p>
          <a:p>
            <a:pPr algn="just">
              <a:buFont typeface="Arial" pitchFamily="34" charset="0"/>
              <a:buChar char="•"/>
            </a:pPr>
            <a:endParaRPr lang="pt-BR" sz="2000" dirty="0"/>
          </a:p>
          <a:p>
            <a:pPr algn="just">
              <a:buFont typeface="Arial" pitchFamily="34" charset="0"/>
              <a:buChar char="•"/>
            </a:pPr>
            <a:r>
              <a:rPr lang="pt-BR" sz="2000" dirty="0" smtClean="0"/>
              <a:t>A demanda por água deve aumentar em 55%, devido à crescente demanda por produção (400%), por geração de energia térmica (140%) e para o uso doméstico (130%)</a:t>
            </a:r>
          </a:p>
        </p:txBody>
      </p:sp>
      <p:sp>
        <p:nvSpPr>
          <p:cNvPr id="3" name="CaixaDeTexto 2"/>
          <p:cNvSpPr txBox="1"/>
          <p:nvPr/>
        </p:nvSpPr>
        <p:spPr>
          <a:xfrm>
            <a:off x="5940152" y="6237312"/>
            <a:ext cx="2880320" cy="369332"/>
          </a:xfrm>
          <a:prstGeom prst="rect">
            <a:avLst/>
          </a:prstGeom>
          <a:noFill/>
        </p:spPr>
        <p:txBody>
          <a:bodyPr wrap="square" rtlCol="0">
            <a:spAutoFit/>
          </a:bodyPr>
          <a:lstStyle/>
          <a:p>
            <a:pPr algn="r"/>
            <a:r>
              <a:rPr lang="pt-BR" b="1" i="1" dirty="0" smtClean="0"/>
              <a:t>OECD, 2008.</a:t>
            </a:r>
            <a:endParaRPr lang="pt-BR"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Aumento População Mundial</a:t>
            </a:r>
            <a:endParaRPr lang="pt-BR" dirty="0"/>
          </a:p>
        </p:txBody>
      </p:sp>
      <p:sp>
        <p:nvSpPr>
          <p:cNvPr id="3" name="Espaço Reservado para Conteúdo 2"/>
          <p:cNvSpPr>
            <a:spLocks noGrp="1"/>
          </p:cNvSpPr>
          <p:nvPr>
            <p:ph idx="1"/>
          </p:nvPr>
        </p:nvSpPr>
        <p:spPr>
          <a:xfrm>
            <a:off x="457200" y="1600200"/>
            <a:ext cx="8229600" cy="5257800"/>
          </a:xfrm>
        </p:spPr>
        <p:txBody>
          <a:bodyPr>
            <a:normAutofit/>
          </a:bodyPr>
          <a:lstStyle/>
          <a:p>
            <a:r>
              <a:rPr lang="pt-BR" dirty="0" smtClean="0"/>
              <a:t>Revolução Industrial </a:t>
            </a:r>
          </a:p>
          <a:p>
            <a:pPr>
              <a:buNone/>
            </a:pPr>
            <a:endParaRPr lang="pt-BR" dirty="0" smtClean="0"/>
          </a:p>
          <a:p>
            <a:r>
              <a:rPr lang="pt-BR" dirty="0" smtClean="0"/>
              <a:t>Revolução Verde</a:t>
            </a:r>
          </a:p>
          <a:p>
            <a:endParaRPr lang="pt-BR" dirty="0" smtClean="0"/>
          </a:p>
          <a:p>
            <a:r>
              <a:rPr lang="pt-BR" dirty="0" smtClean="0"/>
              <a:t>Antibiótico (Penicilina – 1928)</a:t>
            </a:r>
          </a:p>
          <a:p>
            <a:pPr lvl="1"/>
            <a:r>
              <a:rPr lang="pt-BR" dirty="0" smtClean="0"/>
              <a:t>Avanços na Medicina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260648"/>
            <a:ext cx="7632848" cy="4431983"/>
          </a:xfrm>
          <a:prstGeom prst="rect">
            <a:avLst/>
          </a:prstGeom>
          <a:noFill/>
        </p:spPr>
        <p:txBody>
          <a:bodyPr wrap="square" rtlCol="0">
            <a:spAutoFit/>
          </a:bodyPr>
          <a:lstStyle/>
          <a:p>
            <a:r>
              <a:rPr lang="pt-BR" sz="2400" dirty="0" smtClean="0"/>
              <a:t>No Brasil...</a:t>
            </a:r>
          </a:p>
          <a:p>
            <a:endParaRPr lang="pt-BR" dirty="0"/>
          </a:p>
          <a:p>
            <a:pPr>
              <a:buFont typeface="Arial" pitchFamily="34" charset="0"/>
              <a:buChar char="•"/>
            </a:pPr>
            <a:r>
              <a:rPr lang="pt-BR" sz="2000" dirty="0" smtClean="0"/>
              <a:t>O Brasil lidera o ranking de maior exportador de carne bovina do mundo desde 2008</a:t>
            </a:r>
          </a:p>
          <a:p>
            <a:pPr>
              <a:buFont typeface="Arial" pitchFamily="34" charset="0"/>
              <a:buChar char="•"/>
            </a:pPr>
            <a:endParaRPr lang="pt-BR" sz="2000" dirty="0"/>
          </a:p>
          <a:p>
            <a:pPr>
              <a:buFont typeface="Arial" pitchFamily="34" charset="0"/>
              <a:buChar char="•"/>
            </a:pPr>
            <a:r>
              <a:rPr lang="pt-BR" sz="2000" dirty="0" smtClean="0"/>
              <a:t>Até 2020 a expectativa é que a produção nacional de carnes suprirá 44,5% do mercado mundial</a:t>
            </a:r>
          </a:p>
          <a:p>
            <a:pPr>
              <a:buFont typeface="Arial" pitchFamily="34" charset="0"/>
              <a:buChar char="•"/>
            </a:pPr>
            <a:endParaRPr lang="pt-BR" sz="2000" dirty="0"/>
          </a:p>
          <a:p>
            <a:pPr>
              <a:buFont typeface="Arial" pitchFamily="34" charset="0"/>
              <a:buChar char="•"/>
            </a:pPr>
            <a:r>
              <a:rPr lang="pt-BR" sz="2000" dirty="0" smtClean="0"/>
              <a:t>O consumo de carne passará de uma demanda mundial de 305 toneladas em 2015 para 463 milhões de toneladas em 2050, representando um aumento mundial no consumo de carne de 52 Kg/ </a:t>
            </a:r>
            <a:r>
              <a:rPr lang="pt-BR" sz="2000" i="1" dirty="0" smtClean="0"/>
              <a:t>per </a:t>
            </a:r>
            <a:r>
              <a:rPr lang="pt-BR" sz="2000" i="1" dirty="0" smtClean="0"/>
              <a:t>capita/ano</a:t>
            </a:r>
            <a:endParaRPr lang="pt-BR" sz="2000" i="1" dirty="0" smtClean="0"/>
          </a:p>
          <a:p>
            <a:pPr>
              <a:buFont typeface="Arial" pitchFamily="34" charset="0"/>
              <a:buChar char="•"/>
            </a:pPr>
            <a:endParaRPr lang="pt-BR" sz="2000" i="1" dirty="0"/>
          </a:p>
          <a:p>
            <a:pPr>
              <a:buFont typeface="Arial" pitchFamily="34" charset="0"/>
              <a:buChar char="•"/>
            </a:pPr>
            <a:r>
              <a:rPr lang="pt-BR" sz="2000" dirty="0" smtClean="0"/>
              <a:t>A produção de 1 kg de carne demanda cerca de 16.000 litros</a:t>
            </a:r>
          </a:p>
        </p:txBody>
      </p:sp>
      <p:sp>
        <p:nvSpPr>
          <p:cNvPr id="3" name="CaixaDeTexto 2"/>
          <p:cNvSpPr txBox="1"/>
          <p:nvPr/>
        </p:nvSpPr>
        <p:spPr>
          <a:xfrm>
            <a:off x="1691680" y="4941168"/>
            <a:ext cx="6192688" cy="707886"/>
          </a:xfrm>
          <a:prstGeom prst="rect">
            <a:avLst/>
          </a:prstGeom>
          <a:noFill/>
        </p:spPr>
        <p:txBody>
          <a:bodyPr wrap="square" rtlCol="0">
            <a:spAutoFit/>
          </a:bodyPr>
          <a:lstStyle/>
          <a:p>
            <a:pPr algn="ctr"/>
            <a:r>
              <a:rPr lang="pt-BR" sz="2000" dirty="0" smtClean="0"/>
              <a:t>Consumo de água para a produção de carnes:</a:t>
            </a:r>
          </a:p>
          <a:p>
            <a:pPr algn="ctr"/>
            <a:r>
              <a:rPr lang="pt-BR" sz="2000" dirty="0" smtClean="0"/>
              <a:t> (16.000  x 463.000.000) *0,445 = </a:t>
            </a:r>
            <a:r>
              <a:rPr lang="pt-BR" sz="2000" b="1" dirty="0" smtClean="0"/>
              <a:t>3,2965E+17zeros </a:t>
            </a:r>
            <a:r>
              <a:rPr lang="pt-BR" sz="2000" b="1" dirty="0" smtClean="0"/>
              <a:t>litros</a:t>
            </a:r>
            <a:endParaRPr lang="pt-BR" sz="2000" b="1" dirty="0"/>
          </a:p>
        </p:txBody>
      </p:sp>
      <p:sp>
        <p:nvSpPr>
          <p:cNvPr id="4" name="CaixaDeTexto 3"/>
          <p:cNvSpPr txBox="1"/>
          <p:nvPr/>
        </p:nvSpPr>
        <p:spPr>
          <a:xfrm>
            <a:off x="3707904" y="6237312"/>
            <a:ext cx="5112568" cy="369332"/>
          </a:xfrm>
          <a:prstGeom prst="rect">
            <a:avLst/>
          </a:prstGeom>
          <a:noFill/>
        </p:spPr>
        <p:txBody>
          <a:bodyPr wrap="square" rtlCol="0">
            <a:spAutoFit/>
          </a:bodyPr>
          <a:lstStyle/>
          <a:p>
            <a:r>
              <a:rPr lang="pt-BR" b="1" i="1" dirty="0" smtClean="0"/>
              <a:t>MAPA, 2013; UFRGS, 2011; </a:t>
            </a:r>
            <a:r>
              <a:rPr lang="pt-BR" b="1" i="1" dirty="0" err="1" smtClean="0"/>
              <a:t>AgroAnalysis</a:t>
            </a:r>
            <a:r>
              <a:rPr lang="pt-BR" b="1" i="1" dirty="0" smtClean="0"/>
              <a:t>, 2011. </a:t>
            </a:r>
            <a:endParaRPr lang="pt-BR" b="1"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332656"/>
            <a:ext cx="7992888" cy="4431983"/>
          </a:xfrm>
          <a:prstGeom prst="rect">
            <a:avLst/>
          </a:prstGeom>
          <a:noFill/>
        </p:spPr>
        <p:txBody>
          <a:bodyPr wrap="square" rtlCol="0">
            <a:spAutoFit/>
          </a:bodyPr>
          <a:lstStyle/>
          <a:p>
            <a:r>
              <a:rPr lang="pt-BR" sz="2400" dirty="0" smtClean="0"/>
              <a:t>No Brasil...</a:t>
            </a:r>
          </a:p>
          <a:p>
            <a:endParaRPr lang="pt-BR" dirty="0"/>
          </a:p>
          <a:p>
            <a:pPr>
              <a:buFont typeface="Arial" pitchFamily="34" charset="0"/>
              <a:buChar char="•"/>
            </a:pPr>
            <a:r>
              <a:rPr lang="pt-BR" dirty="0" smtClean="0"/>
              <a:t> </a:t>
            </a:r>
            <a:r>
              <a:rPr lang="pt-BR" sz="2000" dirty="0" smtClean="0"/>
              <a:t>Maior demanda por insumos, para a produção de grãos para a ração</a:t>
            </a:r>
          </a:p>
          <a:p>
            <a:pPr>
              <a:buFont typeface="Arial" pitchFamily="34" charset="0"/>
              <a:buChar char="•"/>
            </a:pPr>
            <a:endParaRPr lang="pt-BR" sz="2000" dirty="0"/>
          </a:p>
          <a:p>
            <a:pPr>
              <a:buFont typeface="Arial" pitchFamily="34" charset="0"/>
              <a:buChar char="•"/>
            </a:pPr>
            <a:r>
              <a:rPr lang="pt-BR" sz="2000" dirty="0" smtClean="0"/>
              <a:t>Maior pressão por novas áreas para a produção</a:t>
            </a:r>
          </a:p>
          <a:p>
            <a:pPr>
              <a:buFont typeface="Arial" pitchFamily="34" charset="0"/>
              <a:buChar char="•"/>
            </a:pPr>
            <a:endParaRPr lang="pt-BR" sz="2000" dirty="0"/>
          </a:p>
          <a:p>
            <a:pPr algn="just"/>
            <a:r>
              <a:rPr lang="pt-BR" sz="2000" dirty="0" smtClean="0"/>
              <a:t>“Nos próximos 30 anos, culturas como soja, algodão, cana-de-açúcar, eucalipto e outras irão precisar de 14,9 milhões de hectares extras no Brasil para suprir a demanda dos mercados interno e de exportação. Por razões econômicas, mais de 10 milhões de hectares serão antigas áreas de pastagens liberadas pelo ganho de eficiência da pecuária. Os outros virão de </a:t>
            </a:r>
            <a:r>
              <a:rPr lang="pt-BR" sz="2000" b="1" dirty="0" smtClean="0"/>
              <a:t>fronteiras agrícolas em terras aráveis no Cerrado, e não na Amazônia, onde a legislação e o custo de abertura de novas áreas tornam o avanço da fronteira antieconômico</a:t>
            </a:r>
            <a:r>
              <a:rPr lang="pt-BR" sz="2000" dirty="0" smtClean="0"/>
              <a:t>” </a:t>
            </a:r>
            <a:r>
              <a:rPr lang="pt-BR" sz="2000" b="1" i="1" dirty="0" err="1" smtClean="0"/>
              <a:t>Abiec</a:t>
            </a:r>
            <a:r>
              <a:rPr lang="pt-BR" sz="2000" b="1" i="1" dirty="0" smtClean="0"/>
              <a:t>, 2010.</a:t>
            </a:r>
          </a:p>
        </p:txBody>
      </p:sp>
      <p:sp>
        <p:nvSpPr>
          <p:cNvPr id="3" name="CaixaDeTexto 2"/>
          <p:cNvSpPr txBox="1"/>
          <p:nvPr/>
        </p:nvSpPr>
        <p:spPr>
          <a:xfrm>
            <a:off x="2267744" y="5085184"/>
            <a:ext cx="5616624" cy="830997"/>
          </a:xfrm>
          <a:prstGeom prst="rect">
            <a:avLst/>
          </a:prstGeom>
          <a:noFill/>
        </p:spPr>
        <p:txBody>
          <a:bodyPr wrap="square" rtlCol="0">
            <a:spAutoFit/>
          </a:bodyPr>
          <a:lstStyle/>
          <a:p>
            <a:r>
              <a:rPr lang="pt-BR" sz="2400" b="1" dirty="0" smtClean="0">
                <a:solidFill>
                  <a:srgbClr val="C00000"/>
                </a:solidFill>
              </a:rPr>
              <a:t>Degradação de </a:t>
            </a:r>
            <a:r>
              <a:rPr lang="pt-BR" sz="2400" b="1" dirty="0" err="1" smtClean="0">
                <a:solidFill>
                  <a:srgbClr val="C00000"/>
                </a:solidFill>
              </a:rPr>
              <a:t>habitats</a:t>
            </a:r>
            <a:r>
              <a:rPr lang="pt-BR" sz="2400" b="1" dirty="0" smtClean="0">
                <a:solidFill>
                  <a:srgbClr val="C00000"/>
                </a:solidFill>
              </a:rPr>
              <a:t> naturais, dos solos e dos corpos d’água!</a:t>
            </a:r>
          </a:p>
        </p:txBody>
      </p:sp>
      <p:sp>
        <p:nvSpPr>
          <p:cNvPr id="4" name="Seta para cima 3"/>
          <p:cNvSpPr/>
          <p:nvPr/>
        </p:nvSpPr>
        <p:spPr>
          <a:xfrm>
            <a:off x="1619672" y="4941168"/>
            <a:ext cx="504056" cy="1008112"/>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260648"/>
            <a:ext cx="7992888" cy="6340197"/>
          </a:xfrm>
          <a:prstGeom prst="rect">
            <a:avLst/>
          </a:prstGeom>
          <a:noFill/>
        </p:spPr>
        <p:txBody>
          <a:bodyPr wrap="square" rtlCol="0">
            <a:spAutoFit/>
          </a:bodyPr>
          <a:lstStyle/>
          <a:p>
            <a:r>
              <a:rPr lang="pt-BR" sz="2400" dirty="0" smtClean="0"/>
              <a:t>Desafios para suprir a demanda mundial por alimentos, fibras e energia...</a:t>
            </a:r>
          </a:p>
          <a:p>
            <a:endParaRPr lang="pt-BR" dirty="0"/>
          </a:p>
          <a:p>
            <a:pPr algn="just">
              <a:buFont typeface="Arial" pitchFamily="34" charset="0"/>
              <a:buChar char="•"/>
            </a:pPr>
            <a:r>
              <a:rPr lang="pt-BR" sz="2000" dirty="0" smtClean="0"/>
              <a:t>Aumento da produtividade, buscando obter mais produto com menor quantidade de insumos acompanhado de incentivos econômicos adequados para que a agricultura direcione sua produção às necessidade do planeta. </a:t>
            </a:r>
            <a:r>
              <a:rPr lang="pt-BR" sz="2000" b="1" i="1" dirty="0" err="1" smtClean="0"/>
              <a:t>AgroAnalysis</a:t>
            </a:r>
            <a:r>
              <a:rPr lang="pt-BR" sz="2000" b="1" i="1" dirty="0" smtClean="0"/>
              <a:t>, 2011.</a:t>
            </a:r>
          </a:p>
          <a:p>
            <a:pPr algn="just">
              <a:buFont typeface="Arial" pitchFamily="34" charset="0"/>
              <a:buChar char="•"/>
            </a:pPr>
            <a:endParaRPr lang="pt-BR" sz="2000" b="1" i="1" dirty="0"/>
          </a:p>
          <a:p>
            <a:pPr algn="just">
              <a:buFont typeface="Arial" pitchFamily="34" charset="0"/>
              <a:buChar char="•"/>
            </a:pPr>
            <a:r>
              <a:rPr lang="pt-BR" sz="2000" dirty="0" smtClean="0"/>
              <a:t>A chave para que o Brasil se torne o maior produtor mundial de carne sem que seus recursos naturais sejam ameaçados está no uso de tecnologias. </a:t>
            </a:r>
            <a:r>
              <a:rPr lang="pt-BR" sz="2000" smtClean="0"/>
              <a:t>Com a </a:t>
            </a:r>
            <a:r>
              <a:rPr lang="pt-BR" sz="2000" dirty="0" smtClean="0"/>
              <a:t>tecnologia, tanto a área de pastagens como o tamanho do rebanho podem ser mais bem aproveitados. </a:t>
            </a:r>
            <a:r>
              <a:rPr lang="pt-BR" sz="2000" b="1" i="1" dirty="0" err="1" smtClean="0"/>
              <a:t>Abiec</a:t>
            </a:r>
            <a:r>
              <a:rPr lang="pt-BR" sz="2000" b="1" i="1" dirty="0" smtClean="0"/>
              <a:t>, 2010.</a:t>
            </a:r>
          </a:p>
          <a:p>
            <a:pPr algn="just">
              <a:buFont typeface="Arial" pitchFamily="34" charset="0"/>
              <a:buChar char="•"/>
            </a:pPr>
            <a:endParaRPr lang="pt-BR" sz="2000" b="1" i="1" dirty="0"/>
          </a:p>
          <a:p>
            <a:pPr algn="just">
              <a:buFont typeface="Arial" pitchFamily="34" charset="0"/>
              <a:buChar char="•"/>
            </a:pPr>
            <a:r>
              <a:rPr lang="pt-BR" sz="2000" dirty="0"/>
              <a:t>É</a:t>
            </a:r>
            <a:r>
              <a:rPr lang="pt-BR" sz="2000" dirty="0" smtClean="0"/>
              <a:t> preciso uma combinação de soluções políticas: o uso de taxas ambientais e esquemas de comércio de emissões para elevar o custo da poluição em relação a alternativas verde, tais como ar limpo, água e biodiversidade sob seu valor real, a remoção de subsídios aos combustíveis fósseis e a sistemas de irrigação que desperdiçam água, incentivar a inovação verde, tornando a produção de poluentes e os modos de consumo mais caros, enquanto há apoio público para a base de pesquisa e desenvolvimento. </a:t>
            </a:r>
            <a:r>
              <a:rPr lang="pt-BR" sz="2000" b="1" i="1" dirty="0" smtClean="0"/>
              <a:t>OECD, 2008.</a:t>
            </a:r>
            <a:endParaRPr lang="pt-BR"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332656"/>
            <a:ext cx="7776864" cy="4832092"/>
          </a:xfrm>
          <a:prstGeom prst="rect">
            <a:avLst/>
          </a:prstGeom>
          <a:noFill/>
        </p:spPr>
        <p:txBody>
          <a:bodyPr wrap="square" rtlCol="0">
            <a:spAutoFit/>
          </a:bodyPr>
          <a:lstStyle/>
          <a:p>
            <a:pPr algn="just"/>
            <a:r>
              <a:rPr lang="pt-BR" sz="2400" dirty="0" smtClean="0"/>
              <a:t>Desafios para suprir a demanda mundial por alimentos, fibras e energia...</a:t>
            </a:r>
          </a:p>
          <a:p>
            <a:pPr algn="just">
              <a:buFont typeface="Arial" pitchFamily="34" charset="0"/>
              <a:buChar char="•"/>
            </a:pPr>
            <a:endParaRPr lang="pt-BR" sz="2000" dirty="0" smtClean="0"/>
          </a:p>
          <a:p>
            <a:pPr algn="just">
              <a:buFont typeface="Arial" pitchFamily="34" charset="0"/>
              <a:buChar char="•"/>
            </a:pPr>
            <a:r>
              <a:rPr lang="pt-BR" sz="2000" dirty="0" smtClean="0"/>
              <a:t>Outro fator que determinará o ritmo de crescimento da demanda mundial por alimentos é a expectativa quanto à redução da fome e da desnutrição mundiais. A FAO estima que o número de desnutridos no mundo aumentou nos últimos anos, tendo passado de 842 milhões no começo da década de 1990 para aproximadamente 1 bilhão em 2009. Mesmo diante do aumento das safras anuais em diversos países nas últimas décadas, a fome no mundo ainda persiste, corroborando o questionamento sobre o destino da produção mundial até 2050. Portanto, o aumento da produção deve vir acompanhado do aperfeiçoamento das políticas públicas e dos programas geradores de renda e </a:t>
            </a:r>
            <a:r>
              <a:rPr lang="pt-BR" sz="2000" dirty="0" err="1" smtClean="0"/>
              <a:t>assitência</a:t>
            </a:r>
            <a:r>
              <a:rPr lang="pt-BR" sz="2000" dirty="0" smtClean="0"/>
              <a:t> social, com o objetivo de gerar mudanças estruturais nas sociedades acometidas pela fome. </a:t>
            </a:r>
            <a:r>
              <a:rPr lang="pt-BR" sz="2000" b="1" i="1" dirty="0" smtClean="0"/>
              <a:t>UFRGS, 2011</a:t>
            </a:r>
            <a:r>
              <a:rPr lang="pt-BR" sz="2000" dirty="0" smtClean="0"/>
              <a:t>.</a:t>
            </a:r>
            <a:endParaRPr lang="pt-BR"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WWZ_CINESITE_VFX_05B.jpg"/>
          <p:cNvPicPr>
            <a:picLocks noGrp="1" noChangeAspect="1"/>
          </p:cNvPicPr>
          <p:nvPr>
            <p:ph idx="1"/>
          </p:nvPr>
        </p:nvPicPr>
        <p:blipFill>
          <a:blip r:embed="rId2" cstate="print"/>
          <a:stretch>
            <a:fillRect/>
          </a:stretch>
        </p:blipFill>
        <p:spPr>
          <a:xfrm>
            <a:off x="-357222" y="1"/>
            <a:ext cx="10144164" cy="6858024"/>
          </a:xfrm>
        </p:spPr>
      </p:pic>
      <p:sp>
        <p:nvSpPr>
          <p:cNvPr id="2" name="Título 1"/>
          <p:cNvSpPr>
            <a:spLocks noGrp="1"/>
          </p:cNvSpPr>
          <p:nvPr>
            <p:ph type="title"/>
          </p:nvPr>
        </p:nvSpPr>
        <p:spPr/>
        <p:txBody>
          <a:bodyPr>
            <a:normAutofit/>
          </a:bodyPr>
          <a:lstStyle/>
          <a:p>
            <a:r>
              <a:rPr lang="pt-BR" sz="5400" b="1" dirty="0" smtClean="0">
                <a:ln>
                  <a:solidFill>
                    <a:schemeClr val="tx1"/>
                  </a:solidFill>
                </a:ln>
                <a:solidFill>
                  <a:schemeClr val="bg1"/>
                </a:solidFill>
              </a:rPr>
              <a:t>Crescimento Urbano</a:t>
            </a:r>
            <a:endParaRPr lang="pt-BR" sz="5400" b="1" dirty="0">
              <a:ln>
                <a:solidFill>
                  <a:schemeClr val="tx1"/>
                </a:solidFill>
              </a:ln>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normAutofit/>
          </a:bodyPr>
          <a:lstStyle/>
          <a:p>
            <a:r>
              <a:rPr lang="pt-BR" sz="4000" dirty="0" smtClean="0"/>
              <a:t>Lixo: Geração e Destinação no Brasil</a:t>
            </a:r>
            <a:endParaRPr lang="pt-BR" sz="4000" dirty="0"/>
          </a:p>
        </p:txBody>
      </p:sp>
      <p:sp>
        <p:nvSpPr>
          <p:cNvPr id="3" name="Subtitle 2"/>
          <p:cNvSpPr>
            <a:spLocks noGrp="1"/>
          </p:cNvSpPr>
          <p:nvPr>
            <p:ph type="subTitle" idx="1"/>
          </p:nvPr>
        </p:nvSpPr>
        <p:spPr>
          <a:xfrm>
            <a:off x="539552" y="2132856"/>
            <a:ext cx="8064896" cy="4464496"/>
          </a:xfrm>
        </p:spPr>
        <p:txBody>
          <a:bodyPr>
            <a:normAutofit/>
          </a:bodyPr>
          <a:lstStyle/>
          <a:p>
            <a:pPr algn="l">
              <a:buFont typeface="Arial" pitchFamily="34" charset="0"/>
              <a:buChar char="•"/>
            </a:pPr>
            <a:r>
              <a:rPr lang="pt-BR" sz="2400" dirty="0" smtClean="0">
                <a:solidFill>
                  <a:schemeClr val="tx1"/>
                </a:solidFill>
              </a:rPr>
              <a:t>    Com o crescimento populacional e a ascensão das classes mais baixas para classes sociais mais elevadas, é identificado um aumento no consumo e por consequência uma maior geração de lixo.</a:t>
            </a:r>
          </a:p>
          <a:p>
            <a:pPr algn="l">
              <a:buFont typeface="Arial" pitchFamily="34" charset="0"/>
              <a:buChar char="•"/>
            </a:pPr>
            <a:r>
              <a:rPr lang="pt-BR" sz="2400" dirty="0" smtClean="0">
                <a:solidFill>
                  <a:schemeClr val="tx1"/>
                </a:solidFill>
              </a:rPr>
              <a:t>   Em 2011, a Abrelpe (Associação Brasileira de Empresas de Limpeza Pública e Resíduos Especiais), elaborou um levantamento sobre a geração de lixo e a destinação dos mesmos. </a:t>
            </a:r>
            <a:r>
              <a:rPr lang="pt-BR" sz="2400" dirty="0">
                <a:solidFill>
                  <a:schemeClr val="tx1"/>
                </a:solidFill>
              </a:rPr>
              <a:t> </a:t>
            </a:r>
            <a:endParaRPr lang="pt-BR" sz="2400" dirty="0" smtClean="0">
              <a:solidFill>
                <a:schemeClr val="tx1"/>
              </a:solidFill>
            </a:endParaRPr>
          </a:p>
          <a:p>
            <a:pPr algn="l">
              <a:buFont typeface="Arial" pitchFamily="34" charset="0"/>
              <a:buChar char="•"/>
            </a:pPr>
            <a:endParaRPr lang="pt-BR" sz="2400" dirty="0">
              <a:solidFill>
                <a:schemeClr val="tx1"/>
              </a:solidFill>
            </a:endParaRPr>
          </a:p>
        </p:txBody>
      </p:sp>
      <p:pic>
        <p:nvPicPr>
          <p:cNvPr id="4" name="Picture 3" descr="Abrelpe.png"/>
          <p:cNvPicPr>
            <a:picLocks noChangeAspect="1"/>
          </p:cNvPicPr>
          <p:nvPr/>
        </p:nvPicPr>
        <p:blipFill>
          <a:blip r:embed="rId2" cstate="print"/>
          <a:stretch>
            <a:fillRect/>
          </a:stretch>
        </p:blipFill>
        <p:spPr>
          <a:xfrm>
            <a:off x="2843808" y="5301208"/>
            <a:ext cx="3672408" cy="136625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Levantamento da Abrelpe</a:t>
            </a:r>
            <a:endParaRPr lang="pt-BR" dirty="0"/>
          </a:p>
        </p:txBody>
      </p:sp>
      <p:sp>
        <p:nvSpPr>
          <p:cNvPr id="3" name="Content Placeholder 2"/>
          <p:cNvSpPr>
            <a:spLocks noGrp="1"/>
          </p:cNvSpPr>
          <p:nvPr>
            <p:ph idx="1"/>
          </p:nvPr>
        </p:nvSpPr>
        <p:spPr/>
        <p:txBody>
          <a:bodyPr>
            <a:normAutofit/>
          </a:bodyPr>
          <a:lstStyle/>
          <a:p>
            <a:r>
              <a:rPr lang="pt-BR" sz="2400" dirty="0" smtClean="0"/>
              <a:t>Resultados:</a:t>
            </a:r>
          </a:p>
          <a:p>
            <a:r>
              <a:rPr lang="pt-BR" sz="2400" dirty="0" smtClean="0"/>
              <a:t>Dos 55,5 milhões de toneladas de lixo recolhidos no ano, 32,2 milhões (58,06%) foram destinado aos aterros sanitários e o restante (23,3 milhões) seguiram para lixões, que não tem tratamento de chorume ou controle dos gases do efeito estufa.</a:t>
            </a:r>
          </a:p>
          <a:p>
            <a:r>
              <a:rPr lang="pt-BR" sz="2400" dirty="0" smtClean="0"/>
              <a:t>Foram registrados a ocorrência de coleta seletiva em 58,6% dos municípios brasileiros.</a:t>
            </a:r>
          </a:p>
          <a:p>
            <a:r>
              <a:rPr lang="pt-BR" sz="2400" dirty="0" smtClean="0"/>
              <a:t>Cada pessoa produz cerca de 378 kg de lixo por ano.</a:t>
            </a:r>
            <a:endParaRPr lang="pt-B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Consumo de Automóveis no Brasil</a:t>
            </a:r>
            <a:endParaRPr lang="pt-BR" dirty="0"/>
          </a:p>
        </p:txBody>
      </p:sp>
      <p:sp>
        <p:nvSpPr>
          <p:cNvPr id="3" name="Content Placeholder 2"/>
          <p:cNvSpPr>
            <a:spLocks noGrp="1"/>
          </p:cNvSpPr>
          <p:nvPr>
            <p:ph idx="1"/>
          </p:nvPr>
        </p:nvSpPr>
        <p:spPr/>
        <p:txBody>
          <a:bodyPr>
            <a:normAutofit/>
          </a:bodyPr>
          <a:lstStyle/>
          <a:p>
            <a:r>
              <a:rPr lang="pt-BR" sz="2400" dirty="0" smtClean="0"/>
              <a:t>Segundo o estudo realizado pelo Sindicato Nacional da Indústria de Componentes para Veículos Automotores (Sindipeça), foi identificado um aumento de 7% no consumo de automóveis entre os anos de 2010 e 2011.</a:t>
            </a:r>
          </a:p>
          <a:p>
            <a:r>
              <a:rPr lang="pt-BR" sz="2400" dirty="0" smtClean="0"/>
              <a:t>Do total estudado:</a:t>
            </a:r>
          </a:p>
          <a:p>
            <a:pPr>
              <a:buFont typeface="Wingdings" pitchFamily="2" charset="2"/>
              <a:buChar char="Ø"/>
            </a:pPr>
            <a:r>
              <a:rPr lang="pt-BR" sz="2400" dirty="0" smtClean="0"/>
              <a:t>32,9 milhões são automóveis e comerciais leves;</a:t>
            </a:r>
          </a:p>
          <a:p>
            <a:pPr>
              <a:buFont typeface="Wingdings" pitchFamily="2" charset="2"/>
              <a:buChar char="Ø"/>
            </a:pPr>
            <a:r>
              <a:rPr lang="pt-BR" sz="2400" dirty="0" smtClean="0"/>
              <a:t>1,54 milhões são caminhões</a:t>
            </a:r>
          </a:p>
          <a:p>
            <a:pPr>
              <a:buFont typeface="Wingdings" pitchFamily="2" charset="2"/>
              <a:buChar char="Ø"/>
            </a:pPr>
            <a:r>
              <a:rPr lang="pt-BR" sz="2400" dirty="0" smtClean="0"/>
              <a:t>354 mil são ônibus</a:t>
            </a:r>
          </a:p>
          <a:p>
            <a:r>
              <a:rPr lang="pt-BR" sz="2400" dirty="0" smtClean="0"/>
              <a:t>O que torna a relação de 4,1 habitantes por veículo no Brasil.</a:t>
            </a:r>
            <a:endParaRPr lang="pt-B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Consumo de Automóveis no Brasil</a:t>
            </a:r>
            <a:endParaRPr lang="pt-BR" dirty="0"/>
          </a:p>
        </p:txBody>
      </p:sp>
      <p:sp>
        <p:nvSpPr>
          <p:cNvPr id="3" name="Content Placeholder 2"/>
          <p:cNvSpPr>
            <a:spLocks noGrp="1"/>
          </p:cNvSpPr>
          <p:nvPr>
            <p:ph idx="1"/>
          </p:nvPr>
        </p:nvSpPr>
        <p:spPr/>
        <p:txBody>
          <a:bodyPr>
            <a:normAutofit/>
          </a:bodyPr>
          <a:lstStyle/>
          <a:p>
            <a:r>
              <a:rPr lang="pt-BR" sz="2400" dirty="0" smtClean="0"/>
              <a:t>Em alguns estados essa relação é ainda menor:</a:t>
            </a:r>
          </a:p>
          <a:p>
            <a:r>
              <a:rPr lang="pt-BR" sz="2400" dirty="0" smtClean="0"/>
              <a:t>Segundo o Departamento Estadual de Trânsito (Detran), o estado de São Paulo, já consta com 25 milhões de veículos registrados e segundo o Instituto Brasileiro de Geografia e Estatística, a população chega a 42 milhões de pessoas, o que resulta em uma relação de 1,68 habitantes por veículo. </a:t>
            </a:r>
            <a:endParaRPr lang="pt-BR" sz="2400" dirty="0"/>
          </a:p>
          <a:p>
            <a:r>
              <a:rPr lang="pt-BR" sz="2400" dirty="0" smtClean="0"/>
              <a:t>Outros estados que possuem alta relação são: Paraná (relação de 3,4), Rio Grande do Sul (3,5) e Rio de Janeiro (4,7).</a:t>
            </a:r>
          </a:p>
          <a:p>
            <a:endParaRPr lang="pt-B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
            </a:r>
            <a:br>
              <a:rPr lang="pt-BR" dirty="0" smtClean="0"/>
            </a:br>
            <a:r>
              <a:rPr lang="pt-BR" dirty="0" smtClean="0"/>
              <a:t>Consumo de Automóveis</a:t>
            </a:r>
            <a:br>
              <a:rPr lang="pt-BR" dirty="0" smtClean="0"/>
            </a:br>
            <a:endParaRPr lang="pt-BR" dirty="0"/>
          </a:p>
        </p:txBody>
      </p:sp>
      <p:sp>
        <p:nvSpPr>
          <p:cNvPr id="3" name="Content Placeholder 2"/>
          <p:cNvSpPr>
            <a:spLocks noGrp="1"/>
          </p:cNvSpPr>
          <p:nvPr>
            <p:ph idx="1"/>
          </p:nvPr>
        </p:nvSpPr>
        <p:spPr/>
        <p:txBody>
          <a:bodyPr>
            <a:normAutofit/>
          </a:bodyPr>
          <a:lstStyle/>
          <a:p>
            <a:r>
              <a:rPr lang="pt-BR" dirty="0" smtClean="0"/>
              <a:t>De acordo com a Associação dos Fabricantes de Automóveis (Anfavea), as médias de relações de habitantes por automóveis em alguns países são:</a:t>
            </a:r>
          </a:p>
          <a:p>
            <a:r>
              <a:rPr lang="pt-BR" dirty="0" smtClean="0"/>
              <a:t>Argentina 3,7; México 3,6; Coréia do Sul 2,6; Suécia 1,9; Alemanha 1,8, França, Reino Unido, Japão 1,7.</a:t>
            </a:r>
          </a:p>
          <a:p>
            <a:r>
              <a:rPr lang="pt-BR" dirty="0" smtClean="0"/>
              <a:t>Canadá 1,6; Itália 1,4; Estados Unidos 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Aumento População Mundial</a:t>
            </a:r>
            <a:endParaRPr lang="pt-BR" dirty="0"/>
          </a:p>
        </p:txBody>
      </p:sp>
      <p:sp>
        <p:nvSpPr>
          <p:cNvPr id="3" name="Espaço Reservado para Conteúdo 2"/>
          <p:cNvSpPr>
            <a:spLocks noGrp="1"/>
          </p:cNvSpPr>
          <p:nvPr>
            <p:ph idx="1"/>
          </p:nvPr>
        </p:nvSpPr>
        <p:spPr>
          <a:xfrm>
            <a:off x="457200" y="1600200"/>
            <a:ext cx="8229600" cy="5257800"/>
          </a:xfrm>
        </p:spPr>
        <p:txBody>
          <a:bodyPr>
            <a:normAutofit/>
          </a:bodyPr>
          <a:lstStyle/>
          <a:p>
            <a:pPr>
              <a:buNone/>
            </a:pPr>
            <a:r>
              <a:rPr lang="pt-BR" dirty="0" smtClean="0"/>
              <a:t>Diminuição da taxa de Mortalidade</a:t>
            </a:r>
          </a:p>
          <a:p>
            <a:pPr lvl="1"/>
            <a:r>
              <a:rPr lang="pt-BR" dirty="0" smtClean="0"/>
              <a:t>Avanços da medicina e na saúde pública;</a:t>
            </a:r>
          </a:p>
          <a:p>
            <a:pPr lvl="1"/>
            <a:r>
              <a:rPr lang="pt-BR" dirty="0" smtClean="0"/>
              <a:t>Maior disponibilidade de alimentos;</a:t>
            </a:r>
          </a:p>
          <a:p>
            <a:pPr lvl="1"/>
            <a:r>
              <a:rPr lang="pt-BR" dirty="0" smtClean="0"/>
              <a:t>Aumento da renda;</a:t>
            </a:r>
          </a:p>
          <a:p>
            <a:pPr lvl="1"/>
            <a:r>
              <a:rPr lang="pt-BR" dirty="0" smtClean="0"/>
              <a:t>Maior controle de vetores de doenças;</a:t>
            </a:r>
          </a:p>
          <a:p>
            <a:pPr lvl="1"/>
            <a:r>
              <a:rPr lang="pt-BR" dirty="0" smtClean="0"/>
              <a:t>Melhor condições sanitárias e Higiene.</a:t>
            </a:r>
          </a:p>
          <a:p>
            <a:pPr lvl="1"/>
            <a:endParaRPr lang="pt-BR" dirty="0" smtClean="0"/>
          </a:p>
          <a:p>
            <a:pPr>
              <a:buNone/>
            </a:pPr>
            <a:r>
              <a:rPr lang="pt-BR" dirty="0" smtClean="0"/>
              <a:t>Maior Expectativa de vida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Consumo de Automóveis</a:t>
            </a:r>
            <a:endParaRPr lang="pt-BR"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Poluição Urbana</a:t>
            </a:r>
            <a:endParaRPr lang="pt-BR" dirty="0"/>
          </a:p>
        </p:txBody>
      </p:sp>
      <p:sp>
        <p:nvSpPr>
          <p:cNvPr id="3" name="Content Placeholder 2"/>
          <p:cNvSpPr>
            <a:spLocks noGrp="1"/>
          </p:cNvSpPr>
          <p:nvPr>
            <p:ph idx="1"/>
          </p:nvPr>
        </p:nvSpPr>
        <p:spPr/>
        <p:txBody>
          <a:bodyPr>
            <a:normAutofit/>
          </a:bodyPr>
          <a:lstStyle/>
          <a:p>
            <a:r>
              <a:rPr lang="pt-BR" sz="2400" dirty="0" smtClean="0"/>
              <a:t>Conforme o aumento de consumo de automóveis e o aumento da geração de lixo, é possível observar alguns impactos da poluição urbana:</a:t>
            </a:r>
          </a:p>
          <a:p>
            <a:pPr>
              <a:buFont typeface="Wingdings" pitchFamily="2" charset="2"/>
              <a:buChar char="Ø"/>
            </a:pPr>
            <a:r>
              <a:rPr lang="pt-BR" sz="2400" dirty="0" smtClean="0"/>
              <a:t>Poluição do Ar e da Água;</a:t>
            </a:r>
          </a:p>
          <a:p>
            <a:pPr>
              <a:buFont typeface="Wingdings" pitchFamily="2" charset="2"/>
              <a:buChar char="Ø"/>
            </a:pPr>
            <a:r>
              <a:rPr lang="pt-BR" sz="2400" dirty="0" smtClean="0"/>
              <a:t>Ilhas de calor;</a:t>
            </a:r>
          </a:p>
          <a:p>
            <a:pPr>
              <a:buFont typeface="Wingdings" pitchFamily="2" charset="2"/>
              <a:buChar char="Ø"/>
            </a:pPr>
            <a:r>
              <a:rPr lang="pt-BR" sz="2400" dirty="0" smtClean="0"/>
              <a:t>Aumento da emissão de gases do efeito estufa;</a:t>
            </a:r>
          </a:p>
          <a:p>
            <a:pPr>
              <a:buFont typeface="Wingdings" pitchFamily="2" charset="2"/>
              <a:buChar char="Ø"/>
            </a:pPr>
            <a:r>
              <a:rPr lang="pt-BR" sz="2400" dirty="0" smtClean="0"/>
              <a:t>Chuva ácida;</a:t>
            </a:r>
          </a:p>
          <a:p>
            <a:pPr>
              <a:buFont typeface="Wingdings" pitchFamily="2" charset="2"/>
              <a:buChar char="Ø"/>
            </a:pPr>
            <a:r>
              <a:rPr lang="pt-BR" sz="2400" dirty="0" smtClean="0"/>
              <a:t>Enchentes;</a:t>
            </a:r>
          </a:p>
          <a:p>
            <a:pPr>
              <a:buFont typeface="Wingdings" pitchFamily="2" charset="2"/>
              <a:buChar char="Ø"/>
            </a:pPr>
            <a:r>
              <a:rPr lang="pt-BR" sz="2400" dirty="0" smtClean="0"/>
              <a:t>Poluição Sonora.</a:t>
            </a:r>
          </a:p>
          <a:p>
            <a:pPr>
              <a:buFont typeface="Wingdings" pitchFamily="2" charset="2"/>
              <a:buChar char="Ø"/>
            </a:pPr>
            <a:endParaRPr lang="pt-BR" sz="24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Impactos na Saúde</a:t>
            </a:r>
            <a:endParaRPr lang="pt-BR" dirty="0"/>
          </a:p>
        </p:txBody>
      </p:sp>
      <p:sp>
        <p:nvSpPr>
          <p:cNvPr id="3" name="Content Placeholder 2"/>
          <p:cNvSpPr>
            <a:spLocks noGrp="1"/>
          </p:cNvSpPr>
          <p:nvPr>
            <p:ph idx="1"/>
          </p:nvPr>
        </p:nvSpPr>
        <p:spPr/>
        <p:txBody>
          <a:bodyPr>
            <a:normAutofit lnSpcReduction="10000"/>
          </a:bodyPr>
          <a:lstStyle/>
          <a:p>
            <a:r>
              <a:rPr lang="pt-BR" sz="2400" dirty="0" smtClean="0"/>
              <a:t>Poluição Sonora: Segundo relato da Organização Mundial da Saúde (OMS), são registrados 210 mil vítimas fatais devido à infarto causado pelo excesso de ruídos.</a:t>
            </a:r>
          </a:p>
          <a:p>
            <a:r>
              <a:rPr lang="pt-BR" sz="2400" dirty="0" smtClean="0"/>
              <a:t>Os trânsitos dos Centros Urbanos, tem média de 80decibéis, enquanto à partir de 55decibéis, o som é considerado nocivo.</a:t>
            </a:r>
          </a:p>
          <a:p>
            <a:r>
              <a:rPr lang="pt-BR" sz="2400" dirty="0" smtClean="0"/>
              <a:t>Os problemas relacionados à poluição sonora são: </a:t>
            </a:r>
          </a:p>
          <a:p>
            <a:pPr>
              <a:buFont typeface="Wingdings" pitchFamily="2" charset="2"/>
              <a:buChar char="Ø"/>
            </a:pPr>
            <a:r>
              <a:rPr lang="pt-BR" sz="2400" dirty="0" smtClean="0"/>
              <a:t>Hipertensão;</a:t>
            </a:r>
          </a:p>
          <a:p>
            <a:pPr>
              <a:buFont typeface="Wingdings" pitchFamily="2" charset="2"/>
              <a:buChar char="Ø"/>
            </a:pPr>
            <a:r>
              <a:rPr lang="pt-BR" sz="2400" dirty="0" smtClean="0"/>
              <a:t>Insônia;</a:t>
            </a:r>
          </a:p>
          <a:p>
            <a:pPr>
              <a:buFont typeface="Wingdings" pitchFamily="2" charset="2"/>
              <a:buChar char="Ø"/>
            </a:pPr>
            <a:r>
              <a:rPr lang="pt-BR" sz="2400" dirty="0" smtClean="0"/>
              <a:t>Problemas Inflamatórios;</a:t>
            </a:r>
          </a:p>
          <a:p>
            <a:pPr>
              <a:buFont typeface="Wingdings" pitchFamily="2" charset="2"/>
              <a:buChar char="Ø"/>
            </a:pPr>
            <a:r>
              <a:rPr lang="pt-BR" sz="2400" dirty="0" smtClean="0"/>
              <a:t>Perda Auditiva induzida por Ruídos.</a:t>
            </a:r>
            <a:endParaRPr lang="pt-B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Poluição Sonora</a:t>
            </a:r>
            <a:endParaRPr lang="pt-BR" dirty="0"/>
          </a:p>
        </p:txBody>
      </p:sp>
      <p:pic>
        <p:nvPicPr>
          <p:cNvPr id="4" name="Content Placeholder 3" descr="2006_plano48_1.jpg"/>
          <p:cNvPicPr>
            <a:picLocks noGrp="1" noChangeAspect="1"/>
          </p:cNvPicPr>
          <p:nvPr>
            <p:ph idx="1"/>
          </p:nvPr>
        </p:nvPicPr>
        <p:blipFill>
          <a:blip r:embed="rId2" cstate="print"/>
          <a:stretch>
            <a:fillRect/>
          </a:stretch>
        </p:blipFill>
        <p:spPr>
          <a:xfrm>
            <a:off x="467544" y="1268760"/>
            <a:ext cx="7621588" cy="4988676"/>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Impactos na Saúde</a:t>
            </a:r>
            <a:endParaRPr lang="pt-BR" dirty="0"/>
          </a:p>
        </p:txBody>
      </p:sp>
      <p:sp>
        <p:nvSpPr>
          <p:cNvPr id="3" name="Content Placeholder 2"/>
          <p:cNvSpPr>
            <a:spLocks noGrp="1"/>
          </p:cNvSpPr>
          <p:nvPr>
            <p:ph idx="1"/>
          </p:nvPr>
        </p:nvSpPr>
        <p:spPr/>
        <p:txBody>
          <a:bodyPr>
            <a:normAutofit/>
          </a:bodyPr>
          <a:lstStyle/>
          <a:p>
            <a:r>
              <a:rPr lang="pt-BR" sz="2400" dirty="0" smtClean="0"/>
              <a:t>Poluição do Ar: A revista Lancet Oncology, fez um estudo que relaciona material particulado no ar presente em centros urbanos com o aumento de câncer de pulmão.</a:t>
            </a:r>
          </a:p>
          <a:p>
            <a:r>
              <a:rPr lang="pt-BR" sz="2400" dirty="0" smtClean="0"/>
              <a:t>As substâncias analisadas foram monóxido de carbono, dióxido de enxofre, dióxido de nitrogênio, ozônio e material particulado. Com exceção do ozônio, todas as demais apresentaram relação com câncer de pulmão.</a:t>
            </a:r>
          </a:p>
          <a:p>
            <a:pPr>
              <a:buNone/>
            </a:pPr>
            <a:endParaRPr lang="pt-B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Poluição do Ar</a:t>
            </a:r>
            <a:endParaRPr lang="pt-BR"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pt-BR" sz="2400" dirty="0" smtClean="0"/>
              <a:t>      Os </a:t>
            </a:r>
            <a:r>
              <a:rPr lang="pt-BR" sz="2400" dirty="0"/>
              <a:t>autores estimam que uma pequena redução nos níveis de apenas um dos maiores poluentes atmosféricos, como o material particulado, poderia evitar cerca de 8.000 internações por insuficiência cardíaca e evitar o gasto de mais de 300 milhões de dólares por ano, só nos Estados Unidos</a:t>
            </a:r>
            <a:r>
              <a:rPr lang="pt-BR" sz="2400" dirty="0" smtClean="0"/>
              <a:t>.</a:t>
            </a:r>
          </a:p>
          <a:p>
            <a:endParaRPr lang="pt-BR" sz="2400" dirty="0"/>
          </a:p>
          <a:p>
            <a:r>
              <a:rPr lang="pt-BR" sz="2400" dirty="0" smtClean="0"/>
              <a:t>Segundo </a:t>
            </a:r>
            <a:r>
              <a:rPr lang="pt-BR" sz="2400" dirty="0"/>
              <a:t>a pesquisa, as chances de ser internado ou morrer de insuficiência cardíaca cresce 3,52% a cada aumento de uma parte por milhão de monóxido de carbono na atmosfera, 2,36% para 10 partes por bilhão de dióxido de enxofre, 1,70% para 10 partes por bilhão de dióxido de nitrogênio e 2% para cada aumento de 10 microgramas de material particulado por metro cúbico de ar. </a:t>
            </a:r>
            <a:endParaRPr lang="pt-BR" sz="2400" dirty="0" smtClean="0"/>
          </a:p>
          <a:p>
            <a:r>
              <a:rPr lang="pt-BR" sz="2400" dirty="0" smtClean="0"/>
              <a:t>A </a:t>
            </a:r>
            <a:r>
              <a:rPr lang="pt-BR" sz="2400" dirty="0"/>
              <a:t>elevação dos riscos se mostrou mais forte no dia em que ocorre a exposição aos poluentes.</a:t>
            </a:r>
          </a:p>
          <a:p>
            <a:endParaRPr lang="pt-BR"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3568" y="404664"/>
            <a:ext cx="7560840" cy="5878532"/>
          </a:xfrm>
          <a:prstGeom prst="rect">
            <a:avLst/>
          </a:prstGeom>
          <a:noFill/>
        </p:spPr>
        <p:txBody>
          <a:bodyPr wrap="square" rtlCol="0">
            <a:spAutoFit/>
          </a:bodyPr>
          <a:lstStyle/>
          <a:p>
            <a:r>
              <a:rPr lang="pt-BR" dirty="0" smtClean="0"/>
              <a:t>Referências Bibliográficas</a:t>
            </a:r>
          </a:p>
          <a:p>
            <a:endParaRPr lang="pt-BR" dirty="0"/>
          </a:p>
          <a:p>
            <a:r>
              <a:rPr lang="pt-BR" sz="1400" b="1" dirty="0" err="1" smtClean="0"/>
              <a:t>Abiec</a:t>
            </a:r>
            <a:r>
              <a:rPr lang="pt-BR" sz="1400" b="1" dirty="0" smtClean="0"/>
              <a:t>, 2010. </a:t>
            </a:r>
            <a:r>
              <a:rPr lang="pt-BR" sz="1400" dirty="0" smtClean="0"/>
              <a:t>A carne brasileira e os desafios da sustentabilidade. Disponível em </a:t>
            </a:r>
            <a:r>
              <a:rPr lang="pt-BR" sz="1400" dirty="0" smtClean="0">
                <a:hlinkClick r:id="rId2"/>
              </a:rPr>
              <a:t>http://www.abiec.com.br/download/asrnc404.pdf</a:t>
            </a:r>
            <a:r>
              <a:rPr lang="pt-BR" sz="1400" dirty="0" smtClean="0"/>
              <a:t> Acessado dia: 17/11/13</a:t>
            </a:r>
          </a:p>
          <a:p>
            <a:endParaRPr lang="pt-BR" sz="1400" b="1" dirty="0" smtClean="0"/>
          </a:p>
          <a:p>
            <a:r>
              <a:rPr lang="pt-BR" sz="1400" b="1" dirty="0" err="1" smtClean="0"/>
              <a:t>AgroAnalysis</a:t>
            </a:r>
            <a:r>
              <a:rPr lang="pt-BR" sz="1400" b="1" dirty="0" smtClean="0"/>
              <a:t>, 2011. </a:t>
            </a:r>
            <a:r>
              <a:rPr lang="pt-BR" sz="1400" dirty="0" smtClean="0"/>
              <a:t>Agricultura Mundial: vai faltar comida? Disponível em </a:t>
            </a:r>
            <a:r>
              <a:rPr lang="pt-BR" sz="1400" dirty="0" smtClean="0">
                <a:hlinkClick r:id="rId3"/>
              </a:rPr>
              <a:t>http://www.agroanalysis.com.br/materia_detalhe.</a:t>
            </a:r>
            <a:r>
              <a:rPr lang="pt-BR" sz="1400" dirty="0" err="1" smtClean="0">
                <a:hlinkClick r:id="rId3"/>
              </a:rPr>
              <a:t>php</a:t>
            </a:r>
            <a:r>
              <a:rPr lang="pt-BR" sz="1400" dirty="0" smtClean="0">
                <a:hlinkClick r:id="rId3"/>
              </a:rPr>
              <a:t>?</a:t>
            </a:r>
            <a:r>
              <a:rPr lang="pt-BR" sz="1400" dirty="0" err="1" smtClean="0">
                <a:hlinkClick r:id="rId3"/>
              </a:rPr>
              <a:t>idMateria</a:t>
            </a:r>
            <a:r>
              <a:rPr lang="pt-BR" sz="1400" dirty="0" smtClean="0">
                <a:hlinkClick r:id="rId3"/>
              </a:rPr>
              <a:t>=1069</a:t>
            </a:r>
            <a:r>
              <a:rPr lang="pt-BR" sz="1400" dirty="0" smtClean="0"/>
              <a:t> Acessado dia: 17/11/13</a:t>
            </a:r>
          </a:p>
          <a:p>
            <a:endParaRPr lang="pt-BR" sz="1400" dirty="0"/>
          </a:p>
          <a:p>
            <a:r>
              <a:rPr lang="pt-BR" sz="1400" b="1" dirty="0" err="1" smtClean="0"/>
              <a:t>EcoDebate</a:t>
            </a:r>
            <a:r>
              <a:rPr lang="pt-BR" sz="1400" b="1" dirty="0" smtClean="0"/>
              <a:t>, 2011. </a:t>
            </a:r>
            <a:r>
              <a:rPr lang="pt-BR" sz="1400" dirty="0" smtClean="0"/>
              <a:t>O impacto diferenciado da população sobre o meio ambiente. Disponível em </a:t>
            </a:r>
            <a:r>
              <a:rPr lang="pt-BR" sz="1400" dirty="0" smtClean="0">
                <a:hlinkClick r:id="rId4"/>
              </a:rPr>
              <a:t>http://www.ecodebate.com.br/2011/06/14/o-impacto-diferenciado-da-populacao-sobre-o-meio-ambiente-artigo-de-jose-eustaquio-diniz-alves/</a:t>
            </a:r>
            <a:r>
              <a:rPr lang="pt-BR" sz="1400" dirty="0" smtClean="0"/>
              <a:t> Acessado dia: 17/11/13</a:t>
            </a:r>
          </a:p>
          <a:p>
            <a:endParaRPr lang="pt-BR" sz="1400" b="1" dirty="0" smtClean="0"/>
          </a:p>
          <a:p>
            <a:r>
              <a:rPr lang="pt-BR" sz="1400" b="1" dirty="0" err="1" smtClean="0"/>
              <a:t>Ecodesenvolvimento</a:t>
            </a:r>
            <a:r>
              <a:rPr lang="pt-BR" sz="1400" b="1" dirty="0" smtClean="0"/>
              <a:t>, 2011. </a:t>
            </a:r>
            <a:r>
              <a:rPr lang="pt-BR" sz="1400" dirty="0" smtClean="0"/>
              <a:t>Em 2050, a humanidade vai triplicar o consumo de recursos naturais, aponta relatório. Disponível em &lt;</a:t>
            </a:r>
            <a:r>
              <a:rPr lang="pt-BR" sz="1400" dirty="0" smtClean="0">
                <a:hlinkClick r:id="rId5"/>
              </a:rPr>
              <a:t>http://www.ecodesenvolvimento.org/conexao-onu/em-2050-humanidade-vai-triplicar-consumo-de</a:t>
            </a:r>
            <a:r>
              <a:rPr lang="pt-BR" sz="1400" dirty="0" smtClean="0"/>
              <a:t>&gt; Acessado dia: 17/11/13</a:t>
            </a:r>
          </a:p>
          <a:p>
            <a:endParaRPr lang="pt-BR" sz="1400" b="1" dirty="0"/>
          </a:p>
          <a:p>
            <a:r>
              <a:rPr lang="pt-BR" sz="1400" b="1" dirty="0" smtClean="0"/>
              <a:t>UFRGS, 2011. </a:t>
            </a:r>
            <a:r>
              <a:rPr lang="pt-BR" sz="1400" dirty="0" smtClean="0"/>
              <a:t>Mercados e Comercialização de Produtos Agroindustriais. Disponível em &lt;</a:t>
            </a:r>
            <a:r>
              <a:rPr lang="pt-BR" sz="1400" dirty="0" smtClean="0">
                <a:hlinkClick r:id="rId6"/>
              </a:rPr>
              <a:t>http://books.google.com.br/books?id=knMGbrRD1gsC&amp;</a:t>
            </a:r>
            <a:r>
              <a:rPr lang="pt-BR" sz="1400" dirty="0" err="1" smtClean="0">
                <a:hlinkClick r:id="rId6"/>
              </a:rPr>
              <a:t>pg</a:t>
            </a:r>
            <a:r>
              <a:rPr lang="pt-BR" sz="1400" dirty="0" smtClean="0">
                <a:hlinkClick r:id="rId6"/>
              </a:rPr>
              <a:t>=PA39&amp;</a:t>
            </a:r>
            <a:r>
              <a:rPr lang="pt-BR" sz="1400" dirty="0" err="1" smtClean="0">
                <a:hlinkClick r:id="rId6"/>
              </a:rPr>
              <a:t>lpg</a:t>
            </a:r>
            <a:r>
              <a:rPr lang="pt-BR" sz="1400" dirty="0" smtClean="0">
                <a:hlinkClick r:id="rId6"/>
              </a:rPr>
              <a:t>=PA39&amp;</a:t>
            </a:r>
            <a:r>
              <a:rPr lang="pt-BR" sz="1400" dirty="0" err="1" smtClean="0">
                <a:hlinkClick r:id="rId6"/>
              </a:rPr>
              <a:t>dq</a:t>
            </a:r>
            <a:r>
              <a:rPr lang="pt-BR" sz="1400" dirty="0" smtClean="0">
                <a:hlinkClick r:id="rId6"/>
              </a:rPr>
              <a:t>=consumo+per+capita+e+demanda+por+alimentos+2050&amp;source=</a:t>
            </a:r>
            <a:r>
              <a:rPr lang="pt-BR" sz="1400" dirty="0" err="1" smtClean="0">
                <a:hlinkClick r:id="rId6"/>
              </a:rPr>
              <a:t>bl&amp;ots</a:t>
            </a:r>
            <a:r>
              <a:rPr lang="pt-BR" sz="1400" dirty="0" smtClean="0">
                <a:hlinkClick r:id="rId6"/>
              </a:rPr>
              <a:t>=</a:t>
            </a:r>
            <a:r>
              <a:rPr lang="pt-BR" sz="1400" dirty="0" err="1" smtClean="0">
                <a:hlinkClick r:id="rId6"/>
              </a:rPr>
              <a:t>SElCVsanOh&amp;sig</a:t>
            </a:r>
            <a:r>
              <a:rPr lang="pt-BR" sz="1400" dirty="0" smtClean="0">
                <a:hlinkClick r:id="rId6"/>
              </a:rPr>
              <a:t>=1fecd8npDGU2PxLQIK34G8hBWVo&amp;hl=</a:t>
            </a:r>
            <a:r>
              <a:rPr lang="pt-BR" sz="1400" dirty="0" err="1" smtClean="0">
                <a:hlinkClick r:id="rId6"/>
              </a:rPr>
              <a:t>en&amp;sa</a:t>
            </a:r>
            <a:r>
              <a:rPr lang="pt-BR" sz="1400" dirty="0" smtClean="0">
                <a:hlinkClick r:id="rId6"/>
              </a:rPr>
              <a:t>=</a:t>
            </a:r>
            <a:r>
              <a:rPr lang="pt-BR" sz="1400" dirty="0" err="1" smtClean="0">
                <a:hlinkClick r:id="rId6"/>
              </a:rPr>
              <a:t>X&amp;ei</a:t>
            </a:r>
            <a:r>
              <a:rPr lang="pt-BR" sz="1400" dirty="0" smtClean="0">
                <a:hlinkClick r:id="rId6"/>
              </a:rPr>
              <a:t>=QQ6KUqHiOs3AkQfA8ID4Aw&amp;</a:t>
            </a:r>
            <a:r>
              <a:rPr lang="pt-BR" sz="1400" dirty="0" err="1" smtClean="0">
                <a:hlinkClick r:id="rId6"/>
              </a:rPr>
              <a:t>ved</a:t>
            </a:r>
            <a:r>
              <a:rPr lang="pt-BR" sz="1400" dirty="0" smtClean="0">
                <a:hlinkClick r:id="rId6"/>
              </a:rPr>
              <a:t>=0CDUQ6AEwAA#v=</a:t>
            </a:r>
            <a:r>
              <a:rPr lang="pt-BR" sz="1400" dirty="0" err="1" smtClean="0">
                <a:hlinkClick r:id="rId6"/>
              </a:rPr>
              <a:t>onepage&amp;q</a:t>
            </a:r>
            <a:r>
              <a:rPr lang="pt-BR" sz="1400" dirty="0" smtClean="0">
                <a:hlinkClick r:id="rId6"/>
              </a:rPr>
              <a:t>=consumo%20per%20capita%20e%20demanda%20por%20alimentos%202050&amp;f=</a:t>
            </a:r>
            <a:r>
              <a:rPr lang="pt-BR" sz="1400" dirty="0" err="1" smtClean="0">
                <a:hlinkClick r:id="rId6"/>
              </a:rPr>
              <a:t>false</a:t>
            </a:r>
            <a:r>
              <a:rPr lang="pt-BR" sz="1400" dirty="0" smtClean="0"/>
              <a:t>&gt; Acessado dia: 17/11/13</a:t>
            </a:r>
          </a:p>
          <a:p>
            <a:endParaRPr lang="pt-BR" sz="1400" b="1" dirty="0" smtClean="0"/>
          </a:p>
          <a:p>
            <a:r>
              <a:rPr lang="pt-BR" sz="1400" b="1" dirty="0" smtClean="0"/>
              <a:t>OECD, 2008. </a:t>
            </a:r>
            <a:r>
              <a:rPr lang="pt-BR" sz="1400" dirty="0" smtClean="0"/>
              <a:t>OECD </a:t>
            </a:r>
            <a:r>
              <a:rPr lang="pt-BR" sz="1400" dirty="0" err="1" smtClean="0"/>
              <a:t>Enviromental</a:t>
            </a:r>
            <a:r>
              <a:rPr lang="pt-BR" sz="1400" dirty="0" smtClean="0"/>
              <a:t> Outlook to 2050: </a:t>
            </a:r>
            <a:r>
              <a:rPr lang="pt-BR" sz="1400" dirty="0" err="1" smtClean="0"/>
              <a:t>The</a:t>
            </a:r>
            <a:r>
              <a:rPr lang="pt-BR" sz="1400" dirty="0" smtClean="0"/>
              <a:t> </a:t>
            </a:r>
            <a:r>
              <a:rPr lang="pt-BR" sz="1400" dirty="0" err="1" smtClean="0"/>
              <a:t>consequences</a:t>
            </a:r>
            <a:r>
              <a:rPr lang="pt-BR" sz="1400" dirty="0" smtClean="0"/>
              <a:t> </a:t>
            </a:r>
            <a:r>
              <a:rPr lang="pt-BR" sz="1400" dirty="0" err="1" smtClean="0"/>
              <a:t>of</a:t>
            </a:r>
            <a:r>
              <a:rPr lang="pt-BR" sz="1400" dirty="0" smtClean="0"/>
              <a:t> </a:t>
            </a:r>
            <a:r>
              <a:rPr lang="pt-BR" sz="1400" dirty="0" err="1" smtClean="0"/>
              <a:t>Inaction</a:t>
            </a:r>
            <a:r>
              <a:rPr lang="pt-BR" sz="1400" dirty="0" smtClean="0"/>
              <a:t>. Disponível em </a:t>
            </a:r>
            <a:r>
              <a:rPr lang="pt-BR" sz="1400" dirty="0" smtClean="0">
                <a:hlinkClick r:id="rId7"/>
              </a:rPr>
              <a:t>http://www.oecd.org/environment/oecdenvironmentaloutlookto2050theconsequencesofinaction.htm</a:t>
            </a:r>
            <a:r>
              <a:rPr lang="pt-BR" sz="1400" dirty="0" smtClean="0"/>
              <a:t> Acessado dia: 17/11/13</a:t>
            </a:r>
          </a:p>
          <a:p>
            <a:endParaRPr lang="pt-BR" sz="1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14290"/>
            <a:ext cx="8229600" cy="5911873"/>
          </a:xfrm>
        </p:spPr>
        <p:txBody>
          <a:bodyPr>
            <a:normAutofit fontScale="70000" lnSpcReduction="20000"/>
          </a:bodyPr>
          <a:lstStyle/>
          <a:p>
            <a:pPr>
              <a:buNone/>
            </a:pPr>
            <a:r>
              <a:rPr lang="pt-BR" dirty="0" smtClean="0"/>
              <a:t>Referências Bibliográficas</a:t>
            </a:r>
          </a:p>
          <a:p>
            <a:pPr>
              <a:buNone/>
            </a:pPr>
            <a:endParaRPr lang="pt-BR" dirty="0" smtClean="0"/>
          </a:p>
          <a:p>
            <a:pPr>
              <a:buNone/>
            </a:pPr>
            <a:r>
              <a:rPr lang="pt-BR" dirty="0" smtClean="0"/>
              <a:t>. Disponível em </a:t>
            </a:r>
            <a:r>
              <a:rPr lang="pt-BR" dirty="0" smtClean="0">
                <a:hlinkClick r:id="rId2"/>
              </a:rPr>
              <a:t>http://www.iess.org.br/html/1apresentao.pdf</a:t>
            </a:r>
            <a:r>
              <a:rPr lang="pt-BR" dirty="0" smtClean="0"/>
              <a:t> Acessado dia: 17/11/13</a:t>
            </a:r>
          </a:p>
          <a:p>
            <a:pPr>
              <a:buNone/>
            </a:pPr>
            <a:r>
              <a:rPr lang="pt-BR" dirty="0" smtClean="0"/>
              <a:t>. Disponível em </a:t>
            </a:r>
            <a:r>
              <a:rPr lang="pt-BR" dirty="0" smtClean="0">
                <a:hlinkClick r:id="rId3"/>
              </a:rPr>
              <a:t>http://pt.wikipedia.org/wiki/Penicilina</a:t>
            </a:r>
            <a:r>
              <a:rPr lang="pt-BR" dirty="0" smtClean="0"/>
              <a:t> Acessado dia: 17/11/13</a:t>
            </a:r>
          </a:p>
          <a:p>
            <a:pPr>
              <a:buNone/>
            </a:pPr>
            <a:r>
              <a:rPr lang="pt-BR" dirty="0" smtClean="0"/>
              <a:t>. Disponível em </a:t>
            </a:r>
            <a:r>
              <a:rPr lang="pt-BR" dirty="0" smtClean="0">
                <a:hlinkClick r:id="rId4"/>
              </a:rPr>
              <a:t>http://www.onu.org.br/populacao-mundial-deve-atingir-96-bilhoes-em-2050-diz-novo-relatorio-da-onu/</a:t>
            </a:r>
            <a:r>
              <a:rPr lang="pt-BR" dirty="0" smtClean="0"/>
              <a:t> Acessado dia: 17/11/13</a:t>
            </a:r>
          </a:p>
          <a:p>
            <a:pPr>
              <a:buNone/>
            </a:pPr>
            <a:r>
              <a:rPr lang="pt-BR" dirty="0" smtClean="0"/>
              <a:t>. Disponível em </a:t>
            </a:r>
            <a:r>
              <a:rPr lang="pt-BR" dirty="0" smtClean="0">
                <a:hlinkClick r:id="rId5"/>
              </a:rPr>
              <a:t>http://esa.un.org/unpd/wpp/Excel-Data/population.htm</a:t>
            </a:r>
            <a:r>
              <a:rPr lang="pt-BR" dirty="0" smtClean="0"/>
              <a:t> Acessado dia: 17/11/13</a:t>
            </a:r>
          </a:p>
          <a:p>
            <a:pPr>
              <a:buNone/>
            </a:pPr>
            <a:r>
              <a:rPr lang="pt-BR" dirty="0" smtClean="0"/>
              <a:t>. Disponível em </a:t>
            </a:r>
            <a:r>
              <a:rPr lang="pt-BR" dirty="0" smtClean="0">
                <a:hlinkClick r:id="rId6"/>
              </a:rPr>
              <a:t>http://www.worldometers.info/world-population/</a:t>
            </a:r>
            <a:r>
              <a:rPr lang="pt-BR" dirty="0" smtClean="0"/>
              <a:t> Acessado dia: 17/11/13</a:t>
            </a:r>
          </a:p>
          <a:p>
            <a:pPr>
              <a:buNone/>
            </a:pPr>
            <a:r>
              <a:rPr lang="pt-BR" dirty="0" smtClean="0"/>
              <a:t>. Disponível em </a:t>
            </a:r>
            <a:r>
              <a:rPr lang="pt-BR" dirty="0" smtClean="0">
                <a:hlinkClick r:id="rId7"/>
              </a:rPr>
              <a:t>http://www.macroplan.com.br/Documentos/</a:t>
            </a:r>
            <a:br>
              <a:rPr lang="pt-BR" dirty="0" smtClean="0">
                <a:hlinkClick r:id="rId7"/>
              </a:rPr>
            </a:br>
            <a:r>
              <a:rPr lang="pt-BR" dirty="0" smtClean="0">
                <a:hlinkClick r:id="rId7"/>
              </a:rPr>
              <a:t>ArtigoMacroplan2010817182941.pdf</a:t>
            </a:r>
            <a:r>
              <a:rPr lang="pt-BR" dirty="0" smtClean="0"/>
              <a:t> Acessado dia: 17/11/13</a:t>
            </a:r>
          </a:p>
          <a:p>
            <a:pPr>
              <a:buNone/>
            </a:pPr>
            <a:r>
              <a:rPr lang="pt-BR" dirty="0" smtClean="0"/>
              <a:t>. Disponível em </a:t>
            </a:r>
            <a:r>
              <a:rPr lang="pt-BR" dirty="0" smtClean="0">
                <a:hlinkClick r:id="rId8"/>
              </a:rPr>
              <a:t>http://areapublica.confea.org.br/arvore_hiperbolica/</a:t>
            </a:r>
            <a:br>
              <a:rPr lang="pt-BR" dirty="0" smtClean="0">
                <a:hlinkClick r:id="rId8"/>
              </a:rPr>
            </a:br>
            <a:r>
              <a:rPr lang="pt-BR" dirty="0" smtClean="0">
                <a:hlinkClick r:id="rId8"/>
              </a:rPr>
              <a:t>arvores/</a:t>
            </a:r>
            <a:r>
              <a:rPr lang="pt-BR" dirty="0" err="1" smtClean="0">
                <a:hlinkClick r:id="rId8"/>
              </a:rPr>
              <a:t>pto</a:t>
            </a:r>
            <a:r>
              <a:rPr lang="pt-BR" dirty="0" smtClean="0">
                <a:hlinkClick r:id="rId8"/>
              </a:rPr>
              <a:t>/biblioteca/ppds.pdf#</a:t>
            </a:r>
            <a:r>
              <a:rPr lang="pt-BR" dirty="0" err="1" smtClean="0">
                <a:hlinkClick r:id="rId8"/>
              </a:rPr>
              <a:t>page</a:t>
            </a:r>
            <a:r>
              <a:rPr lang="pt-BR" dirty="0" smtClean="0">
                <a:hlinkClick r:id="rId8"/>
              </a:rPr>
              <a:t>=25</a:t>
            </a:r>
            <a:r>
              <a:rPr lang="pt-BR" dirty="0" smtClean="0"/>
              <a:t> Acessado dia: 17/11/13</a:t>
            </a:r>
          </a:p>
          <a:p>
            <a:pPr>
              <a:buNone/>
            </a:pPr>
            <a:r>
              <a:rPr lang="pt-BR" dirty="0" smtClean="0"/>
              <a:t>. Disponível em </a:t>
            </a:r>
            <a:r>
              <a:rPr lang="pt-BR" dirty="0" smtClean="0">
                <a:hlinkClick r:id="rId9"/>
              </a:rPr>
              <a:t>www.ibge.gov.br</a:t>
            </a:r>
            <a:r>
              <a:rPr lang="pt-BR" dirty="0" smtClean="0"/>
              <a:t> Acessado dia: 17/11/13</a:t>
            </a:r>
          </a:p>
          <a:p>
            <a:pPr>
              <a:buNone/>
            </a:pPr>
            <a:r>
              <a:rPr lang="pt-BR" dirty="0" smtClean="0"/>
              <a:t>. Disponível em </a:t>
            </a:r>
            <a:r>
              <a:rPr lang="pt-BR" dirty="0" smtClean="0">
                <a:hlinkClick r:id="rId10"/>
              </a:rPr>
              <a:t>www.fao.org.br</a:t>
            </a:r>
            <a:r>
              <a:rPr lang="pt-BR" dirty="0" smtClean="0"/>
              <a:t> Acessado dia: 17/11/13</a:t>
            </a:r>
          </a:p>
          <a:p>
            <a:endParaRPr lang="pt-B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57166"/>
            <a:ext cx="8229600" cy="6143668"/>
          </a:xfrm>
        </p:spPr>
        <p:txBody>
          <a:bodyPr>
            <a:noAutofit/>
          </a:bodyPr>
          <a:lstStyle/>
          <a:p>
            <a:pPr>
              <a:buNone/>
            </a:pPr>
            <a:r>
              <a:rPr lang="pt-BR" sz="1400" dirty="0" smtClean="0"/>
              <a:t>Referências Bibliográficas</a:t>
            </a:r>
          </a:p>
          <a:p>
            <a:pPr>
              <a:buNone/>
            </a:pPr>
            <a:endParaRPr lang="pt-BR" sz="1400" dirty="0" smtClean="0"/>
          </a:p>
          <a:p>
            <a:pPr>
              <a:buNone/>
            </a:pPr>
            <a:r>
              <a:rPr lang="pt-BR" sz="1400" dirty="0" smtClean="0"/>
              <a:t>. Disponível em </a:t>
            </a:r>
            <a:r>
              <a:rPr lang="pt-BR" sz="1400" u="sng" dirty="0" smtClean="0">
                <a:hlinkClick r:id="rId2"/>
              </a:rPr>
              <a:t>http://www.automotivebusiness.com.br/noticia/17749/estado-de-sao-paulo-tem-menos-de-2-habitantes-por-veiculo</a:t>
            </a:r>
            <a:r>
              <a:rPr lang="pt-BR" sz="1400" dirty="0" smtClean="0"/>
              <a:t> Acessado dia: 17/11/13</a:t>
            </a:r>
          </a:p>
          <a:p>
            <a:pPr>
              <a:buNone/>
            </a:pPr>
            <a:r>
              <a:rPr lang="pt-BR" sz="1400" dirty="0" smtClean="0"/>
              <a:t>. Disponível em </a:t>
            </a:r>
            <a:r>
              <a:rPr lang="pt-BR" sz="1400" u="sng" dirty="0" smtClean="0">
                <a:hlinkClick r:id="rId3"/>
              </a:rPr>
              <a:t>http://economia.estadao.com.br/noticias/economia,</a:t>
            </a:r>
            <a:r>
              <a:rPr lang="pt-BR" sz="1400" u="sng" dirty="0" err="1" smtClean="0">
                <a:hlinkClick r:id="rId3"/>
              </a:rPr>
              <a:t>pais-tem</a:t>
            </a:r>
            <a:r>
              <a:rPr lang="pt-BR" sz="1400" u="sng" dirty="0" smtClean="0">
                <a:hlinkClick r:id="rId3"/>
              </a:rPr>
              <a:t>-1-</a:t>
            </a:r>
            <a:r>
              <a:rPr lang="pt-BR" sz="1400" u="sng" dirty="0" err="1" smtClean="0">
                <a:hlinkClick r:id="rId3"/>
              </a:rPr>
              <a:t>carro-para-cada</a:t>
            </a:r>
            <a:r>
              <a:rPr lang="pt-BR" sz="1400" u="sng" dirty="0" smtClean="0">
                <a:hlinkClick r:id="rId3"/>
              </a:rPr>
              <a:t>-5-habitantes,109273,0.</a:t>
            </a:r>
            <a:r>
              <a:rPr lang="pt-BR" sz="1400" u="sng" dirty="0" err="1" smtClean="0">
                <a:hlinkClick r:id="rId3"/>
              </a:rPr>
              <a:t>htm</a:t>
            </a:r>
            <a:r>
              <a:rPr lang="pt-BR" sz="1400" dirty="0" smtClean="0"/>
              <a:t> Acessado dia: 17/11/13</a:t>
            </a:r>
          </a:p>
          <a:p>
            <a:pPr>
              <a:buNone/>
            </a:pPr>
            <a:r>
              <a:rPr lang="pt-BR" sz="1400" dirty="0" smtClean="0"/>
              <a:t>. Disponível em </a:t>
            </a:r>
            <a:r>
              <a:rPr lang="pt-BR" sz="1400" u="sng" dirty="0" smtClean="0">
                <a:hlinkClick r:id="rId4"/>
              </a:rPr>
              <a:t>http://outrapolitica.wordpress.com/2010/07/19/veja-lista-das-150-cidades-com-maior-proporcao-de-veiculos-por-habitante/</a:t>
            </a:r>
            <a:r>
              <a:rPr lang="pt-BR" sz="1400" dirty="0" smtClean="0"/>
              <a:t> Acessado dia: 17/11/13</a:t>
            </a:r>
          </a:p>
          <a:p>
            <a:pPr>
              <a:buNone/>
            </a:pPr>
            <a:r>
              <a:rPr lang="pt-BR" sz="1400" dirty="0" smtClean="0"/>
              <a:t>. Disponível em </a:t>
            </a:r>
            <a:r>
              <a:rPr lang="pt-BR" sz="1400" u="sng" dirty="0" smtClean="0">
                <a:hlinkClick r:id="rId5"/>
              </a:rPr>
              <a:t>http://g1.globo.com/jornal-da-globo/noticia/2013/05/volume-de-lixo-cresce-em-proporcao-maior-que-populacao-brasileira.html</a:t>
            </a:r>
            <a:r>
              <a:rPr lang="pt-BR" sz="1400" dirty="0" smtClean="0"/>
              <a:t> Acessado dia: 17/11/13</a:t>
            </a:r>
          </a:p>
          <a:p>
            <a:pPr>
              <a:buNone/>
            </a:pPr>
            <a:r>
              <a:rPr lang="pt-BR" sz="1400" dirty="0" smtClean="0"/>
              <a:t>. Disponível em </a:t>
            </a:r>
            <a:r>
              <a:rPr lang="pt-BR" sz="1400" u="sng" dirty="0" smtClean="0">
                <a:hlinkClick r:id="rId6"/>
              </a:rPr>
              <a:t>http://www12.senado.gov.br/noticias/materias/2012/03/09/brasil-produz-61-milhoes-de-toneladas-de-lixo-por-ano</a:t>
            </a:r>
            <a:r>
              <a:rPr lang="pt-BR" sz="1400" dirty="0" smtClean="0"/>
              <a:t> Acessado dia: 17/11/13</a:t>
            </a:r>
          </a:p>
          <a:p>
            <a:pPr>
              <a:buNone/>
            </a:pPr>
            <a:r>
              <a:rPr lang="pt-BR" sz="1400" dirty="0" smtClean="0"/>
              <a:t>. Disponível em </a:t>
            </a:r>
            <a:r>
              <a:rPr lang="pt-BR" sz="1400" u="sng" dirty="0" smtClean="0">
                <a:hlinkClick r:id="rId7"/>
              </a:rPr>
              <a:t>http://planetasustentavel.abril.com.br/noticia/saude/conteudo_270282.shtml</a:t>
            </a:r>
            <a:r>
              <a:rPr lang="pt-BR" sz="1400" dirty="0" smtClean="0"/>
              <a:t> Acessado dia: 17/11/13 </a:t>
            </a:r>
          </a:p>
          <a:p>
            <a:pPr>
              <a:buNone/>
            </a:pPr>
            <a:r>
              <a:rPr lang="pt-BR" sz="1400" dirty="0" smtClean="0"/>
              <a:t>. Disponível em </a:t>
            </a:r>
            <a:r>
              <a:rPr lang="pt-BR" sz="1400" u="sng" dirty="0" smtClean="0">
                <a:hlinkClick r:id="rId8"/>
              </a:rPr>
              <a:t>http://www.bv.fapesp.br/pt/bolsas/135549/os-efeitos-da-poluicao-sonora-ambiental-sobre-a-audicao-estudo-comparativo-entre-controladores-da-co/</a:t>
            </a:r>
            <a:r>
              <a:rPr lang="pt-BR" sz="1400" dirty="0" smtClean="0"/>
              <a:t> Acessado dia: 17/11/13</a:t>
            </a:r>
          </a:p>
          <a:p>
            <a:pPr>
              <a:buNone/>
            </a:pPr>
            <a:r>
              <a:rPr lang="pt-BR" sz="1400" dirty="0" smtClean="0"/>
              <a:t>. Disponível em </a:t>
            </a:r>
            <a:r>
              <a:rPr lang="pt-BR" sz="1400" u="sng" dirty="0" smtClean="0">
                <a:hlinkClick r:id="rId9"/>
              </a:rPr>
              <a:t>http://www.scielo.br/pdf/sn/v20n1/a08v20n1.pdf</a:t>
            </a:r>
            <a:r>
              <a:rPr lang="pt-BR" sz="1400" dirty="0" smtClean="0"/>
              <a:t> Acessado dia: 17/11/13</a:t>
            </a:r>
          </a:p>
          <a:p>
            <a:pPr>
              <a:buNone/>
            </a:pPr>
            <a:r>
              <a:rPr lang="pt-BR" sz="1400" dirty="0" smtClean="0"/>
              <a:t>. Disponível em </a:t>
            </a:r>
            <a:r>
              <a:rPr lang="pt-BR" sz="1400" u="sng" dirty="0" smtClean="0">
                <a:hlinkClick r:id="rId10"/>
              </a:rPr>
              <a:t>http://www.clinionco.com.br/noticias/Polui%C3%A7%C3%A3o%20do%20ar%20pod</a:t>
            </a:r>
            <a:br>
              <a:rPr lang="pt-BR" sz="1400" u="sng" dirty="0" smtClean="0">
                <a:hlinkClick r:id="rId10"/>
              </a:rPr>
            </a:br>
            <a:r>
              <a:rPr lang="pt-BR" sz="1400" u="sng" dirty="0" smtClean="0">
                <a:hlinkClick r:id="rId10"/>
              </a:rPr>
              <a:t>e%20aumentar%20risco%20de%20insufici%C3%</a:t>
            </a:r>
            <a:r>
              <a:rPr lang="pt-BR" sz="1400" u="sng" dirty="0" err="1" smtClean="0">
                <a:hlinkClick r:id="rId10"/>
              </a:rPr>
              <a:t>AAncia</a:t>
            </a:r>
            <a:r>
              <a:rPr lang="pt-BR" sz="1400" u="sng" dirty="0" smtClean="0">
                <a:hlinkClick r:id="rId10"/>
              </a:rPr>
              <a:t>%20card%C3%</a:t>
            </a:r>
            <a:r>
              <a:rPr lang="pt-BR" sz="1400" u="sng" dirty="0" err="1" smtClean="0">
                <a:hlinkClick r:id="rId10"/>
              </a:rPr>
              <a:t>ADaca</a:t>
            </a:r>
            <a:r>
              <a:rPr lang="pt-BR" sz="1400" u="sng" dirty="0" smtClean="0">
                <a:hlinkClick r:id="rId10"/>
              </a:rPr>
              <a:t>%20e%20c%C3%A2ncer%20de%20pulm%C3%A3o</a:t>
            </a:r>
            <a:r>
              <a:rPr lang="pt-BR" sz="1400" dirty="0" smtClean="0"/>
              <a:t> Acessado dia: 17/11/13</a:t>
            </a:r>
          </a:p>
          <a:p>
            <a:pPr>
              <a:buNone/>
            </a:pPr>
            <a:r>
              <a:rPr lang="pt-BR" sz="1400" dirty="0" smtClean="0"/>
              <a:t>. Disponível em </a:t>
            </a:r>
            <a:r>
              <a:rPr lang="pt-BR" sz="1400" u="sng" dirty="0" smtClean="0">
                <a:hlinkClick r:id="rId11"/>
              </a:rPr>
              <a:t>http://radioglobo.globoradio.globo.com/noticias-sobre-saude/2013/09/23/POLUICAO-MATA-QUASE-CEM-MIL-PESSOAS-EM-SAO-PAULO.htm</a:t>
            </a:r>
            <a:r>
              <a:rPr lang="pt-BR" sz="1400" dirty="0" smtClean="0"/>
              <a:t> Acessado dia: 17/11/13</a:t>
            </a:r>
            <a:endParaRPr lang="pt-BR"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 Aspire\Dropbox\Matérias\Genética Trabalho\tumblr_static_desert_rock_crowd_by_blodoffer.jpg"/>
          <p:cNvPicPr>
            <a:picLocks noChangeAspect="1" noChangeArrowheads="1"/>
          </p:cNvPicPr>
          <p:nvPr/>
        </p:nvPicPr>
        <p:blipFill>
          <a:blip r:embed="rId2" cstate="print"/>
          <a:srcRect/>
          <a:stretch>
            <a:fillRect/>
          </a:stretch>
        </p:blipFill>
        <p:spPr bwMode="auto">
          <a:xfrm>
            <a:off x="-500093" y="0"/>
            <a:ext cx="9644094" cy="6858000"/>
          </a:xfrm>
          <a:prstGeom prst="rect">
            <a:avLst/>
          </a:prstGeom>
          <a:noFill/>
        </p:spPr>
      </p:pic>
      <p:sp>
        <p:nvSpPr>
          <p:cNvPr id="2" name="Título 1"/>
          <p:cNvSpPr>
            <a:spLocks noGrp="1"/>
          </p:cNvSpPr>
          <p:nvPr>
            <p:ph type="title"/>
          </p:nvPr>
        </p:nvSpPr>
        <p:spPr/>
        <p:txBody>
          <a:bodyPr>
            <a:normAutofit/>
          </a:bodyPr>
          <a:lstStyle/>
          <a:p>
            <a:pPr algn="l"/>
            <a:r>
              <a:rPr lang="pt-BR" sz="4800" dirty="0" smtClean="0">
                <a:solidFill>
                  <a:schemeClr val="bg1"/>
                </a:solidFill>
              </a:rPr>
              <a:t>Obrigado!</a:t>
            </a:r>
            <a:endParaRPr lang="pt-BR" sz="4800" dirty="0">
              <a:solidFill>
                <a:schemeClr val="bg1"/>
              </a:solidFill>
            </a:endParaRPr>
          </a:p>
        </p:txBody>
      </p:sp>
      <p:sp>
        <p:nvSpPr>
          <p:cNvPr id="3" name="Espaço Reservado para Conteúdo 2"/>
          <p:cNvSpPr>
            <a:spLocks noGrp="1"/>
          </p:cNvSpPr>
          <p:nvPr>
            <p:ph idx="1"/>
          </p:nvPr>
        </p:nvSpPr>
        <p:spPr/>
        <p:txBody>
          <a:bodyPr>
            <a:normAutofit fontScale="62500" lnSpcReduction="20000"/>
          </a:bodyPr>
          <a:lstStyle/>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endParaRPr lang="pt-BR" dirty="0" smtClean="0">
              <a:solidFill>
                <a:schemeClr val="bg1"/>
              </a:solidFill>
            </a:endParaRPr>
          </a:p>
          <a:p>
            <a:pPr algn="r">
              <a:buNone/>
            </a:pPr>
            <a:r>
              <a:rPr lang="pt-BR" sz="4000" b="1" dirty="0" smtClean="0">
                <a:solidFill>
                  <a:schemeClr val="bg1"/>
                </a:solidFill>
              </a:rPr>
              <a:t>Lauro de Camargo</a:t>
            </a:r>
          </a:p>
          <a:p>
            <a:pPr algn="r">
              <a:buNone/>
            </a:pPr>
            <a:r>
              <a:rPr lang="pt-BR" sz="4000" b="1" dirty="0" smtClean="0">
                <a:solidFill>
                  <a:schemeClr val="bg1"/>
                </a:solidFill>
              </a:rPr>
              <a:t>Thais </a:t>
            </a:r>
            <a:r>
              <a:rPr lang="pt-BR" sz="4000" b="1" dirty="0" err="1" smtClean="0">
                <a:solidFill>
                  <a:schemeClr val="bg1"/>
                </a:solidFill>
              </a:rPr>
              <a:t>Bannwart</a:t>
            </a:r>
            <a:endParaRPr lang="pt-BR" sz="4000" b="1" dirty="0" smtClean="0">
              <a:solidFill>
                <a:schemeClr val="bg1"/>
              </a:solidFill>
            </a:endParaRPr>
          </a:p>
          <a:p>
            <a:pPr algn="r">
              <a:buNone/>
            </a:pPr>
            <a:r>
              <a:rPr lang="pt-BR" sz="4000" b="1" dirty="0" smtClean="0">
                <a:solidFill>
                  <a:schemeClr val="bg1"/>
                </a:solidFill>
              </a:rPr>
              <a:t>Sara </a:t>
            </a:r>
            <a:r>
              <a:rPr lang="pt-BR" sz="4000" b="1" dirty="0" err="1" smtClean="0">
                <a:solidFill>
                  <a:schemeClr val="bg1"/>
                </a:solidFill>
              </a:rPr>
              <a:t>Mondoni</a:t>
            </a:r>
            <a:endParaRPr lang="pt-BR" sz="4000" b="1" dirty="0" smtClean="0">
              <a:solidFill>
                <a:schemeClr val="bg1"/>
              </a:solidFill>
            </a:endParaRPr>
          </a:p>
          <a:p>
            <a:pPr algn="r">
              <a:buNone/>
            </a:pPr>
            <a:r>
              <a:rPr lang="pt-BR" sz="4000" b="1" dirty="0" smtClean="0">
                <a:solidFill>
                  <a:schemeClr val="bg1"/>
                </a:solidFill>
              </a:rPr>
              <a:t>Carlos Cortez</a:t>
            </a:r>
            <a:endParaRPr lang="pt-BR" sz="40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População Mundial Por Região</a:t>
            </a:r>
            <a:endParaRPr lang="pt-BR" dirty="0"/>
          </a:p>
        </p:txBody>
      </p:sp>
      <p:sp>
        <p:nvSpPr>
          <p:cNvPr id="3" name="Espaço Reservado para Conteúdo 2"/>
          <p:cNvSpPr>
            <a:spLocks noGrp="1"/>
          </p:cNvSpPr>
          <p:nvPr>
            <p:ph idx="1"/>
          </p:nvPr>
        </p:nvSpPr>
        <p:spPr/>
        <p:txBody>
          <a:bodyPr/>
          <a:lstStyle/>
          <a:p>
            <a:endParaRPr lang="pt-BR"/>
          </a:p>
        </p:txBody>
      </p:sp>
      <p:pic>
        <p:nvPicPr>
          <p:cNvPr id="3074" name="Picture 2" descr="C:\Users\Acer Aspire\Dropbox\Matérias\Genética Trabalho\Perspectiva Cresc. Diversas áreas.png"/>
          <p:cNvPicPr>
            <a:picLocks noChangeAspect="1" noChangeArrowheads="1"/>
          </p:cNvPicPr>
          <p:nvPr/>
        </p:nvPicPr>
        <p:blipFill>
          <a:blip r:embed="rId2" cstate="print"/>
          <a:srcRect/>
          <a:stretch>
            <a:fillRect/>
          </a:stretch>
        </p:blipFill>
        <p:spPr bwMode="auto">
          <a:xfrm>
            <a:off x="0" y="1857364"/>
            <a:ext cx="9144000" cy="4404946"/>
          </a:xfrm>
          <a:prstGeom prst="rect">
            <a:avLst/>
          </a:prstGeom>
          <a:noFill/>
        </p:spPr>
      </p:pic>
      <p:sp>
        <p:nvSpPr>
          <p:cNvPr id="5" name="Retângulo 4"/>
          <p:cNvSpPr/>
          <p:nvPr/>
        </p:nvSpPr>
        <p:spPr>
          <a:xfrm>
            <a:off x="0" y="4357694"/>
            <a:ext cx="9144000" cy="214314"/>
          </a:xfrm>
          <a:prstGeom prst="rect">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7Bilhões hoje</a:t>
            </a:r>
            <a:endParaRPr lang="pt-BR" dirty="0"/>
          </a:p>
        </p:txBody>
      </p:sp>
      <p:sp>
        <p:nvSpPr>
          <p:cNvPr id="3" name="Espaço Reservado para Conteúdo 2"/>
          <p:cNvSpPr>
            <a:spLocks noGrp="1"/>
          </p:cNvSpPr>
          <p:nvPr>
            <p:ph idx="1"/>
          </p:nvPr>
        </p:nvSpPr>
        <p:spPr/>
        <p:txBody>
          <a:bodyPr/>
          <a:lstStyle/>
          <a:p>
            <a:pPr>
              <a:buNone/>
            </a:pPr>
            <a:r>
              <a:rPr lang="pt-BR" dirty="0" smtClean="0"/>
              <a:t>1º Bilhão </a:t>
            </a:r>
            <a:r>
              <a:rPr lang="pt-BR" dirty="0" smtClean="0">
                <a:solidFill>
                  <a:schemeClr val="bg1">
                    <a:lumMod val="65000"/>
                  </a:schemeClr>
                </a:solidFill>
              </a:rPr>
              <a:t>1804</a:t>
            </a:r>
            <a:r>
              <a:rPr lang="pt-BR" dirty="0" smtClean="0"/>
              <a:t> (+ de 7000 anos)</a:t>
            </a:r>
          </a:p>
          <a:p>
            <a:pPr>
              <a:buNone/>
            </a:pPr>
            <a:r>
              <a:rPr lang="pt-BR" dirty="0" smtClean="0"/>
              <a:t>2º Bilhão </a:t>
            </a:r>
            <a:r>
              <a:rPr lang="pt-BR" dirty="0" smtClean="0">
                <a:solidFill>
                  <a:schemeClr val="bg1">
                    <a:lumMod val="65000"/>
                  </a:schemeClr>
                </a:solidFill>
              </a:rPr>
              <a:t>1927</a:t>
            </a:r>
            <a:r>
              <a:rPr lang="pt-BR" dirty="0" smtClean="0"/>
              <a:t> (130 anos)</a:t>
            </a:r>
          </a:p>
          <a:p>
            <a:pPr>
              <a:buNone/>
            </a:pPr>
            <a:r>
              <a:rPr lang="pt-BR" dirty="0" smtClean="0"/>
              <a:t>3º Bilhão </a:t>
            </a:r>
            <a:r>
              <a:rPr lang="pt-BR" dirty="0" smtClean="0">
                <a:solidFill>
                  <a:schemeClr val="bg1">
                    <a:lumMod val="65000"/>
                  </a:schemeClr>
                </a:solidFill>
              </a:rPr>
              <a:t>1960</a:t>
            </a:r>
            <a:r>
              <a:rPr lang="pt-BR" dirty="0" smtClean="0"/>
              <a:t> (33 anos)</a:t>
            </a:r>
          </a:p>
          <a:p>
            <a:pPr>
              <a:buNone/>
            </a:pPr>
            <a:r>
              <a:rPr lang="pt-BR" dirty="0" smtClean="0"/>
              <a:t>4º Bilhão </a:t>
            </a:r>
            <a:r>
              <a:rPr lang="pt-BR" dirty="0" smtClean="0">
                <a:solidFill>
                  <a:schemeClr val="bg1">
                    <a:lumMod val="65000"/>
                  </a:schemeClr>
                </a:solidFill>
              </a:rPr>
              <a:t>1974</a:t>
            </a:r>
            <a:r>
              <a:rPr lang="pt-BR" dirty="0" smtClean="0"/>
              <a:t> (14 anos)</a:t>
            </a:r>
          </a:p>
          <a:p>
            <a:pPr>
              <a:buNone/>
            </a:pPr>
            <a:r>
              <a:rPr lang="pt-BR" dirty="0" smtClean="0"/>
              <a:t>5º Bilhão </a:t>
            </a:r>
            <a:r>
              <a:rPr lang="pt-BR" dirty="0" smtClean="0">
                <a:solidFill>
                  <a:schemeClr val="bg1">
                    <a:lumMod val="65000"/>
                  </a:schemeClr>
                </a:solidFill>
              </a:rPr>
              <a:t>1987</a:t>
            </a:r>
            <a:r>
              <a:rPr lang="pt-BR" dirty="0" smtClean="0"/>
              <a:t> (13 anos)</a:t>
            </a:r>
          </a:p>
          <a:p>
            <a:pPr>
              <a:buNone/>
            </a:pPr>
            <a:r>
              <a:rPr lang="pt-BR" dirty="0" smtClean="0"/>
              <a:t>6º Bilhão </a:t>
            </a:r>
            <a:r>
              <a:rPr lang="pt-BR" dirty="0" smtClean="0">
                <a:solidFill>
                  <a:schemeClr val="bg1">
                    <a:lumMod val="65000"/>
                  </a:schemeClr>
                </a:solidFill>
              </a:rPr>
              <a:t>1999</a:t>
            </a:r>
            <a:r>
              <a:rPr lang="pt-BR" dirty="0" smtClean="0"/>
              <a:t> (12 anos)</a:t>
            </a:r>
          </a:p>
          <a:p>
            <a:pPr>
              <a:buNone/>
            </a:pPr>
            <a:r>
              <a:rPr lang="pt-BR" dirty="0" smtClean="0"/>
              <a:t>7º Bilhão </a:t>
            </a:r>
            <a:r>
              <a:rPr lang="pt-BR" dirty="0" smtClean="0">
                <a:solidFill>
                  <a:schemeClr val="bg1">
                    <a:lumMod val="65000"/>
                  </a:schemeClr>
                </a:solidFill>
              </a:rPr>
              <a:t>2011</a:t>
            </a:r>
            <a:r>
              <a:rPr lang="pt-BR" dirty="0" smtClean="0"/>
              <a:t> (12 anos)</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8Bilhões</a:t>
            </a:r>
            <a:endParaRPr lang="pt-BR" dirty="0"/>
          </a:p>
        </p:txBody>
      </p:sp>
      <p:sp>
        <p:nvSpPr>
          <p:cNvPr id="3" name="Espaço Reservado para Conteúdo 2"/>
          <p:cNvSpPr>
            <a:spLocks noGrp="1"/>
          </p:cNvSpPr>
          <p:nvPr>
            <p:ph idx="1"/>
          </p:nvPr>
        </p:nvSpPr>
        <p:spPr>
          <a:xfrm>
            <a:off x="457200" y="1600200"/>
            <a:ext cx="8229600" cy="4757758"/>
          </a:xfrm>
        </p:spPr>
        <p:txBody>
          <a:bodyPr>
            <a:normAutofit/>
          </a:bodyPr>
          <a:lstStyle/>
          <a:p>
            <a:pPr>
              <a:buNone/>
            </a:pPr>
            <a:r>
              <a:rPr lang="pt-BR" dirty="0" smtClean="0">
                <a:solidFill>
                  <a:schemeClr val="bg1">
                    <a:lumMod val="65000"/>
                  </a:schemeClr>
                </a:solidFill>
              </a:rPr>
              <a:t>1º Bilhão 1804 (+ de 7000 anos)</a:t>
            </a:r>
          </a:p>
          <a:p>
            <a:pPr>
              <a:buNone/>
            </a:pPr>
            <a:r>
              <a:rPr lang="pt-BR" dirty="0" smtClean="0">
                <a:solidFill>
                  <a:schemeClr val="bg1">
                    <a:lumMod val="65000"/>
                  </a:schemeClr>
                </a:solidFill>
              </a:rPr>
              <a:t>2º Bilhão 1927 (130 anos)</a:t>
            </a:r>
          </a:p>
          <a:p>
            <a:pPr>
              <a:buNone/>
            </a:pPr>
            <a:r>
              <a:rPr lang="pt-BR" dirty="0" smtClean="0">
                <a:solidFill>
                  <a:schemeClr val="bg1">
                    <a:lumMod val="65000"/>
                  </a:schemeClr>
                </a:solidFill>
              </a:rPr>
              <a:t>3º Bilhão 1960 (33 anos)</a:t>
            </a:r>
          </a:p>
          <a:p>
            <a:pPr>
              <a:buNone/>
            </a:pPr>
            <a:r>
              <a:rPr lang="pt-BR" dirty="0" smtClean="0">
                <a:solidFill>
                  <a:schemeClr val="bg1">
                    <a:lumMod val="65000"/>
                  </a:schemeClr>
                </a:solidFill>
              </a:rPr>
              <a:t>4º Bilhão 1974 (14 anos)</a:t>
            </a:r>
          </a:p>
          <a:p>
            <a:pPr>
              <a:buNone/>
            </a:pPr>
            <a:r>
              <a:rPr lang="pt-BR" dirty="0" smtClean="0">
                <a:solidFill>
                  <a:schemeClr val="bg1">
                    <a:lumMod val="65000"/>
                  </a:schemeClr>
                </a:solidFill>
              </a:rPr>
              <a:t>5º Bilhão 1987 (13 anos)</a:t>
            </a:r>
          </a:p>
          <a:p>
            <a:pPr>
              <a:buNone/>
            </a:pPr>
            <a:r>
              <a:rPr lang="pt-BR" dirty="0" smtClean="0">
                <a:solidFill>
                  <a:schemeClr val="bg1">
                    <a:lumMod val="65000"/>
                  </a:schemeClr>
                </a:solidFill>
              </a:rPr>
              <a:t>6º Bilhão 1999 (12 anos)</a:t>
            </a:r>
          </a:p>
          <a:p>
            <a:pPr>
              <a:buNone/>
            </a:pPr>
            <a:r>
              <a:rPr lang="pt-BR" dirty="0" smtClean="0">
                <a:solidFill>
                  <a:schemeClr val="bg1">
                    <a:lumMod val="65000"/>
                  </a:schemeClr>
                </a:solidFill>
              </a:rPr>
              <a:t>7º Bilhão 2011 (12 anos)</a:t>
            </a:r>
          </a:p>
          <a:p>
            <a:pPr>
              <a:buNone/>
            </a:pPr>
            <a:r>
              <a:rPr lang="pt-BR" dirty="0" smtClean="0"/>
              <a:t>8º Bilhão em 2024</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2100 – Aprox. 11bilhões</a:t>
            </a:r>
            <a:endParaRPr lang="pt-BR" dirty="0"/>
          </a:p>
        </p:txBody>
      </p:sp>
      <p:sp>
        <p:nvSpPr>
          <p:cNvPr id="3" name="Espaço Reservado para Conteúdo 2"/>
          <p:cNvSpPr>
            <a:spLocks noGrp="1"/>
          </p:cNvSpPr>
          <p:nvPr>
            <p:ph idx="1"/>
          </p:nvPr>
        </p:nvSpPr>
        <p:spPr/>
        <p:txBody>
          <a:bodyPr/>
          <a:lstStyle/>
          <a:p>
            <a:endParaRPr lang="pt-BR"/>
          </a:p>
        </p:txBody>
      </p:sp>
      <p:pic>
        <p:nvPicPr>
          <p:cNvPr id="10242" name="Picture 2" descr="C:\Users\Acer Aspire\Dropbox\Matérias\Genética Trabalho\Cresciment. Populacional2.png"/>
          <p:cNvPicPr>
            <a:picLocks noChangeAspect="1" noChangeArrowheads="1"/>
          </p:cNvPicPr>
          <p:nvPr/>
        </p:nvPicPr>
        <p:blipFill>
          <a:blip r:embed="rId2" cstate="print"/>
          <a:srcRect/>
          <a:stretch>
            <a:fillRect/>
          </a:stretch>
        </p:blipFill>
        <p:spPr bwMode="auto">
          <a:xfrm>
            <a:off x="0" y="1571612"/>
            <a:ext cx="9936884" cy="43529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2609</Words>
  <Application>Microsoft Office PowerPoint</Application>
  <PresentationFormat>Apresentação na tela (4:3)</PresentationFormat>
  <Paragraphs>297</Paragraphs>
  <Slides>59</Slides>
  <Notes>1</Notes>
  <HiddenSlides>0</HiddenSlides>
  <MMClips>0</MMClips>
  <ScaleCrop>false</ScaleCrop>
  <HeadingPairs>
    <vt:vector size="4" baseType="variant">
      <vt:variant>
        <vt:lpstr>Tema</vt:lpstr>
      </vt:variant>
      <vt:variant>
        <vt:i4>1</vt:i4>
      </vt:variant>
      <vt:variant>
        <vt:lpstr>Títulos de slides</vt:lpstr>
      </vt:variant>
      <vt:variant>
        <vt:i4>59</vt:i4>
      </vt:variant>
    </vt:vector>
  </HeadingPairs>
  <TitlesOfParts>
    <vt:vector size="60" baseType="lpstr">
      <vt:lpstr>Tema do Office</vt:lpstr>
      <vt:lpstr>7.000.000.000 Aumento da População Humana e seus Impactos</vt:lpstr>
      <vt:lpstr>7Bilhões</vt:lpstr>
      <vt:lpstr>População Mundial</vt:lpstr>
      <vt:lpstr>Aumento População Mundial</vt:lpstr>
      <vt:lpstr>Aumento População Mundial</vt:lpstr>
      <vt:lpstr>População Mundial Por Região</vt:lpstr>
      <vt:lpstr>7Bilhões hoje</vt:lpstr>
      <vt:lpstr>8Bilhões</vt:lpstr>
      <vt:lpstr>2100 – Aprox. 11bilhões</vt:lpstr>
      <vt:lpstr>Slide 10</vt:lpstr>
      <vt:lpstr>População Mundial</vt:lpstr>
      <vt:lpstr>Envelhecimento da População</vt:lpstr>
      <vt:lpstr>Idade Média por Continente</vt:lpstr>
      <vt:lpstr>Slide 14</vt:lpstr>
      <vt:lpstr>Razão da Dependência - Brasil</vt:lpstr>
      <vt:lpstr>Uma visão geral</vt:lpstr>
      <vt:lpstr>Impactos do aumento populacional</vt:lpstr>
      <vt:lpstr>Produção</vt:lpstr>
      <vt:lpstr>Produção</vt:lpstr>
      <vt:lpstr>Produção</vt:lpstr>
      <vt:lpstr>Produção</vt:lpstr>
      <vt:lpstr>Produção – açúcar no mundo</vt:lpstr>
      <vt:lpstr>Produção - carnes </vt:lpstr>
      <vt:lpstr>Produção</vt:lpstr>
      <vt:lpstr>Produção - peixes</vt:lpstr>
      <vt:lpstr>Produção – panorama geral mundial</vt:lpstr>
      <vt:lpstr>Consumo</vt:lpstr>
      <vt:lpstr>Consumo</vt:lpstr>
      <vt:lpstr>Consumo (Continuação da tabela)</vt:lpstr>
      <vt:lpstr>Consumo </vt:lpstr>
      <vt:lpstr>Consumo</vt:lpstr>
      <vt:lpstr>Consumo</vt:lpstr>
      <vt:lpstr>Água</vt:lpstr>
      <vt:lpstr>Água</vt:lpstr>
      <vt:lpstr>Água – consumo per capita no mundo</vt:lpstr>
      <vt:lpstr>Impactos no Ambiente</vt:lpstr>
      <vt:lpstr>Slide 37</vt:lpstr>
      <vt:lpstr>Slide 38</vt:lpstr>
      <vt:lpstr>Slide 39</vt:lpstr>
      <vt:lpstr>Slide 40</vt:lpstr>
      <vt:lpstr>Slide 41</vt:lpstr>
      <vt:lpstr>Slide 42</vt:lpstr>
      <vt:lpstr>Slide 43</vt:lpstr>
      <vt:lpstr>Crescimento Urbano</vt:lpstr>
      <vt:lpstr>Lixo: Geração e Destinação no Brasil</vt:lpstr>
      <vt:lpstr>Levantamento da Abrelpe</vt:lpstr>
      <vt:lpstr>Consumo de Automóveis no Brasil</vt:lpstr>
      <vt:lpstr>Consumo de Automóveis no Brasil</vt:lpstr>
      <vt:lpstr> Consumo de Automóveis </vt:lpstr>
      <vt:lpstr>Consumo de Automóveis</vt:lpstr>
      <vt:lpstr>Poluição Urbana</vt:lpstr>
      <vt:lpstr>Impactos na Saúde</vt:lpstr>
      <vt:lpstr>Poluição Sonora</vt:lpstr>
      <vt:lpstr>Impactos na Saúde</vt:lpstr>
      <vt:lpstr>Poluição do Ar</vt:lpstr>
      <vt:lpstr>Slide 56</vt:lpstr>
      <vt:lpstr>Slide 57</vt:lpstr>
      <vt:lpstr>Slide 58</vt:lpstr>
      <vt:lpstr>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 Aspire</dc:creator>
  <cp:lastModifiedBy>Silvia M.G. Molina</cp:lastModifiedBy>
  <cp:revision>31</cp:revision>
  <dcterms:created xsi:type="dcterms:W3CDTF">2013-11-18T22:03:43Z</dcterms:created>
  <dcterms:modified xsi:type="dcterms:W3CDTF">2013-11-20T15:21:45Z</dcterms:modified>
</cp:coreProperties>
</file>