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325" r:id="rId2"/>
    <p:sldId id="278" r:id="rId3"/>
    <p:sldId id="292" r:id="rId4"/>
    <p:sldId id="296" r:id="rId5"/>
    <p:sldId id="286" r:id="rId6"/>
    <p:sldId id="287" r:id="rId7"/>
    <p:sldId id="304" r:id="rId8"/>
    <p:sldId id="308" r:id="rId9"/>
    <p:sldId id="288" r:id="rId10"/>
    <p:sldId id="309" r:id="rId11"/>
    <p:sldId id="310" r:id="rId12"/>
    <p:sldId id="289" r:id="rId13"/>
    <p:sldId id="290" r:id="rId14"/>
    <p:sldId id="298" r:id="rId15"/>
    <p:sldId id="300" r:id="rId16"/>
    <p:sldId id="299" r:id="rId17"/>
    <p:sldId id="301" r:id="rId18"/>
    <p:sldId id="302" r:id="rId19"/>
    <p:sldId id="285" r:id="rId20"/>
    <p:sldId id="311" r:id="rId21"/>
    <p:sldId id="281" r:id="rId22"/>
    <p:sldId id="282" r:id="rId23"/>
    <p:sldId id="312" r:id="rId24"/>
    <p:sldId id="283" r:id="rId25"/>
    <p:sldId id="257" r:id="rId26"/>
    <p:sldId id="258" r:id="rId27"/>
    <p:sldId id="263" r:id="rId28"/>
    <p:sldId id="265" r:id="rId29"/>
    <p:sldId id="262" r:id="rId30"/>
    <p:sldId id="260" r:id="rId31"/>
    <p:sldId id="268" r:id="rId32"/>
    <p:sldId id="266" r:id="rId33"/>
    <p:sldId id="267" r:id="rId34"/>
    <p:sldId id="270" r:id="rId35"/>
    <p:sldId id="269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3" r:id="rId53"/>
    <p:sldId id="326" r:id="rId54"/>
    <p:sldId id="322" r:id="rId55"/>
    <p:sldId id="324" r:id="rId5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917" autoAdjust="0"/>
  </p:normalViewPr>
  <p:slideViewPr>
    <p:cSldViewPr>
      <p:cViewPr varScale="1">
        <p:scale>
          <a:sx n="71" d="100"/>
          <a:sy n="71" d="100"/>
        </p:scale>
        <p:origin x="-19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029AA-8878-4881-9E38-33C5AA6F639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0F0B80D-B601-43E1-8120-CC6B6DAC3043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NATURAIS</a:t>
          </a:r>
          <a:endParaRPr lang="pt-BR" dirty="0"/>
        </a:p>
      </dgm:t>
    </dgm:pt>
    <dgm:pt modelId="{F8B0981C-EF89-4E86-B229-F336F7CAC5B1}" type="parTrans" cxnId="{3606A218-7C6F-419C-81EE-539292E38A54}">
      <dgm:prSet/>
      <dgm:spPr/>
      <dgm:t>
        <a:bodyPr/>
        <a:lstStyle/>
        <a:p>
          <a:endParaRPr lang="pt-BR"/>
        </a:p>
      </dgm:t>
    </dgm:pt>
    <dgm:pt modelId="{697E1CBE-42C8-4DB0-AA9B-784D7FE3B4C5}" type="sibTrans" cxnId="{3606A218-7C6F-419C-81EE-539292E38A54}">
      <dgm:prSet/>
      <dgm:spPr/>
      <dgm:t>
        <a:bodyPr/>
        <a:lstStyle/>
        <a:p>
          <a:endParaRPr lang="pt-BR"/>
        </a:p>
      </dgm:t>
    </dgm:pt>
    <dgm:pt modelId="{D0A38BC3-C5E3-428B-85D2-3C9B82245BCE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Água </a:t>
          </a:r>
          <a:endParaRPr lang="pt-BR" dirty="0"/>
        </a:p>
      </dgm:t>
    </dgm:pt>
    <dgm:pt modelId="{3E3DAF79-DA0D-40DA-9B1D-D08B7D505B9B}" type="parTrans" cxnId="{E574D155-C55B-4938-B89E-A2205BD523DA}">
      <dgm:prSet/>
      <dgm:spPr/>
      <dgm:t>
        <a:bodyPr/>
        <a:lstStyle/>
        <a:p>
          <a:endParaRPr lang="pt-BR"/>
        </a:p>
      </dgm:t>
    </dgm:pt>
    <dgm:pt modelId="{D48C2029-9602-43AA-AB3A-944910FA3847}" type="sibTrans" cxnId="{E574D155-C55B-4938-B89E-A2205BD523DA}">
      <dgm:prSet/>
      <dgm:spPr/>
      <dgm:t>
        <a:bodyPr/>
        <a:lstStyle/>
        <a:p>
          <a:endParaRPr lang="pt-BR"/>
        </a:p>
      </dgm:t>
    </dgm:pt>
    <dgm:pt modelId="{22E67ADC-4A6E-4ADA-B26C-034F24754E50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SINTÉTICOS</a:t>
          </a:r>
          <a:endParaRPr lang="pt-BR" dirty="0"/>
        </a:p>
      </dgm:t>
    </dgm:pt>
    <dgm:pt modelId="{ABB7E9E8-0BC2-410C-9A8A-ACFBECF1AE8D}" type="parTrans" cxnId="{C7C5D234-CAF3-4382-A880-5A11F738B5AA}">
      <dgm:prSet/>
      <dgm:spPr/>
      <dgm:t>
        <a:bodyPr/>
        <a:lstStyle/>
        <a:p>
          <a:endParaRPr lang="pt-BR"/>
        </a:p>
      </dgm:t>
    </dgm:pt>
    <dgm:pt modelId="{25738DE5-2A02-45C5-B39E-C2B07F72F7AE}" type="sibTrans" cxnId="{C7C5D234-CAF3-4382-A880-5A11F738B5AA}">
      <dgm:prSet/>
      <dgm:spPr/>
      <dgm:t>
        <a:bodyPr/>
        <a:lstStyle/>
        <a:p>
          <a:endParaRPr lang="pt-BR"/>
        </a:p>
      </dgm:t>
    </dgm:pt>
    <dgm:pt modelId="{4D6672E7-9571-46C8-8E53-B44B7CEA4E9C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Agricultura</a:t>
          </a:r>
          <a:endParaRPr lang="pt-BR" dirty="0"/>
        </a:p>
      </dgm:t>
    </dgm:pt>
    <dgm:pt modelId="{3D25689C-019D-451B-B5AD-C753F0476903}" type="parTrans" cxnId="{D90A7998-5452-4F06-8DB3-3AB72D863698}">
      <dgm:prSet/>
      <dgm:spPr/>
      <dgm:t>
        <a:bodyPr/>
        <a:lstStyle/>
        <a:p>
          <a:endParaRPr lang="pt-BR"/>
        </a:p>
      </dgm:t>
    </dgm:pt>
    <dgm:pt modelId="{22DDC8AB-E784-4BBB-9496-2C74CAD1BDEA}" type="sibTrans" cxnId="{D90A7998-5452-4F06-8DB3-3AB72D863698}">
      <dgm:prSet/>
      <dgm:spPr/>
      <dgm:t>
        <a:bodyPr/>
        <a:lstStyle/>
        <a:p>
          <a:endParaRPr lang="pt-BR"/>
        </a:p>
      </dgm:t>
    </dgm:pt>
    <dgm:pt modelId="{2BB91B83-DEE4-4C6A-83BB-29DB98C8F459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Ar </a:t>
          </a:r>
          <a:endParaRPr lang="pt-BR" dirty="0"/>
        </a:p>
      </dgm:t>
    </dgm:pt>
    <dgm:pt modelId="{577EC9ED-2F67-4F58-BA84-9D2CDFB88BAE}" type="parTrans" cxnId="{A8E13200-F29C-4335-AD39-0B1F594A0F0C}">
      <dgm:prSet/>
      <dgm:spPr/>
      <dgm:t>
        <a:bodyPr/>
        <a:lstStyle/>
        <a:p>
          <a:endParaRPr lang="pt-BR"/>
        </a:p>
      </dgm:t>
    </dgm:pt>
    <dgm:pt modelId="{1936A97C-FF16-43AB-93DB-77E8174D88D0}" type="sibTrans" cxnId="{A8E13200-F29C-4335-AD39-0B1F594A0F0C}">
      <dgm:prSet/>
      <dgm:spPr/>
      <dgm:t>
        <a:bodyPr/>
        <a:lstStyle/>
        <a:p>
          <a:endParaRPr lang="pt-BR"/>
        </a:p>
      </dgm:t>
    </dgm:pt>
    <dgm:pt modelId="{713DE9C0-3FDF-4D47-B523-B84B1B6C5DA3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Solo</a:t>
          </a:r>
          <a:endParaRPr lang="pt-BR" dirty="0"/>
        </a:p>
      </dgm:t>
    </dgm:pt>
    <dgm:pt modelId="{B7370B0C-EA46-4470-98D4-319E098151A2}" type="parTrans" cxnId="{33CD89DE-F505-4A18-8AE3-E25F05DE2FE3}">
      <dgm:prSet/>
      <dgm:spPr/>
      <dgm:t>
        <a:bodyPr/>
        <a:lstStyle/>
        <a:p>
          <a:endParaRPr lang="pt-BR"/>
        </a:p>
      </dgm:t>
    </dgm:pt>
    <dgm:pt modelId="{2BA3E2E9-0EA9-4534-BCF7-34685F1A2A08}" type="sibTrans" cxnId="{33CD89DE-F505-4A18-8AE3-E25F05DE2FE3}">
      <dgm:prSet/>
      <dgm:spPr/>
      <dgm:t>
        <a:bodyPr/>
        <a:lstStyle/>
        <a:p>
          <a:endParaRPr lang="pt-BR"/>
        </a:p>
      </dgm:t>
    </dgm:pt>
    <dgm:pt modelId="{4256588A-A435-4507-AFFE-3204FBF3C81C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Rochas</a:t>
          </a:r>
          <a:endParaRPr lang="pt-BR" dirty="0"/>
        </a:p>
      </dgm:t>
    </dgm:pt>
    <dgm:pt modelId="{8B30F5C0-F11F-4B9D-90CC-1C8AB44055BB}" type="parTrans" cxnId="{E94EAFAA-20CD-4EC0-B742-94FB5558BC5E}">
      <dgm:prSet/>
      <dgm:spPr/>
      <dgm:t>
        <a:bodyPr/>
        <a:lstStyle/>
        <a:p>
          <a:endParaRPr lang="pt-BR"/>
        </a:p>
      </dgm:t>
    </dgm:pt>
    <dgm:pt modelId="{8737D515-8DC3-4F03-A022-D0F57AECE85A}" type="sibTrans" cxnId="{E94EAFAA-20CD-4EC0-B742-94FB5558BC5E}">
      <dgm:prSet/>
      <dgm:spPr/>
      <dgm:t>
        <a:bodyPr/>
        <a:lstStyle/>
        <a:p>
          <a:endParaRPr lang="pt-BR"/>
        </a:p>
      </dgm:t>
    </dgm:pt>
    <dgm:pt modelId="{8C331754-BC1B-4EEA-AC55-DCF5A825C731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Industriais</a:t>
          </a:r>
          <a:endParaRPr lang="pt-BR" dirty="0"/>
        </a:p>
      </dgm:t>
    </dgm:pt>
    <dgm:pt modelId="{5DD908CB-7321-4B4E-90C1-596B262CB459}" type="parTrans" cxnId="{6290A29C-A450-4879-9D5E-20D8DB23963C}">
      <dgm:prSet/>
      <dgm:spPr/>
      <dgm:t>
        <a:bodyPr/>
        <a:lstStyle/>
        <a:p>
          <a:endParaRPr lang="pt-BR"/>
        </a:p>
      </dgm:t>
    </dgm:pt>
    <dgm:pt modelId="{E8414DAF-1B46-4B44-9C23-7718DBA6085A}" type="sibTrans" cxnId="{6290A29C-A450-4879-9D5E-20D8DB23963C}">
      <dgm:prSet/>
      <dgm:spPr/>
      <dgm:t>
        <a:bodyPr/>
        <a:lstStyle/>
        <a:p>
          <a:endParaRPr lang="pt-BR"/>
        </a:p>
      </dgm:t>
    </dgm:pt>
    <dgm:pt modelId="{6EA7265B-8114-488B-84F3-C7A72A584D3C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Mineração</a:t>
          </a:r>
          <a:endParaRPr lang="pt-BR" dirty="0"/>
        </a:p>
      </dgm:t>
    </dgm:pt>
    <dgm:pt modelId="{DA9BC249-1878-4F4B-8120-73802E5AA3D9}" type="parTrans" cxnId="{556E13A2-BAF6-4842-B148-70ADD58576E0}">
      <dgm:prSet/>
      <dgm:spPr/>
      <dgm:t>
        <a:bodyPr/>
        <a:lstStyle/>
        <a:p>
          <a:endParaRPr lang="pt-BR"/>
        </a:p>
      </dgm:t>
    </dgm:pt>
    <dgm:pt modelId="{21E2AF21-98C2-4F2F-82CA-B232547C9F87}" type="sibTrans" cxnId="{556E13A2-BAF6-4842-B148-70ADD58576E0}">
      <dgm:prSet/>
      <dgm:spPr/>
      <dgm:t>
        <a:bodyPr/>
        <a:lstStyle/>
        <a:p>
          <a:endParaRPr lang="pt-BR"/>
        </a:p>
      </dgm:t>
    </dgm:pt>
    <dgm:pt modelId="{D3C1BB77-A7F9-4BAB-8D60-1043AA0E26F1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Farmacêutica</a:t>
          </a:r>
          <a:endParaRPr lang="pt-BR" dirty="0"/>
        </a:p>
      </dgm:t>
    </dgm:pt>
    <dgm:pt modelId="{370EBC22-F7BC-4BC9-9D10-1E5C61260065}" type="parTrans" cxnId="{F499189C-D6BC-45DB-9F88-E5C2FCABF211}">
      <dgm:prSet/>
      <dgm:spPr/>
      <dgm:t>
        <a:bodyPr/>
        <a:lstStyle/>
        <a:p>
          <a:endParaRPr lang="pt-BR"/>
        </a:p>
      </dgm:t>
    </dgm:pt>
    <dgm:pt modelId="{F2368449-162C-4181-8940-2AE269B81A18}" type="sibTrans" cxnId="{F499189C-D6BC-45DB-9F88-E5C2FCABF211}">
      <dgm:prSet/>
      <dgm:spPr/>
      <dgm:t>
        <a:bodyPr/>
        <a:lstStyle/>
        <a:p>
          <a:endParaRPr lang="pt-BR"/>
        </a:p>
      </dgm:t>
    </dgm:pt>
    <dgm:pt modelId="{74B3D17C-236D-48A9-AEE9-977E4AE520E8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Etc.</a:t>
          </a:r>
          <a:endParaRPr lang="pt-BR" dirty="0"/>
        </a:p>
      </dgm:t>
    </dgm:pt>
    <dgm:pt modelId="{11D655D9-5ABB-4E50-9C17-5C2B66D7499E}" type="parTrans" cxnId="{786559D9-2B8A-4416-B809-636F86DCE45C}">
      <dgm:prSet/>
      <dgm:spPr/>
      <dgm:t>
        <a:bodyPr/>
        <a:lstStyle/>
        <a:p>
          <a:endParaRPr lang="pt-BR"/>
        </a:p>
      </dgm:t>
    </dgm:pt>
    <dgm:pt modelId="{220D1634-5F46-44B2-B4E6-E7EEA68BE2F7}" type="sibTrans" cxnId="{786559D9-2B8A-4416-B809-636F86DCE45C}">
      <dgm:prSet/>
      <dgm:spPr/>
      <dgm:t>
        <a:bodyPr/>
        <a:lstStyle/>
        <a:p>
          <a:endParaRPr lang="pt-BR"/>
        </a:p>
      </dgm:t>
    </dgm:pt>
    <dgm:pt modelId="{8FE722E6-90BD-4F95-931B-79FB80E52C8B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dirty="0" smtClean="0"/>
            <a:t>Etc.</a:t>
          </a:r>
          <a:endParaRPr lang="pt-BR" dirty="0"/>
        </a:p>
      </dgm:t>
    </dgm:pt>
    <dgm:pt modelId="{F7EBDA0C-9F3C-4DD8-8F7C-EBD4D50DFD65}" type="parTrans" cxnId="{822A886B-861B-41D4-8BED-1F5988B2E4D7}">
      <dgm:prSet/>
      <dgm:spPr/>
      <dgm:t>
        <a:bodyPr/>
        <a:lstStyle/>
        <a:p>
          <a:endParaRPr lang="pt-BR"/>
        </a:p>
      </dgm:t>
    </dgm:pt>
    <dgm:pt modelId="{B3BA46A0-5DF9-44E3-9AB8-ACB6F6550916}" type="sibTrans" cxnId="{822A886B-861B-41D4-8BED-1F5988B2E4D7}">
      <dgm:prSet/>
      <dgm:spPr/>
      <dgm:t>
        <a:bodyPr/>
        <a:lstStyle/>
        <a:p>
          <a:endParaRPr lang="pt-BR"/>
        </a:p>
      </dgm:t>
    </dgm:pt>
    <dgm:pt modelId="{E3BE0228-168C-4B1E-A907-763277FC0B9D}" type="pres">
      <dgm:prSet presAssocID="{8C5029AA-8878-4881-9E38-33C5AA6F639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A3D415B-F9E3-4E28-905B-24A1107C76F4}" type="pres">
      <dgm:prSet presAssocID="{C0F0B80D-B601-43E1-8120-CC6B6DAC3043}" presName="composite" presStyleCnt="0"/>
      <dgm:spPr/>
    </dgm:pt>
    <dgm:pt modelId="{2C2447AF-718D-41C1-AD6B-A97852AF72E2}" type="pres">
      <dgm:prSet presAssocID="{C0F0B80D-B601-43E1-8120-CC6B6DAC304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4541B6-4D6E-4CDA-8EFE-88CF8C5772E9}" type="pres">
      <dgm:prSet presAssocID="{C0F0B80D-B601-43E1-8120-CC6B6DAC304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1FB94A3-1717-4D39-AEC3-CDA53878125B}" type="pres">
      <dgm:prSet presAssocID="{697E1CBE-42C8-4DB0-AA9B-784D7FE3B4C5}" presName="space" presStyleCnt="0"/>
      <dgm:spPr/>
    </dgm:pt>
    <dgm:pt modelId="{3D443E2D-C800-4BDE-BE5C-53C14AE0392A}" type="pres">
      <dgm:prSet presAssocID="{22E67ADC-4A6E-4ADA-B26C-034F24754E50}" presName="composite" presStyleCnt="0"/>
      <dgm:spPr/>
    </dgm:pt>
    <dgm:pt modelId="{CBE53C84-2899-4206-9DDC-D4CE7F46DBAC}" type="pres">
      <dgm:prSet presAssocID="{22E67ADC-4A6E-4ADA-B26C-034F24754E5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B99FF2-A3C0-40FB-AAA2-EA50C35EB63D}" type="pres">
      <dgm:prSet presAssocID="{22E67ADC-4A6E-4ADA-B26C-034F24754E5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73F6A91-A72A-4F6D-93CE-6A66D72FB18F}" type="presOf" srcId="{22E67ADC-4A6E-4ADA-B26C-034F24754E50}" destId="{CBE53C84-2899-4206-9DDC-D4CE7F46DBAC}" srcOrd="0" destOrd="0" presId="urn:microsoft.com/office/officeart/2005/8/layout/hList1"/>
    <dgm:cxn modelId="{D9FD9A06-4ED6-4784-B5E2-0FC6932D52AF}" type="presOf" srcId="{713DE9C0-3FDF-4D47-B523-B84B1B6C5DA3}" destId="{8E4541B6-4D6E-4CDA-8EFE-88CF8C5772E9}" srcOrd="0" destOrd="2" presId="urn:microsoft.com/office/officeart/2005/8/layout/hList1"/>
    <dgm:cxn modelId="{6C72FF97-ADF3-4154-BA30-600111F90256}" type="presOf" srcId="{6EA7265B-8114-488B-84F3-C7A72A584D3C}" destId="{84B99FF2-A3C0-40FB-AAA2-EA50C35EB63D}" srcOrd="0" destOrd="2" presId="urn:microsoft.com/office/officeart/2005/8/layout/hList1"/>
    <dgm:cxn modelId="{DCCC52D7-67E5-4253-91F1-D317036774F7}" type="presOf" srcId="{8FE722E6-90BD-4F95-931B-79FB80E52C8B}" destId="{8E4541B6-4D6E-4CDA-8EFE-88CF8C5772E9}" srcOrd="0" destOrd="4" presId="urn:microsoft.com/office/officeart/2005/8/layout/hList1"/>
    <dgm:cxn modelId="{99010148-CB15-442E-8975-9A34500EFD58}" type="presOf" srcId="{8C5029AA-8878-4881-9E38-33C5AA6F639B}" destId="{E3BE0228-168C-4B1E-A907-763277FC0B9D}" srcOrd="0" destOrd="0" presId="urn:microsoft.com/office/officeart/2005/8/layout/hList1"/>
    <dgm:cxn modelId="{F494A7F3-556A-4BE6-B43B-C3CC6F1F27DF}" type="presOf" srcId="{D0A38BC3-C5E3-428B-85D2-3C9B82245BCE}" destId="{8E4541B6-4D6E-4CDA-8EFE-88CF8C5772E9}" srcOrd="0" destOrd="0" presId="urn:microsoft.com/office/officeart/2005/8/layout/hList1"/>
    <dgm:cxn modelId="{6290A29C-A450-4879-9D5E-20D8DB23963C}" srcId="{22E67ADC-4A6E-4ADA-B26C-034F24754E50}" destId="{8C331754-BC1B-4EEA-AC55-DCF5A825C731}" srcOrd="1" destOrd="0" parTransId="{5DD908CB-7321-4B4E-90C1-596B262CB459}" sibTransId="{E8414DAF-1B46-4B44-9C23-7718DBA6085A}"/>
    <dgm:cxn modelId="{556E13A2-BAF6-4842-B148-70ADD58576E0}" srcId="{22E67ADC-4A6E-4ADA-B26C-034F24754E50}" destId="{6EA7265B-8114-488B-84F3-C7A72A584D3C}" srcOrd="2" destOrd="0" parTransId="{DA9BC249-1878-4F4B-8120-73802E5AA3D9}" sibTransId="{21E2AF21-98C2-4F2F-82CA-B232547C9F87}"/>
    <dgm:cxn modelId="{A8E13200-F29C-4335-AD39-0B1F594A0F0C}" srcId="{C0F0B80D-B601-43E1-8120-CC6B6DAC3043}" destId="{2BB91B83-DEE4-4C6A-83BB-29DB98C8F459}" srcOrd="1" destOrd="0" parTransId="{577EC9ED-2F67-4F58-BA84-9D2CDFB88BAE}" sibTransId="{1936A97C-FF16-43AB-93DB-77E8174D88D0}"/>
    <dgm:cxn modelId="{B7764092-829A-4D40-A4EE-2426C8499506}" type="presOf" srcId="{D3C1BB77-A7F9-4BAB-8D60-1043AA0E26F1}" destId="{84B99FF2-A3C0-40FB-AAA2-EA50C35EB63D}" srcOrd="0" destOrd="3" presId="urn:microsoft.com/office/officeart/2005/8/layout/hList1"/>
    <dgm:cxn modelId="{F499189C-D6BC-45DB-9F88-E5C2FCABF211}" srcId="{22E67ADC-4A6E-4ADA-B26C-034F24754E50}" destId="{D3C1BB77-A7F9-4BAB-8D60-1043AA0E26F1}" srcOrd="3" destOrd="0" parTransId="{370EBC22-F7BC-4BC9-9D10-1E5C61260065}" sibTransId="{F2368449-162C-4181-8940-2AE269B81A18}"/>
    <dgm:cxn modelId="{33CD89DE-F505-4A18-8AE3-E25F05DE2FE3}" srcId="{C0F0B80D-B601-43E1-8120-CC6B6DAC3043}" destId="{713DE9C0-3FDF-4D47-B523-B84B1B6C5DA3}" srcOrd="2" destOrd="0" parTransId="{B7370B0C-EA46-4470-98D4-319E098151A2}" sibTransId="{2BA3E2E9-0EA9-4534-BCF7-34685F1A2A08}"/>
    <dgm:cxn modelId="{E574D155-C55B-4938-B89E-A2205BD523DA}" srcId="{C0F0B80D-B601-43E1-8120-CC6B6DAC3043}" destId="{D0A38BC3-C5E3-428B-85D2-3C9B82245BCE}" srcOrd="0" destOrd="0" parTransId="{3E3DAF79-DA0D-40DA-9B1D-D08B7D505B9B}" sibTransId="{D48C2029-9602-43AA-AB3A-944910FA3847}"/>
    <dgm:cxn modelId="{C838D794-E40B-4125-A88D-CB093F90FED8}" type="presOf" srcId="{8C331754-BC1B-4EEA-AC55-DCF5A825C731}" destId="{84B99FF2-A3C0-40FB-AAA2-EA50C35EB63D}" srcOrd="0" destOrd="1" presId="urn:microsoft.com/office/officeart/2005/8/layout/hList1"/>
    <dgm:cxn modelId="{8BCFEF08-E5C2-40A3-8B17-80C9234AB239}" type="presOf" srcId="{74B3D17C-236D-48A9-AEE9-977E4AE520E8}" destId="{84B99FF2-A3C0-40FB-AAA2-EA50C35EB63D}" srcOrd="0" destOrd="4" presId="urn:microsoft.com/office/officeart/2005/8/layout/hList1"/>
    <dgm:cxn modelId="{D90A7998-5452-4F06-8DB3-3AB72D863698}" srcId="{22E67ADC-4A6E-4ADA-B26C-034F24754E50}" destId="{4D6672E7-9571-46C8-8E53-B44B7CEA4E9C}" srcOrd="0" destOrd="0" parTransId="{3D25689C-019D-451B-B5AD-C753F0476903}" sibTransId="{22DDC8AB-E784-4BBB-9496-2C74CAD1BDEA}"/>
    <dgm:cxn modelId="{CDF7D5C4-6056-4F6B-9AEE-11FCE38D06F1}" type="presOf" srcId="{4D6672E7-9571-46C8-8E53-B44B7CEA4E9C}" destId="{84B99FF2-A3C0-40FB-AAA2-EA50C35EB63D}" srcOrd="0" destOrd="0" presId="urn:microsoft.com/office/officeart/2005/8/layout/hList1"/>
    <dgm:cxn modelId="{3606A218-7C6F-419C-81EE-539292E38A54}" srcId="{8C5029AA-8878-4881-9E38-33C5AA6F639B}" destId="{C0F0B80D-B601-43E1-8120-CC6B6DAC3043}" srcOrd="0" destOrd="0" parTransId="{F8B0981C-EF89-4E86-B229-F336F7CAC5B1}" sibTransId="{697E1CBE-42C8-4DB0-AA9B-784D7FE3B4C5}"/>
    <dgm:cxn modelId="{255B7C4C-F726-4399-8AAA-F82D7A721DEA}" type="presOf" srcId="{4256588A-A435-4507-AFFE-3204FBF3C81C}" destId="{8E4541B6-4D6E-4CDA-8EFE-88CF8C5772E9}" srcOrd="0" destOrd="3" presId="urn:microsoft.com/office/officeart/2005/8/layout/hList1"/>
    <dgm:cxn modelId="{E94EAFAA-20CD-4EC0-B742-94FB5558BC5E}" srcId="{C0F0B80D-B601-43E1-8120-CC6B6DAC3043}" destId="{4256588A-A435-4507-AFFE-3204FBF3C81C}" srcOrd="3" destOrd="0" parTransId="{8B30F5C0-F11F-4B9D-90CC-1C8AB44055BB}" sibTransId="{8737D515-8DC3-4F03-A022-D0F57AECE85A}"/>
    <dgm:cxn modelId="{B661EB40-D5AA-4AC9-8860-53959D977769}" type="presOf" srcId="{2BB91B83-DEE4-4C6A-83BB-29DB98C8F459}" destId="{8E4541B6-4D6E-4CDA-8EFE-88CF8C5772E9}" srcOrd="0" destOrd="1" presId="urn:microsoft.com/office/officeart/2005/8/layout/hList1"/>
    <dgm:cxn modelId="{C7C5D234-CAF3-4382-A880-5A11F738B5AA}" srcId="{8C5029AA-8878-4881-9E38-33C5AA6F639B}" destId="{22E67ADC-4A6E-4ADA-B26C-034F24754E50}" srcOrd="1" destOrd="0" parTransId="{ABB7E9E8-0BC2-410C-9A8A-ACFBECF1AE8D}" sibTransId="{25738DE5-2A02-45C5-B39E-C2B07F72F7AE}"/>
    <dgm:cxn modelId="{62C80877-680D-48B5-A540-B75A82CC073D}" type="presOf" srcId="{C0F0B80D-B601-43E1-8120-CC6B6DAC3043}" destId="{2C2447AF-718D-41C1-AD6B-A97852AF72E2}" srcOrd="0" destOrd="0" presId="urn:microsoft.com/office/officeart/2005/8/layout/hList1"/>
    <dgm:cxn modelId="{822A886B-861B-41D4-8BED-1F5988B2E4D7}" srcId="{C0F0B80D-B601-43E1-8120-CC6B6DAC3043}" destId="{8FE722E6-90BD-4F95-931B-79FB80E52C8B}" srcOrd="4" destOrd="0" parTransId="{F7EBDA0C-9F3C-4DD8-8F7C-EBD4D50DFD65}" sibTransId="{B3BA46A0-5DF9-44E3-9AB8-ACB6F6550916}"/>
    <dgm:cxn modelId="{786559D9-2B8A-4416-B809-636F86DCE45C}" srcId="{22E67ADC-4A6E-4ADA-B26C-034F24754E50}" destId="{74B3D17C-236D-48A9-AEE9-977E4AE520E8}" srcOrd="4" destOrd="0" parTransId="{11D655D9-5ABB-4E50-9C17-5C2B66D7499E}" sibTransId="{220D1634-5F46-44B2-B4E6-E7EEA68BE2F7}"/>
    <dgm:cxn modelId="{288572A4-81BF-452F-A43A-6512786BC97A}" type="presParOf" srcId="{E3BE0228-168C-4B1E-A907-763277FC0B9D}" destId="{3A3D415B-F9E3-4E28-905B-24A1107C76F4}" srcOrd="0" destOrd="0" presId="urn:microsoft.com/office/officeart/2005/8/layout/hList1"/>
    <dgm:cxn modelId="{55096F33-6EB6-4D05-84DD-20EDEAAC15A0}" type="presParOf" srcId="{3A3D415B-F9E3-4E28-905B-24A1107C76F4}" destId="{2C2447AF-718D-41C1-AD6B-A97852AF72E2}" srcOrd="0" destOrd="0" presId="urn:microsoft.com/office/officeart/2005/8/layout/hList1"/>
    <dgm:cxn modelId="{DD545660-9C4A-45CB-9615-117C2AB3222B}" type="presParOf" srcId="{3A3D415B-F9E3-4E28-905B-24A1107C76F4}" destId="{8E4541B6-4D6E-4CDA-8EFE-88CF8C5772E9}" srcOrd="1" destOrd="0" presId="urn:microsoft.com/office/officeart/2005/8/layout/hList1"/>
    <dgm:cxn modelId="{1EB20C3D-28FB-4B29-B179-08ED0AA41501}" type="presParOf" srcId="{E3BE0228-168C-4B1E-A907-763277FC0B9D}" destId="{E1FB94A3-1717-4D39-AEC3-CDA53878125B}" srcOrd="1" destOrd="0" presId="urn:microsoft.com/office/officeart/2005/8/layout/hList1"/>
    <dgm:cxn modelId="{844E4ED7-B808-41FB-8E45-0C42E42E3797}" type="presParOf" srcId="{E3BE0228-168C-4B1E-A907-763277FC0B9D}" destId="{3D443E2D-C800-4BDE-BE5C-53C14AE0392A}" srcOrd="2" destOrd="0" presId="urn:microsoft.com/office/officeart/2005/8/layout/hList1"/>
    <dgm:cxn modelId="{256C73B5-E0DB-4035-813B-CA326200C7EC}" type="presParOf" srcId="{3D443E2D-C800-4BDE-BE5C-53C14AE0392A}" destId="{CBE53C84-2899-4206-9DDC-D4CE7F46DBAC}" srcOrd="0" destOrd="0" presId="urn:microsoft.com/office/officeart/2005/8/layout/hList1"/>
    <dgm:cxn modelId="{26C20B53-540F-419F-BAC7-B4BE784F8F73}" type="presParOf" srcId="{3D443E2D-C800-4BDE-BE5C-53C14AE0392A}" destId="{84B99FF2-A3C0-40FB-AAA2-EA50C35EB6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124060-507C-4C4F-BF83-0097E1FE233A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772C809-BD9F-43FC-A68C-14822489D01F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Toxicidade</a:t>
          </a:r>
          <a:endParaRPr lang="pt-BR" dirty="0"/>
        </a:p>
      </dgm:t>
    </dgm:pt>
    <dgm:pt modelId="{BBA3465E-FD20-429F-B854-A5A731C65EA0}" type="parTrans" cxnId="{F4D643CA-E089-45BA-ABF1-C1FC6357811C}">
      <dgm:prSet/>
      <dgm:spPr/>
      <dgm:t>
        <a:bodyPr/>
        <a:lstStyle/>
        <a:p>
          <a:endParaRPr lang="pt-BR"/>
        </a:p>
      </dgm:t>
    </dgm:pt>
    <dgm:pt modelId="{E0DCD98D-8F1C-4873-B5E1-178FDEDA7CC9}" type="sibTrans" cxnId="{F4D643CA-E089-45BA-ABF1-C1FC6357811C}">
      <dgm:prSet/>
      <dgm:spPr/>
      <dgm:t>
        <a:bodyPr/>
        <a:lstStyle/>
        <a:p>
          <a:endParaRPr lang="pt-BR" dirty="0"/>
        </a:p>
      </dgm:t>
    </dgm:pt>
    <dgm:pt modelId="{A803DFAD-0A4E-456E-9BA6-7C8140B8C331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Exposição</a:t>
          </a:r>
          <a:endParaRPr lang="pt-BR" dirty="0"/>
        </a:p>
      </dgm:t>
    </dgm:pt>
    <dgm:pt modelId="{CE4B407B-9FE3-4A9B-8C06-ED2E83FF6B9D}" type="parTrans" cxnId="{29F9C49F-6657-4384-B515-15C4167F89F4}">
      <dgm:prSet/>
      <dgm:spPr/>
      <dgm:t>
        <a:bodyPr/>
        <a:lstStyle/>
        <a:p>
          <a:endParaRPr lang="pt-BR"/>
        </a:p>
      </dgm:t>
    </dgm:pt>
    <dgm:pt modelId="{260D9047-1FDF-4996-8CC6-72AACA7B03CA}" type="sibTrans" cxnId="{29F9C49F-6657-4384-B515-15C4167F89F4}">
      <dgm:prSet/>
      <dgm:spPr/>
      <dgm:t>
        <a:bodyPr/>
        <a:lstStyle/>
        <a:p>
          <a:endParaRPr lang="pt-BR" dirty="0"/>
        </a:p>
      </dgm:t>
    </dgm:pt>
    <dgm:pt modelId="{3913044F-7A47-475E-A093-B73D2BF733E8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Concentração</a:t>
          </a:r>
          <a:endParaRPr lang="pt-BR" dirty="0"/>
        </a:p>
      </dgm:t>
    </dgm:pt>
    <dgm:pt modelId="{3FDCEAFC-4019-4742-AA07-9EF695DADD78}" type="parTrans" cxnId="{272A482E-6296-4F5E-9CBE-DF9AC78D7259}">
      <dgm:prSet/>
      <dgm:spPr/>
      <dgm:t>
        <a:bodyPr/>
        <a:lstStyle/>
        <a:p>
          <a:endParaRPr lang="pt-BR"/>
        </a:p>
      </dgm:t>
    </dgm:pt>
    <dgm:pt modelId="{86A9791A-3BC9-4909-81AE-75895B8C351C}" type="sibTrans" cxnId="{272A482E-6296-4F5E-9CBE-DF9AC78D7259}">
      <dgm:prSet/>
      <dgm:spPr/>
      <dgm:t>
        <a:bodyPr/>
        <a:lstStyle/>
        <a:p>
          <a:endParaRPr lang="pt-BR" dirty="0"/>
        </a:p>
      </dgm:t>
    </dgm:pt>
    <dgm:pt modelId="{D8DA64C1-D712-4A3F-9F5D-62CBBFE3E6F5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Características</a:t>
          </a:r>
          <a:endParaRPr lang="pt-BR" dirty="0"/>
        </a:p>
      </dgm:t>
    </dgm:pt>
    <dgm:pt modelId="{7CFE21A3-7338-4AB5-9EA7-06B62070550B}" type="parTrans" cxnId="{C9D4ABE4-9F1E-4CC3-AF6F-3CC3C00BE341}">
      <dgm:prSet/>
      <dgm:spPr/>
      <dgm:t>
        <a:bodyPr/>
        <a:lstStyle/>
        <a:p>
          <a:endParaRPr lang="pt-BR"/>
        </a:p>
      </dgm:t>
    </dgm:pt>
    <dgm:pt modelId="{9C7BE6A2-DF49-4DEE-9126-DC508FF94006}" type="sibTrans" cxnId="{C9D4ABE4-9F1E-4CC3-AF6F-3CC3C00BE341}">
      <dgm:prSet/>
      <dgm:spPr/>
      <dgm:t>
        <a:bodyPr/>
        <a:lstStyle/>
        <a:p>
          <a:endParaRPr lang="pt-BR" dirty="0"/>
        </a:p>
      </dgm:t>
    </dgm:pt>
    <dgm:pt modelId="{6A795808-6A28-4EEC-A150-338F861B0A1F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Sensibilidade</a:t>
          </a:r>
          <a:endParaRPr lang="pt-BR" dirty="0"/>
        </a:p>
      </dgm:t>
    </dgm:pt>
    <dgm:pt modelId="{ECB952DE-A03B-4003-A855-3383E6F961F4}" type="parTrans" cxnId="{C50A759D-66ED-4761-B86E-F8CDE0DD0182}">
      <dgm:prSet/>
      <dgm:spPr/>
      <dgm:t>
        <a:bodyPr/>
        <a:lstStyle/>
        <a:p>
          <a:endParaRPr lang="pt-BR"/>
        </a:p>
      </dgm:t>
    </dgm:pt>
    <dgm:pt modelId="{E0991E80-BE68-4CEA-B6EB-978ABADFF881}" type="sibTrans" cxnId="{C50A759D-66ED-4761-B86E-F8CDE0DD0182}">
      <dgm:prSet/>
      <dgm:spPr/>
      <dgm:t>
        <a:bodyPr/>
        <a:lstStyle/>
        <a:p>
          <a:endParaRPr lang="pt-BR" dirty="0"/>
        </a:p>
      </dgm:t>
    </dgm:pt>
    <dgm:pt modelId="{15BDC1D2-F316-4D99-8C3A-D3B0FBBD1A07}">
      <dgm:prSet phldrT="[Texto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Contato</a:t>
          </a:r>
          <a:endParaRPr lang="pt-BR" dirty="0"/>
        </a:p>
      </dgm:t>
    </dgm:pt>
    <dgm:pt modelId="{59BAB7E7-634E-4CC6-9519-AAC0784B3842}" type="parTrans" cxnId="{AE48F797-8977-43EA-B61D-901DCC1E44A6}">
      <dgm:prSet/>
      <dgm:spPr/>
      <dgm:t>
        <a:bodyPr/>
        <a:lstStyle/>
        <a:p>
          <a:endParaRPr lang="pt-BR"/>
        </a:p>
      </dgm:t>
    </dgm:pt>
    <dgm:pt modelId="{F6B5AC2A-2BC5-40BC-9AE6-CBF1FD28D797}" type="sibTrans" cxnId="{AE48F797-8977-43EA-B61D-901DCC1E44A6}">
      <dgm:prSet/>
      <dgm:spPr/>
      <dgm:t>
        <a:bodyPr/>
        <a:lstStyle/>
        <a:p>
          <a:endParaRPr lang="pt-BR"/>
        </a:p>
      </dgm:t>
    </dgm:pt>
    <dgm:pt modelId="{9F855B41-C792-4553-B50D-A27599591005}" type="pres">
      <dgm:prSet presAssocID="{E1124060-507C-4C4F-BF83-0097E1FE233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pt-BR"/>
        </a:p>
      </dgm:t>
    </dgm:pt>
    <dgm:pt modelId="{21AB5888-EF91-4D30-A885-AC14A1372332}" type="pres">
      <dgm:prSet presAssocID="{5772C809-BD9F-43FC-A68C-14822489D01F}" presName="compNode" presStyleCnt="0"/>
      <dgm:spPr/>
    </dgm:pt>
    <dgm:pt modelId="{A8CE29CB-6151-478C-9D96-07808A53CD6D}" type="pres">
      <dgm:prSet presAssocID="{5772C809-BD9F-43FC-A68C-14822489D01F}" presName="dummyConnPt" presStyleCnt="0"/>
      <dgm:spPr/>
    </dgm:pt>
    <dgm:pt modelId="{5BA9D961-3EFC-4524-A3BC-412958BAE06F}" type="pres">
      <dgm:prSet presAssocID="{5772C809-BD9F-43FC-A68C-14822489D01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4762DC-377D-479C-800D-A57DBAE03E83}" type="pres">
      <dgm:prSet presAssocID="{E0DCD98D-8F1C-4873-B5E1-178FDEDA7CC9}" presName="sibTrans" presStyleLbl="bgSibTrans2D1" presStyleIdx="0" presStyleCnt="5"/>
      <dgm:spPr/>
      <dgm:t>
        <a:bodyPr/>
        <a:lstStyle/>
        <a:p>
          <a:endParaRPr lang="pt-BR"/>
        </a:p>
      </dgm:t>
    </dgm:pt>
    <dgm:pt modelId="{90E13674-8D4D-4C87-9750-E02220B6CB22}" type="pres">
      <dgm:prSet presAssocID="{A803DFAD-0A4E-456E-9BA6-7C8140B8C331}" presName="compNode" presStyleCnt="0"/>
      <dgm:spPr/>
    </dgm:pt>
    <dgm:pt modelId="{EB07A686-CF8E-4B86-9257-038250030580}" type="pres">
      <dgm:prSet presAssocID="{A803DFAD-0A4E-456E-9BA6-7C8140B8C331}" presName="dummyConnPt" presStyleCnt="0"/>
      <dgm:spPr/>
    </dgm:pt>
    <dgm:pt modelId="{6B35DC18-0D7B-446A-961E-C0104558D395}" type="pres">
      <dgm:prSet presAssocID="{A803DFAD-0A4E-456E-9BA6-7C8140B8C33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002519E-271B-4423-A55E-21B9DA4A7612}" type="pres">
      <dgm:prSet presAssocID="{260D9047-1FDF-4996-8CC6-72AACA7B03CA}" presName="sibTrans" presStyleLbl="bgSibTrans2D1" presStyleIdx="1" presStyleCnt="5"/>
      <dgm:spPr/>
      <dgm:t>
        <a:bodyPr/>
        <a:lstStyle/>
        <a:p>
          <a:endParaRPr lang="pt-BR"/>
        </a:p>
      </dgm:t>
    </dgm:pt>
    <dgm:pt modelId="{9C0A98AE-D0B0-4DA2-95A5-BDB26BC05745}" type="pres">
      <dgm:prSet presAssocID="{3913044F-7A47-475E-A093-B73D2BF733E8}" presName="compNode" presStyleCnt="0"/>
      <dgm:spPr/>
    </dgm:pt>
    <dgm:pt modelId="{BDAD3F12-4B8B-4583-94B7-09247745A9C6}" type="pres">
      <dgm:prSet presAssocID="{3913044F-7A47-475E-A093-B73D2BF733E8}" presName="dummyConnPt" presStyleCnt="0"/>
      <dgm:spPr/>
    </dgm:pt>
    <dgm:pt modelId="{BDABB468-5CFA-4465-B358-ED077DEC7D38}" type="pres">
      <dgm:prSet presAssocID="{3913044F-7A47-475E-A093-B73D2BF733E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20D85F-AAE1-4687-86EC-5A802D93DA91}" type="pres">
      <dgm:prSet presAssocID="{86A9791A-3BC9-4909-81AE-75895B8C351C}" presName="sibTrans" presStyleLbl="bgSibTrans2D1" presStyleIdx="2" presStyleCnt="5"/>
      <dgm:spPr/>
      <dgm:t>
        <a:bodyPr/>
        <a:lstStyle/>
        <a:p>
          <a:endParaRPr lang="pt-BR"/>
        </a:p>
      </dgm:t>
    </dgm:pt>
    <dgm:pt modelId="{ECBE225F-4303-4269-A623-32A254EFD191}" type="pres">
      <dgm:prSet presAssocID="{D8DA64C1-D712-4A3F-9F5D-62CBBFE3E6F5}" presName="compNode" presStyleCnt="0"/>
      <dgm:spPr/>
    </dgm:pt>
    <dgm:pt modelId="{580F6E14-3F17-49D4-82AD-D5E6F8E41366}" type="pres">
      <dgm:prSet presAssocID="{D8DA64C1-D712-4A3F-9F5D-62CBBFE3E6F5}" presName="dummyConnPt" presStyleCnt="0"/>
      <dgm:spPr/>
    </dgm:pt>
    <dgm:pt modelId="{0D6B7A63-1F4F-456F-B0E4-EEA49FD26730}" type="pres">
      <dgm:prSet presAssocID="{D8DA64C1-D712-4A3F-9F5D-62CBBFE3E6F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71FC020-25D2-4A9E-ADFE-A6C0729E0E7E}" type="pres">
      <dgm:prSet presAssocID="{9C7BE6A2-DF49-4DEE-9126-DC508FF94006}" presName="sibTrans" presStyleLbl="bgSibTrans2D1" presStyleIdx="3" presStyleCnt="5"/>
      <dgm:spPr/>
      <dgm:t>
        <a:bodyPr/>
        <a:lstStyle/>
        <a:p>
          <a:endParaRPr lang="pt-BR"/>
        </a:p>
      </dgm:t>
    </dgm:pt>
    <dgm:pt modelId="{5DB13FAC-6A09-4C59-B78D-11830DD46445}" type="pres">
      <dgm:prSet presAssocID="{6A795808-6A28-4EEC-A150-338F861B0A1F}" presName="compNode" presStyleCnt="0"/>
      <dgm:spPr/>
    </dgm:pt>
    <dgm:pt modelId="{743BF55C-36AD-47D2-9E7A-88D14F53A891}" type="pres">
      <dgm:prSet presAssocID="{6A795808-6A28-4EEC-A150-338F861B0A1F}" presName="dummyConnPt" presStyleCnt="0"/>
      <dgm:spPr/>
    </dgm:pt>
    <dgm:pt modelId="{678067EE-FAB0-4A13-82C8-A236FD1E7392}" type="pres">
      <dgm:prSet presAssocID="{6A795808-6A28-4EEC-A150-338F861B0A1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AEBE96-D7E4-4D68-83A3-8A32D702E52E}" type="pres">
      <dgm:prSet presAssocID="{E0991E80-BE68-4CEA-B6EB-978ABADFF881}" presName="sibTrans" presStyleLbl="bgSibTrans2D1" presStyleIdx="4" presStyleCnt="5"/>
      <dgm:spPr/>
      <dgm:t>
        <a:bodyPr/>
        <a:lstStyle/>
        <a:p>
          <a:endParaRPr lang="pt-BR"/>
        </a:p>
      </dgm:t>
    </dgm:pt>
    <dgm:pt modelId="{8DF5CD5C-CF39-4B37-BE4A-1B8C66C343DC}" type="pres">
      <dgm:prSet presAssocID="{15BDC1D2-F316-4D99-8C3A-D3B0FBBD1A07}" presName="compNode" presStyleCnt="0"/>
      <dgm:spPr/>
    </dgm:pt>
    <dgm:pt modelId="{824F4B17-34CA-49DB-922C-8B55AB769F09}" type="pres">
      <dgm:prSet presAssocID="{15BDC1D2-F316-4D99-8C3A-D3B0FBBD1A07}" presName="dummyConnPt" presStyleCnt="0"/>
      <dgm:spPr/>
    </dgm:pt>
    <dgm:pt modelId="{213D3C98-3AFA-4343-B07D-A811A3FA7E1C}" type="pres">
      <dgm:prSet presAssocID="{15BDC1D2-F316-4D99-8C3A-D3B0FBBD1A0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4D643CA-E089-45BA-ABF1-C1FC6357811C}" srcId="{E1124060-507C-4C4F-BF83-0097E1FE233A}" destId="{5772C809-BD9F-43FC-A68C-14822489D01F}" srcOrd="0" destOrd="0" parTransId="{BBA3465E-FD20-429F-B854-A5A731C65EA0}" sibTransId="{E0DCD98D-8F1C-4873-B5E1-178FDEDA7CC9}"/>
    <dgm:cxn modelId="{29F9C49F-6657-4384-B515-15C4167F89F4}" srcId="{E1124060-507C-4C4F-BF83-0097E1FE233A}" destId="{A803DFAD-0A4E-456E-9BA6-7C8140B8C331}" srcOrd="1" destOrd="0" parTransId="{CE4B407B-9FE3-4A9B-8C06-ED2E83FF6B9D}" sibTransId="{260D9047-1FDF-4996-8CC6-72AACA7B03CA}"/>
    <dgm:cxn modelId="{7E7EB05C-4374-41EE-A35A-80A7B6FDD520}" type="presOf" srcId="{6A795808-6A28-4EEC-A150-338F861B0A1F}" destId="{678067EE-FAB0-4A13-82C8-A236FD1E7392}" srcOrd="0" destOrd="0" presId="urn:microsoft.com/office/officeart/2005/8/layout/bProcess4"/>
    <dgm:cxn modelId="{81558E00-4F1A-4857-B93C-78F9EE5D5ED2}" type="presOf" srcId="{15BDC1D2-F316-4D99-8C3A-D3B0FBBD1A07}" destId="{213D3C98-3AFA-4343-B07D-A811A3FA7E1C}" srcOrd="0" destOrd="0" presId="urn:microsoft.com/office/officeart/2005/8/layout/bProcess4"/>
    <dgm:cxn modelId="{5E70BC86-6ED4-4BCA-B6A4-26B22903E6D5}" type="presOf" srcId="{9C7BE6A2-DF49-4DEE-9126-DC508FF94006}" destId="{371FC020-25D2-4A9E-ADFE-A6C0729E0E7E}" srcOrd="0" destOrd="0" presId="urn:microsoft.com/office/officeart/2005/8/layout/bProcess4"/>
    <dgm:cxn modelId="{AE48F797-8977-43EA-B61D-901DCC1E44A6}" srcId="{E1124060-507C-4C4F-BF83-0097E1FE233A}" destId="{15BDC1D2-F316-4D99-8C3A-D3B0FBBD1A07}" srcOrd="5" destOrd="0" parTransId="{59BAB7E7-634E-4CC6-9519-AAC0784B3842}" sibTransId="{F6B5AC2A-2BC5-40BC-9AE6-CBF1FD28D797}"/>
    <dgm:cxn modelId="{272A482E-6296-4F5E-9CBE-DF9AC78D7259}" srcId="{E1124060-507C-4C4F-BF83-0097E1FE233A}" destId="{3913044F-7A47-475E-A093-B73D2BF733E8}" srcOrd="2" destOrd="0" parTransId="{3FDCEAFC-4019-4742-AA07-9EF695DADD78}" sibTransId="{86A9791A-3BC9-4909-81AE-75895B8C351C}"/>
    <dgm:cxn modelId="{66F056D8-E123-4F38-BB42-22A6A249BD88}" type="presOf" srcId="{5772C809-BD9F-43FC-A68C-14822489D01F}" destId="{5BA9D961-3EFC-4524-A3BC-412958BAE06F}" srcOrd="0" destOrd="0" presId="urn:microsoft.com/office/officeart/2005/8/layout/bProcess4"/>
    <dgm:cxn modelId="{9EBC07C7-6325-4C0F-A041-7742EFBBCCF5}" type="presOf" srcId="{A803DFAD-0A4E-456E-9BA6-7C8140B8C331}" destId="{6B35DC18-0D7B-446A-961E-C0104558D395}" srcOrd="0" destOrd="0" presId="urn:microsoft.com/office/officeart/2005/8/layout/bProcess4"/>
    <dgm:cxn modelId="{7A34A47D-FF1C-4367-B28C-CC4FDC2D956C}" type="presOf" srcId="{3913044F-7A47-475E-A093-B73D2BF733E8}" destId="{BDABB468-5CFA-4465-B358-ED077DEC7D38}" srcOrd="0" destOrd="0" presId="urn:microsoft.com/office/officeart/2005/8/layout/bProcess4"/>
    <dgm:cxn modelId="{BE0F2D98-8F69-4906-A174-70FF12D9AA4C}" type="presOf" srcId="{E0991E80-BE68-4CEA-B6EB-978ABADFF881}" destId="{00AEBE96-D7E4-4D68-83A3-8A32D702E52E}" srcOrd="0" destOrd="0" presId="urn:microsoft.com/office/officeart/2005/8/layout/bProcess4"/>
    <dgm:cxn modelId="{C50A759D-66ED-4761-B86E-F8CDE0DD0182}" srcId="{E1124060-507C-4C4F-BF83-0097E1FE233A}" destId="{6A795808-6A28-4EEC-A150-338F861B0A1F}" srcOrd="4" destOrd="0" parTransId="{ECB952DE-A03B-4003-A855-3383E6F961F4}" sibTransId="{E0991E80-BE68-4CEA-B6EB-978ABADFF881}"/>
    <dgm:cxn modelId="{6BF3E310-5A94-4432-8807-7940B62703AA}" type="presOf" srcId="{E1124060-507C-4C4F-BF83-0097E1FE233A}" destId="{9F855B41-C792-4553-B50D-A27599591005}" srcOrd="0" destOrd="0" presId="urn:microsoft.com/office/officeart/2005/8/layout/bProcess4"/>
    <dgm:cxn modelId="{C9D4ABE4-9F1E-4CC3-AF6F-3CC3C00BE341}" srcId="{E1124060-507C-4C4F-BF83-0097E1FE233A}" destId="{D8DA64C1-D712-4A3F-9F5D-62CBBFE3E6F5}" srcOrd="3" destOrd="0" parTransId="{7CFE21A3-7338-4AB5-9EA7-06B62070550B}" sibTransId="{9C7BE6A2-DF49-4DEE-9126-DC508FF94006}"/>
    <dgm:cxn modelId="{89CDB08D-085B-4847-B68E-264C5506CF6D}" type="presOf" srcId="{D8DA64C1-D712-4A3F-9F5D-62CBBFE3E6F5}" destId="{0D6B7A63-1F4F-456F-B0E4-EEA49FD26730}" srcOrd="0" destOrd="0" presId="urn:microsoft.com/office/officeart/2005/8/layout/bProcess4"/>
    <dgm:cxn modelId="{30967637-22FB-4C28-91D0-3346F5FC6E5C}" type="presOf" srcId="{260D9047-1FDF-4996-8CC6-72AACA7B03CA}" destId="{F002519E-271B-4423-A55E-21B9DA4A7612}" srcOrd="0" destOrd="0" presId="urn:microsoft.com/office/officeart/2005/8/layout/bProcess4"/>
    <dgm:cxn modelId="{8E8346BC-ACF3-4FF3-A899-8E41F1735DFE}" type="presOf" srcId="{E0DCD98D-8F1C-4873-B5E1-178FDEDA7CC9}" destId="{D14762DC-377D-479C-800D-A57DBAE03E83}" srcOrd="0" destOrd="0" presId="urn:microsoft.com/office/officeart/2005/8/layout/bProcess4"/>
    <dgm:cxn modelId="{98049E8B-B0EB-49E6-A5A1-1609DBC61861}" type="presOf" srcId="{86A9791A-3BC9-4909-81AE-75895B8C351C}" destId="{C020D85F-AAE1-4687-86EC-5A802D93DA91}" srcOrd="0" destOrd="0" presId="urn:microsoft.com/office/officeart/2005/8/layout/bProcess4"/>
    <dgm:cxn modelId="{A87E08EA-ECF4-4D70-BAD6-0E7B5E381E79}" type="presParOf" srcId="{9F855B41-C792-4553-B50D-A27599591005}" destId="{21AB5888-EF91-4D30-A885-AC14A1372332}" srcOrd="0" destOrd="0" presId="urn:microsoft.com/office/officeart/2005/8/layout/bProcess4"/>
    <dgm:cxn modelId="{D617E478-E076-436A-8CDB-E36A1BBC0AE8}" type="presParOf" srcId="{21AB5888-EF91-4D30-A885-AC14A1372332}" destId="{A8CE29CB-6151-478C-9D96-07808A53CD6D}" srcOrd="0" destOrd="0" presId="urn:microsoft.com/office/officeart/2005/8/layout/bProcess4"/>
    <dgm:cxn modelId="{23BC0996-2E9C-4AF8-B286-BEC846FB8448}" type="presParOf" srcId="{21AB5888-EF91-4D30-A885-AC14A1372332}" destId="{5BA9D961-3EFC-4524-A3BC-412958BAE06F}" srcOrd="1" destOrd="0" presId="urn:microsoft.com/office/officeart/2005/8/layout/bProcess4"/>
    <dgm:cxn modelId="{C8BA9E9B-C738-4F0E-AE0C-E816AC5E35B6}" type="presParOf" srcId="{9F855B41-C792-4553-B50D-A27599591005}" destId="{D14762DC-377D-479C-800D-A57DBAE03E83}" srcOrd="1" destOrd="0" presId="urn:microsoft.com/office/officeart/2005/8/layout/bProcess4"/>
    <dgm:cxn modelId="{9D549634-CDBB-4419-868F-53EF693F1478}" type="presParOf" srcId="{9F855B41-C792-4553-B50D-A27599591005}" destId="{90E13674-8D4D-4C87-9750-E02220B6CB22}" srcOrd="2" destOrd="0" presId="urn:microsoft.com/office/officeart/2005/8/layout/bProcess4"/>
    <dgm:cxn modelId="{686E06C4-D210-4993-AEBE-FEFEF2E9A638}" type="presParOf" srcId="{90E13674-8D4D-4C87-9750-E02220B6CB22}" destId="{EB07A686-CF8E-4B86-9257-038250030580}" srcOrd="0" destOrd="0" presId="urn:microsoft.com/office/officeart/2005/8/layout/bProcess4"/>
    <dgm:cxn modelId="{486D53CA-C673-4C98-8063-D9F13C2020F3}" type="presParOf" srcId="{90E13674-8D4D-4C87-9750-E02220B6CB22}" destId="{6B35DC18-0D7B-446A-961E-C0104558D395}" srcOrd="1" destOrd="0" presId="urn:microsoft.com/office/officeart/2005/8/layout/bProcess4"/>
    <dgm:cxn modelId="{07A1A7D8-527A-4D0D-8B4C-E07ACD2CF527}" type="presParOf" srcId="{9F855B41-C792-4553-B50D-A27599591005}" destId="{F002519E-271B-4423-A55E-21B9DA4A7612}" srcOrd="3" destOrd="0" presId="urn:microsoft.com/office/officeart/2005/8/layout/bProcess4"/>
    <dgm:cxn modelId="{ABC12A42-6622-4477-874E-3EE770AC2E90}" type="presParOf" srcId="{9F855B41-C792-4553-B50D-A27599591005}" destId="{9C0A98AE-D0B0-4DA2-95A5-BDB26BC05745}" srcOrd="4" destOrd="0" presId="urn:microsoft.com/office/officeart/2005/8/layout/bProcess4"/>
    <dgm:cxn modelId="{FF29A124-32DB-4B25-BB7F-242F810D9007}" type="presParOf" srcId="{9C0A98AE-D0B0-4DA2-95A5-BDB26BC05745}" destId="{BDAD3F12-4B8B-4583-94B7-09247745A9C6}" srcOrd="0" destOrd="0" presId="urn:microsoft.com/office/officeart/2005/8/layout/bProcess4"/>
    <dgm:cxn modelId="{93849414-2D39-4D0D-955A-B43E885D3C11}" type="presParOf" srcId="{9C0A98AE-D0B0-4DA2-95A5-BDB26BC05745}" destId="{BDABB468-5CFA-4465-B358-ED077DEC7D38}" srcOrd="1" destOrd="0" presId="urn:microsoft.com/office/officeart/2005/8/layout/bProcess4"/>
    <dgm:cxn modelId="{E04B327B-310F-4AC5-83A9-4C9DDA99E062}" type="presParOf" srcId="{9F855B41-C792-4553-B50D-A27599591005}" destId="{C020D85F-AAE1-4687-86EC-5A802D93DA91}" srcOrd="5" destOrd="0" presId="urn:microsoft.com/office/officeart/2005/8/layout/bProcess4"/>
    <dgm:cxn modelId="{7F6F367D-3958-4BE1-9247-95DA4659D074}" type="presParOf" srcId="{9F855B41-C792-4553-B50D-A27599591005}" destId="{ECBE225F-4303-4269-A623-32A254EFD191}" srcOrd="6" destOrd="0" presId="urn:microsoft.com/office/officeart/2005/8/layout/bProcess4"/>
    <dgm:cxn modelId="{762B39A2-CB22-4BEC-AE70-40E815F721A1}" type="presParOf" srcId="{ECBE225F-4303-4269-A623-32A254EFD191}" destId="{580F6E14-3F17-49D4-82AD-D5E6F8E41366}" srcOrd="0" destOrd="0" presId="urn:microsoft.com/office/officeart/2005/8/layout/bProcess4"/>
    <dgm:cxn modelId="{88D63865-64F0-4A50-8A43-A572FB38CDEB}" type="presParOf" srcId="{ECBE225F-4303-4269-A623-32A254EFD191}" destId="{0D6B7A63-1F4F-456F-B0E4-EEA49FD26730}" srcOrd="1" destOrd="0" presId="urn:microsoft.com/office/officeart/2005/8/layout/bProcess4"/>
    <dgm:cxn modelId="{F70837CE-1C3C-4FC8-9DFD-A20DDD9B1191}" type="presParOf" srcId="{9F855B41-C792-4553-B50D-A27599591005}" destId="{371FC020-25D2-4A9E-ADFE-A6C0729E0E7E}" srcOrd="7" destOrd="0" presId="urn:microsoft.com/office/officeart/2005/8/layout/bProcess4"/>
    <dgm:cxn modelId="{B27D9B31-F87F-48D8-855F-95A676DFA558}" type="presParOf" srcId="{9F855B41-C792-4553-B50D-A27599591005}" destId="{5DB13FAC-6A09-4C59-B78D-11830DD46445}" srcOrd="8" destOrd="0" presId="urn:microsoft.com/office/officeart/2005/8/layout/bProcess4"/>
    <dgm:cxn modelId="{6F92579F-D972-49ED-9E70-F0D501DF8C1D}" type="presParOf" srcId="{5DB13FAC-6A09-4C59-B78D-11830DD46445}" destId="{743BF55C-36AD-47D2-9E7A-88D14F53A891}" srcOrd="0" destOrd="0" presId="urn:microsoft.com/office/officeart/2005/8/layout/bProcess4"/>
    <dgm:cxn modelId="{D8FCFA71-2E1A-41F1-943A-9DAD8901A780}" type="presParOf" srcId="{5DB13FAC-6A09-4C59-B78D-11830DD46445}" destId="{678067EE-FAB0-4A13-82C8-A236FD1E7392}" srcOrd="1" destOrd="0" presId="urn:microsoft.com/office/officeart/2005/8/layout/bProcess4"/>
    <dgm:cxn modelId="{3E2E7394-A501-4FFC-8849-1932AA792171}" type="presParOf" srcId="{9F855B41-C792-4553-B50D-A27599591005}" destId="{00AEBE96-D7E4-4D68-83A3-8A32D702E52E}" srcOrd="9" destOrd="0" presId="urn:microsoft.com/office/officeart/2005/8/layout/bProcess4"/>
    <dgm:cxn modelId="{1A40E869-29DD-4822-BC14-FED10B8A63CF}" type="presParOf" srcId="{9F855B41-C792-4553-B50D-A27599591005}" destId="{8DF5CD5C-CF39-4B37-BE4A-1B8C66C343DC}" srcOrd="10" destOrd="0" presId="urn:microsoft.com/office/officeart/2005/8/layout/bProcess4"/>
    <dgm:cxn modelId="{38238221-413C-4A92-A707-50C1BE9BDA7D}" type="presParOf" srcId="{8DF5CD5C-CF39-4B37-BE4A-1B8C66C343DC}" destId="{824F4B17-34CA-49DB-922C-8B55AB769F09}" srcOrd="0" destOrd="0" presId="urn:microsoft.com/office/officeart/2005/8/layout/bProcess4"/>
    <dgm:cxn modelId="{722934FC-E5EC-46E5-BBE2-0A744BB95412}" type="presParOf" srcId="{8DF5CD5C-CF39-4B37-BE4A-1B8C66C343DC}" destId="{213D3C98-3AFA-4343-B07D-A811A3FA7E1C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CE26CF-F449-424E-B070-D6191A80DF2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0D1B399-1A3E-498C-82FA-E7D35C593F28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sz="3000" dirty="0" smtClean="0"/>
            <a:t>Podem ser de origem animal ou vegetal</a:t>
          </a:r>
        </a:p>
      </dgm:t>
    </dgm:pt>
    <dgm:pt modelId="{FDB5E0DA-0FCE-4E42-AD82-725677367F02}" type="parTrans" cxnId="{C80DA08E-2D2C-4E62-82CE-BDBB9A53C4EB}">
      <dgm:prSet/>
      <dgm:spPr/>
      <dgm:t>
        <a:bodyPr/>
        <a:lstStyle/>
        <a:p>
          <a:endParaRPr lang="pt-BR"/>
        </a:p>
      </dgm:t>
    </dgm:pt>
    <dgm:pt modelId="{12D102A5-A778-4C63-BD1E-F1026FBD5DB5}" type="sibTrans" cxnId="{C80DA08E-2D2C-4E62-82CE-BDBB9A53C4EB}">
      <dgm:prSet/>
      <dgm:spPr/>
      <dgm:t>
        <a:bodyPr/>
        <a:lstStyle/>
        <a:p>
          <a:endParaRPr lang="pt-BR"/>
        </a:p>
      </dgm:t>
    </dgm:pt>
    <dgm:pt modelId="{5164C6E0-929B-4578-9B36-21C3F4A32217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sz="3000" dirty="0" smtClean="0"/>
            <a:t>Ocorrem naturalmente nos alimentos</a:t>
          </a:r>
          <a:endParaRPr lang="pt-BR" sz="3000" dirty="0"/>
        </a:p>
      </dgm:t>
    </dgm:pt>
    <dgm:pt modelId="{EB348118-E7B9-4DD3-9B89-2E5592B4F7B0}" type="parTrans" cxnId="{62D4D8BD-5CBD-4D88-9668-8941BBB63E8F}">
      <dgm:prSet/>
      <dgm:spPr/>
      <dgm:t>
        <a:bodyPr/>
        <a:lstStyle/>
        <a:p>
          <a:endParaRPr lang="pt-BR"/>
        </a:p>
      </dgm:t>
    </dgm:pt>
    <dgm:pt modelId="{C396B9D9-5F2A-4830-9F26-5CB351BFFAF7}" type="sibTrans" cxnId="{62D4D8BD-5CBD-4D88-9668-8941BBB63E8F}">
      <dgm:prSet/>
      <dgm:spPr/>
      <dgm:t>
        <a:bodyPr/>
        <a:lstStyle/>
        <a:p>
          <a:endParaRPr lang="pt-BR"/>
        </a:p>
      </dgm:t>
    </dgm:pt>
    <dgm:pt modelId="{38A39202-426F-4F96-B4E6-90549944B794}">
      <dgm:prSet phldrT="[Texto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pt-BR" sz="3000" dirty="0" smtClean="0"/>
            <a:t>Produzidos por fungos, plantas e bactérias</a:t>
          </a:r>
          <a:endParaRPr lang="pt-BR" sz="3000" dirty="0"/>
        </a:p>
      </dgm:t>
    </dgm:pt>
    <dgm:pt modelId="{A6B60B04-BB7B-4737-91F7-503CE470E17E}" type="parTrans" cxnId="{12A78089-0349-4585-A7A7-20E999FF294A}">
      <dgm:prSet/>
      <dgm:spPr/>
      <dgm:t>
        <a:bodyPr/>
        <a:lstStyle/>
        <a:p>
          <a:endParaRPr lang="pt-BR"/>
        </a:p>
      </dgm:t>
    </dgm:pt>
    <dgm:pt modelId="{720B4D7E-92DE-4B6A-B936-98CBAAF4D80E}" type="sibTrans" cxnId="{12A78089-0349-4585-A7A7-20E999FF294A}">
      <dgm:prSet/>
      <dgm:spPr/>
      <dgm:t>
        <a:bodyPr/>
        <a:lstStyle/>
        <a:p>
          <a:endParaRPr lang="pt-BR"/>
        </a:p>
      </dgm:t>
    </dgm:pt>
    <dgm:pt modelId="{16331E41-55CA-4E99-83BC-D926F7191F44}" type="pres">
      <dgm:prSet presAssocID="{12CE26CF-F449-424E-B070-D6191A80DF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6D9DD3B-E281-4282-8304-1435574725CB}" type="pres">
      <dgm:prSet presAssocID="{40D1B399-1A3E-498C-82FA-E7D35C593F28}" presName="parentLin" presStyleCnt="0"/>
      <dgm:spPr/>
    </dgm:pt>
    <dgm:pt modelId="{078B22BA-2CAF-4DCD-B1B6-9C965888375F}" type="pres">
      <dgm:prSet presAssocID="{40D1B399-1A3E-498C-82FA-E7D35C593F28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FB604420-F8EB-4D4D-99E8-5F797588CF34}" type="pres">
      <dgm:prSet presAssocID="{40D1B399-1A3E-498C-82FA-E7D35C593F2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732053-191E-4FC9-B3CB-42EFFE4CD4CD}" type="pres">
      <dgm:prSet presAssocID="{40D1B399-1A3E-498C-82FA-E7D35C593F28}" presName="negativeSpace" presStyleCnt="0"/>
      <dgm:spPr/>
    </dgm:pt>
    <dgm:pt modelId="{DAC43566-A578-4C2E-B018-8D30B019ECDE}" type="pres">
      <dgm:prSet presAssocID="{40D1B399-1A3E-498C-82FA-E7D35C593F28}" presName="childText" presStyleLbl="conFgAcc1" presStyleIdx="0" presStyleCnt="3">
        <dgm:presLayoutVars>
          <dgm:bulletEnabled val="1"/>
        </dgm:presLayoutVars>
      </dgm:prSet>
      <dgm:spPr/>
    </dgm:pt>
    <dgm:pt modelId="{37EF46A9-D888-4D3C-AEEC-C33F92F034EB}" type="pres">
      <dgm:prSet presAssocID="{12D102A5-A778-4C63-BD1E-F1026FBD5DB5}" presName="spaceBetweenRectangles" presStyleCnt="0"/>
      <dgm:spPr/>
    </dgm:pt>
    <dgm:pt modelId="{E117F6EA-A62F-4B75-9C62-05BBF86F918C}" type="pres">
      <dgm:prSet presAssocID="{5164C6E0-929B-4578-9B36-21C3F4A32217}" presName="parentLin" presStyleCnt="0"/>
      <dgm:spPr/>
    </dgm:pt>
    <dgm:pt modelId="{41F0AFC7-CE0F-4A60-8AEF-38227DCAD7A9}" type="pres">
      <dgm:prSet presAssocID="{5164C6E0-929B-4578-9B36-21C3F4A32217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93E97D0E-164A-43B8-A661-2EFEB0689A22}" type="pres">
      <dgm:prSet presAssocID="{5164C6E0-929B-4578-9B36-21C3F4A3221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9105F3A-D09C-423D-B411-9CBF4AA8CCFB}" type="pres">
      <dgm:prSet presAssocID="{5164C6E0-929B-4578-9B36-21C3F4A32217}" presName="negativeSpace" presStyleCnt="0"/>
      <dgm:spPr/>
    </dgm:pt>
    <dgm:pt modelId="{1BD6C07B-8108-4702-8207-5593F8B182FA}" type="pres">
      <dgm:prSet presAssocID="{5164C6E0-929B-4578-9B36-21C3F4A32217}" presName="childText" presStyleLbl="conFgAcc1" presStyleIdx="1" presStyleCnt="3">
        <dgm:presLayoutVars>
          <dgm:bulletEnabled val="1"/>
        </dgm:presLayoutVars>
      </dgm:prSet>
      <dgm:spPr/>
    </dgm:pt>
    <dgm:pt modelId="{398D1F1D-DA6B-4D7D-9ACF-F27167AE8D91}" type="pres">
      <dgm:prSet presAssocID="{C396B9D9-5F2A-4830-9F26-5CB351BFFAF7}" presName="spaceBetweenRectangles" presStyleCnt="0"/>
      <dgm:spPr/>
    </dgm:pt>
    <dgm:pt modelId="{B71A2854-EB4F-4682-B661-3FD4CBBF7A9D}" type="pres">
      <dgm:prSet presAssocID="{38A39202-426F-4F96-B4E6-90549944B794}" presName="parentLin" presStyleCnt="0"/>
      <dgm:spPr/>
    </dgm:pt>
    <dgm:pt modelId="{AC68C10C-B1F6-4088-889E-20CA95576133}" type="pres">
      <dgm:prSet presAssocID="{38A39202-426F-4F96-B4E6-90549944B794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2B1D064A-BBC8-45F2-9F49-472FFFF1FCA4}" type="pres">
      <dgm:prSet presAssocID="{38A39202-426F-4F96-B4E6-90549944B79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28B9D6-9310-4A9C-9D77-843DAD8CF096}" type="pres">
      <dgm:prSet presAssocID="{38A39202-426F-4F96-B4E6-90549944B794}" presName="negativeSpace" presStyleCnt="0"/>
      <dgm:spPr/>
    </dgm:pt>
    <dgm:pt modelId="{3155BB0C-B4CC-4557-9266-C7A86F4FFBBB}" type="pres">
      <dgm:prSet presAssocID="{38A39202-426F-4F96-B4E6-90549944B79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BF2C337-325E-474B-A0AD-296D738E678B}" type="presOf" srcId="{38A39202-426F-4F96-B4E6-90549944B794}" destId="{2B1D064A-BBC8-45F2-9F49-472FFFF1FCA4}" srcOrd="1" destOrd="0" presId="urn:microsoft.com/office/officeart/2005/8/layout/list1"/>
    <dgm:cxn modelId="{19472835-829E-43BF-AFE6-FDB236C0D29F}" type="presOf" srcId="{5164C6E0-929B-4578-9B36-21C3F4A32217}" destId="{93E97D0E-164A-43B8-A661-2EFEB0689A22}" srcOrd="1" destOrd="0" presId="urn:microsoft.com/office/officeart/2005/8/layout/list1"/>
    <dgm:cxn modelId="{34563369-D15E-4AF3-9D89-A4BA37EC2907}" type="presOf" srcId="{12CE26CF-F449-424E-B070-D6191A80DF26}" destId="{16331E41-55CA-4E99-83BC-D926F7191F44}" srcOrd="0" destOrd="0" presId="urn:microsoft.com/office/officeart/2005/8/layout/list1"/>
    <dgm:cxn modelId="{EC181A0D-B40E-4A70-86D6-6A3B0295BD97}" type="presOf" srcId="{40D1B399-1A3E-498C-82FA-E7D35C593F28}" destId="{078B22BA-2CAF-4DCD-B1B6-9C965888375F}" srcOrd="0" destOrd="0" presId="urn:microsoft.com/office/officeart/2005/8/layout/list1"/>
    <dgm:cxn modelId="{12A78089-0349-4585-A7A7-20E999FF294A}" srcId="{12CE26CF-F449-424E-B070-D6191A80DF26}" destId="{38A39202-426F-4F96-B4E6-90549944B794}" srcOrd="2" destOrd="0" parTransId="{A6B60B04-BB7B-4737-91F7-503CE470E17E}" sibTransId="{720B4D7E-92DE-4B6A-B936-98CBAAF4D80E}"/>
    <dgm:cxn modelId="{FFFE5515-EBC3-4B78-9B6A-0C8857759DD5}" type="presOf" srcId="{5164C6E0-929B-4578-9B36-21C3F4A32217}" destId="{41F0AFC7-CE0F-4A60-8AEF-38227DCAD7A9}" srcOrd="0" destOrd="0" presId="urn:microsoft.com/office/officeart/2005/8/layout/list1"/>
    <dgm:cxn modelId="{9D591951-9232-44E0-9BBE-75249ADF5053}" type="presOf" srcId="{40D1B399-1A3E-498C-82FA-E7D35C593F28}" destId="{FB604420-F8EB-4D4D-99E8-5F797588CF34}" srcOrd="1" destOrd="0" presId="urn:microsoft.com/office/officeart/2005/8/layout/list1"/>
    <dgm:cxn modelId="{62D4D8BD-5CBD-4D88-9668-8941BBB63E8F}" srcId="{12CE26CF-F449-424E-B070-D6191A80DF26}" destId="{5164C6E0-929B-4578-9B36-21C3F4A32217}" srcOrd="1" destOrd="0" parTransId="{EB348118-E7B9-4DD3-9B89-2E5592B4F7B0}" sibTransId="{C396B9D9-5F2A-4830-9F26-5CB351BFFAF7}"/>
    <dgm:cxn modelId="{C80DA08E-2D2C-4E62-82CE-BDBB9A53C4EB}" srcId="{12CE26CF-F449-424E-B070-D6191A80DF26}" destId="{40D1B399-1A3E-498C-82FA-E7D35C593F28}" srcOrd="0" destOrd="0" parTransId="{FDB5E0DA-0FCE-4E42-AD82-725677367F02}" sibTransId="{12D102A5-A778-4C63-BD1E-F1026FBD5DB5}"/>
    <dgm:cxn modelId="{4E8B8245-D73C-4F16-A203-6705651C480A}" type="presOf" srcId="{38A39202-426F-4F96-B4E6-90549944B794}" destId="{AC68C10C-B1F6-4088-889E-20CA95576133}" srcOrd="0" destOrd="0" presId="urn:microsoft.com/office/officeart/2005/8/layout/list1"/>
    <dgm:cxn modelId="{B07FAF8E-54CB-4B9C-BAF7-03CB058E1662}" type="presParOf" srcId="{16331E41-55CA-4E99-83BC-D926F7191F44}" destId="{D6D9DD3B-E281-4282-8304-1435574725CB}" srcOrd="0" destOrd="0" presId="urn:microsoft.com/office/officeart/2005/8/layout/list1"/>
    <dgm:cxn modelId="{055C1320-A24E-4F30-A933-43D575EF75EA}" type="presParOf" srcId="{D6D9DD3B-E281-4282-8304-1435574725CB}" destId="{078B22BA-2CAF-4DCD-B1B6-9C965888375F}" srcOrd="0" destOrd="0" presId="urn:microsoft.com/office/officeart/2005/8/layout/list1"/>
    <dgm:cxn modelId="{3C9A0856-B56C-45C9-A030-2BB5C8FF490D}" type="presParOf" srcId="{D6D9DD3B-E281-4282-8304-1435574725CB}" destId="{FB604420-F8EB-4D4D-99E8-5F797588CF34}" srcOrd="1" destOrd="0" presId="urn:microsoft.com/office/officeart/2005/8/layout/list1"/>
    <dgm:cxn modelId="{78FCD101-728C-431E-AC74-561E619CF177}" type="presParOf" srcId="{16331E41-55CA-4E99-83BC-D926F7191F44}" destId="{DC732053-191E-4FC9-B3CB-42EFFE4CD4CD}" srcOrd="1" destOrd="0" presId="urn:microsoft.com/office/officeart/2005/8/layout/list1"/>
    <dgm:cxn modelId="{E2A097FE-65A9-4FB9-9E64-2648051D4EE0}" type="presParOf" srcId="{16331E41-55CA-4E99-83BC-D926F7191F44}" destId="{DAC43566-A578-4C2E-B018-8D30B019ECDE}" srcOrd="2" destOrd="0" presId="urn:microsoft.com/office/officeart/2005/8/layout/list1"/>
    <dgm:cxn modelId="{27172711-23FD-46AE-BAA2-31017067A0A9}" type="presParOf" srcId="{16331E41-55CA-4E99-83BC-D926F7191F44}" destId="{37EF46A9-D888-4D3C-AEEC-C33F92F034EB}" srcOrd="3" destOrd="0" presId="urn:microsoft.com/office/officeart/2005/8/layout/list1"/>
    <dgm:cxn modelId="{5EE65DB7-3140-4D14-8F44-946DB1A42996}" type="presParOf" srcId="{16331E41-55CA-4E99-83BC-D926F7191F44}" destId="{E117F6EA-A62F-4B75-9C62-05BBF86F918C}" srcOrd="4" destOrd="0" presId="urn:microsoft.com/office/officeart/2005/8/layout/list1"/>
    <dgm:cxn modelId="{60214D6F-44C2-4609-BE11-FB5B1F78BB03}" type="presParOf" srcId="{E117F6EA-A62F-4B75-9C62-05BBF86F918C}" destId="{41F0AFC7-CE0F-4A60-8AEF-38227DCAD7A9}" srcOrd="0" destOrd="0" presId="urn:microsoft.com/office/officeart/2005/8/layout/list1"/>
    <dgm:cxn modelId="{3E1514E2-B443-4677-80F9-04E66F89A7EA}" type="presParOf" srcId="{E117F6EA-A62F-4B75-9C62-05BBF86F918C}" destId="{93E97D0E-164A-43B8-A661-2EFEB0689A22}" srcOrd="1" destOrd="0" presId="urn:microsoft.com/office/officeart/2005/8/layout/list1"/>
    <dgm:cxn modelId="{F87FE747-F4F6-4AB9-99C3-B24954B29690}" type="presParOf" srcId="{16331E41-55CA-4E99-83BC-D926F7191F44}" destId="{A9105F3A-D09C-423D-B411-9CBF4AA8CCFB}" srcOrd="5" destOrd="0" presId="urn:microsoft.com/office/officeart/2005/8/layout/list1"/>
    <dgm:cxn modelId="{DA78CF64-CA70-4F66-91DB-D9F061291965}" type="presParOf" srcId="{16331E41-55CA-4E99-83BC-D926F7191F44}" destId="{1BD6C07B-8108-4702-8207-5593F8B182FA}" srcOrd="6" destOrd="0" presId="urn:microsoft.com/office/officeart/2005/8/layout/list1"/>
    <dgm:cxn modelId="{95A80BFB-1F9E-4BF5-9162-1F9316F76DA2}" type="presParOf" srcId="{16331E41-55CA-4E99-83BC-D926F7191F44}" destId="{398D1F1D-DA6B-4D7D-9ACF-F27167AE8D91}" srcOrd="7" destOrd="0" presId="urn:microsoft.com/office/officeart/2005/8/layout/list1"/>
    <dgm:cxn modelId="{E5A7C3CB-D76D-46F3-B37B-83ECBA65E27C}" type="presParOf" srcId="{16331E41-55CA-4E99-83BC-D926F7191F44}" destId="{B71A2854-EB4F-4682-B661-3FD4CBBF7A9D}" srcOrd="8" destOrd="0" presId="urn:microsoft.com/office/officeart/2005/8/layout/list1"/>
    <dgm:cxn modelId="{8A607340-1329-41FB-BD78-30F949C434F8}" type="presParOf" srcId="{B71A2854-EB4F-4682-B661-3FD4CBBF7A9D}" destId="{AC68C10C-B1F6-4088-889E-20CA95576133}" srcOrd="0" destOrd="0" presId="urn:microsoft.com/office/officeart/2005/8/layout/list1"/>
    <dgm:cxn modelId="{D0AE435C-7CE0-449F-8D8D-6F1D1EC2BD7F}" type="presParOf" srcId="{B71A2854-EB4F-4682-B661-3FD4CBBF7A9D}" destId="{2B1D064A-BBC8-45F2-9F49-472FFFF1FCA4}" srcOrd="1" destOrd="0" presId="urn:microsoft.com/office/officeart/2005/8/layout/list1"/>
    <dgm:cxn modelId="{8E76E12D-C0E9-41E7-BC6F-A3D11EEDDE4A}" type="presParOf" srcId="{16331E41-55CA-4E99-83BC-D926F7191F44}" destId="{BF28B9D6-9310-4A9C-9D77-843DAD8CF096}" srcOrd="9" destOrd="0" presId="urn:microsoft.com/office/officeart/2005/8/layout/list1"/>
    <dgm:cxn modelId="{524F8475-D9A7-470A-931B-B9A3458725D1}" type="presParOf" srcId="{16331E41-55CA-4E99-83BC-D926F7191F44}" destId="{3155BB0C-B4CC-4557-9266-C7A86F4FFBB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DA0605-C18A-486D-BAC2-23541647CA3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37030B3-A1A1-4688-A9B6-D8482F8FD9C4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 smtClean="0"/>
            <a:t>Regulamentação inadequada</a:t>
          </a:r>
          <a:endParaRPr lang="pt-BR" b="1" dirty="0"/>
        </a:p>
      </dgm:t>
    </dgm:pt>
    <dgm:pt modelId="{3CB3C5B5-DE9A-4067-B21A-CFD8D660F7BD}" type="parTrans" cxnId="{DD3AD95D-859C-475B-A5D6-D7C5DB54BBB9}">
      <dgm:prSet/>
      <dgm:spPr/>
      <dgm:t>
        <a:bodyPr/>
        <a:lstStyle/>
        <a:p>
          <a:endParaRPr lang="pt-BR"/>
        </a:p>
      </dgm:t>
    </dgm:pt>
    <dgm:pt modelId="{ABDD7313-0ED5-43D7-817A-8AE5D4625EE1}" type="sibTrans" cxnId="{DD3AD95D-859C-475B-A5D6-D7C5DB54BBB9}">
      <dgm:prSet/>
      <dgm:spPr/>
      <dgm:t>
        <a:bodyPr/>
        <a:lstStyle/>
        <a:p>
          <a:endParaRPr lang="pt-BR"/>
        </a:p>
      </dgm:t>
    </dgm:pt>
    <dgm:pt modelId="{A1A4272B-D522-4894-8084-EA12B818507F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Dejetos</a:t>
          </a:r>
          <a:endParaRPr lang="pt-BR" dirty="0"/>
        </a:p>
      </dgm:t>
    </dgm:pt>
    <dgm:pt modelId="{6C03D1FE-7B21-4DCE-BC62-6A52B6742EBD}" type="parTrans" cxnId="{621B151C-24AC-42B2-ACDE-49BC6750D036}">
      <dgm:prSet/>
      <dgm:spPr/>
      <dgm:t>
        <a:bodyPr/>
        <a:lstStyle/>
        <a:p>
          <a:endParaRPr lang="pt-BR"/>
        </a:p>
      </dgm:t>
    </dgm:pt>
    <dgm:pt modelId="{CF95389B-573D-49E5-BD94-86D2D086F276}" type="sibTrans" cxnId="{621B151C-24AC-42B2-ACDE-49BC6750D036}">
      <dgm:prSet/>
      <dgm:spPr/>
      <dgm:t>
        <a:bodyPr/>
        <a:lstStyle/>
        <a:p>
          <a:endParaRPr lang="pt-BR"/>
        </a:p>
      </dgm:t>
    </dgm:pt>
    <dgm:pt modelId="{96EE46DC-A355-456A-B75B-6B6379E8B4BF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Resíduos Sólidos, líquidos e gasosos</a:t>
          </a:r>
          <a:endParaRPr lang="pt-BR" dirty="0"/>
        </a:p>
      </dgm:t>
    </dgm:pt>
    <dgm:pt modelId="{3311C8B2-01AC-4A10-82A8-E92BD4FD65B0}" type="parTrans" cxnId="{86721D9D-3779-40B3-9319-3D6D31306123}">
      <dgm:prSet/>
      <dgm:spPr/>
      <dgm:t>
        <a:bodyPr/>
        <a:lstStyle/>
        <a:p>
          <a:endParaRPr lang="pt-BR"/>
        </a:p>
      </dgm:t>
    </dgm:pt>
    <dgm:pt modelId="{78353700-A48D-44FE-B71B-FE4080E0B624}" type="sibTrans" cxnId="{86721D9D-3779-40B3-9319-3D6D31306123}">
      <dgm:prSet/>
      <dgm:spPr/>
      <dgm:t>
        <a:bodyPr/>
        <a:lstStyle/>
        <a:p>
          <a:endParaRPr lang="pt-BR"/>
        </a:p>
      </dgm:t>
    </dgm:pt>
    <dgm:pt modelId="{A937BD9C-787E-4468-98B2-B7CDDE7A4CE0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 smtClean="0"/>
            <a:t>Mecanização</a:t>
          </a:r>
          <a:endParaRPr lang="pt-BR" b="1" dirty="0"/>
        </a:p>
      </dgm:t>
    </dgm:pt>
    <dgm:pt modelId="{74AEE665-A95E-446F-8E90-08BF53F28534}" type="parTrans" cxnId="{A78E1249-6D73-4064-B3E4-93D45809BE36}">
      <dgm:prSet/>
      <dgm:spPr/>
      <dgm:t>
        <a:bodyPr/>
        <a:lstStyle/>
        <a:p>
          <a:endParaRPr lang="pt-BR"/>
        </a:p>
      </dgm:t>
    </dgm:pt>
    <dgm:pt modelId="{5A469BF7-A07F-4EB9-9BA4-E06AF045B014}" type="sibTrans" cxnId="{A78E1249-6D73-4064-B3E4-93D45809BE36}">
      <dgm:prSet/>
      <dgm:spPr/>
      <dgm:t>
        <a:bodyPr/>
        <a:lstStyle/>
        <a:p>
          <a:endParaRPr lang="pt-BR"/>
        </a:p>
      </dgm:t>
    </dgm:pt>
    <dgm:pt modelId="{FF2029C1-2861-46AE-A126-A48DCEBA3C96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Transporte </a:t>
          </a:r>
          <a:endParaRPr lang="pt-BR" dirty="0"/>
        </a:p>
      </dgm:t>
    </dgm:pt>
    <dgm:pt modelId="{3869A7CA-8D26-40E0-B77A-A73257836E59}" type="parTrans" cxnId="{6DC61097-D1F2-4A5A-92E0-669D2D54EAB9}">
      <dgm:prSet/>
      <dgm:spPr/>
      <dgm:t>
        <a:bodyPr/>
        <a:lstStyle/>
        <a:p>
          <a:endParaRPr lang="pt-BR"/>
        </a:p>
      </dgm:t>
    </dgm:pt>
    <dgm:pt modelId="{47EA548B-C417-4276-8DD5-322B365F3E9B}" type="sibTrans" cxnId="{6DC61097-D1F2-4A5A-92E0-669D2D54EAB9}">
      <dgm:prSet/>
      <dgm:spPr/>
      <dgm:t>
        <a:bodyPr/>
        <a:lstStyle/>
        <a:p>
          <a:endParaRPr lang="pt-BR"/>
        </a:p>
      </dgm:t>
    </dgm:pt>
    <dgm:pt modelId="{138255FB-60AE-4D4B-A977-E9C3D2B6994A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Plataformas de petróleo  </a:t>
          </a:r>
          <a:endParaRPr lang="pt-BR" dirty="0"/>
        </a:p>
      </dgm:t>
    </dgm:pt>
    <dgm:pt modelId="{92C8C338-6A01-46BD-B415-D55EE0DA78B1}" type="parTrans" cxnId="{6B3358C1-01EF-4CF3-A640-2E393F5E9BCA}">
      <dgm:prSet/>
      <dgm:spPr/>
      <dgm:t>
        <a:bodyPr/>
        <a:lstStyle/>
        <a:p>
          <a:endParaRPr lang="pt-BR"/>
        </a:p>
      </dgm:t>
    </dgm:pt>
    <dgm:pt modelId="{5EA76856-547E-4E8A-9A2A-BCC5F0D42A2F}" type="sibTrans" cxnId="{6B3358C1-01EF-4CF3-A640-2E393F5E9BCA}">
      <dgm:prSet/>
      <dgm:spPr/>
      <dgm:t>
        <a:bodyPr/>
        <a:lstStyle/>
        <a:p>
          <a:endParaRPr lang="pt-BR"/>
        </a:p>
      </dgm:t>
    </dgm:pt>
    <dgm:pt modelId="{4C8192E0-1C92-44D0-8F84-B988CB1C8ADB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b="1" dirty="0" smtClean="0"/>
            <a:t>Acidentes</a:t>
          </a:r>
          <a:endParaRPr lang="pt-BR" b="1" dirty="0"/>
        </a:p>
      </dgm:t>
    </dgm:pt>
    <dgm:pt modelId="{BCB23980-2A78-4B81-ABBF-909B84A3CFFE}" type="parTrans" cxnId="{0D75A8E7-F4FA-4A6D-92EA-3334561617DA}">
      <dgm:prSet/>
      <dgm:spPr/>
      <dgm:t>
        <a:bodyPr/>
        <a:lstStyle/>
        <a:p>
          <a:endParaRPr lang="pt-BR"/>
        </a:p>
      </dgm:t>
    </dgm:pt>
    <dgm:pt modelId="{49D525DC-4968-4987-8B20-88068F09C509}" type="sibTrans" cxnId="{0D75A8E7-F4FA-4A6D-92EA-3334561617DA}">
      <dgm:prSet/>
      <dgm:spPr/>
      <dgm:t>
        <a:bodyPr/>
        <a:lstStyle/>
        <a:p>
          <a:endParaRPr lang="pt-BR"/>
        </a:p>
      </dgm:t>
    </dgm:pt>
    <dgm:pt modelId="{33E03FE6-73A0-4514-BDD3-05E659EF5272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Vazamentos</a:t>
          </a:r>
          <a:endParaRPr lang="pt-BR" dirty="0"/>
        </a:p>
      </dgm:t>
    </dgm:pt>
    <dgm:pt modelId="{8661E01C-E1B4-4AF1-9DC4-18284B71A311}" type="parTrans" cxnId="{CDB6A991-CDDC-4A27-9BF4-1AA8E6278406}">
      <dgm:prSet/>
      <dgm:spPr/>
      <dgm:t>
        <a:bodyPr/>
        <a:lstStyle/>
        <a:p>
          <a:endParaRPr lang="pt-BR"/>
        </a:p>
      </dgm:t>
    </dgm:pt>
    <dgm:pt modelId="{BE14EA35-4330-4A94-A0A6-1A8AFBB2F29E}" type="sibTrans" cxnId="{CDB6A991-CDDC-4A27-9BF4-1AA8E6278406}">
      <dgm:prSet/>
      <dgm:spPr/>
      <dgm:t>
        <a:bodyPr/>
        <a:lstStyle/>
        <a:p>
          <a:endParaRPr lang="pt-BR"/>
        </a:p>
      </dgm:t>
    </dgm:pt>
    <dgm:pt modelId="{C6795F1B-2D99-4787-9B37-45AFF0B333EA}">
      <dgm:prSet phldrT="[Texto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dirty="0" smtClean="0"/>
            <a:t>Morte de populações</a:t>
          </a:r>
          <a:endParaRPr lang="pt-BR" dirty="0"/>
        </a:p>
      </dgm:t>
    </dgm:pt>
    <dgm:pt modelId="{43BB80C6-968C-42EC-8300-9E6DDDDB4793}" type="parTrans" cxnId="{D232F0AB-2386-4B9F-B3A4-913ACA44C1BC}">
      <dgm:prSet/>
      <dgm:spPr/>
      <dgm:t>
        <a:bodyPr/>
        <a:lstStyle/>
        <a:p>
          <a:endParaRPr lang="pt-BR"/>
        </a:p>
      </dgm:t>
    </dgm:pt>
    <dgm:pt modelId="{3533E255-7C4B-4F5E-8F0F-53FFCAC29655}" type="sibTrans" cxnId="{D232F0AB-2386-4B9F-B3A4-913ACA44C1BC}">
      <dgm:prSet/>
      <dgm:spPr/>
      <dgm:t>
        <a:bodyPr/>
        <a:lstStyle/>
        <a:p>
          <a:endParaRPr lang="pt-BR"/>
        </a:p>
      </dgm:t>
    </dgm:pt>
    <dgm:pt modelId="{F013D741-9AF2-4513-91EA-5B2AA267ABCA}" type="pres">
      <dgm:prSet presAssocID="{70DA0605-C18A-486D-BAC2-23541647CA3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DE1FEC7E-FA9A-4FE3-A403-B4BA2E3A5703}" type="pres">
      <dgm:prSet presAssocID="{837030B3-A1A1-4688-A9B6-D8482F8FD9C4}" presName="horFlow" presStyleCnt="0"/>
      <dgm:spPr/>
    </dgm:pt>
    <dgm:pt modelId="{4BF27A88-9283-4443-B57A-450F292977A5}" type="pres">
      <dgm:prSet presAssocID="{837030B3-A1A1-4688-A9B6-D8482F8FD9C4}" presName="bigChev" presStyleLbl="node1" presStyleIdx="0" presStyleCnt="3"/>
      <dgm:spPr/>
      <dgm:t>
        <a:bodyPr/>
        <a:lstStyle/>
        <a:p>
          <a:endParaRPr lang="pt-BR"/>
        </a:p>
      </dgm:t>
    </dgm:pt>
    <dgm:pt modelId="{EDBC2793-44B7-4141-AA16-0B10BBBBDDF8}" type="pres">
      <dgm:prSet presAssocID="{6C03D1FE-7B21-4DCE-BC62-6A52B6742EBD}" presName="parTrans" presStyleCnt="0"/>
      <dgm:spPr/>
    </dgm:pt>
    <dgm:pt modelId="{210CF954-D80F-4BF5-93FA-D048E5356814}" type="pres">
      <dgm:prSet presAssocID="{A1A4272B-D522-4894-8084-EA12B818507F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DA2F6D8-4A70-4D6B-AA1C-C51A80F98879}" type="pres">
      <dgm:prSet presAssocID="{CF95389B-573D-49E5-BD94-86D2D086F276}" presName="sibTrans" presStyleCnt="0"/>
      <dgm:spPr/>
    </dgm:pt>
    <dgm:pt modelId="{EF1B9427-9A8D-485A-A1EE-32107A0390B1}" type="pres">
      <dgm:prSet presAssocID="{96EE46DC-A355-456A-B75B-6B6379E8B4BF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E6B11F-8645-480C-A87B-53A4F0F0EEEB}" type="pres">
      <dgm:prSet presAssocID="{837030B3-A1A1-4688-A9B6-D8482F8FD9C4}" presName="vSp" presStyleCnt="0"/>
      <dgm:spPr/>
    </dgm:pt>
    <dgm:pt modelId="{8CBB999E-6856-44DB-9B6D-7D558FCCFA92}" type="pres">
      <dgm:prSet presAssocID="{A937BD9C-787E-4468-98B2-B7CDDE7A4CE0}" presName="horFlow" presStyleCnt="0"/>
      <dgm:spPr/>
    </dgm:pt>
    <dgm:pt modelId="{314E1D95-BC8E-4A7F-B632-71925E9FA13E}" type="pres">
      <dgm:prSet presAssocID="{A937BD9C-787E-4468-98B2-B7CDDE7A4CE0}" presName="bigChev" presStyleLbl="node1" presStyleIdx="1" presStyleCnt="3"/>
      <dgm:spPr/>
      <dgm:t>
        <a:bodyPr/>
        <a:lstStyle/>
        <a:p>
          <a:endParaRPr lang="pt-BR"/>
        </a:p>
      </dgm:t>
    </dgm:pt>
    <dgm:pt modelId="{4DB33DEF-2B2C-4AB3-80C0-559D1454192A}" type="pres">
      <dgm:prSet presAssocID="{3869A7CA-8D26-40E0-B77A-A73257836E59}" presName="parTrans" presStyleCnt="0"/>
      <dgm:spPr/>
    </dgm:pt>
    <dgm:pt modelId="{4C83BF2B-5E8B-4B1B-BAC1-0C9D0AF80818}" type="pres">
      <dgm:prSet presAssocID="{FF2029C1-2861-46AE-A126-A48DCEBA3C96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19EE53D-150F-478A-A391-ACF2E1FB62A9}" type="pres">
      <dgm:prSet presAssocID="{47EA548B-C417-4276-8DD5-322B365F3E9B}" presName="sibTrans" presStyleCnt="0"/>
      <dgm:spPr/>
    </dgm:pt>
    <dgm:pt modelId="{67775224-C642-4011-9DB3-4778CEBFCBC6}" type="pres">
      <dgm:prSet presAssocID="{138255FB-60AE-4D4B-A977-E9C3D2B6994A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ED0E2D-6F24-43DA-9FC6-1707510627B5}" type="pres">
      <dgm:prSet presAssocID="{A937BD9C-787E-4468-98B2-B7CDDE7A4CE0}" presName="vSp" presStyleCnt="0"/>
      <dgm:spPr/>
    </dgm:pt>
    <dgm:pt modelId="{A179DAED-6764-4B52-A1A9-5704F92BC4CF}" type="pres">
      <dgm:prSet presAssocID="{4C8192E0-1C92-44D0-8F84-B988CB1C8ADB}" presName="horFlow" presStyleCnt="0"/>
      <dgm:spPr/>
    </dgm:pt>
    <dgm:pt modelId="{BAA7F7F5-2D89-41F5-8A67-2CA10EEA0315}" type="pres">
      <dgm:prSet presAssocID="{4C8192E0-1C92-44D0-8F84-B988CB1C8ADB}" presName="bigChev" presStyleLbl="node1" presStyleIdx="2" presStyleCnt="3"/>
      <dgm:spPr/>
      <dgm:t>
        <a:bodyPr/>
        <a:lstStyle/>
        <a:p>
          <a:endParaRPr lang="pt-BR"/>
        </a:p>
      </dgm:t>
    </dgm:pt>
    <dgm:pt modelId="{07EABF6E-2543-4915-8099-BD8D44B03089}" type="pres">
      <dgm:prSet presAssocID="{8661E01C-E1B4-4AF1-9DC4-18284B71A311}" presName="parTrans" presStyleCnt="0"/>
      <dgm:spPr/>
    </dgm:pt>
    <dgm:pt modelId="{7AAED1A1-B154-49FC-9D86-70C954FA75AA}" type="pres">
      <dgm:prSet presAssocID="{33E03FE6-73A0-4514-BDD3-05E659EF5272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B46359C-BB49-4430-94B0-6AD0FAB315B7}" type="pres">
      <dgm:prSet presAssocID="{BE14EA35-4330-4A94-A0A6-1A8AFBB2F29E}" presName="sibTrans" presStyleCnt="0"/>
      <dgm:spPr/>
    </dgm:pt>
    <dgm:pt modelId="{3D9DBE23-B668-4F04-BED4-D410F42BD471}" type="pres">
      <dgm:prSet presAssocID="{C6795F1B-2D99-4787-9B37-45AFF0B333EA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78E1249-6D73-4064-B3E4-93D45809BE36}" srcId="{70DA0605-C18A-486D-BAC2-23541647CA3A}" destId="{A937BD9C-787E-4468-98B2-B7CDDE7A4CE0}" srcOrd="1" destOrd="0" parTransId="{74AEE665-A95E-446F-8E90-08BF53F28534}" sibTransId="{5A469BF7-A07F-4EB9-9BA4-E06AF045B014}"/>
    <dgm:cxn modelId="{F0632F9D-66C7-48D2-8A6A-1D89DF3A015B}" type="presOf" srcId="{138255FB-60AE-4D4B-A977-E9C3D2B6994A}" destId="{67775224-C642-4011-9DB3-4778CEBFCBC6}" srcOrd="0" destOrd="0" presId="urn:microsoft.com/office/officeart/2005/8/layout/lProcess3"/>
    <dgm:cxn modelId="{0D75A8E7-F4FA-4A6D-92EA-3334561617DA}" srcId="{70DA0605-C18A-486D-BAC2-23541647CA3A}" destId="{4C8192E0-1C92-44D0-8F84-B988CB1C8ADB}" srcOrd="2" destOrd="0" parTransId="{BCB23980-2A78-4B81-ABBF-909B84A3CFFE}" sibTransId="{49D525DC-4968-4987-8B20-88068F09C509}"/>
    <dgm:cxn modelId="{638AFEC5-41A4-45B8-B50B-56EFE88B1F66}" type="presOf" srcId="{A937BD9C-787E-4468-98B2-B7CDDE7A4CE0}" destId="{314E1D95-BC8E-4A7F-B632-71925E9FA13E}" srcOrd="0" destOrd="0" presId="urn:microsoft.com/office/officeart/2005/8/layout/lProcess3"/>
    <dgm:cxn modelId="{6B3358C1-01EF-4CF3-A640-2E393F5E9BCA}" srcId="{A937BD9C-787E-4468-98B2-B7CDDE7A4CE0}" destId="{138255FB-60AE-4D4B-A977-E9C3D2B6994A}" srcOrd="1" destOrd="0" parTransId="{92C8C338-6A01-46BD-B415-D55EE0DA78B1}" sibTransId="{5EA76856-547E-4E8A-9A2A-BCC5F0D42A2F}"/>
    <dgm:cxn modelId="{CDB6A991-CDDC-4A27-9BF4-1AA8E6278406}" srcId="{4C8192E0-1C92-44D0-8F84-B988CB1C8ADB}" destId="{33E03FE6-73A0-4514-BDD3-05E659EF5272}" srcOrd="0" destOrd="0" parTransId="{8661E01C-E1B4-4AF1-9DC4-18284B71A311}" sibTransId="{BE14EA35-4330-4A94-A0A6-1A8AFBB2F29E}"/>
    <dgm:cxn modelId="{DD3AD95D-859C-475B-A5D6-D7C5DB54BBB9}" srcId="{70DA0605-C18A-486D-BAC2-23541647CA3A}" destId="{837030B3-A1A1-4688-A9B6-D8482F8FD9C4}" srcOrd="0" destOrd="0" parTransId="{3CB3C5B5-DE9A-4067-B21A-CFD8D660F7BD}" sibTransId="{ABDD7313-0ED5-43D7-817A-8AE5D4625EE1}"/>
    <dgm:cxn modelId="{ADAAE007-F79A-4528-B889-D5B45B86241B}" type="presOf" srcId="{837030B3-A1A1-4688-A9B6-D8482F8FD9C4}" destId="{4BF27A88-9283-4443-B57A-450F292977A5}" srcOrd="0" destOrd="0" presId="urn:microsoft.com/office/officeart/2005/8/layout/lProcess3"/>
    <dgm:cxn modelId="{BFF772E1-E985-4BD8-90B3-F281D0A47703}" type="presOf" srcId="{A1A4272B-D522-4894-8084-EA12B818507F}" destId="{210CF954-D80F-4BF5-93FA-D048E5356814}" srcOrd="0" destOrd="0" presId="urn:microsoft.com/office/officeart/2005/8/layout/lProcess3"/>
    <dgm:cxn modelId="{D232F0AB-2386-4B9F-B3A4-913ACA44C1BC}" srcId="{4C8192E0-1C92-44D0-8F84-B988CB1C8ADB}" destId="{C6795F1B-2D99-4787-9B37-45AFF0B333EA}" srcOrd="1" destOrd="0" parTransId="{43BB80C6-968C-42EC-8300-9E6DDDDB4793}" sibTransId="{3533E255-7C4B-4F5E-8F0F-53FFCAC29655}"/>
    <dgm:cxn modelId="{18BAD10D-51B1-4AA2-8372-899E336E1903}" type="presOf" srcId="{33E03FE6-73A0-4514-BDD3-05E659EF5272}" destId="{7AAED1A1-B154-49FC-9D86-70C954FA75AA}" srcOrd="0" destOrd="0" presId="urn:microsoft.com/office/officeart/2005/8/layout/lProcess3"/>
    <dgm:cxn modelId="{0DC2D244-BE42-4691-8455-709DA35D74D1}" type="presOf" srcId="{FF2029C1-2861-46AE-A126-A48DCEBA3C96}" destId="{4C83BF2B-5E8B-4B1B-BAC1-0C9D0AF80818}" srcOrd="0" destOrd="0" presId="urn:microsoft.com/office/officeart/2005/8/layout/lProcess3"/>
    <dgm:cxn modelId="{D4F94337-C2DC-4531-8ADB-FF44AA11C9AC}" type="presOf" srcId="{C6795F1B-2D99-4787-9B37-45AFF0B333EA}" destId="{3D9DBE23-B668-4F04-BED4-D410F42BD471}" srcOrd="0" destOrd="0" presId="urn:microsoft.com/office/officeart/2005/8/layout/lProcess3"/>
    <dgm:cxn modelId="{6DC61097-D1F2-4A5A-92E0-669D2D54EAB9}" srcId="{A937BD9C-787E-4468-98B2-B7CDDE7A4CE0}" destId="{FF2029C1-2861-46AE-A126-A48DCEBA3C96}" srcOrd="0" destOrd="0" parTransId="{3869A7CA-8D26-40E0-B77A-A73257836E59}" sibTransId="{47EA548B-C417-4276-8DD5-322B365F3E9B}"/>
    <dgm:cxn modelId="{6AACF603-CEFB-4FDF-9FB5-9EEBFDCBB241}" type="presOf" srcId="{70DA0605-C18A-486D-BAC2-23541647CA3A}" destId="{F013D741-9AF2-4513-91EA-5B2AA267ABCA}" srcOrd="0" destOrd="0" presId="urn:microsoft.com/office/officeart/2005/8/layout/lProcess3"/>
    <dgm:cxn modelId="{621B151C-24AC-42B2-ACDE-49BC6750D036}" srcId="{837030B3-A1A1-4688-A9B6-D8482F8FD9C4}" destId="{A1A4272B-D522-4894-8084-EA12B818507F}" srcOrd="0" destOrd="0" parTransId="{6C03D1FE-7B21-4DCE-BC62-6A52B6742EBD}" sibTransId="{CF95389B-573D-49E5-BD94-86D2D086F276}"/>
    <dgm:cxn modelId="{8B622568-1B65-4485-90A0-FCF93D4F5FC1}" type="presOf" srcId="{96EE46DC-A355-456A-B75B-6B6379E8B4BF}" destId="{EF1B9427-9A8D-485A-A1EE-32107A0390B1}" srcOrd="0" destOrd="0" presId="urn:microsoft.com/office/officeart/2005/8/layout/lProcess3"/>
    <dgm:cxn modelId="{E5DEFEA1-FF54-4533-8F64-BC9FE7FAC569}" type="presOf" srcId="{4C8192E0-1C92-44D0-8F84-B988CB1C8ADB}" destId="{BAA7F7F5-2D89-41F5-8A67-2CA10EEA0315}" srcOrd="0" destOrd="0" presId="urn:microsoft.com/office/officeart/2005/8/layout/lProcess3"/>
    <dgm:cxn modelId="{86721D9D-3779-40B3-9319-3D6D31306123}" srcId="{837030B3-A1A1-4688-A9B6-D8482F8FD9C4}" destId="{96EE46DC-A355-456A-B75B-6B6379E8B4BF}" srcOrd="1" destOrd="0" parTransId="{3311C8B2-01AC-4A10-82A8-E92BD4FD65B0}" sibTransId="{78353700-A48D-44FE-B71B-FE4080E0B624}"/>
    <dgm:cxn modelId="{8965BBFD-3F0D-4E37-84D4-B48E47D8CB93}" type="presParOf" srcId="{F013D741-9AF2-4513-91EA-5B2AA267ABCA}" destId="{DE1FEC7E-FA9A-4FE3-A403-B4BA2E3A5703}" srcOrd="0" destOrd="0" presId="urn:microsoft.com/office/officeart/2005/8/layout/lProcess3"/>
    <dgm:cxn modelId="{E3E264BE-E5FB-4501-9781-75FE78A3200C}" type="presParOf" srcId="{DE1FEC7E-FA9A-4FE3-A403-B4BA2E3A5703}" destId="{4BF27A88-9283-4443-B57A-450F292977A5}" srcOrd="0" destOrd="0" presId="urn:microsoft.com/office/officeart/2005/8/layout/lProcess3"/>
    <dgm:cxn modelId="{05A0DED0-A57D-45D1-875D-5A5074805D32}" type="presParOf" srcId="{DE1FEC7E-FA9A-4FE3-A403-B4BA2E3A5703}" destId="{EDBC2793-44B7-4141-AA16-0B10BBBBDDF8}" srcOrd="1" destOrd="0" presId="urn:microsoft.com/office/officeart/2005/8/layout/lProcess3"/>
    <dgm:cxn modelId="{CEA8BA88-A588-4178-8DB3-83474769ECEA}" type="presParOf" srcId="{DE1FEC7E-FA9A-4FE3-A403-B4BA2E3A5703}" destId="{210CF954-D80F-4BF5-93FA-D048E5356814}" srcOrd="2" destOrd="0" presId="urn:microsoft.com/office/officeart/2005/8/layout/lProcess3"/>
    <dgm:cxn modelId="{C028BF8A-52B1-451F-8C00-97C553F9B8E0}" type="presParOf" srcId="{DE1FEC7E-FA9A-4FE3-A403-B4BA2E3A5703}" destId="{1DA2F6D8-4A70-4D6B-AA1C-C51A80F98879}" srcOrd="3" destOrd="0" presId="urn:microsoft.com/office/officeart/2005/8/layout/lProcess3"/>
    <dgm:cxn modelId="{470D1AD6-CC3D-40A2-806F-DE9270625921}" type="presParOf" srcId="{DE1FEC7E-FA9A-4FE3-A403-B4BA2E3A5703}" destId="{EF1B9427-9A8D-485A-A1EE-32107A0390B1}" srcOrd="4" destOrd="0" presId="urn:microsoft.com/office/officeart/2005/8/layout/lProcess3"/>
    <dgm:cxn modelId="{6973F412-C8EF-4FEE-B66D-C5178E7C80F6}" type="presParOf" srcId="{F013D741-9AF2-4513-91EA-5B2AA267ABCA}" destId="{AFE6B11F-8645-480C-A87B-53A4F0F0EEEB}" srcOrd="1" destOrd="0" presId="urn:microsoft.com/office/officeart/2005/8/layout/lProcess3"/>
    <dgm:cxn modelId="{1852B87D-C0AD-4A14-8001-835001D772FD}" type="presParOf" srcId="{F013D741-9AF2-4513-91EA-5B2AA267ABCA}" destId="{8CBB999E-6856-44DB-9B6D-7D558FCCFA92}" srcOrd="2" destOrd="0" presId="urn:microsoft.com/office/officeart/2005/8/layout/lProcess3"/>
    <dgm:cxn modelId="{A4FD2331-3887-464D-8B78-68792BF9BEA9}" type="presParOf" srcId="{8CBB999E-6856-44DB-9B6D-7D558FCCFA92}" destId="{314E1D95-BC8E-4A7F-B632-71925E9FA13E}" srcOrd="0" destOrd="0" presId="urn:microsoft.com/office/officeart/2005/8/layout/lProcess3"/>
    <dgm:cxn modelId="{7634FF53-FA03-4887-918C-16881FB69C94}" type="presParOf" srcId="{8CBB999E-6856-44DB-9B6D-7D558FCCFA92}" destId="{4DB33DEF-2B2C-4AB3-80C0-559D1454192A}" srcOrd="1" destOrd="0" presId="urn:microsoft.com/office/officeart/2005/8/layout/lProcess3"/>
    <dgm:cxn modelId="{DE03A159-490A-44C4-BAFF-7D50B9580EB7}" type="presParOf" srcId="{8CBB999E-6856-44DB-9B6D-7D558FCCFA92}" destId="{4C83BF2B-5E8B-4B1B-BAC1-0C9D0AF80818}" srcOrd="2" destOrd="0" presId="urn:microsoft.com/office/officeart/2005/8/layout/lProcess3"/>
    <dgm:cxn modelId="{A9EC3F39-4C82-4682-B692-8CFBE3DEB71F}" type="presParOf" srcId="{8CBB999E-6856-44DB-9B6D-7D558FCCFA92}" destId="{C19EE53D-150F-478A-A391-ACF2E1FB62A9}" srcOrd="3" destOrd="0" presId="urn:microsoft.com/office/officeart/2005/8/layout/lProcess3"/>
    <dgm:cxn modelId="{3804C02C-9F82-4007-A872-797F0E3AFCB5}" type="presParOf" srcId="{8CBB999E-6856-44DB-9B6D-7D558FCCFA92}" destId="{67775224-C642-4011-9DB3-4778CEBFCBC6}" srcOrd="4" destOrd="0" presId="urn:microsoft.com/office/officeart/2005/8/layout/lProcess3"/>
    <dgm:cxn modelId="{E91E3EBC-CF5B-4845-9994-C74E8119549A}" type="presParOf" srcId="{F013D741-9AF2-4513-91EA-5B2AA267ABCA}" destId="{A5ED0E2D-6F24-43DA-9FC6-1707510627B5}" srcOrd="3" destOrd="0" presId="urn:microsoft.com/office/officeart/2005/8/layout/lProcess3"/>
    <dgm:cxn modelId="{F778C38A-ED48-4242-B590-B35C6FF9F646}" type="presParOf" srcId="{F013D741-9AF2-4513-91EA-5B2AA267ABCA}" destId="{A179DAED-6764-4B52-A1A9-5704F92BC4CF}" srcOrd="4" destOrd="0" presId="urn:microsoft.com/office/officeart/2005/8/layout/lProcess3"/>
    <dgm:cxn modelId="{5392CF1D-CD05-4545-BC1A-6A41590C8821}" type="presParOf" srcId="{A179DAED-6764-4B52-A1A9-5704F92BC4CF}" destId="{BAA7F7F5-2D89-41F5-8A67-2CA10EEA0315}" srcOrd="0" destOrd="0" presId="urn:microsoft.com/office/officeart/2005/8/layout/lProcess3"/>
    <dgm:cxn modelId="{221639E0-481C-4796-949A-54B3EF7BC90F}" type="presParOf" srcId="{A179DAED-6764-4B52-A1A9-5704F92BC4CF}" destId="{07EABF6E-2543-4915-8099-BD8D44B03089}" srcOrd="1" destOrd="0" presId="urn:microsoft.com/office/officeart/2005/8/layout/lProcess3"/>
    <dgm:cxn modelId="{08C731AD-7CEB-41BC-8E73-C4D19B38EE10}" type="presParOf" srcId="{A179DAED-6764-4B52-A1A9-5704F92BC4CF}" destId="{7AAED1A1-B154-49FC-9D86-70C954FA75AA}" srcOrd="2" destOrd="0" presId="urn:microsoft.com/office/officeart/2005/8/layout/lProcess3"/>
    <dgm:cxn modelId="{C4618081-1CDA-41B0-8BCA-8CB84F9E8530}" type="presParOf" srcId="{A179DAED-6764-4B52-A1A9-5704F92BC4CF}" destId="{BB46359C-BB49-4430-94B0-6AD0FAB315B7}" srcOrd="3" destOrd="0" presId="urn:microsoft.com/office/officeart/2005/8/layout/lProcess3"/>
    <dgm:cxn modelId="{D2A37B60-2DC3-484F-8983-4B78EBC058B0}" type="presParOf" srcId="{A179DAED-6764-4B52-A1A9-5704F92BC4CF}" destId="{3D9DBE23-B668-4F04-BED4-D410F42BD47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447AF-718D-41C1-AD6B-A97852AF72E2}">
      <dsp:nvSpPr>
        <dsp:cNvPr id="0" name=""/>
        <dsp:cNvSpPr/>
      </dsp:nvSpPr>
      <dsp:spPr>
        <a:xfrm>
          <a:off x="41" y="4225"/>
          <a:ext cx="3980162" cy="662400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NATURAIS</a:t>
          </a:r>
          <a:endParaRPr lang="pt-BR" sz="2300" kern="1200" dirty="0"/>
        </a:p>
      </dsp:txBody>
      <dsp:txXfrm>
        <a:off x="41" y="4225"/>
        <a:ext cx="3980162" cy="662400"/>
      </dsp:txXfrm>
    </dsp:sp>
    <dsp:sp modelId="{8E4541B6-4D6E-4CDA-8EFE-88CF8C5772E9}">
      <dsp:nvSpPr>
        <dsp:cNvPr id="0" name=""/>
        <dsp:cNvSpPr/>
      </dsp:nvSpPr>
      <dsp:spPr>
        <a:xfrm>
          <a:off x="41" y="666625"/>
          <a:ext cx="3980162" cy="2146589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Água 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Ar 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Solo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Rochas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Etc.</a:t>
          </a:r>
          <a:endParaRPr lang="pt-BR" sz="2300" kern="1200" dirty="0"/>
        </a:p>
      </dsp:txBody>
      <dsp:txXfrm>
        <a:off x="41" y="666625"/>
        <a:ext cx="3980162" cy="2146589"/>
      </dsp:txXfrm>
    </dsp:sp>
    <dsp:sp modelId="{CBE53C84-2899-4206-9DDC-D4CE7F46DBAC}">
      <dsp:nvSpPr>
        <dsp:cNvPr id="0" name=""/>
        <dsp:cNvSpPr/>
      </dsp:nvSpPr>
      <dsp:spPr>
        <a:xfrm>
          <a:off x="4537427" y="4225"/>
          <a:ext cx="3980162" cy="662400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/>
            <a:t>SINTÉTICOS</a:t>
          </a:r>
          <a:endParaRPr lang="pt-BR" sz="2300" kern="1200" dirty="0"/>
        </a:p>
      </dsp:txBody>
      <dsp:txXfrm>
        <a:off x="4537427" y="4225"/>
        <a:ext cx="3980162" cy="662400"/>
      </dsp:txXfrm>
    </dsp:sp>
    <dsp:sp modelId="{84B99FF2-A3C0-40FB-AAA2-EA50C35EB63D}">
      <dsp:nvSpPr>
        <dsp:cNvPr id="0" name=""/>
        <dsp:cNvSpPr/>
      </dsp:nvSpPr>
      <dsp:spPr>
        <a:xfrm>
          <a:off x="4537427" y="666625"/>
          <a:ext cx="3980162" cy="2146589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Agricultura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Industriais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Mineração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Farmacêutica</a:t>
          </a:r>
          <a:endParaRPr lang="pt-BR" sz="2300" kern="1200" dirty="0"/>
        </a:p>
        <a:p>
          <a:pPr marL="228600" lvl="1" indent="-228600" algn="ctr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300" kern="1200" dirty="0" smtClean="0"/>
            <a:t>Etc.</a:t>
          </a:r>
          <a:endParaRPr lang="pt-BR" sz="2300" kern="1200" dirty="0"/>
        </a:p>
      </dsp:txBody>
      <dsp:txXfrm>
        <a:off x="4537427" y="666625"/>
        <a:ext cx="3980162" cy="2146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762DC-377D-479C-800D-A57DBAE03E83}">
      <dsp:nvSpPr>
        <dsp:cNvPr id="0" name=""/>
        <dsp:cNvSpPr/>
      </dsp:nvSpPr>
      <dsp:spPr>
        <a:xfrm rot="5400000">
          <a:off x="220028" y="1150700"/>
          <a:ext cx="1792306" cy="21659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9D961-3EFC-4524-A3BC-412958BAE06F}">
      <dsp:nvSpPr>
        <dsp:cNvPr id="0" name=""/>
        <dsp:cNvSpPr/>
      </dsp:nvSpPr>
      <dsp:spPr>
        <a:xfrm>
          <a:off x="628557" y="1268"/>
          <a:ext cx="2406570" cy="14439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Toxicidade</a:t>
          </a:r>
          <a:endParaRPr lang="pt-BR" sz="2800" kern="1200" dirty="0"/>
        </a:p>
      </dsp:txBody>
      <dsp:txXfrm>
        <a:off x="670849" y="43560"/>
        <a:ext cx="2321986" cy="1359358"/>
      </dsp:txXfrm>
    </dsp:sp>
    <dsp:sp modelId="{F002519E-271B-4423-A55E-21B9DA4A7612}">
      <dsp:nvSpPr>
        <dsp:cNvPr id="0" name=""/>
        <dsp:cNvSpPr/>
      </dsp:nvSpPr>
      <dsp:spPr>
        <a:xfrm rot="5400000">
          <a:off x="220028" y="2955628"/>
          <a:ext cx="1792306" cy="21659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5DC18-0D7B-446A-961E-C0104558D395}">
      <dsp:nvSpPr>
        <dsp:cNvPr id="0" name=""/>
        <dsp:cNvSpPr/>
      </dsp:nvSpPr>
      <dsp:spPr>
        <a:xfrm>
          <a:off x="628557" y="1806196"/>
          <a:ext cx="2406570" cy="14439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Exposição</a:t>
          </a:r>
          <a:endParaRPr lang="pt-BR" sz="2800" kern="1200" dirty="0"/>
        </a:p>
      </dsp:txBody>
      <dsp:txXfrm>
        <a:off x="670849" y="1848488"/>
        <a:ext cx="2321986" cy="1359358"/>
      </dsp:txXfrm>
    </dsp:sp>
    <dsp:sp modelId="{C020D85F-AAE1-4687-86EC-5A802D93DA91}">
      <dsp:nvSpPr>
        <dsp:cNvPr id="0" name=""/>
        <dsp:cNvSpPr/>
      </dsp:nvSpPr>
      <dsp:spPr>
        <a:xfrm>
          <a:off x="1122492" y="3858092"/>
          <a:ext cx="3188117" cy="21659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BB468-5CFA-4465-B358-ED077DEC7D38}">
      <dsp:nvSpPr>
        <dsp:cNvPr id="0" name=""/>
        <dsp:cNvSpPr/>
      </dsp:nvSpPr>
      <dsp:spPr>
        <a:xfrm>
          <a:off x="628557" y="3611124"/>
          <a:ext cx="2406570" cy="14439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Concentração</a:t>
          </a:r>
          <a:endParaRPr lang="pt-BR" sz="2800" kern="1200" dirty="0"/>
        </a:p>
      </dsp:txBody>
      <dsp:txXfrm>
        <a:off x="670849" y="3653416"/>
        <a:ext cx="2321986" cy="1359358"/>
      </dsp:txXfrm>
    </dsp:sp>
    <dsp:sp modelId="{371FC020-25D2-4A9E-ADFE-A6C0729E0E7E}">
      <dsp:nvSpPr>
        <dsp:cNvPr id="0" name=""/>
        <dsp:cNvSpPr/>
      </dsp:nvSpPr>
      <dsp:spPr>
        <a:xfrm rot="16200000">
          <a:off x="3420767" y="2955628"/>
          <a:ext cx="1792306" cy="21659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B7A63-1F4F-456F-B0E4-EEA49FD26730}">
      <dsp:nvSpPr>
        <dsp:cNvPr id="0" name=""/>
        <dsp:cNvSpPr/>
      </dsp:nvSpPr>
      <dsp:spPr>
        <a:xfrm>
          <a:off x="3829296" y="3611124"/>
          <a:ext cx="2406570" cy="14439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Características</a:t>
          </a:r>
          <a:endParaRPr lang="pt-BR" sz="2800" kern="1200" dirty="0"/>
        </a:p>
      </dsp:txBody>
      <dsp:txXfrm>
        <a:off x="3871588" y="3653416"/>
        <a:ext cx="2321986" cy="1359358"/>
      </dsp:txXfrm>
    </dsp:sp>
    <dsp:sp modelId="{00AEBE96-D7E4-4D68-83A3-8A32D702E52E}">
      <dsp:nvSpPr>
        <dsp:cNvPr id="0" name=""/>
        <dsp:cNvSpPr/>
      </dsp:nvSpPr>
      <dsp:spPr>
        <a:xfrm rot="16200000">
          <a:off x="3420767" y="1150700"/>
          <a:ext cx="1792306" cy="21659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067EE-FAB0-4A13-82C8-A236FD1E7392}">
      <dsp:nvSpPr>
        <dsp:cNvPr id="0" name=""/>
        <dsp:cNvSpPr/>
      </dsp:nvSpPr>
      <dsp:spPr>
        <a:xfrm>
          <a:off x="3829296" y="1806196"/>
          <a:ext cx="2406570" cy="14439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Sensibilidade</a:t>
          </a:r>
          <a:endParaRPr lang="pt-BR" sz="2800" kern="1200" dirty="0"/>
        </a:p>
      </dsp:txBody>
      <dsp:txXfrm>
        <a:off x="3871588" y="1848488"/>
        <a:ext cx="2321986" cy="1359358"/>
      </dsp:txXfrm>
    </dsp:sp>
    <dsp:sp modelId="{213D3C98-3AFA-4343-B07D-A811A3FA7E1C}">
      <dsp:nvSpPr>
        <dsp:cNvPr id="0" name=""/>
        <dsp:cNvSpPr/>
      </dsp:nvSpPr>
      <dsp:spPr>
        <a:xfrm>
          <a:off x="3829296" y="1268"/>
          <a:ext cx="2406570" cy="144394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kern="1200" dirty="0" smtClean="0"/>
            <a:t>Contato</a:t>
          </a:r>
          <a:endParaRPr lang="pt-BR" sz="2800" kern="1200" dirty="0"/>
        </a:p>
      </dsp:txBody>
      <dsp:txXfrm>
        <a:off x="3871588" y="43560"/>
        <a:ext cx="2321986" cy="13593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C43566-A578-4C2E-B018-8D30B019ECDE}">
      <dsp:nvSpPr>
        <dsp:cNvPr id="0" name=""/>
        <dsp:cNvSpPr/>
      </dsp:nvSpPr>
      <dsp:spPr>
        <a:xfrm>
          <a:off x="0" y="675065"/>
          <a:ext cx="7848872" cy="108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04420-F8EB-4D4D-99E8-5F797588CF34}">
      <dsp:nvSpPr>
        <dsp:cNvPr id="0" name=""/>
        <dsp:cNvSpPr/>
      </dsp:nvSpPr>
      <dsp:spPr>
        <a:xfrm>
          <a:off x="392443" y="40385"/>
          <a:ext cx="5494210" cy="126936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 smtClean="0"/>
            <a:t>Podem ser de origem animal ou vegetal</a:t>
          </a:r>
        </a:p>
      </dsp:txBody>
      <dsp:txXfrm>
        <a:off x="454408" y="102350"/>
        <a:ext cx="5370280" cy="1145430"/>
      </dsp:txXfrm>
    </dsp:sp>
    <dsp:sp modelId="{1BD6C07B-8108-4702-8207-5593F8B182FA}">
      <dsp:nvSpPr>
        <dsp:cNvPr id="0" name=""/>
        <dsp:cNvSpPr/>
      </dsp:nvSpPr>
      <dsp:spPr>
        <a:xfrm>
          <a:off x="0" y="2625546"/>
          <a:ext cx="7848872" cy="108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E97D0E-164A-43B8-A661-2EFEB0689A22}">
      <dsp:nvSpPr>
        <dsp:cNvPr id="0" name=""/>
        <dsp:cNvSpPr/>
      </dsp:nvSpPr>
      <dsp:spPr>
        <a:xfrm>
          <a:off x="392443" y="1990866"/>
          <a:ext cx="5494210" cy="126936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 smtClean="0"/>
            <a:t>Ocorrem naturalmente nos alimentos</a:t>
          </a:r>
          <a:endParaRPr lang="pt-BR" sz="3000" kern="1200" dirty="0"/>
        </a:p>
      </dsp:txBody>
      <dsp:txXfrm>
        <a:off x="454408" y="2052831"/>
        <a:ext cx="5370280" cy="1145430"/>
      </dsp:txXfrm>
    </dsp:sp>
    <dsp:sp modelId="{3155BB0C-B4CC-4557-9266-C7A86F4FFBBB}">
      <dsp:nvSpPr>
        <dsp:cNvPr id="0" name=""/>
        <dsp:cNvSpPr/>
      </dsp:nvSpPr>
      <dsp:spPr>
        <a:xfrm>
          <a:off x="0" y="4576026"/>
          <a:ext cx="7848872" cy="108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1D064A-BBC8-45F2-9F49-472FFFF1FCA4}">
      <dsp:nvSpPr>
        <dsp:cNvPr id="0" name=""/>
        <dsp:cNvSpPr/>
      </dsp:nvSpPr>
      <dsp:spPr>
        <a:xfrm>
          <a:off x="392443" y="3941346"/>
          <a:ext cx="5494210" cy="126936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kern="1200" dirty="0" smtClean="0"/>
            <a:t>Produzidos por fungos, plantas e bactérias</a:t>
          </a:r>
          <a:endParaRPr lang="pt-BR" sz="3000" kern="1200" dirty="0"/>
        </a:p>
      </dsp:txBody>
      <dsp:txXfrm>
        <a:off x="454408" y="4003311"/>
        <a:ext cx="5370280" cy="1145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27A88-9283-4443-B57A-450F292977A5}">
      <dsp:nvSpPr>
        <dsp:cNvPr id="0" name=""/>
        <dsp:cNvSpPr/>
      </dsp:nvSpPr>
      <dsp:spPr>
        <a:xfrm>
          <a:off x="2162" y="435985"/>
          <a:ext cx="3341930" cy="1336772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Regulamentação inadequada</a:t>
          </a:r>
          <a:endParaRPr lang="pt-BR" sz="2200" b="1" kern="1200" dirty="0"/>
        </a:p>
      </dsp:txBody>
      <dsp:txXfrm>
        <a:off x="670548" y="435985"/>
        <a:ext cx="2005158" cy="1336772"/>
      </dsp:txXfrm>
    </dsp:sp>
    <dsp:sp modelId="{210CF954-D80F-4BF5-93FA-D048E5356814}">
      <dsp:nvSpPr>
        <dsp:cNvPr id="0" name=""/>
        <dsp:cNvSpPr/>
      </dsp:nvSpPr>
      <dsp:spPr>
        <a:xfrm>
          <a:off x="2909642" y="549611"/>
          <a:ext cx="2773802" cy="1109520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Dejetos</a:t>
          </a:r>
          <a:endParaRPr lang="pt-BR" sz="1900" kern="1200" dirty="0"/>
        </a:p>
      </dsp:txBody>
      <dsp:txXfrm>
        <a:off x="3464402" y="549611"/>
        <a:ext cx="1664282" cy="1109520"/>
      </dsp:txXfrm>
    </dsp:sp>
    <dsp:sp modelId="{EF1B9427-9A8D-485A-A1EE-32107A0390B1}">
      <dsp:nvSpPr>
        <dsp:cNvPr id="0" name=""/>
        <dsp:cNvSpPr/>
      </dsp:nvSpPr>
      <dsp:spPr>
        <a:xfrm>
          <a:off x="5295112" y="549611"/>
          <a:ext cx="2773802" cy="1109520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Resíduos Sólidos, líquidos e gasosos</a:t>
          </a:r>
          <a:endParaRPr lang="pt-BR" sz="1900" kern="1200" dirty="0"/>
        </a:p>
      </dsp:txBody>
      <dsp:txXfrm>
        <a:off x="5849872" y="549611"/>
        <a:ext cx="1664282" cy="1109520"/>
      </dsp:txXfrm>
    </dsp:sp>
    <dsp:sp modelId="{314E1D95-BC8E-4A7F-B632-71925E9FA13E}">
      <dsp:nvSpPr>
        <dsp:cNvPr id="0" name=""/>
        <dsp:cNvSpPr/>
      </dsp:nvSpPr>
      <dsp:spPr>
        <a:xfrm>
          <a:off x="2162" y="1959905"/>
          <a:ext cx="3341930" cy="1336772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Mecanização</a:t>
          </a:r>
          <a:endParaRPr lang="pt-BR" sz="2200" b="1" kern="1200" dirty="0"/>
        </a:p>
      </dsp:txBody>
      <dsp:txXfrm>
        <a:off x="670548" y="1959905"/>
        <a:ext cx="2005158" cy="1336772"/>
      </dsp:txXfrm>
    </dsp:sp>
    <dsp:sp modelId="{4C83BF2B-5E8B-4B1B-BAC1-0C9D0AF80818}">
      <dsp:nvSpPr>
        <dsp:cNvPr id="0" name=""/>
        <dsp:cNvSpPr/>
      </dsp:nvSpPr>
      <dsp:spPr>
        <a:xfrm>
          <a:off x="2909642" y="2073531"/>
          <a:ext cx="2773802" cy="1109520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Transporte </a:t>
          </a:r>
          <a:endParaRPr lang="pt-BR" sz="1900" kern="1200" dirty="0"/>
        </a:p>
      </dsp:txBody>
      <dsp:txXfrm>
        <a:off x="3464402" y="2073531"/>
        <a:ext cx="1664282" cy="1109520"/>
      </dsp:txXfrm>
    </dsp:sp>
    <dsp:sp modelId="{67775224-C642-4011-9DB3-4778CEBFCBC6}">
      <dsp:nvSpPr>
        <dsp:cNvPr id="0" name=""/>
        <dsp:cNvSpPr/>
      </dsp:nvSpPr>
      <dsp:spPr>
        <a:xfrm>
          <a:off x="5295112" y="2073531"/>
          <a:ext cx="2773802" cy="1109520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Plataformas de petróleo  </a:t>
          </a:r>
          <a:endParaRPr lang="pt-BR" sz="1900" kern="1200" dirty="0"/>
        </a:p>
      </dsp:txBody>
      <dsp:txXfrm>
        <a:off x="5849872" y="2073531"/>
        <a:ext cx="1664282" cy="1109520"/>
      </dsp:txXfrm>
    </dsp:sp>
    <dsp:sp modelId="{BAA7F7F5-2D89-41F5-8A67-2CA10EEA0315}">
      <dsp:nvSpPr>
        <dsp:cNvPr id="0" name=""/>
        <dsp:cNvSpPr/>
      </dsp:nvSpPr>
      <dsp:spPr>
        <a:xfrm>
          <a:off x="2162" y="3483826"/>
          <a:ext cx="3341930" cy="1336772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Acidentes</a:t>
          </a:r>
          <a:endParaRPr lang="pt-BR" sz="2200" b="1" kern="1200" dirty="0"/>
        </a:p>
      </dsp:txBody>
      <dsp:txXfrm>
        <a:off x="670548" y="3483826"/>
        <a:ext cx="2005158" cy="1336772"/>
      </dsp:txXfrm>
    </dsp:sp>
    <dsp:sp modelId="{7AAED1A1-B154-49FC-9D86-70C954FA75AA}">
      <dsp:nvSpPr>
        <dsp:cNvPr id="0" name=""/>
        <dsp:cNvSpPr/>
      </dsp:nvSpPr>
      <dsp:spPr>
        <a:xfrm>
          <a:off x="2909642" y="3597451"/>
          <a:ext cx="2773802" cy="1109520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Vazamentos</a:t>
          </a:r>
          <a:endParaRPr lang="pt-BR" sz="1900" kern="1200" dirty="0"/>
        </a:p>
      </dsp:txBody>
      <dsp:txXfrm>
        <a:off x="3464402" y="3597451"/>
        <a:ext cx="1664282" cy="1109520"/>
      </dsp:txXfrm>
    </dsp:sp>
    <dsp:sp modelId="{3D9DBE23-B668-4F04-BED4-D410F42BD471}">
      <dsp:nvSpPr>
        <dsp:cNvPr id="0" name=""/>
        <dsp:cNvSpPr/>
      </dsp:nvSpPr>
      <dsp:spPr>
        <a:xfrm>
          <a:off x="5295112" y="3597451"/>
          <a:ext cx="2773802" cy="1109520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 smtClean="0"/>
            <a:t>Morte de populações</a:t>
          </a:r>
          <a:endParaRPr lang="pt-BR" sz="1900" kern="1200" dirty="0"/>
        </a:p>
      </dsp:txBody>
      <dsp:txXfrm>
        <a:off x="5849872" y="3597451"/>
        <a:ext cx="1664282" cy="1109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641FE-A9D5-4D9F-9CAE-F9866CAE785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D6628-4D10-475F-AB4F-BE815D4062C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8300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substâncias</a:t>
            </a:r>
            <a:r>
              <a:rPr lang="pt-BR" baseline="0" dirty="0" smtClean="0"/>
              <a:t> químicas: indispensáveis: mantem atividades, previnem e controlam doenças, aumento da produtividade agrícola</a:t>
            </a:r>
          </a:p>
          <a:p>
            <a:r>
              <a:rPr lang="pt-BR" baseline="0" dirty="0" smtClean="0"/>
              <a:t>-por outro lado: colocar em risco a saúde e contaminar meio ambiente</a:t>
            </a:r>
          </a:p>
          <a:p>
            <a:r>
              <a:rPr lang="pt-BR" baseline="0" dirty="0" smtClean="0"/>
              <a:t>-natureza, numero e quantidade: variam muito de pais pra pais, dependendo da economia, parque industrial e agricultura</a:t>
            </a:r>
          </a:p>
          <a:p>
            <a:r>
              <a:rPr lang="pt-BR" baseline="0" dirty="0" smtClean="0"/>
              <a:t>-riscos ligados a subst. Toxicas: exposição durante manuseio, armazenamento, transporte, uso e disposição; derramamento acidental e descarte ilegal</a:t>
            </a:r>
          </a:p>
          <a:p>
            <a:r>
              <a:rPr lang="pt-BR" baseline="0" dirty="0" smtClean="0"/>
              <a:t>-Quando introduzidas de forma inadequada no ambiente as substâncias químicas podem ressurgir</a:t>
            </a:r>
          </a:p>
          <a:p>
            <a:r>
              <a:rPr lang="pt-BR" baseline="0" dirty="0" smtClean="0"/>
              <a:t>como poluentes no ar que respiramos, na água que bebemos e nos alimentos que ingerimos. Podem</a:t>
            </a:r>
          </a:p>
          <a:p>
            <a:r>
              <a:rPr lang="pt-BR" baseline="0" dirty="0" smtClean="0"/>
              <a:t>afetar nossos rios, lagos e florestas e causar danos à vida selvagem, mudando o clima e os ecossistemas</a:t>
            </a:r>
          </a:p>
          <a:p>
            <a:r>
              <a:rPr lang="pt-BR" baseline="0" dirty="0" smtClean="0"/>
              <a:t>-Todos nós estamos expostos a substâncias químicas tóxicas. Os danos que podem causar</a:t>
            </a:r>
          </a:p>
          <a:p>
            <a:r>
              <a:rPr lang="pt-BR" baseline="0" dirty="0" smtClean="0"/>
              <a:t>dependem de quantidade, duração e freqüência da exposição, bem como da toxicidade inerente</a:t>
            </a:r>
          </a:p>
          <a:p>
            <a:r>
              <a:rPr lang="pt-BR" baseline="0" dirty="0" smtClean="0"/>
              <a:t>à substância e da sensibilidade do indivíduo. A quantidade pode ser pequena, mas algumas substâncias</a:t>
            </a:r>
          </a:p>
          <a:p>
            <a:r>
              <a:rPr lang="pt-BR" baseline="0" dirty="0" smtClean="0"/>
              <a:t>acumulam-se no organismo por longos períodos. Os efeitos da exposição a algumas substâncias podem</a:t>
            </a:r>
          </a:p>
          <a:p>
            <a:r>
              <a:rPr lang="pt-BR" baseline="0" dirty="0" smtClean="0"/>
              <a:t>ser notados após vários anos da exposição, embora efeitos relativos à exposição curta também possam</a:t>
            </a:r>
          </a:p>
          <a:p>
            <a:r>
              <a:rPr lang="pt-BR" baseline="0" dirty="0" smtClean="0"/>
              <a:t>ocorrer freqüentemente e em concentrações elevadas. Crianças, idosos, mulheres grávidas e pessoas</a:t>
            </a:r>
          </a:p>
          <a:p>
            <a:r>
              <a:rPr lang="pt-BR" baseline="0" dirty="0" smtClean="0"/>
              <a:t>enfraquecidas por enfermidades podem ser mais suscetíveis que adultos saudáveis.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644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Minamata e toxicidade de mercuro no</a:t>
            </a:r>
            <a:r>
              <a:rPr lang="pt-BR" baseline="0" dirty="0" smtClean="0"/>
              <a:t> ambiente</a:t>
            </a:r>
          </a:p>
          <a:p>
            <a:r>
              <a:rPr lang="pt-BR" baseline="0" dirty="0" smtClean="0"/>
              <a:t>Mercurio metálico – usado na industriade cloro álcali para a produção de equipamentos elétricos e científicos e aindacomo caalizador pra reações químicas em termômetros</a:t>
            </a:r>
          </a:p>
          <a:p>
            <a:r>
              <a:rPr lang="pt-BR" baseline="0" dirty="0" smtClean="0"/>
              <a:t>Metilmercúrio: mercúrio descartado por indústria em miamata sofreu metilaçao por bactérias </a:t>
            </a:r>
            <a:r>
              <a:rPr lang="pt-BR" baseline="0" dirty="0" smtClean="0">
                <a:sym typeface="Wingdings" panose="05000000000000000000" pitchFamily="2" charset="2"/>
              </a:rPr>
              <a:t> metilmercúrio: neurotóxico</a:t>
            </a:r>
            <a:endParaRPr lang="pt-BR" dirty="0" smtClean="0"/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8158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-inalação</a:t>
            </a:r>
            <a:r>
              <a:rPr lang="pt-BR" baseline="0" dirty="0" smtClean="0"/>
              <a:t> de gases e vetores</a:t>
            </a:r>
          </a:p>
          <a:p>
            <a:r>
              <a:rPr lang="pt-BR" baseline="0" dirty="0" smtClean="0"/>
              <a:t>-hidrocarbonetos</a:t>
            </a:r>
          </a:p>
          <a:p>
            <a:r>
              <a:rPr lang="pt-BR" baseline="0" dirty="0" smtClean="0"/>
              <a:t>Compostos gsosos sulfurados (sulfeto de hidrogênio, dióxido de enxofre e marcaptanas são emitidos urante o processo de remocao e tratamento de enxofre</a:t>
            </a:r>
          </a:p>
          <a:p>
            <a:r>
              <a:rPr lang="pt-BR" baseline="0" dirty="0" smtClean="0"/>
              <a:t>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4797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Várias substâncias químicas são empregadas na agricultura, incluindo</a:t>
            </a:r>
          </a:p>
          <a:p>
            <a:r>
              <a:rPr lang="pt-BR" dirty="0" smtClean="0"/>
              <a:t>os fertilizantes nitrogenados e fosforados, pesticidas (usados no tratamento</a:t>
            </a:r>
          </a:p>
          <a:p>
            <a:r>
              <a:rPr lang="pt-BR" dirty="0" smtClean="0"/>
              <a:t>de solo e sementes), os reguladores do crescimento das plantas, desinfetantes</a:t>
            </a:r>
          </a:p>
          <a:p>
            <a:r>
              <a:rPr lang="pt-BR" dirty="0" smtClean="0"/>
              <a:t>e drogas veterinárias (incluindo os antibióticos administrados aos animais no</a:t>
            </a:r>
          </a:p>
          <a:p>
            <a:r>
              <a:rPr lang="pt-BR" dirty="0" smtClean="0"/>
              <a:t>campo e na criação de peixes). Destes, os pesticidas são as substâncias que</a:t>
            </a:r>
          </a:p>
          <a:p>
            <a:r>
              <a:rPr lang="pt-BR" dirty="0" smtClean="0"/>
              <a:t>despertam a maior preocupação com a saúde e com o ambiente. Pesticidas</a:t>
            </a:r>
          </a:p>
          <a:p>
            <a:r>
              <a:rPr lang="pt-BR" dirty="0" smtClean="0"/>
              <a:t>são substâncias que controlam ou matam as pestes, que, por sua vez, são</a:t>
            </a:r>
          </a:p>
          <a:p>
            <a:r>
              <a:rPr lang="pt-BR" dirty="0" smtClean="0"/>
              <a:t>organismos que o homem considera que interferem em suas atividades; essa</a:t>
            </a:r>
          </a:p>
          <a:p>
            <a:r>
              <a:rPr lang="pt-BR" dirty="0" smtClean="0"/>
              <a:t>interferência pode estar diretamente relacionada à saúde, à proteção ou à</a:t>
            </a:r>
          </a:p>
          <a:p>
            <a:r>
              <a:rPr lang="pt-BR" dirty="0" smtClean="0"/>
              <a:t>produção dos alimentos ou ainda ao bem-estar. Os pesticidas são venenos,</a:t>
            </a:r>
          </a:p>
          <a:p>
            <a:r>
              <a:rPr lang="pt-BR" dirty="0" smtClean="0"/>
              <a:t>mas têm uma proposta especial: proteger humanos e suas plantações de</a:t>
            </a:r>
          </a:p>
          <a:p>
            <a:r>
              <a:rPr lang="pt-BR" dirty="0" smtClean="0"/>
              <a:t>outros organismos denominados pestes. Entretanto, se os pesticidas forem</a:t>
            </a:r>
          </a:p>
          <a:p>
            <a:r>
              <a:rPr lang="pt-BR" dirty="0" smtClean="0"/>
              <a:t>usados, eles devem ser escolhidos de acordo com sua seletividade, para</a:t>
            </a:r>
          </a:p>
          <a:p>
            <a:r>
              <a:rPr lang="pt-BR" dirty="0" smtClean="0"/>
              <a:t>destruir os organismos-alvo, ao passo que os demais são mantidos intactos.</a:t>
            </a:r>
          </a:p>
          <a:p>
            <a:r>
              <a:rPr lang="pt-BR" dirty="0" smtClean="0"/>
              <a:t>Na realidade, a maioria dos pesticidas não é tão seletiva, e pode ter efeito</a:t>
            </a:r>
          </a:p>
          <a:p>
            <a:r>
              <a:rPr lang="pt-BR" dirty="0" smtClean="0"/>
              <a:t>impactante nos sistemas biológicos se utilizados incorretamente.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5663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Ar: APLCAÇÃO DE PESTICIDAS: EVAPORAÇAO DAS OSTAS DURANTE A ASPERSÃO</a:t>
            </a:r>
          </a:p>
          <a:p>
            <a:r>
              <a:rPr lang="pt-BR" dirty="0" smtClean="0"/>
              <a:t>Finas partículas carregadas por correntes de ar e por</a:t>
            </a:r>
            <a:r>
              <a:rPr lang="pt-BR" baseline="0" dirty="0" smtClean="0"/>
              <a:t> grandes distancias</a:t>
            </a:r>
          </a:p>
          <a:p>
            <a:r>
              <a:rPr lang="pt-BR" baseline="0" dirty="0" smtClean="0"/>
              <a:t>Desinsetização de residências para controle de vetores transmissores de doenas</a:t>
            </a:r>
          </a:p>
          <a:p>
            <a:r>
              <a:rPr lang="pt-BR" baseline="0" dirty="0" smtClean="0"/>
              <a:t>Pesticida evapora e pode ser inalado, absorção pela peleou ingestão por produtos contaminados</a:t>
            </a:r>
          </a:p>
          <a:p>
            <a:endParaRPr lang="pt-BR" baseline="0" dirty="0" smtClean="0"/>
          </a:p>
          <a:p>
            <a:r>
              <a:rPr lang="pt-BR" baseline="0" dirty="0" smtClean="0"/>
              <a:t>Solo: </a:t>
            </a:r>
          </a:p>
          <a:p>
            <a:r>
              <a:rPr lang="pt-BR" baseline="0" dirty="0" smtClean="0"/>
              <a:t>Controle de insetos e nematódeos</a:t>
            </a:r>
          </a:p>
          <a:p>
            <a:r>
              <a:rPr lang="pt-BR" baseline="0" dirty="0" smtClean="0"/>
              <a:t>Cai na superfície do solo</a:t>
            </a:r>
          </a:p>
          <a:p>
            <a:r>
              <a:rPr lang="pt-BR" baseline="0" dirty="0" smtClean="0"/>
              <a:t>Organoclorados persistem no solo por anos</a:t>
            </a:r>
          </a:p>
          <a:p>
            <a:r>
              <a:rPr lang="pt-BR" baseline="0" dirty="0" smtClean="0"/>
              <a:t>Aplicaçao excessiva</a:t>
            </a:r>
          </a:p>
          <a:p>
            <a:endParaRPr lang="pt-BR" baseline="0" dirty="0" smtClean="0"/>
          </a:p>
          <a:p>
            <a:r>
              <a:rPr lang="pt-BR" baseline="0" dirty="0" smtClean="0"/>
              <a:t>Água: aplicação próxima a lagos e rios</a:t>
            </a:r>
          </a:p>
          <a:p>
            <a:r>
              <a:rPr lang="pt-BR" baseline="0" dirty="0" smtClean="0"/>
              <a:t>Contaminação d aágua potável</a:t>
            </a:r>
          </a:p>
          <a:p>
            <a:endParaRPr lang="pt-BR" baseline="0" dirty="0" smtClean="0"/>
          </a:p>
          <a:p>
            <a:r>
              <a:rPr lang="pt-BR" baseline="0" dirty="0" smtClean="0"/>
              <a:t>Homem: contaminação direta e indireta</a:t>
            </a:r>
          </a:p>
          <a:p>
            <a:endParaRPr lang="pt-BR" baseline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0742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Os pesticidas são bastante utilizados na agricultura, horticultura,</a:t>
            </a:r>
          </a:p>
          <a:p>
            <a:r>
              <a:rPr lang="pt-BR" dirty="0" smtClean="0"/>
              <a:t>manutenção de florestas e na criação de animais. No entanto, a maior</a:t>
            </a:r>
          </a:p>
          <a:p>
            <a:r>
              <a:rPr lang="pt-BR" dirty="0" smtClean="0"/>
              <a:t>fonte de contaminação por pesticidas resulta de seu uso na agricultura e</a:t>
            </a:r>
          </a:p>
          <a:p>
            <a:r>
              <a:rPr lang="pt-BR" dirty="0" smtClean="0"/>
              <a:t>em programas de saúde pública. Essas substâncias são constantemente</a:t>
            </a:r>
          </a:p>
          <a:p>
            <a:r>
              <a:rPr lang="pt-BR" dirty="0" smtClean="0"/>
              <a:t>usadas de maneira incorreta; isso é mais grave em países onde a legislação,</a:t>
            </a:r>
          </a:p>
          <a:p>
            <a:r>
              <a:rPr lang="pt-BR" dirty="0" smtClean="0"/>
              <a:t>o monitoramento e a fiscalização são inadequados. Alguns pesticidas, como</a:t>
            </a:r>
          </a:p>
          <a:p>
            <a:r>
              <a:rPr lang="pt-BR" dirty="0" smtClean="0"/>
              <a:t>o DDT (Figura 5), têm sido banidos ou tido seu uso restringido em vários</a:t>
            </a:r>
          </a:p>
          <a:p>
            <a:r>
              <a:rPr lang="pt-BR" dirty="0" smtClean="0"/>
              <a:t>países, mas são ainda bastante usados em outros. Além disso, a maioria</a:t>
            </a:r>
          </a:p>
          <a:p>
            <a:r>
              <a:rPr lang="pt-BR" dirty="0" smtClean="0"/>
              <a:t>dos produtos que contêm os pesticidas como princípio ativo inclui</a:t>
            </a:r>
          </a:p>
          <a:p>
            <a:r>
              <a:rPr lang="pt-BR" dirty="0" smtClean="0"/>
              <a:t>substâncias como solventes e compostos que aumentam a absorção no</a:t>
            </a:r>
          </a:p>
          <a:p>
            <a:r>
              <a:rPr lang="pt-BR" dirty="0" smtClean="0"/>
              <a:t>organismo-alvo. Esses “ingredientes inertes” perfazem a maior porcentagem</a:t>
            </a:r>
          </a:p>
          <a:p>
            <a:r>
              <a:rPr lang="pt-BR" dirty="0" smtClean="0"/>
              <a:t>do produto comercial e seus efeitos adversos podem ser maiores que os</a:t>
            </a:r>
          </a:p>
          <a:p>
            <a:r>
              <a:rPr lang="pt-BR" dirty="0" smtClean="0"/>
              <a:t>dos ingredientes ativos. Os pesticidas podem também conter impurezas,</a:t>
            </a:r>
          </a:p>
          <a:p>
            <a:r>
              <a:rPr lang="pt-BR" dirty="0" smtClean="0"/>
              <a:t>como as dioxinas, em certos herbicidas fenoxiácidos, as quais podem ser</a:t>
            </a:r>
          </a:p>
          <a:p>
            <a:r>
              <a:rPr lang="pt-BR" dirty="0" smtClean="0"/>
              <a:t>mais tóxicas que os próprios pesticidas.</a:t>
            </a:r>
          </a:p>
          <a:p>
            <a:endParaRPr lang="pt-BR" dirty="0" smtClean="0"/>
          </a:p>
          <a:p>
            <a:r>
              <a:rPr lang="pt-BR" dirty="0" smtClean="0"/>
              <a:t>Figura DDT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1935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7357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Casos de envenenamento agudo: 1 a 3 milhões por ano global</a:t>
            </a:r>
          </a:p>
          <a:p>
            <a:r>
              <a:rPr lang="pt-BR" dirty="0" smtClean="0"/>
              <a:t>-trabalhadores rurais</a:t>
            </a:r>
            <a:r>
              <a:rPr lang="pt-BR" baseline="0" dirty="0" smtClean="0"/>
              <a:t> e familiares</a:t>
            </a:r>
          </a:p>
          <a:p>
            <a:r>
              <a:rPr lang="pt-BR" baseline="0" dirty="0" smtClean="0"/>
              <a:t>Preparo e aplicação</a:t>
            </a:r>
          </a:p>
          <a:p>
            <a:r>
              <a:rPr lang="pt-BR" baseline="0" dirty="0" smtClean="0"/>
              <a:t>Produção, formulação, embalagem e transporte</a:t>
            </a:r>
          </a:p>
          <a:p>
            <a:r>
              <a:rPr lang="pt-BR" baseline="0" dirty="0" smtClean="0"/>
              <a:t>Efeitos agudos: queimaduras químicas em mucosas, danos a pele, efeitos neurológico e hepáticos</a:t>
            </a:r>
          </a:p>
          <a:p>
            <a:r>
              <a:rPr lang="pt-BR" baseline="0" dirty="0" smtClean="0"/>
              <a:t>Exposiçao crônica: problemas reprodutivos, aumento de riscos de desenvolviemto de câncer, efeitos neuroogicos e sobre o sistema imunológico</a:t>
            </a:r>
          </a:p>
          <a:p>
            <a:endParaRPr lang="pt-BR" baseline="0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2340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Naturais: dióxido de</a:t>
            </a:r>
            <a:r>
              <a:rPr lang="pt-BR" baseline="0" dirty="0" smtClean="0"/>
              <a:t> enxofre, gás sulfídrico e metano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19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Apesar de algumas</a:t>
            </a:r>
          </a:p>
          <a:p>
            <a:r>
              <a:rPr lang="pt-BR" dirty="0" smtClean="0"/>
              <a:t>substâncias químicas</a:t>
            </a:r>
          </a:p>
          <a:p>
            <a:r>
              <a:rPr lang="pt-BR" dirty="0" smtClean="0"/>
              <a:t>serem mais nocivas</a:t>
            </a:r>
          </a:p>
          <a:p>
            <a:r>
              <a:rPr lang="pt-BR" dirty="0" smtClean="0"/>
              <a:t>que outras, qualquer</a:t>
            </a:r>
          </a:p>
          <a:p>
            <a:r>
              <a:rPr lang="pt-BR" dirty="0" smtClean="0"/>
              <a:t>substância em excesso</a:t>
            </a:r>
          </a:p>
          <a:p>
            <a:r>
              <a:rPr lang="pt-BR" dirty="0" smtClean="0"/>
              <a:t>é prejudicial à saúde</a:t>
            </a:r>
          </a:p>
          <a:p>
            <a:r>
              <a:rPr lang="pt-BR" dirty="0" smtClean="0"/>
              <a:t>humana, inclusive a água.</a:t>
            </a:r>
          </a:p>
          <a:p>
            <a:endParaRPr lang="pt-BR" dirty="0" smtClean="0"/>
          </a:p>
          <a:p>
            <a:r>
              <a:rPr lang="pt-BR" baseline="0" dirty="0" smtClean="0"/>
              <a:t>-riscos ligados a subst. Toxicas: exposição durante manuseio, armazenamento, transporte, uso e disposição; derramamento acidental e descarte ilegal</a:t>
            </a:r>
          </a:p>
          <a:p>
            <a:r>
              <a:rPr lang="pt-BR" baseline="0" dirty="0" smtClean="0"/>
              <a:t>-Quando introduzidas de forma inadequada no ambiente as substâncias químicas podem ressurgir</a:t>
            </a:r>
          </a:p>
          <a:p>
            <a:r>
              <a:rPr lang="pt-BR" baseline="0" dirty="0" smtClean="0"/>
              <a:t>como poluentes no ar que respiramos, na água que bebemos e nos alimentos que ingerimos. Podem</a:t>
            </a:r>
          </a:p>
          <a:p>
            <a:r>
              <a:rPr lang="pt-BR" baseline="0" dirty="0" smtClean="0"/>
              <a:t>afetar nossos rios, lagos e florestas e causar danos à vida selvagem, mudando o clima e os ecossistemas</a:t>
            </a:r>
          </a:p>
          <a:p>
            <a:r>
              <a:rPr lang="pt-BR" baseline="0" dirty="0" smtClean="0"/>
              <a:t>-Todos nós estamos expostos a substâncias químicas tóxicas. Os danos que podem causar</a:t>
            </a:r>
          </a:p>
          <a:p>
            <a:r>
              <a:rPr lang="pt-BR" baseline="0" dirty="0" smtClean="0"/>
              <a:t>dependem de quantidade, duração e freqüência da exposição, bem como da toxicidade inerente</a:t>
            </a:r>
          </a:p>
          <a:p>
            <a:r>
              <a:rPr lang="pt-BR" baseline="0" dirty="0" smtClean="0"/>
              <a:t>à substância e da sensibilidade do indivíduo. A quantidade pode ser pequena, mas algumas substâncias</a:t>
            </a:r>
          </a:p>
          <a:p>
            <a:r>
              <a:rPr lang="pt-BR" baseline="0" dirty="0" smtClean="0"/>
              <a:t>acumulam-se no organismo por longos períodos. Os efeitos da exposição a algumas substâncias podem</a:t>
            </a:r>
          </a:p>
          <a:p>
            <a:r>
              <a:rPr lang="pt-BR" baseline="0" dirty="0" smtClean="0"/>
              <a:t>ser notados após vários anos da exposição, embora efeitos relativos à exposição curta também possam</a:t>
            </a:r>
          </a:p>
          <a:p>
            <a:r>
              <a:rPr lang="pt-BR" baseline="0" dirty="0" smtClean="0"/>
              <a:t>ocorrer freqüentemente e em concentrações elevadas. Crianças, idosos, mulheres grávidas e pessoas</a:t>
            </a:r>
          </a:p>
          <a:p>
            <a:r>
              <a:rPr lang="pt-BR" baseline="0" dirty="0" smtClean="0"/>
              <a:t>enfraquecidas por enfermidades podem ser mais suscetíveis que adultos saudáveis.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226E7-B68B-4FCF-ABBC-215081098EA4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45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 smtClean="0">
                <a:sym typeface="Wingdings" panose="05000000000000000000" pitchFamily="2" charset="2"/>
              </a:rPr>
              <a:t>Arsenio</a:t>
            </a:r>
            <a:r>
              <a:rPr lang="pt-BR" sz="1200" dirty="0" smtClean="0">
                <a:sym typeface="Wingdings" panose="05000000000000000000" pitchFamily="2" charset="2"/>
              </a:rPr>
              <a:t>: </a:t>
            </a:r>
          </a:p>
          <a:p>
            <a:endParaRPr lang="pt-BR" sz="12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pt-BR" sz="1200" dirty="0" smtClean="0">
                <a:sym typeface="Wingdings" panose="05000000000000000000" pitchFamily="2" charset="2"/>
              </a:rPr>
              <a:t>	-fontes naturais, industriais e agrícolas</a:t>
            </a:r>
          </a:p>
          <a:p>
            <a:r>
              <a:rPr lang="pt-BR" sz="1200" dirty="0" smtClean="0">
                <a:sym typeface="Wingdings" panose="05000000000000000000" pitchFamily="2" charset="2"/>
              </a:rPr>
              <a:t>Águas naturais</a:t>
            </a:r>
          </a:p>
          <a:p>
            <a:r>
              <a:rPr lang="pt-BR" sz="1200" dirty="0" smtClean="0">
                <a:sym typeface="Wingdings" panose="05000000000000000000" pitchFamily="2" charset="2"/>
              </a:rPr>
              <a:t> encontrado em rochas usadas na extração de vários metais, como ouro, chumbo, cobre, estanho e zinco</a:t>
            </a:r>
          </a:p>
          <a:p>
            <a:endParaRPr lang="pt-BR" sz="1200" dirty="0" smtClean="0">
              <a:sym typeface="Wingdings" panose="05000000000000000000" pitchFamily="2" charset="2"/>
            </a:endParaRPr>
          </a:p>
          <a:p>
            <a:r>
              <a:rPr lang="pt-BR" sz="1200" dirty="0" smtClean="0"/>
              <a:t>Exposição excessiva: hiperpigmentação, queratose (endurecimento de pele), câncer de pele</a:t>
            </a:r>
          </a:p>
          <a:p>
            <a:endParaRPr lang="pt-BR" sz="1200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-De fato, algumas substâncias de</a:t>
            </a:r>
          </a:p>
          <a:p>
            <a:r>
              <a:rPr lang="pt-BR" dirty="0" smtClean="0"/>
              <a:t>ocorrência natural, ou seus derivados, podem ser tão nocivas ao homem e</a:t>
            </a:r>
          </a:p>
          <a:p>
            <a:r>
              <a:rPr lang="pt-BR" dirty="0" smtClean="0"/>
              <a:t>ao ambiente quanto as produzidas pelo homem (sintéticas), como: pesticidas,</a:t>
            </a:r>
          </a:p>
          <a:p>
            <a:r>
              <a:rPr lang="pt-BR" dirty="0" smtClean="0"/>
              <a:t>drogas terapêuticas e solventes usados na indústria. A natureza é capaz de</a:t>
            </a:r>
          </a:p>
          <a:p>
            <a:r>
              <a:rPr lang="pt-BR" dirty="0" smtClean="0"/>
              <a:t>produzir uma vasta lista de substâncias químicas tóxicas. </a:t>
            </a:r>
          </a:p>
          <a:p>
            <a:endParaRPr lang="pt-BR" dirty="0" smtClean="0"/>
          </a:p>
          <a:p>
            <a:r>
              <a:rPr lang="pt-BR" dirty="0" smtClean="0"/>
              <a:t>-manos, como a radiação, bactérias, fungos, vírus, plantas e certos gases.</a:t>
            </a:r>
          </a:p>
          <a:p>
            <a:r>
              <a:rPr lang="pt-BR" dirty="0" smtClean="0"/>
              <a:t>Podem-se citar diversas substâncias químicas que ocorrem</a:t>
            </a:r>
          </a:p>
          <a:p>
            <a:r>
              <a:rPr lang="pt-BR" dirty="0" smtClean="0"/>
              <a:t>naturalmente e têm como resultado efeitos adversos à saúde humana. A</a:t>
            </a:r>
          </a:p>
          <a:p>
            <a:r>
              <a:rPr lang="pt-BR" dirty="0" smtClean="0"/>
              <a:t>seguir, algumas delas estão descritas e incluem: fluoreto, arsênio,</a:t>
            </a:r>
          </a:p>
          <a:p>
            <a:endParaRPr lang="pt-BR" dirty="0" smtClean="0"/>
          </a:p>
          <a:p>
            <a:r>
              <a:rPr lang="pt-BR" dirty="0" smtClean="0"/>
              <a:t>-FLUORETOS</a:t>
            </a:r>
          </a:p>
          <a:p>
            <a:r>
              <a:rPr lang="pt-BR" dirty="0" smtClean="0"/>
              <a:t>Os fluoretos ocorrem naturalmente em: (i) água, (ii) solo, (iii) ar e</a:t>
            </a:r>
          </a:p>
          <a:p>
            <a:r>
              <a:rPr lang="pt-BR" dirty="0" smtClean="0"/>
              <a:t>(iv) alimentos.</a:t>
            </a:r>
          </a:p>
          <a:p>
            <a:r>
              <a:rPr lang="pt-BR" dirty="0" smtClean="0"/>
              <a:t>(i) Os fluoretos estão presentes na água de lagos, poços e rios,</a:t>
            </a:r>
          </a:p>
          <a:p>
            <a:r>
              <a:rPr lang="pt-BR" dirty="0" smtClean="0"/>
              <a:t>normalmente em níveis inferiores a 0,5 mg L-1, apesar de já terem sido</a:t>
            </a:r>
          </a:p>
          <a:p>
            <a:r>
              <a:rPr lang="pt-BR" dirty="0" smtClean="0"/>
              <a:t>registradas concentrações da ordem de 95 mg L-1 na Tanzânia. Águas com</a:t>
            </a:r>
          </a:p>
          <a:p>
            <a:r>
              <a:rPr lang="pt-BR" dirty="0" smtClean="0"/>
              <a:t>alta concentração de fluoreto são em geral encontradas aos pés de montanhas</a:t>
            </a:r>
          </a:p>
          <a:p>
            <a:r>
              <a:rPr lang="pt-BR" dirty="0" smtClean="0"/>
              <a:t>e em áreas com deposição geológica de origem marinha. Exemplos típicos</a:t>
            </a:r>
          </a:p>
          <a:p>
            <a:r>
              <a:rPr lang="pt-BR" dirty="0" smtClean="0"/>
              <a:t>são as faixas geográficas desde a Síria, passando pela Jordânia, até o Egito,</a:t>
            </a:r>
          </a:p>
          <a:p>
            <a:r>
              <a:rPr lang="pt-BR" dirty="0" smtClean="0"/>
              <a:t>Líbia, Argélia e Marrocos e do Vale Rift até o Sudão e o Quênia. Outra</a:t>
            </a:r>
          </a:p>
          <a:p>
            <a:r>
              <a:rPr lang="pt-BR" dirty="0" smtClean="0"/>
              <a:t>região com essa característica é a que se estende da Turquia através do</a:t>
            </a:r>
          </a:p>
          <a:p>
            <a:r>
              <a:rPr lang="pt-BR" dirty="0" smtClean="0"/>
              <a:t>Iraque, Irã e Afeganistão até a Índia, o norte da Tailândia e da China. A</a:t>
            </a:r>
          </a:p>
          <a:p>
            <a:r>
              <a:rPr lang="pt-BR" dirty="0" smtClean="0"/>
              <a:t>maior concentração natural de fluoreto já encontrada em água foi registrada</a:t>
            </a:r>
          </a:p>
          <a:p>
            <a:r>
              <a:rPr lang="pt-BR" dirty="0" smtClean="0"/>
              <a:t>no lago Nakuru no vale Rift, no Quênia – 2.800 mg L-1.</a:t>
            </a:r>
          </a:p>
          <a:p>
            <a:r>
              <a:rPr lang="pt-BR" dirty="0" smtClean="0"/>
              <a:t>A água potável é com freqüência a principal fonte natural de exposição</a:t>
            </a:r>
          </a:p>
          <a:p>
            <a:r>
              <a:rPr lang="pt-BR" dirty="0" smtClean="0"/>
              <a:t>a fluoreto e apresenta uma questão interessante. Estudos têm mostrado que</a:t>
            </a:r>
          </a:p>
          <a:p>
            <a:r>
              <a:rPr lang="pt-BR" dirty="0" smtClean="0"/>
              <a:t>a exposição a fluoreto através de água potável em níveis de 0,5 a 1,0 mg L-1</a:t>
            </a:r>
          </a:p>
          <a:p>
            <a:r>
              <a:rPr lang="pt-BR" dirty="0" smtClean="0"/>
              <a:t>é benéfica à saúde e reduz a incidência de cáries. Entretanto, a exposição</a:t>
            </a:r>
          </a:p>
          <a:p>
            <a:r>
              <a:rPr lang="pt-BR" dirty="0" smtClean="0"/>
              <a:t>excessiva a fluoreto pode causar fluorose dental. A fluorose dental é</a:t>
            </a:r>
          </a:p>
          <a:p>
            <a:r>
              <a:rPr lang="pt-BR" dirty="0" smtClean="0"/>
              <a:t>caracterizada por manchar, escurecer e corroer o esmalte dos dentes, que</a:t>
            </a:r>
          </a:p>
          <a:p>
            <a:r>
              <a:rPr lang="pt-BR" dirty="0" smtClean="0"/>
              <a:t>podem apresentar uma coloração amarela a marrom-escuro. A exposição</a:t>
            </a:r>
          </a:p>
          <a:p>
            <a:r>
              <a:rPr lang="pt-BR" dirty="0" smtClean="0"/>
              <a:t>prolongada a fluoreto em água potável em níveis não usuais (acima de</a:t>
            </a:r>
          </a:p>
          <a:p>
            <a:r>
              <a:rPr lang="pt-BR" dirty="0" smtClean="0"/>
              <a:t>10 mg L-1) tem resultado em fluorose esquelética na China, Índia e África</a:t>
            </a:r>
          </a:p>
          <a:p>
            <a:r>
              <a:rPr lang="pt-BR" dirty="0" smtClean="0"/>
              <a:t>do Sul. Essa condição é freqüentemente complicada por fatores como</a:t>
            </a:r>
          </a:p>
          <a:p>
            <a:r>
              <a:rPr lang="pt-BR" dirty="0" smtClean="0"/>
              <a:t>deficiência de cálcio ou desnutrição.</a:t>
            </a:r>
          </a:p>
          <a:p>
            <a:endParaRPr lang="pt-BR" dirty="0" smtClean="0"/>
          </a:p>
          <a:p>
            <a:r>
              <a:rPr lang="pt-BR" dirty="0" smtClean="0"/>
              <a:t>-O ácido fluorídrico (HF),</a:t>
            </a:r>
          </a:p>
          <a:p>
            <a:r>
              <a:rPr lang="pt-BR" dirty="0" smtClean="0"/>
              <a:t>um poluente atmosférico</a:t>
            </a:r>
          </a:p>
          <a:p>
            <a:r>
              <a:rPr lang="pt-BR" dirty="0" smtClean="0"/>
              <a:t>natural, causa danos</a:t>
            </a:r>
          </a:p>
          <a:p>
            <a:r>
              <a:rPr lang="pt-BR" dirty="0" smtClean="0"/>
              <a:t>a vegetações em geral.</a:t>
            </a:r>
          </a:p>
          <a:p>
            <a:endParaRPr lang="pt-BR" dirty="0" smtClean="0"/>
          </a:p>
          <a:p>
            <a:r>
              <a:rPr lang="pt-BR" dirty="0" smtClean="0"/>
              <a:t>ARSENIO:</a:t>
            </a:r>
            <a:r>
              <a:rPr lang="pt-BR" baseline="0" dirty="0" smtClean="0"/>
              <a:t> </a:t>
            </a:r>
          </a:p>
          <a:p>
            <a:endParaRPr lang="pt-BR" baseline="0" dirty="0" smtClean="0"/>
          </a:p>
          <a:p>
            <a:r>
              <a:rPr lang="pt-BR" dirty="0" smtClean="0"/>
              <a:t>Como várias outras substâncias químicas, a exposição a arsênio ocorre</a:t>
            </a:r>
          </a:p>
          <a:p>
            <a:r>
              <a:rPr lang="pt-BR" dirty="0" smtClean="0"/>
              <a:t>por fontes naturais, industriais e agrícolas. O arsênio é um elemento</a:t>
            </a:r>
          </a:p>
          <a:p>
            <a:r>
              <a:rPr lang="pt-BR" dirty="0" smtClean="0"/>
              <a:t>largamente distribuído na crosta terrestre, e está presente em mais de 150</a:t>
            </a:r>
          </a:p>
          <a:p>
            <a:r>
              <a:rPr lang="pt-BR" dirty="0" smtClean="0"/>
              <a:t>minerais. É encontrado em rochas usadas na extração de vários metais,</a:t>
            </a:r>
          </a:p>
          <a:p>
            <a:r>
              <a:rPr lang="pt-BR" dirty="0" smtClean="0"/>
              <a:t>como ouro, chumbo, cobre, estanho e zinco.</a:t>
            </a:r>
          </a:p>
          <a:p>
            <a:endParaRPr lang="pt-BR" dirty="0" smtClean="0"/>
          </a:p>
          <a:p>
            <a:r>
              <a:rPr lang="pt-BR" dirty="0" smtClean="0"/>
              <a:t>por processos de produção de pesticidas e de fornos para produção</a:t>
            </a:r>
          </a:p>
          <a:p>
            <a:r>
              <a:rPr lang="pt-BR" dirty="0" smtClean="0"/>
              <a:t>de vidros. Como os compostos de arsênio são algumas vezes usados como</a:t>
            </a:r>
          </a:p>
          <a:p>
            <a:r>
              <a:rPr lang="pt-BR" dirty="0" smtClean="0"/>
              <a:t>pesticidas, poeira e gases emitidos por máquinas de beneficiamento de</a:t>
            </a:r>
          </a:p>
          <a:p>
            <a:r>
              <a:rPr lang="pt-BR" dirty="0" smtClean="0"/>
              <a:t>algodão e tabaco podem conter arsênio.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226E7-B68B-4FCF-ABBC-215081098EA4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768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-Arsenio pe liberado na atmosfera como produto secundário</a:t>
            </a:r>
            <a:r>
              <a:rPr lang="pt-BR" baseline="0" dirty="0" smtClean="0"/>
              <a:t> da fundição inicial de minérios não ferros, por processos de produção de peticidas e de fornos para produção de vidros.</a:t>
            </a:r>
          </a:p>
          <a:p>
            <a:r>
              <a:rPr lang="pt-BR" baseline="0" dirty="0" smtClean="0"/>
              <a:t>-águas naturais: erosão de rochas superficiais e vulcânicas</a:t>
            </a:r>
          </a:p>
          <a:p>
            <a:r>
              <a:rPr lang="pt-BR" baseline="0" dirty="0" smtClean="0"/>
              <a:t>-na forma de composto órgãos arsenal não é toxico</a:t>
            </a:r>
          </a:p>
          <a:p>
            <a:r>
              <a:rPr lang="pt-BR" baseline="0" dirty="0" smtClean="0"/>
              <a:t>-forma inorgânica é toxico</a:t>
            </a:r>
          </a:p>
          <a:p>
            <a:r>
              <a:rPr lang="pt-BR" baseline="0" dirty="0" smtClean="0"/>
              <a:t>-expo</a:t>
            </a:r>
          </a:p>
          <a:p>
            <a:endParaRPr lang="pt-BR" baseline="0" dirty="0" smtClean="0"/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 encontrado em rochas usadas na extração de vários metais, como ouro, chumbo, cobre, estanho e zinco</a:t>
            </a:r>
          </a:p>
          <a:p>
            <a:endParaRPr lang="pt-BR" dirty="0" smtClean="0">
              <a:sym typeface="Wingdings" panose="05000000000000000000" pitchFamily="2" charset="2"/>
            </a:endParaRPr>
          </a:p>
          <a:p>
            <a:r>
              <a:rPr lang="pt-BR" baseline="0" dirty="0" smtClean="0"/>
              <a:t>sição crônica pode causar: hiperpigmentação, queratose (endurecimento da pele) e câncer de pele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7255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-Arsenio pe liberado na atmosfera como produto secundário</a:t>
            </a:r>
            <a:r>
              <a:rPr lang="pt-BR" baseline="0" dirty="0" smtClean="0"/>
              <a:t> da fundição inicial de minérios não ferros, por processos de produção de peticidas e de fornos para produção de vidros.</a:t>
            </a:r>
          </a:p>
          <a:p>
            <a:r>
              <a:rPr lang="pt-BR" baseline="0" dirty="0" smtClean="0"/>
              <a:t>-águas naturais: erosão de rochas superficiais e vulcânicas</a:t>
            </a:r>
          </a:p>
          <a:p>
            <a:r>
              <a:rPr lang="pt-BR" baseline="0" dirty="0" smtClean="0"/>
              <a:t>-na forma de composto órgãos arsenal não é toxico</a:t>
            </a:r>
          </a:p>
          <a:p>
            <a:r>
              <a:rPr lang="pt-BR" baseline="0" dirty="0" smtClean="0"/>
              <a:t>-forma inorgânica é toxico</a:t>
            </a:r>
          </a:p>
          <a:p>
            <a:r>
              <a:rPr lang="pt-BR" baseline="0" dirty="0" smtClean="0"/>
              <a:t>-expo</a:t>
            </a:r>
          </a:p>
          <a:p>
            <a:endParaRPr lang="pt-BR" baseline="0" dirty="0" smtClean="0"/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 encontrado em rochas usadas na extração de vários metais, como ouro, chumbo, cobre, estanho e zinco</a:t>
            </a:r>
          </a:p>
          <a:p>
            <a:endParaRPr lang="pt-BR" dirty="0" smtClean="0">
              <a:sym typeface="Wingdings" panose="05000000000000000000" pitchFamily="2" charset="2"/>
            </a:endParaRPr>
          </a:p>
          <a:p>
            <a:r>
              <a:rPr lang="pt-BR" baseline="0" dirty="0" smtClean="0"/>
              <a:t>sição crônica pode causar: hiperpigmentação, queratose (endurecimento da pele) e câncer de pele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829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Origem animal ou vegetal</a:t>
            </a:r>
          </a:p>
          <a:p>
            <a:r>
              <a:rPr lang="pt-BR" dirty="0" smtClean="0"/>
              <a:t>Ocorrem naturalmente nos alimentos ou podem ser produzidas por plantas, fungos e bactérias</a:t>
            </a:r>
          </a:p>
          <a:p>
            <a:r>
              <a:rPr lang="pt-BR" dirty="0" smtClean="0"/>
              <a:t>Plantas: produzem como defesa de predadores</a:t>
            </a:r>
          </a:p>
          <a:p>
            <a:r>
              <a:rPr lang="pt-BR" dirty="0" smtClean="0"/>
              <a:t>Plantas produzem:</a:t>
            </a:r>
          </a:p>
          <a:p>
            <a:pPr lvl="1"/>
            <a:r>
              <a:rPr lang="pt-BR" dirty="0" smtClean="0"/>
              <a:t>Alcaloides</a:t>
            </a:r>
          </a:p>
          <a:p>
            <a:pPr lvl="1"/>
            <a:r>
              <a:rPr lang="pt-BR" dirty="0" smtClean="0"/>
              <a:t>Alergênicos</a:t>
            </a:r>
          </a:p>
          <a:p>
            <a:pPr lvl="1"/>
            <a:r>
              <a:rPr lang="pt-BR" dirty="0" smtClean="0"/>
              <a:t>Cianogênicos</a:t>
            </a:r>
          </a:p>
          <a:p>
            <a:pPr lvl="1"/>
            <a:r>
              <a:rPr lang="pt-BR" dirty="0" smtClean="0"/>
              <a:t>Inibidores d enzimas</a:t>
            </a:r>
          </a:p>
          <a:p>
            <a:pPr lvl="1"/>
            <a:r>
              <a:rPr lang="pt-BR" dirty="0" smtClean="0"/>
              <a:t>Glucosinolatos</a:t>
            </a:r>
          </a:p>
          <a:p>
            <a:pPr lvl="1"/>
            <a:r>
              <a:rPr lang="pt-BR" dirty="0" smtClean="0"/>
              <a:t>Aminoácidos, peptídeos e proteínas, lipídeos e saponinas tóxicas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1897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Plantas: produzem comod efesa de predadores</a:t>
            </a:r>
          </a:p>
          <a:p>
            <a:r>
              <a:rPr lang="pt-BR" dirty="0" smtClean="0"/>
              <a:t>Plantas produzem:</a:t>
            </a:r>
          </a:p>
          <a:p>
            <a:pPr lvl="1"/>
            <a:r>
              <a:rPr lang="pt-BR" dirty="0" smtClean="0"/>
              <a:t>Alcaloides</a:t>
            </a:r>
          </a:p>
          <a:p>
            <a:pPr lvl="1"/>
            <a:r>
              <a:rPr lang="pt-BR" dirty="0" smtClean="0"/>
              <a:t>Alergênicos</a:t>
            </a:r>
          </a:p>
          <a:p>
            <a:pPr lvl="1"/>
            <a:r>
              <a:rPr lang="pt-BR" dirty="0" smtClean="0"/>
              <a:t>Cianogênicos</a:t>
            </a:r>
          </a:p>
          <a:p>
            <a:pPr lvl="1"/>
            <a:r>
              <a:rPr lang="pt-BR" dirty="0" smtClean="0"/>
              <a:t>Inibidores d eenzimas</a:t>
            </a:r>
          </a:p>
          <a:p>
            <a:pPr lvl="1"/>
            <a:r>
              <a:rPr lang="pt-BR" dirty="0" smtClean="0"/>
              <a:t>Glucosinolatos</a:t>
            </a:r>
          </a:p>
          <a:p>
            <a:pPr lvl="1"/>
            <a:r>
              <a:rPr lang="pt-BR" dirty="0" smtClean="0"/>
              <a:t>Aminoácidos, peptídeos e proteínas, lipídeos e saponinas tóxicas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8108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Alimentos de origem animal: toxinas marinhas (de crustáceos como saxitoxina e tetrodotoxina)</a:t>
            </a:r>
          </a:p>
          <a:p>
            <a:endParaRPr lang="pt-BR" dirty="0" smtClean="0"/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Tetrodotoxina (TTX) é uma potente neurotoxina que bloqueia os potenciais de ação nos nervos. Esta substância liga-se aos poros dos canais de sódio existentes nas membranas das células nervosas. O envenenamento é causado pela ingestão de toxina produzida nas gônadas e outros tecidos viscerais de alguns peixes da classe Tetraodontiformes, à qual pertencem o peixe fugu japonês ou baiacu.     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toxina e a saxitoxina são dois venenos dos mais potentes conhecidos, sendo a dose letal mínima de cada uma delas, no camundongo, de aproximadamente 8 ug/kg. São fatais para o homem. Ocorre também na pele de salamandras aquáticas, bodião, sapo Atelopus (da Costa Rica), determinados polvos, estrela-do-mar, anjo-do-mar, porco-espinho e caranguejo xantídeo.   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Nenhuma alga foi identificada como responsável por essa produção e até recentemente a tetrodoxina foi considerada como um produto metabólico do hospedeiro. Recentes estudos da produção da tetrodoxina/anidrotetrodoxina por determinadas bactérias, incluídas as cepas da família da Vibrionaceae, Pseudomonas sp., e Photobacterium phosphoreum, apontam uma origem bacteriana para estas toxinas.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Toxinas bacterianas como contaminates de alimentos:</a:t>
            </a:r>
          </a:p>
          <a:p>
            <a:pPr lvl="1"/>
            <a:r>
              <a:rPr lang="pt-BR" dirty="0" smtClean="0"/>
              <a:t>Causam intoxicação e infecção alimentar</a:t>
            </a:r>
          </a:p>
          <a:p>
            <a:pPr lvl="1"/>
            <a:r>
              <a:rPr lang="pt-BR" dirty="0" smtClean="0"/>
              <a:t>Intoxicaçaõ: Ocorem quando toxinas microbianas estão prsentes em alimentos que são consumidos: salmonela</a:t>
            </a:r>
          </a:p>
          <a:p>
            <a:pPr lvl="1"/>
            <a:r>
              <a:rPr lang="pt-BR" dirty="0" smtClean="0"/>
              <a:t> Infecção: bactérias presentes</a:t>
            </a:r>
            <a:r>
              <a:rPr lang="pt-BR" dirty="0" smtClean="0">
                <a:sym typeface="Wingdings" panose="05000000000000000000" pitchFamily="2" charset="2"/>
              </a:rPr>
              <a:t> botulismo</a:t>
            </a:r>
          </a:p>
          <a:p>
            <a:pPr marL="342900" lvl="1" indent="0">
              <a:buNone/>
            </a:pPr>
            <a:endParaRPr lang="pt-BR" dirty="0" smtClean="0"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Micotoxinas como continantes de alimentos: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	As micotoxinas de maior interesse são as encontradas tanto na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alimentação de humanos quanto na de animais domésticos. Entre elas estão: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os alcalóides de ergot3 (Figura 1) produzidos pelo fungo Claviceps sp.; os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tricotecenos produzidos por diversos gêneros de fungos, principalmente o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Fusarium sp., e as aflatoxinas (ver seção 1.4.1) e produtos relacionados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produzidos pelo Aspergilius sp. Micotoxinas são exemplos de contaminantes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alimentares naturais, os quais têm implicações no mundo inteiro, sendo a</a:t>
            </a:r>
          </a:p>
          <a:p>
            <a:pPr marL="342900" lvl="1" indent="0">
              <a:buNone/>
            </a:pPr>
            <a:r>
              <a:rPr lang="pt-BR" dirty="0" smtClean="0">
                <a:sym typeface="Wingdings" panose="05000000000000000000" pitchFamily="2" charset="2"/>
              </a:rPr>
              <a:t>causa de muitas mortes.</a:t>
            </a:r>
          </a:p>
          <a:p>
            <a:pPr marL="342900" lvl="1" indent="0">
              <a:buNone/>
            </a:pPr>
            <a:endParaRPr lang="pt-BR" dirty="0" smtClean="0">
              <a:sym typeface="Wingdings" panose="05000000000000000000" pitchFamily="2" charset="2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D6628-4D10-475F-AB4F-BE815D4062CF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6713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Regulamentação inadequada</a:t>
            </a:r>
          </a:p>
          <a:p>
            <a:r>
              <a:rPr lang="pt-BR" dirty="0" smtClean="0"/>
              <a:t>Contaminação ambiental</a:t>
            </a:r>
          </a:p>
          <a:p>
            <a:r>
              <a:rPr lang="pt-BR" dirty="0" smtClean="0"/>
              <a:t>Mecanização da agricultura</a:t>
            </a:r>
          </a:p>
          <a:p>
            <a:r>
              <a:rPr lang="pt-BR" dirty="0" smtClean="0"/>
              <a:t>Navios e outras embarcações</a:t>
            </a:r>
          </a:p>
          <a:p>
            <a:r>
              <a:rPr lang="pt-BR" dirty="0" smtClean="0"/>
              <a:t>Refinarias e plataformas de petróleo instaladas no oceano</a:t>
            </a:r>
          </a:p>
          <a:p>
            <a:r>
              <a:rPr lang="pt-BR" dirty="0" smtClean="0"/>
              <a:t>Caminhões que transportam matéria prima</a:t>
            </a:r>
          </a:p>
          <a:p>
            <a:r>
              <a:rPr lang="pt-BR" dirty="0" smtClean="0"/>
              <a:t>Mercadorias</a:t>
            </a:r>
          </a:p>
          <a:p>
            <a:endParaRPr lang="pt-BR" dirty="0" smtClean="0"/>
          </a:p>
          <a:p>
            <a:r>
              <a:rPr lang="pt-BR" dirty="0" smtClean="0"/>
              <a:t>Emissões gasosas</a:t>
            </a:r>
          </a:p>
          <a:p>
            <a:r>
              <a:rPr lang="pt-BR" dirty="0" smtClean="0"/>
              <a:t>Resíduoes líquidos e sólidos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Tabela 4: atividades industriais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a. Apesar de bem regulamentadas em alguns países,</a:t>
            </a:r>
          </a:p>
          <a:p>
            <a:r>
              <a:rPr lang="pt-BR" dirty="0" smtClean="0"/>
              <a:t>as indústrias têm sido a fonte de contaminação ambiental e humana por</a:t>
            </a:r>
          </a:p>
          <a:p>
            <a:r>
              <a:rPr lang="pt-BR" dirty="0" smtClean="0"/>
              <a:t>muitas substâncias químicas. É importante lembrar que as indústrias não</a:t>
            </a:r>
          </a:p>
          <a:p>
            <a:r>
              <a:rPr lang="pt-BR" dirty="0" smtClean="0"/>
              <a:t>são apenas as fábricas, mas incluem a mecanização da agricultura, navios</a:t>
            </a:r>
          </a:p>
          <a:p>
            <a:r>
              <a:rPr lang="pt-BR" dirty="0" smtClean="0"/>
              <a:t>e outras embarcações, as refinarias e plataformas de petróleo instaladas</a:t>
            </a:r>
          </a:p>
          <a:p>
            <a:r>
              <a:rPr lang="pt-BR" dirty="0" smtClean="0"/>
              <a:t>no oceano, os caminhões usados para transportar matéria-prima e as</a:t>
            </a:r>
          </a:p>
          <a:p>
            <a:r>
              <a:rPr lang="pt-BR" dirty="0" smtClean="0"/>
              <a:t>mercadorias produzidas pelas fábricas. Ainda que estejam por toda a parte</a:t>
            </a:r>
          </a:p>
          <a:p>
            <a:r>
              <a:rPr lang="pt-BR" dirty="0" smtClean="0"/>
              <a:t>e desempenhem papel importante em nossa vida, a maioria das atividades</a:t>
            </a:r>
          </a:p>
          <a:p>
            <a:r>
              <a:rPr lang="pt-BR" dirty="0" smtClean="0"/>
              <a:t>das indústrias tem potencial para gerar emissões gasosas, resíduos líquidos</a:t>
            </a:r>
          </a:p>
          <a:p>
            <a:r>
              <a:rPr lang="pt-BR" dirty="0" smtClean="0"/>
              <a:t>e sólidos, que podem conter uma variedade de poluentes químicos.</a:t>
            </a:r>
          </a:p>
          <a:p>
            <a:endParaRPr lang="pt-BR" dirty="0" smtClean="0"/>
          </a:p>
          <a:p>
            <a:r>
              <a:rPr lang="pt-BR" dirty="0" smtClean="0"/>
              <a:t>Um exemplo</a:t>
            </a:r>
          </a:p>
          <a:p>
            <a:r>
              <a:rPr lang="pt-BR" dirty="0" smtClean="0"/>
              <a:t>de contaminação ambiental por substância industrial é a descarga acidental</a:t>
            </a:r>
          </a:p>
          <a:p>
            <a:r>
              <a:rPr lang="pt-BR" dirty="0" smtClean="0"/>
              <a:t>de mercúrio inorgânico, levando à subseqüente exposição humana a</a:t>
            </a:r>
          </a:p>
          <a:p>
            <a:r>
              <a:rPr lang="pt-BR" dirty="0" smtClean="0"/>
              <a:t>metilmercúrio. Exposição intensa às substâncias químicas é freqüentemente</a:t>
            </a:r>
          </a:p>
          <a:p>
            <a:r>
              <a:rPr lang="pt-BR" dirty="0" smtClean="0"/>
              <a:t>observada entre os trabalhadores que atuam em indústrias, sendo conhecida</a:t>
            </a:r>
          </a:p>
          <a:p>
            <a:r>
              <a:rPr lang="pt-BR" dirty="0" smtClean="0"/>
              <a:t>como exposição ocupacional</a:t>
            </a:r>
          </a:p>
          <a:p>
            <a:r>
              <a:rPr lang="pt-BR" dirty="0" smtClean="0"/>
              <a:t>1.5.1.1 Sintomas de envenenamento por metilmercúrio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226E7-B68B-4FCF-ABBC-215081098EA4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014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285720" y="142852"/>
            <a:ext cx="8572560" cy="4857784"/>
          </a:xfrm>
          <a:prstGeom prst="roundRect">
            <a:avLst>
              <a:gd name="adj" fmla="val 2353"/>
            </a:avLst>
          </a:prstGeom>
          <a:gradFill>
            <a:gsLst>
              <a:gs pos="0">
                <a:schemeClr val="bg2"/>
              </a:gs>
              <a:gs pos="35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1500" y="2928936"/>
            <a:ext cx="8001000" cy="1470025"/>
          </a:xfrm>
        </p:spPr>
        <p:txBody>
          <a:bodyPr/>
          <a:lstStyle>
            <a:lvl1pPr algn="ctr"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200" y="5000636"/>
            <a:ext cx="8401080" cy="107157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930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68410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2542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21552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86383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19227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58145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0898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4"/>
          <p:cNvSpPr/>
          <p:nvPr/>
        </p:nvSpPr>
        <p:spPr>
          <a:xfrm>
            <a:off x="457200" y="274638"/>
            <a:ext cx="82296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cxnSp>
        <p:nvCxnSpPr>
          <p:cNvPr id="12" name="Straight Connector 16"/>
          <p:cNvCxnSpPr/>
          <p:nvPr/>
        </p:nvCxnSpPr>
        <p:spPr>
          <a:xfrm rot="5400000">
            <a:off x="542106" y="731045"/>
            <a:ext cx="9144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34334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77529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81241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3473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60135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3136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61856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27264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9067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01" y="274638"/>
            <a:ext cx="7686700" cy="914400"/>
          </a:xfrm>
        </p:spPr>
        <p:txBody>
          <a:bodyPr>
            <a:noAutofit/>
          </a:bodyPr>
          <a:lstStyle>
            <a:lvl1pPr marL="742950" indent="-742950" algn="l"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0" name="Espaço Reservado para Texto 19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274638"/>
            <a:ext cx="514297" cy="914400"/>
          </a:xfrm>
        </p:spPr>
        <p:txBody>
          <a:bodyPr anchor="ctr"/>
          <a:lstStyle>
            <a:lvl1pPr>
              <a:buNone/>
              <a:defRPr lang="pt-BR" sz="5000" kern="12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pt-BR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9447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4" name="Rectangle 5"/>
          <p:cNvSpPr/>
          <p:nvPr/>
        </p:nvSpPr>
        <p:spPr>
          <a:xfrm>
            <a:off x="384464" y="1524000"/>
            <a:ext cx="27432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cxnSp>
        <p:nvCxnSpPr>
          <p:cNvPr id="36" name="Straight Connector 9"/>
          <p:cNvCxnSpPr/>
          <p:nvPr/>
        </p:nvCxnSpPr>
        <p:spPr>
          <a:xfrm rot="5400000">
            <a:off x="728158" y="19804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10"/>
          <p:cNvSpPr/>
          <p:nvPr/>
        </p:nvSpPr>
        <p:spPr>
          <a:xfrm>
            <a:off x="3238500" y="15240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 smtClean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cxnSp>
        <p:nvCxnSpPr>
          <p:cNvPr id="39" name="Straight Connector 12"/>
          <p:cNvCxnSpPr/>
          <p:nvPr/>
        </p:nvCxnSpPr>
        <p:spPr>
          <a:xfrm rot="5400000">
            <a:off x="3582194" y="19804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4"/>
          <p:cNvSpPr/>
          <p:nvPr/>
        </p:nvSpPr>
        <p:spPr>
          <a:xfrm>
            <a:off x="6099464" y="1524000"/>
            <a:ext cx="2667000" cy="914400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cxnSp>
        <p:nvCxnSpPr>
          <p:cNvPr id="42" name="Straight Connector 16"/>
          <p:cNvCxnSpPr/>
          <p:nvPr/>
        </p:nvCxnSpPr>
        <p:spPr>
          <a:xfrm rot="5400000">
            <a:off x="6443158" y="19804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spaço Reservado para Texto 54"/>
          <p:cNvSpPr>
            <a:spLocks noGrp="1"/>
          </p:cNvSpPr>
          <p:nvPr>
            <p:ph type="body" sz="quarter" idx="14" hasCustomPrompt="1"/>
          </p:nvPr>
        </p:nvSpPr>
        <p:spPr>
          <a:xfrm>
            <a:off x="1055963" y="1533532"/>
            <a:ext cx="2071702" cy="904868"/>
          </a:xfrm>
          <a:noFill/>
        </p:spPr>
        <p:txBody>
          <a:bodyPr anchor="ctr"/>
          <a:lstStyle>
            <a:lvl1pPr>
              <a:buNone/>
              <a:defRPr lang="pt-BR" sz="24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Titulo 1</a:t>
            </a:r>
            <a:endParaRPr lang="pt-BR" dirty="0"/>
          </a:p>
        </p:txBody>
      </p:sp>
      <p:sp>
        <p:nvSpPr>
          <p:cNvPr id="56" name="Espaço Reservado para Texto 54"/>
          <p:cNvSpPr>
            <a:spLocks noGrp="1"/>
          </p:cNvSpPr>
          <p:nvPr>
            <p:ph type="body" sz="quarter" idx="15" hasCustomPrompt="1"/>
          </p:nvPr>
        </p:nvSpPr>
        <p:spPr>
          <a:xfrm>
            <a:off x="3925889" y="1524000"/>
            <a:ext cx="2003434" cy="904868"/>
          </a:xfrm>
          <a:noFill/>
        </p:spPr>
        <p:txBody>
          <a:bodyPr anchor="ctr"/>
          <a:lstStyle>
            <a:lvl1pPr>
              <a:buNone/>
              <a:defRPr lang="pt-BR" sz="24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Titulo 2</a:t>
            </a:r>
            <a:endParaRPr lang="pt-BR" dirty="0"/>
          </a:p>
        </p:txBody>
      </p:sp>
      <p:sp>
        <p:nvSpPr>
          <p:cNvPr id="57" name="Espaço Reservado para Texto 54"/>
          <p:cNvSpPr>
            <a:spLocks noGrp="1"/>
          </p:cNvSpPr>
          <p:nvPr>
            <p:ph type="body" sz="quarter" idx="16" hasCustomPrompt="1"/>
          </p:nvPr>
        </p:nvSpPr>
        <p:spPr>
          <a:xfrm>
            <a:off x="6786852" y="1524000"/>
            <a:ext cx="1999990" cy="904868"/>
          </a:xfrm>
        </p:spPr>
        <p:txBody>
          <a:bodyPr anchor="ctr"/>
          <a:lstStyle>
            <a:lvl1pPr>
              <a:buNone/>
              <a:defRPr lang="pt-BR" sz="24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Titulo 3</a:t>
            </a:r>
            <a:endParaRPr lang="pt-BR" dirty="0"/>
          </a:p>
        </p:txBody>
      </p:sp>
      <p:sp>
        <p:nvSpPr>
          <p:cNvPr id="59" name="Espaço Reservado para Texto 58"/>
          <p:cNvSpPr>
            <a:spLocks noGrp="1"/>
          </p:cNvSpPr>
          <p:nvPr>
            <p:ph type="body" sz="quarter" idx="17"/>
          </p:nvPr>
        </p:nvSpPr>
        <p:spPr>
          <a:xfrm>
            <a:off x="384464" y="2428868"/>
            <a:ext cx="2743200" cy="388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tlCol="0" anchor="t" anchorCtr="0"/>
          <a:lstStyle>
            <a:lvl1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0" name="Espaço Reservado para Texto 58"/>
          <p:cNvSpPr>
            <a:spLocks noGrp="1"/>
          </p:cNvSpPr>
          <p:nvPr>
            <p:ph type="body" sz="quarter" idx="18"/>
          </p:nvPr>
        </p:nvSpPr>
        <p:spPr>
          <a:xfrm>
            <a:off x="3238501" y="2428868"/>
            <a:ext cx="2690822" cy="392909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tlCol="0" anchor="t" anchorCtr="0"/>
          <a:lstStyle>
            <a:lvl1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1" name="Espaço Reservado para Texto 58"/>
          <p:cNvSpPr>
            <a:spLocks noGrp="1"/>
          </p:cNvSpPr>
          <p:nvPr>
            <p:ph type="body" sz="quarter" idx="19"/>
          </p:nvPr>
        </p:nvSpPr>
        <p:spPr>
          <a:xfrm>
            <a:off x="6092577" y="2438400"/>
            <a:ext cx="2694266" cy="3835374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tlCol="0" anchor="t" anchorCtr="0"/>
          <a:lstStyle>
            <a:lvl1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pt-BR" sz="16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3" name="Espaço Reservado para Texto 62"/>
          <p:cNvSpPr>
            <a:spLocks noGrp="1"/>
          </p:cNvSpPr>
          <p:nvPr>
            <p:ph type="body" sz="quarter" idx="20" hasCustomPrompt="1"/>
          </p:nvPr>
        </p:nvSpPr>
        <p:spPr>
          <a:xfrm>
            <a:off x="384465" y="1524000"/>
            <a:ext cx="671498" cy="861774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buNone/>
              <a:defRPr lang="pt-BR" sz="5000" kern="1200" dirty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64" name="Espaço Reservado para Texto 62"/>
          <p:cNvSpPr>
            <a:spLocks noGrp="1"/>
          </p:cNvSpPr>
          <p:nvPr>
            <p:ph type="body" sz="quarter" idx="21" hasCustomPrompt="1"/>
          </p:nvPr>
        </p:nvSpPr>
        <p:spPr>
          <a:xfrm>
            <a:off x="3254391" y="1524000"/>
            <a:ext cx="671498" cy="861774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buNone/>
              <a:defRPr lang="pt-BR" sz="5000" kern="1200" dirty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1</a:t>
            </a:r>
            <a:endParaRPr lang="pt-BR" dirty="0"/>
          </a:p>
        </p:txBody>
      </p:sp>
      <p:sp>
        <p:nvSpPr>
          <p:cNvPr id="65" name="Espaço Reservado para Texto 62"/>
          <p:cNvSpPr>
            <a:spLocks noGrp="1"/>
          </p:cNvSpPr>
          <p:nvPr>
            <p:ph type="body" sz="quarter" idx="22" hasCustomPrompt="1"/>
          </p:nvPr>
        </p:nvSpPr>
        <p:spPr>
          <a:xfrm>
            <a:off x="6092577" y="1524000"/>
            <a:ext cx="671498" cy="861774"/>
          </a:xfrm>
        </p:spPr>
        <p:txBody>
          <a:bodyPr anchor="ctr">
            <a:noAutofit/>
          </a:bodyPr>
          <a:lstStyle>
            <a:lvl1pPr marL="0" algn="ctr" defTabSz="914400" rtl="0" eaLnBrk="1" latinLnBrk="0" hangingPunct="1">
              <a:buNone/>
              <a:defRPr lang="pt-BR" sz="5000" kern="1200" dirty="0">
                <a:solidFill>
                  <a:srgbClr val="EEECE1">
                    <a:lumMod val="75000"/>
                  </a:srgbClr>
                </a:solidFill>
                <a:latin typeface="Calisto MT" pitchFamily="18" charset="0"/>
                <a:ea typeface="+mn-ea"/>
                <a:cs typeface="+mn-cs"/>
              </a:defRPr>
            </a:lvl1pPr>
          </a:lstStyle>
          <a:p>
            <a:pPr lvl="0"/>
            <a:r>
              <a:rPr lang="pt-BR" dirty="0" smtClean="0"/>
              <a:t>1</a:t>
            </a:r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31813" y="2143116"/>
            <a:ext cx="4040188" cy="3951288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9144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dirty="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2">
                  <a:lumMod val="90000"/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9144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buFont typeface="Arial" pitchFamily="34" charset="0"/>
              <a:defRPr lang="pt-BR" sz="2000" kern="1200" smtClean="0">
                <a:solidFill>
                  <a:prstClr val="white">
                    <a:lumMod val="50000"/>
                  </a:prstClr>
                </a:solidFill>
                <a:latin typeface="Gill Sans MT" pitchFamily="34" charset="0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0" name="Rectangle 5"/>
          <p:cNvSpPr/>
          <p:nvPr/>
        </p:nvSpPr>
        <p:spPr>
          <a:xfrm>
            <a:off x="531813" y="1417639"/>
            <a:ext cx="4040188" cy="757237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457176" y="1357298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1</a:t>
            </a:r>
          </a:p>
        </p:txBody>
      </p:sp>
      <p:cxnSp>
        <p:nvCxnSpPr>
          <p:cNvPr id="12" name="Straight Connector 9"/>
          <p:cNvCxnSpPr/>
          <p:nvPr/>
        </p:nvCxnSpPr>
        <p:spPr>
          <a:xfrm rot="5400000">
            <a:off x="729432" y="1799423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73128" y="1428738"/>
            <a:ext cx="3424262" cy="717559"/>
          </a:xfr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9144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t-BR" sz="24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Rectangle 5"/>
          <p:cNvSpPr/>
          <p:nvPr/>
        </p:nvSpPr>
        <p:spPr>
          <a:xfrm>
            <a:off x="4645026" y="1417639"/>
            <a:ext cx="4041775" cy="757237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0" rtlCol="0" anchor="ctr"/>
          <a:lstStyle/>
          <a:p>
            <a:endParaRPr lang="en-US" sz="2400" dirty="0">
              <a:solidFill>
                <a:srgbClr val="EEECE1">
                  <a:lumMod val="25000"/>
                </a:srgbClr>
              </a:solidFill>
              <a:latin typeface="Gill Sans MT" pitchFamily="34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4572000" y="1357298"/>
            <a:ext cx="68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rgbClr val="EEECE1">
                    <a:lumMod val="75000"/>
                  </a:srgbClr>
                </a:solidFill>
                <a:latin typeface="Calisto MT" pitchFamily="18" charset="0"/>
              </a:rPr>
              <a:t>2</a:t>
            </a:r>
            <a:endParaRPr lang="en-US" sz="5000" dirty="0">
              <a:solidFill>
                <a:srgbClr val="EEECE1">
                  <a:lumMod val="75000"/>
                </a:srgbClr>
              </a:solidFill>
              <a:latin typeface="Calisto MT" pitchFamily="18" charset="0"/>
            </a:endParaRPr>
          </a:p>
        </p:txBody>
      </p:sp>
      <p:cxnSp>
        <p:nvCxnSpPr>
          <p:cNvPr id="16" name="Straight Connector 9"/>
          <p:cNvCxnSpPr/>
          <p:nvPr/>
        </p:nvCxnSpPr>
        <p:spPr>
          <a:xfrm rot="5400000">
            <a:off x="4872836" y="1799423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ço Reservado para Texto 2"/>
          <p:cNvSpPr>
            <a:spLocks noGrp="1"/>
          </p:cNvSpPr>
          <p:nvPr>
            <p:ph type="body" idx="13"/>
          </p:nvPr>
        </p:nvSpPr>
        <p:spPr>
          <a:xfrm>
            <a:off x="5214943" y="1428738"/>
            <a:ext cx="3424262" cy="717559"/>
          </a:xfr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91440" rIns="91440" bIns="4572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t-BR" sz="24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gradFill>
            <a:gsLst>
              <a:gs pos="0">
                <a:schemeClr val="bg1">
                  <a:alpha val="0"/>
                </a:schemeClr>
              </a:gs>
              <a:gs pos="55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solidFill>
              <a:schemeClr val="bg2">
                <a:lumMod val="75000"/>
              </a:schemeClr>
            </a:solidFill>
          </a:ln>
        </p:spPr>
        <p:txBody>
          <a:bodyPr anchor="ctr"/>
          <a:lstStyle>
            <a:lvl1pPr algn="l">
              <a:defRPr sz="2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gradFill>
            <a:gsLst>
              <a:gs pos="0">
                <a:schemeClr val="bg1">
                  <a:alpha val="0"/>
                </a:schemeClr>
              </a:gs>
              <a:gs pos="55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 smtClean="0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5EABE-4855-4EB1-9D15-DBB9D51D2CFA}" type="datetimeFigureOut">
              <a:rPr lang="pt-BR" smtClean="0"/>
              <a:pPr/>
              <a:t>13/11/2013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40586-BE2E-4159-870E-83D6CC29716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etudoeregiao.com.br/arvores/plantas_toxicas.htm" TargetMode="External"/><Relationship Id="rId2" Type="http://schemas.openxmlformats.org/officeDocument/2006/relationships/hyperlink" Target="http://andrecafe.blogspot.com.br/2012_01_01_archive.html" TargetMode="Externa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78825" y="2400018"/>
            <a:ext cx="6000750" cy="147002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sz="5000" b="1" dirty="0"/>
              <a:t>Produtos Químicos Tóxicos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4978" y="5755700"/>
            <a:ext cx="6300810" cy="1071570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>
                <a:solidFill>
                  <a:schemeClr val="tx1"/>
                </a:solidFill>
              </a:rPr>
              <a:t>Allan Douglas Miranda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Caio Augusto </a:t>
            </a:r>
            <a:r>
              <a:rPr lang="pt-BR" dirty="0" err="1" smtClean="0">
                <a:solidFill>
                  <a:schemeClr val="tx1"/>
                </a:solidFill>
              </a:rPr>
              <a:t>Beraquet</a:t>
            </a:r>
            <a:endParaRPr lang="pt-BR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Karen Missy A. </a:t>
            </a:r>
            <a:r>
              <a:rPr lang="pt-BR" dirty="0" err="1" smtClean="0">
                <a:solidFill>
                  <a:schemeClr val="tx1"/>
                </a:solidFill>
              </a:rPr>
              <a:t>Komada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407629" y="294680"/>
            <a:ext cx="4870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Universidade de São Paulo</a:t>
            </a:r>
          </a:p>
          <a:p>
            <a:pPr algn="ctr"/>
            <a:r>
              <a:rPr lang="pt-BR" dirty="0"/>
              <a:t>Escola Superior de Agricultura “ Luiz de Queiroz”</a:t>
            </a:r>
          </a:p>
          <a:p>
            <a:pPr algn="ctr"/>
            <a:r>
              <a:rPr lang="pt-BR" dirty="0"/>
              <a:t>Genética e Questões Socioambientais</a:t>
            </a:r>
          </a:p>
          <a:p>
            <a:endParaRPr lang="pt-BR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40" y="108237"/>
            <a:ext cx="909638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3613" y="5015571"/>
            <a:ext cx="1285963" cy="172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pt-BR" dirty="0" smtClean="0"/>
              <a:t>Algumas plantas produzem toxinas: </a:t>
            </a:r>
          </a:p>
          <a:p>
            <a:endParaRPr lang="pt-BR" dirty="0" smtClean="0"/>
          </a:p>
          <a:p>
            <a:pPr marL="0" indent="0" algn="ctr">
              <a:buNone/>
            </a:pPr>
            <a:r>
              <a:rPr lang="pt-BR" dirty="0"/>
              <a:t>	</a:t>
            </a:r>
            <a:r>
              <a:rPr lang="pt-BR" dirty="0" smtClean="0"/>
              <a:t>Defesa contra predação</a:t>
            </a:r>
          </a:p>
          <a:p>
            <a:pPr lvl="1" algn="ctr"/>
            <a:r>
              <a:rPr lang="pt-BR" dirty="0" smtClean="0"/>
              <a:t>Alcalóides </a:t>
            </a:r>
          </a:p>
          <a:p>
            <a:pPr lvl="1" algn="ctr"/>
            <a:r>
              <a:rPr lang="pt-BR" dirty="0" smtClean="0"/>
              <a:t>Alergênicos</a:t>
            </a:r>
          </a:p>
          <a:p>
            <a:pPr lvl="1" algn="ctr"/>
            <a:r>
              <a:rPr lang="pt-BR" dirty="0" smtClean="0"/>
              <a:t>Cianogênicos </a:t>
            </a:r>
          </a:p>
          <a:p>
            <a:pPr lvl="1" algn="ctr"/>
            <a:r>
              <a:rPr lang="pt-BR" dirty="0" smtClean="0"/>
              <a:t>Inibidores de enzimas</a:t>
            </a:r>
          </a:p>
          <a:p>
            <a:pPr lvl="1" algn="ctr"/>
            <a:r>
              <a:rPr lang="pt-BR" dirty="0" smtClean="0"/>
              <a:t>Glucosinatos </a:t>
            </a:r>
          </a:p>
          <a:p>
            <a:pPr lvl="1" algn="ctr"/>
            <a:r>
              <a:rPr lang="pt-BR" dirty="0" smtClean="0"/>
              <a:t>Aminoácidos </a:t>
            </a: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3037" y="149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</a:t>
            </a:r>
          </a:p>
          <a:p>
            <a:r>
              <a:rPr lang="pt-BR" b="1" dirty="0" smtClean="0"/>
              <a:t>Alimentos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3584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8" y="212155"/>
            <a:ext cx="4087751" cy="305549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18219" y="3309125"/>
            <a:ext cx="2386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Alamanda- Alcalóides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830"/>
            <a:ext cx="4599610" cy="288453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4599611" y="5661248"/>
            <a:ext cx="189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Aroeira - Alérgicos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826226" y="4733215"/>
            <a:ext cx="435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Mandioca brava – Glicosídeos Cianogêncos</a:t>
            </a:r>
            <a:endParaRPr lang="pt-BR" dirty="0"/>
          </a:p>
        </p:txBody>
      </p:sp>
      <p:pic>
        <p:nvPicPr>
          <p:cNvPr id="11" name="Espaço Reservado para Conteúdo 10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58791" y="1699880"/>
            <a:ext cx="4687884" cy="30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9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5350" y="1268760"/>
            <a:ext cx="8507288" cy="5589240"/>
          </a:xfrm>
        </p:spPr>
        <p:txBody>
          <a:bodyPr>
            <a:normAutofit/>
          </a:bodyPr>
          <a:lstStyle/>
          <a:p>
            <a:r>
              <a:rPr lang="pt-BR" dirty="0" smtClean="0"/>
              <a:t>Outras toxinas comuns: </a:t>
            </a:r>
          </a:p>
          <a:p>
            <a:pPr lvl="1"/>
            <a:r>
              <a:rPr lang="pt-BR" dirty="0" smtClean="0"/>
              <a:t>Alimentos de origem animal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Toxinas </a:t>
            </a:r>
            <a:r>
              <a:rPr lang="pt-BR" dirty="0" smtClean="0">
                <a:sym typeface="Wingdings" panose="05000000000000000000" pitchFamily="2" charset="2"/>
              </a:rPr>
              <a:t>Bacterianas</a:t>
            </a:r>
          </a:p>
          <a:p>
            <a:pPr lvl="1"/>
            <a:r>
              <a:rPr lang="pt-BR" i="1" dirty="0" smtClean="0">
                <a:sym typeface="Wingdings" panose="05000000000000000000" pitchFamily="2" charset="2"/>
              </a:rPr>
              <a:t>Clostridium botulinum – </a:t>
            </a:r>
            <a:r>
              <a:rPr lang="pt-BR" dirty="0" smtClean="0">
                <a:sym typeface="Wingdings" panose="05000000000000000000" pitchFamily="2" charset="2"/>
              </a:rPr>
              <a:t>Toxinas botulíncicas</a:t>
            </a:r>
            <a:endParaRPr lang="pt-BR" i="1" dirty="0" smtClean="0">
              <a:sym typeface="Wingdings" panose="05000000000000000000" pitchFamily="2" charset="2"/>
            </a:endParaRPr>
          </a:p>
          <a:p>
            <a:r>
              <a:rPr lang="pt-BR" dirty="0" smtClean="0">
                <a:sym typeface="Wingdings" panose="05000000000000000000" pitchFamily="2" charset="2"/>
              </a:rPr>
              <a:t>Micotoxinas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Fungos: </a:t>
            </a:r>
            <a:r>
              <a:rPr lang="pt-BR" i="1" dirty="0">
                <a:sym typeface="Wingdings" panose="05000000000000000000" pitchFamily="2" charset="2"/>
              </a:rPr>
              <a:t>Claviceps </a:t>
            </a:r>
            <a:r>
              <a:rPr lang="pt-BR" i="1" dirty="0" smtClean="0">
                <a:sym typeface="Wingdings" panose="05000000000000000000" pitchFamily="2" charset="2"/>
              </a:rPr>
              <a:t>sp.</a:t>
            </a:r>
          </a:p>
          <a:p>
            <a:pPr marL="457200" lvl="1" indent="0">
              <a:buNone/>
            </a:pPr>
            <a:r>
              <a:rPr lang="pt-BR" i="1" dirty="0" smtClean="0">
                <a:sym typeface="Wingdings" panose="05000000000000000000" pitchFamily="2" charset="2"/>
              </a:rPr>
              <a:t>                   </a:t>
            </a:r>
            <a:r>
              <a:rPr lang="pt-BR" i="1" dirty="0">
                <a:sym typeface="Wingdings" panose="05000000000000000000" pitchFamily="2" charset="2"/>
              </a:rPr>
              <a:t>Fusarium </a:t>
            </a:r>
            <a:r>
              <a:rPr lang="pt-BR" i="1" dirty="0" smtClean="0">
                <a:sym typeface="Wingdings" panose="05000000000000000000" pitchFamily="2" charset="2"/>
              </a:rPr>
              <a:t>sp.</a:t>
            </a:r>
          </a:p>
          <a:p>
            <a:pPr marL="457200" lvl="1" indent="0">
              <a:buNone/>
            </a:pPr>
            <a:r>
              <a:rPr lang="pt-BR" i="1" dirty="0">
                <a:sym typeface="Wingdings" panose="05000000000000000000" pitchFamily="2" charset="2"/>
              </a:rPr>
              <a:t> </a:t>
            </a:r>
            <a:r>
              <a:rPr lang="pt-BR" i="1" dirty="0" smtClean="0">
                <a:sym typeface="Wingdings" panose="05000000000000000000" pitchFamily="2" charset="2"/>
              </a:rPr>
              <a:t>                  </a:t>
            </a:r>
            <a:r>
              <a:rPr lang="pt-BR" i="1" dirty="0">
                <a:sym typeface="Wingdings" panose="05000000000000000000" pitchFamily="2" charset="2"/>
              </a:rPr>
              <a:t>Aspergilius sp. </a:t>
            </a:r>
            <a:endParaRPr lang="pt-BR" i="1" dirty="0" smtClean="0">
              <a:sym typeface="Wingdings" panose="05000000000000000000" pitchFamily="2" charset="2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3037" y="149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</a:t>
            </a:r>
          </a:p>
          <a:p>
            <a:r>
              <a:rPr lang="pt-BR" b="1" dirty="0" smtClean="0"/>
              <a:t>Alimentos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66" y="980730"/>
            <a:ext cx="3350320" cy="253227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226218" y="35874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Tetrodoxina</a:t>
            </a:r>
            <a:endParaRPr lang="pt-BR" dirty="0"/>
          </a:p>
        </p:txBody>
      </p:sp>
      <p:sp>
        <p:nvSpPr>
          <p:cNvPr id="9" name="Chave direita 8"/>
          <p:cNvSpPr/>
          <p:nvPr/>
        </p:nvSpPr>
        <p:spPr>
          <a:xfrm>
            <a:off x="4710844" y="5192638"/>
            <a:ext cx="509228" cy="1656184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759773" y="5482121"/>
            <a:ext cx="2564432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dirty="0" smtClean="0"/>
              <a:t>Intoxicação</a:t>
            </a:r>
          </a:p>
          <a:p>
            <a:pPr algn="ctr"/>
            <a:r>
              <a:rPr lang="pt-BR" sz="3200" dirty="0" smtClean="0"/>
              <a:t>Morte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1615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836714"/>
            <a:ext cx="8229600" cy="4525963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dirty="0" smtClean="0"/>
              <a:t>Variedade de poluentes químicos</a:t>
            </a:r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3037" y="149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Fontes Industriais</a:t>
            </a:r>
            <a:endParaRPr lang="pt-BR" b="1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39980416"/>
              </p:ext>
            </p:extLst>
          </p:nvPr>
        </p:nvGraphicFramePr>
        <p:xfrm>
          <a:off x="589063" y="1988840"/>
          <a:ext cx="807107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41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notapositiva.com/trab_estudantes/trab_estudantes/geografia/geografia_trabalhos/poluicaoatmosferic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14" y="1267961"/>
            <a:ext cx="2638028" cy="177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9" y="886382"/>
            <a:ext cx="2486025" cy="1905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341" y="3060898"/>
            <a:ext cx="3380659" cy="22650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61" y="1184700"/>
            <a:ext cx="2436852" cy="1637260"/>
          </a:xfrm>
          <a:prstGeom prst="rect">
            <a:avLst/>
          </a:prstGeom>
        </p:spPr>
      </p:pic>
      <p:sp>
        <p:nvSpPr>
          <p:cNvPr id="8" name="Título 1"/>
          <p:cNvSpPr txBox="1">
            <a:spLocks noGrp="1"/>
          </p:cNvSpPr>
          <p:nvPr>
            <p:ph type="title"/>
          </p:nvPr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Fontes Industriais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151328" y="279138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Gasoso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004289" y="2730499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Líquidos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084409" y="52740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Sólidos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45" y="3152343"/>
            <a:ext cx="4355976" cy="238607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298380"/>
            <a:ext cx="2552594" cy="159677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2595" y="5506047"/>
            <a:ext cx="2215048" cy="139923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873663" y="6096766"/>
            <a:ext cx="21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Acidentes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72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143002"/>
            <a:ext cx="8229600" cy="4525963"/>
          </a:xfrm>
        </p:spPr>
        <p:txBody>
          <a:bodyPr/>
          <a:lstStyle/>
          <a:p>
            <a:r>
              <a:rPr lang="pt-BR" dirty="0" smtClean="0"/>
              <a:t>Principais atividades industriais e seu potencial como fontes de poluição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48" y="2236424"/>
            <a:ext cx="8576569" cy="4589568"/>
          </a:xfrm>
          <a:prstGeom prst="rect">
            <a:avLst/>
          </a:prstGeom>
        </p:spPr>
      </p:pic>
      <p:sp>
        <p:nvSpPr>
          <p:cNvPr id="6" name="Título 1"/>
          <p:cNvSpPr txBox="1">
            <a:spLocks noGrp="1"/>
          </p:cNvSpPr>
          <p:nvPr>
            <p:ph type="title"/>
          </p:nvPr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Resíduos liberados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138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7416" y="1143002"/>
            <a:ext cx="8229600" cy="4525963"/>
          </a:xfrm>
        </p:spPr>
        <p:txBody>
          <a:bodyPr/>
          <a:lstStyle/>
          <a:p>
            <a:r>
              <a:rPr lang="pt-BR" dirty="0" smtClean="0"/>
              <a:t>Riscos ocupacionais e cânceres associados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724" y="1772816"/>
            <a:ext cx="9264311" cy="490185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Atividades Ocupacionais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105191" y="4154388"/>
            <a:ext cx="8892480" cy="2520280"/>
          </a:xfrm>
          <a:prstGeom prst="rect">
            <a:avLst/>
          </a:prstGeom>
          <a:noFill/>
          <a:ln w="88900" cap="flat" cmpd="sng">
            <a:solidFill>
              <a:srgbClr val="FF0000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94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pt-BR" dirty="0" smtClean="0"/>
              <a:t>Toxicidade de mercúrio no ambiente</a:t>
            </a:r>
          </a:p>
          <a:p>
            <a:pPr lvl="1"/>
            <a:r>
              <a:rPr lang="pt-BR" dirty="0" smtClean="0"/>
              <a:t>Minamata Japão: </a:t>
            </a:r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Algumas ocorrências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39552" y="2564906"/>
            <a:ext cx="194421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Mercúrio descartado</a:t>
            </a:r>
            <a:endParaRPr lang="pt-BR" sz="2800" dirty="0"/>
          </a:p>
        </p:txBody>
      </p:sp>
      <p:sp>
        <p:nvSpPr>
          <p:cNvPr id="6" name="Seta para a direita 5"/>
          <p:cNvSpPr/>
          <p:nvPr/>
        </p:nvSpPr>
        <p:spPr>
          <a:xfrm>
            <a:off x="2483768" y="2645913"/>
            <a:ext cx="3466728" cy="79208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chemeClr val="tx1"/>
                </a:solidFill>
              </a:rPr>
              <a:t>Metilação por bactérias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029502" y="2483896"/>
            <a:ext cx="2664296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Metilmercúrio</a:t>
            </a:r>
          </a:p>
          <a:p>
            <a:pPr algn="ctr"/>
            <a:r>
              <a:rPr lang="pt-BR" sz="2800" dirty="0" smtClean="0">
                <a:solidFill>
                  <a:srgbClr val="FF0000"/>
                </a:solidFill>
              </a:rPr>
              <a:t>Neurotóxico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8" name="Seta em curva para a direita 7"/>
          <p:cNvSpPr/>
          <p:nvPr/>
        </p:nvSpPr>
        <p:spPr>
          <a:xfrm rot="1764833">
            <a:off x="3481231" y="2844421"/>
            <a:ext cx="1403648" cy="3401919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277968" y="4869160"/>
            <a:ext cx="2880320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Ingestão de peixes contaminados </a:t>
            </a:r>
          </a:p>
          <a:p>
            <a:pPr algn="ctr"/>
            <a:r>
              <a:rPr lang="pt-BR" sz="2800" dirty="0" smtClean="0"/>
              <a:t>-Gatos</a:t>
            </a:r>
          </a:p>
          <a:p>
            <a:pPr algn="ctr"/>
            <a:r>
              <a:rPr lang="pt-BR" sz="2800" dirty="0" smtClean="0"/>
              <a:t>-Seres humanos</a:t>
            </a:r>
          </a:p>
        </p:txBody>
      </p:sp>
    </p:spTree>
    <p:extLst>
      <p:ext uri="{BB962C8B-B14F-4D97-AF65-F5344CB8AC3E}">
        <p14:creationId xmlns:p14="http://schemas.microsoft.com/office/powerpoint/2010/main" val="23114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5" y="1607151"/>
            <a:ext cx="6408712" cy="4525963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Petróleo</a:t>
            </a:r>
          </a:p>
          <a:p>
            <a:pPr lvl="1"/>
            <a:r>
              <a:rPr lang="pt-BR" dirty="0"/>
              <a:t>Contaminações de água e ar</a:t>
            </a:r>
          </a:p>
          <a:p>
            <a:pPr lvl="1"/>
            <a:r>
              <a:rPr lang="pt-BR" dirty="0"/>
              <a:t>Produtos destilados da refinaria: </a:t>
            </a:r>
          </a:p>
          <a:p>
            <a:pPr lvl="1"/>
            <a:r>
              <a:rPr lang="pt-BR" dirty="0"/>
              <a:t>Pessoas que residem próximas e trabalhadores ficam expostas</a:t>
            </a:r>
          </a:p>
          <a:p>
            <a:endParaRPr lang="pt-BR" dirty="0" smtClean="0"/>
          </a:p>
          <a:p>
            <a:r>
              <a:rPr lang="pt-BR" dirty="0" smtClean="0"/>
              <a:t>Solventes</a:t>
            </a:r>
          </a:p>
          <a:p>
            <a:pPr lvl="1"/>
            <a:r>
              <a:rPr lang="pt-BR" dirty="0" smtClean="0"/>
              <a:t>Benzeno: excelente solvente para látex, tintas</a:t>
            </a:r>
          </a:p>
          <a:p>
            <a:pPr lvl="1"/>
            <a:r>
              <a:rPr lang="pt-BR" dirty="0" smtClean="0"/>
              <a:t>Danos na medula óssea e leucemia</a:t>
            </a:r>
          </a:p>
          <a:p>
            <a:pPr lvl="1"/>
            <a:endParaRPr lang="pt-BR" dirty="0" smtClean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Algumas ocorrências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7" y="4636010"/>
            <a:ext cx="1879913" cy="150817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652" y="1112489"/>
            <a:ext cx="3761348" cy="260330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516216" y="3715797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Refinaria de Petróleo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7020273" y="610392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Benzeno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4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0" y="1143002"/>
            <a:ext cx="8666232" cy="4939755"/>
          </a:xfrm>
        </p:spPr>
        <p:txBody>
          <a:bodyPr/>
          <a:lstStyle/>
          <a:p>
            <a:r>
              <a:rPr lang="pt-BR" dirty="0" smtClean="0"/>
              <a:t>Compostos químicos empregados para: </a:t>
            </a:r>
          </a:p>
          <a:p>
            <a:pPr lvl="1"/>
            <a:r>
              <a:rPr lang="pt-BR" dirty="0" smtClean="0"/>
              <a:t>Fertilizantes nitrogenados e fosfatados</a:t>
            </a:r>
          </a:p>
          <a:p>
            <a:pPr lvl="1"/>
            <a:r>
              <a:rPr lang="pt-BR" dirty="0" smtClean="0"/>
              <a:t>Pesticidas</a:t>
            </a:r>
          </a:p>
          <a:p>
            <a:pPr lvl="1"/>
            <a:r>
              <a:rPr lang="pt-BR" dirty="0" smtClean="0"/>
              <a:t>Reguladores de crescimento</a:t>
            </a:r>
          </a:p>
          <a:p>
            <a:pPr lvl="1"/>
            <a:r>
              <a:rPr lang="pt-BR" dirty="0" smtClean="0"/>
              <a:t>Desinfetantes </a:t>
            </a:r>
          </a:p>
          <a:p>
            <a:pPr lvl="1"/>
            <a:r>
              <a:rPr lang="pt-BR" dirty="0" smtClean="0"/>
              <a:t>Drogas veterinárias</a:t>
            </a:r>
          </a:p>
          <a:p>
            <a:pPr marL="457200" lvl="1" indent="0">
              <a:buNone/>
            </a:pPr>
            <a:endParaRPr lang="pt-BR" dirty="0" smtClean="0"/>
          </a:p>
          <a:p>
            <a:pPr lvl="1"/>
            <a:endParaRPr lang="pt-BR" dirty="0"/>
          </a:p>
          <a:p>
            <a:pPr lvl="1"/>
            <a:endParaRPr lang="pt-BR" dirty="0" smtClean="0"/>
          </a:p>
          <a:p>
            <a:endParaRPr lang="pt-BR" dirty="0"/>
          </a:p>
        </p:txBody>
      </p:sp>
      <p:sp>
        <p:nvSpPr>
          <p:cNvPr id="7" name="Título 1"/>
          <p:cNvSpPr txBox="1">
            <a:spLocks noGrp="1"/>
          </p:cNvSpPr>
          <p:nvPr>
            <p:ph type="title"/>
          </p:nvPr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Agricultura e Pecuária</a:t>
            </a:r>
            <a:endParaRPr lang="pt-BR" b="1" dirty="0"/>
          </a:p>
        </p:txBody>
      </p:sp>
      <p:pic>
        <p:nvPicPr>
          <p:cNvPr id="5122" name="Picture 2" descr="http://www.agromata.com.br/fotos/aempresa/agro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44767"/>
            <a:ext cx="5508104" cy="323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2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1143000"/>
          </a:xfrm>
        </p:spPr>
        <p:txBody>
          <a:bodyPr/>
          <a:lstStyle/>
          <a:p>
            <a:r>
              <a:rPr lang="pt-BR" b="1" dirty="0" smtClean="0"/>
              <a:t>Introdução</a:t>
            </a:r>
            <a:endParaRPr lang="pt-BR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0" y="764704"/>
            <a:ext cx="4788024" cy="4320480"/>
          </a:xfrm>
        </p:spPr>
        <p:txBody>
          <a:bodyPr>
            <a:normAutofit/>
          </a:bodyPr>
          <a:lstStyle/>
          <a:p>
            <a:r>
              <a:rPr lang="pt-BR" dirty="0" smtClean="0"/>
              <a:t>Produtos Químicos: 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mantem atividades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 controlam doenças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aumentam a produtividade</a:t>
            </a:r>
          </a:p>
          <a:p>
            <a:pPr lvl="1"/>
            <a:endParaRPr lang="pt-BR" dirty="0" smtClean="0"/>
          </a:p>
          <a:p>
            <a:endParaRPr lang="pt-BR" dirty="0" smtClean="0"/>
          </a:p>
          <a:p>
            <a:pPr marL="342900" lvl="1" indent="0">
              <a:buNone/>
            </a:pPr>
            <a:endParaRPr lang="pt-BR" dirty="0"/>
          </a:p>
          <a:p>
            <a:pPr lvl="1"/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1006633"/>
            <a:ext cx="3364979" cy="2837139"/>
          </a:xfrm>
          <a:prstGeom prst="rect">
            <a:avLst/>
          </a:prstGeom>
        </p:spPr>
      </p:pic>
      <p:pic>
        <p:nvPicPr>
          <p:cNvPr id="1026" name="Picture 2" descr="http://7d9e480f619352218b43-8d9eebc612dac153bcc114457bd54adf.r27.cf1.rackcdn.com/wp-content/uploads/2011/05/perigole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84" y="4233965"/>
            <a:ext cx="1944216" cy="187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" y="4233967"/>
            <a:ext cx="665817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3200" b="1" dirty="0"/>
              <a:t>Produtos químicos </a:t>
            </a:r>
            <a:r>
              <a:rPr lang="pt-BR" sz="3200" b="1" dirty="0" smtClean="0"/>
              <a:t>tóxicos</a:t>
            </a:r>
            <a:r>
              <a:rPr lang="pt-BR" sz="3200" dirty="0" smtClean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3200" dirty="0" smtClean="0"/>
              <a:t>Interação negativa: prejudica animais, plantas, meio ambiente</a:t>
            </a:r>
            <a:endParaRPr lang="pt-BR" sz="3200" dirty="0"/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6461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517232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Grande preocupação:</a:t>
            </a:r>
          </a:p>
          <a:p>
            <a:r>
              <a:rPr lang="pt-BR" dirty="0" smtClean="0"/>
              <a:t> Pesticidas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algn="ctr"/>
            <a:r>
              <a:rPr lang="pt-BR" dirty="0" smtClean="0"/>
              <a:t>Contaminação: </a:t>
            </a:r>
          </a:p>
          <a:p>
            <a:pPr lvl="1" algn="ctr"/>
            <a:r>
              <a:rPr lang="pt-BR" dirty="0" smtClean="0"/>
              <a:t>AR </a:t>
            </a:r>
          </a:p>
          <a:p>
            <a:pPr lvl="1" algn="ctr"/>
            <a:r>
              <a:rPr lang="pt-BR" dirty="0" smtClean="0"/>
              <a:t>ÁGUA</a:t>
            </a:r>
          </a:p>
          <a:p>
            <a:pPr lvl="1" algn="ctr"/>
            <a:r>
              <a:rPr lang="pt-BR" dirty="0" smtClean="0"/>
              <a:t>SOLO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02" y="2564904"/>
            <a:ext cx="4152900" cy="20383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072" y="1845327"/>
            <a:ext cx="4434807" cy="2762250"/>
          </a:xfrm>
          <a:prstGeom prst="rect">
            <a:avLst/>
          </a:prstGeom>
        </p:spPr>
      </p:pic>
      <p:sp>
        <p:nvSpPr>
          <p:cNvPr id="6" name="Título 1"/>
          <p:cNvSpPr txBox="1">
            <a:spLocks noGrp="1"/>
          </p:cNvSpPr>
          <p:nvPr>
            <p:ph type="title"/>
          </p:nvPr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Agricultura e Pecuária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685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pt-BR" dirty="0" smtClean="0"/>
              <a:t>Pesticidas: inseticidas, herbicidas, fumigantes, nematicidas, moluscidas, acaricidas</a:t>
            </a:r>
          </a:p>
          <a:p>
            <a:endParaRPr lang="pt-BR" dirty="0"/>
          </a:p>
          <a:p>
            <a:r>
              <a:rPr lang="pt-BR" dirty="0" smtClean="0"/>
              <a:t>DDT</a:t>
            </a:r>
          </a:p>
          <a:p>
            <a:endParaRPr lang="pt-BR" dirty="0"/>
          </a:p>
          <a:p>
            <a:pPr lvl="1"/>
            <a:r>
              <a:rPr lang="pt-BR" dirty="0" smtClean="0"/>
              <a:t>Proibido</a:t>
            </a:r>
          </a:p>
          <a:p>
            <a:pPr lvl="1"/>
            <a:r>
              <a:rPr lang="pt-BR" dirty="0" smtClean="0"/>
              <a:t>Acumula na cadeia alimentar</a:t>
            </a:r>
          </a:p>
          <a:p>
            <a:pPr lvl="1"/>
            <a:r>
              <a:rPr lang="pt-BR" dirty="0" smtClean="0"/>
              <a:t>Causador alterações no sistema nervoso, câncer e morte de animais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0" y="2829052"/>
            <a:ext cx="3147814" cy="1515614"/>
          </a:xfrm>
          <a:prstGeom prst="rect">
            <a:avLst/>
          </a:prstGeom>
        </p:spPr>
      </p:pic>
      <p:sp>
        <p:nvSpPr>
          <p:cNvPr id="6" name="Título 1"/>
          <p:cNvSpPr txBox="1">
            <a:spLocks noGrp="1"/>
          </p:cNvSpPr>
          <p:nvPr>
            <p:ph type="title"/>
          </p:nvPr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Agricultura e Pecuária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026067" y="418043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Diclorodifeniltricloroetano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40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-180528" y="2060850"/>
            <a:ext cx="8686800" cy="4983163"/>
          </a:xfrm>
        </p:spPr>
        <p:txBody>
          <a:bodyPr/>
          <a:lstStyle/>
          <a:p>
            <a:r>
              <a:rPr lang="pt-BR" dirty="0" smtClean="0"/>
              <a:t>Exposição humana</a:t>
            </a:r>
          </a:p>
          <a:p>
            <a:pPr lvl="1"/>
            <a:r>
              <a:rPr lang="pt-BR" dirty="0" smtClean="0"/>
              <a:t>Aplicação</a:t>
            </a:r>
          </a:p>
          <a:p>
            <a:pPr lvl="1"/>
            <a:r>
              <a:rPr lang="pt-BR" dirty="0" smtClean="0"/>
              <a:t>Alimentos contaminados</a:t>
            </a:r>
          </a:p>
          <a:p>
            <a:pPr lvl="1"/>
            <a:r>
              <a:rPr lang="pt-BR" dirty="0" smtClean="0"/>
              <a:t>Tratamento de sementes</a:t>
            </a:r>
          </a:p>
          <a:p>
            <a:pPr lvl="1"/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501995"/>
              </p:ext>
            </p:extLst>
          </p:nvPr>
        </p:nvGraphicFramePr>
        <p:xfrm>
          <a:off x="4716016" y="1727220"/>
          <a:ext cx="4186808" cy="284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Imagem de Bitmap" r:id="rId4" imgW="5238720" imgH="3305160" progId="PBrush">
                  <p:embed/>
                </p:oleObj>
              </mc:Choice>
              <mc:Fallback>
                <p:oleObj name="Imagem de Bitmap" r:id="rId4" imgW="5238720" imgH="3305160" progId="PBrush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727220"/>
                        <a:ext cx="4186808" cy="284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Agricultura e Pecuária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5964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" y="1143000"/>
            <a:ext cx="7020272" cy="5715000"/>
          </a:xfrm>
        </p:spPr>
        <p:txBody>
          <a:bodyPr/>
          <a:lstStyle/>
          <a:p>
            <a:r>
              <a:rPr lang="pt-BR" dirty="0" smtClean="0"/>
              <a:t>Exposição humana</a:t>
            </a:r>
          </a:p>
          <a:p>
            <a:pPr lvl="1"/>
            <a:r>
              <a:rPr lang="pt-BR" dirty="0" smtClean="0"/>
              <a:t>Casos de envenenamento agudo no mundo: 1 a 3 milhões por ano</a:t>
            </a:r>
          </a:p>
          <a:p>
            <a:pPr lvl="1"/>
            <a:r>
              <a:rPr lang="pt-BR" dirty="0" smtClean="0"/>
              <a:t>Trabalhadores rurais e familiares</a:t>
            </a:r>
          </a:p>
          <a:p>
            <a:pPr lvl="1"/>
            <a:r>
              <a:rPr lang="pt-BR" dirty="0" smtClean="0"/>
              <a:t>Efeitos agudos: Queimaduras em mucosas, danos na pele, efeitos neurológicos e hepáticos</a:t>
            </a:r>
          </a:p>
          <a:p>
            <a:pPr lvl="1"/>
            <a:r>
              <a:rPr lang="pt-BR" dirty="0" smtClean="0"/>
              <a:t>Efeitos crônicos: Possivelmente problemas reprodutivos, aumento do risco de desenvolvimento de câncer, efeitos neurológicos e sobre sistema imunológico 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3663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 </a:t>
            </a:r>
            <a:r>
              <a:rPr lang="pt-BR" b="1" dirty="0" smtClean="0"/>
              <a:t>Agricultura e Pecuária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492896"/>
            <a:ext cx="303535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/>
              <a:t>Fontes urbanas de contaminações químicas</a:t>
            </a:r>
            <a:endParaRPr lang="pt-BR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Contaminação atmosférica</a:t>
            </a:r>
            <a:endParaRPr lang="pt-BR" dirty="0"/>
          </a:p>
          <a:p>
            <a:r>
              <a:rPr lang="pt-BR" dirty="0" smtClean="0"/>
              <a:t>Fontes naturais de poluição atmosférica </a:t>
            </a:r>
          </a:p>
          <a:p>
            <a:r>
              <a:rPr lang="pt-BR" dirty="0" smtClean="0"/>
              <a:t>Combustíveis fósseis </a:t>
            </a:r>
          </a:p>
          <a:p>
            <a:r>
              <a:rPr lang="pt-BR" dirty="0" smtClean="0"/>
              <a:t>Resíduos sólidos e líquidos</a:t>
            </a:r>
          </a:p>
          <a:p>
            <a:r>
              <a:rPr lang="pt-BR" dirty="0" smtClean="0"/>
              <a:t>Derramamento acidental</a:t>
            </a:r>
          </a:p>
          <a:p>
            <a:endParaRPr lang="pt-BR" dirty="0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8676430"/>
              </p:ext>
            </p:extLst>
          </p:nvPr>
        </p:nvGraphicFramePr>
        <p:xfrm>
          <a:off x="6444209" y="954559"/>
          <a:ext cx="1957099" cy="1291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Imagem de Bitmap" r:id="rId4" imgW="5543640" imgH="3657600" progId="PBrush">
                  <p:embed/>
                </p:oleObj>
              </mc:Choice>
              <mc:Fallback>
                <p:oleObj name="Imagem de Bitmap" r:id="rId4" imgW="5543640" imgH="3657600" progId="PBrush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209" y="954559"/>
                        <a:ext cx="1957099" cy="1291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1" y="4568826"/>
            <a:ext cx="2066786" cy="13063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073" y="4005066"/>
            <a:ext cx="3712857" cy="20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4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686700" cy="914400"/>
          </a:xfrm>
        </p:spPr>
        <p:txBody>
          <a:bodyPr/>
          <a:lstStyle/>
          <a:p>
            <a:pPr algn="ctr"/>
            <a:r>
              <a:rPr lang="pt-BR" sz="4000" b="1" dirty="0" smtClean="0">
                <a:latin typeface="+mj-lt"/>
              </a:rPr>
              <a:t>EFEITOS DE SUBSTÂNCIAS TÓXICAS NO ORGANISMO</a:t>
            </a:r>
            <a:endParaRPr lang="pt-BR" sz="4000" b="1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800" dirty="0" smtClean="0"/>
              <a:t>Os seres humanos, assim como todos outros seres vivos estão constantemente expostos a substancias químicas, sejam elas médicas, industriais, ambientais, entre outras</a:t>
            </a:r>
          </a:p>
          <a:p>
            <a:endParaRPr lang="pt-BR" sz="2800" dirty="0"/>
          </a:p>
          <a:p>
            <a:r>
              <a:rPr lang="pt-BR" sz="2800" dirty="0"/>
              <a:t>Todas as substâncias têm o </a:t>
            </a:r>
            <a:r>
              <a:rPr lang="pt-BR" sz="2800" dirty="0" smtClean="0"/>
              <a:t>potencial de </a:t>
            </a:r>
            <a:r>
              <a:rPr lang="pt-BR" sz="2800" dirty="0"/>
              <a:t>causar efeitos </a:t>
            </a:r>
            <a:r>
              <a:rPr lang="pt-BR" sz="2800" dirty="0" smtClean="0"/>
              <a:t>prejudiciais</a:t>
            </a:r>
          </a:p>
          <a:p>
            <a:endParaRPr lang="pt-BR" sz="2800" dirty="0"/>
          </a:p>
          <a:p>
            <a:r>
              <a:rPr lang="pt-BR" sz="2800" dirty="0" smtClean="0"/>
              <a:t>E </a:t>
            </a:r>
            <a:r>
              <a:rPr lang="pt-BR" sz="2800" dirty="0"/>
              <a:t>é sobretudo a dose que determina se a substância será tóxica</a:t>
            </a:r>
          </a:p>
        </p:txBody>
      </p:sp>
    </p:spTree>
    <p:extLst>
      <p:ext uri="{BB962C8B-B14F-4D97-AF65-F5344CB8AC3E}">
        <p14:creationId xmlns:p14="http://schemas.microsoft.com/office/powerpoint/2010/main" val="75609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08912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Efeitos de substâncias tóxicas no organismo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67834" y="1697432"/>
            <a:ext cx="7408333" cy="3450696"/>
          </a:xfrm>
        </p:spPr>
        <p:txBody>
          <a:bodyPr>
            <a:normAutofit/>
          </a:bodyPr>
          <a:lstStyle/>
          <a:p>
            <a:r>
              <a:rPr lang="pt-BR" sz="2400" dirty="0" smtClean="0"/>
              <a:t>De </a:t>
            </a:r>
            <a:r>
              <a:rPr lang="pt-BR" sz="2400" dirty="0"/>
              <a:t>modo geral, pode-se </a:t>
            </a:r>
            <a:r>
              <a:rPr lang="pt-BR" sz="2400" dirty="0" smtClean="0"/>
              <a:t>definir toxicidade </a:t>
            </a:r>
            <a:r>
              <a:rPr lang="pt-BR" sz="2400" dirty="0"/>
              <a:t>como a capacidade de determinada substância causar </a:t>
            </a:r>
            <a:r>
              <a:rPr lang="pt-BR" sz="2400" dirty="0" smtClean="0"/>
              <a:t>efeitos prejudiciais </a:t>
            </a:r>
            <a:r>
              <a:rPr lang="pt-BR" sz="2400" dirty="0"/>
              <a:t>em organismos vivos. </a:t>
            </a: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12290" name="Picture 2" descr="http://t3.gstatic.com/images?q=tbn:ANd9GcTeTB8y-sZiLnvjKbMjSVERRbhdZ7nIMwFu2T3zERz6oxxLisg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22780"/>
            <a:ext cx="5542725" cy="288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9" y="0"/>
            <a:ext cx="7848872" cy="1247056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Efeitos de substâncias tóxicas no organismo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S</a:t>
            </a:r>
            <a:r>
              <a:rPr lang="pt-BR" dirty="0" smtClean="0"/>
              <a:t>ubstâncias </a:t>
            </a:r>
            <a:r>
              <a:rPr lang="pt-BR" dirty="0"/>
              <a:t>absorvidas pelo corpo que sejam </a:t>
            </a:r>
            <a:r>
              <a:rPr lang="pt-BR" dirty="0" smtClean="0"/>
              <a:t>lipofílicas (insolúveis </a:t>
            </a:r>
            <a:r>
              <a:rPr lang="pt-BR" dirty="0"/>
              <a:t>em água e solúveis em gordura) são mais difíceis de </a:t>
            </a:r>
            <a:r>
              <a:rPr lang="pt-BR" dirty="0" smtClean="0"/>
              <a:t>ser excretadas</a:t>
            </a:r>
            <a:r>
              <a:rPr lang="pt-BR" dirty="0"/>
              <a:t>. </a:t>
            </a:r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Elas </a:t>
            </a:r>
            <a:r>
              <a:rPr lang="pt-BR" dirty="0"/>
              <a:t>podem sofrer um processo de desintoxicação no </a:t>
            </a:r>
            <a:r>
              <a:rPr lang="pt-BR" dirty="0" smtClean="0"/>
              <a:t>fígado, chamado </a:t>
            </a:r>
            <a:r>
              <a:rPr lang="pt-BR" dirty="0"/>
              <a:t>de biotransformação, que as alterará, transformando-as </a:t>
            </a:r>
            <a:r>
              <a:rPr lang="pt-BR" dirty="0" smtClean="0"/>
              <a:t>em metabólitos.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 smtClean="0"/>
              <a:t>Esses </a:t>
            </a:r>
            <a:r>
              <a:rPr lang="pt-BR" dirty="0"/>
              <a:t>metabólitos são similares às substâncias originais, </a:t>
            </a:r>
            <a:r>
              <a:rPr lang="pt-BR" dirty="0" smtClean="0"/>
              <a:t>mas são </a:t>
            </a:r>
            <a:r>
              <a:rPr lang="pt-BR" dirty="0"/>
              <a:t>mais solúveis em água e, portanto, mais fáceis de ser excretados.</a:t>
            </a:r>
          </a:p>
        </p:txBody>
      </p:sp>
    </p:spTree>
    <p:extLst>
      <p:ext uri="{BB962C8B-B14F-4D97-AF65-F5344CB8AC3E}">
        <p14:creationId xmlns:p14="http://schemas.microsoft.com/office/powerpoint/2010/main" val="377595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9" y="0"/>
            <a:ext cx="8064896" cy="1175048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 Efeitos no sistema respiratório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2058" y="1175048"/>
            <a:ext cx="4927995" cy="5682952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Substâncias químicas absorvidas por inalação têm </a:t>
            </a:r>
            <a:r>
              <a:rPr lang="pt-BR" dirty="0" smtClean="0"/>
              <a:t>propriedades específicas</a:t>
            </a:r>
            <a:r>
              <a:rPr lang="pt-BR" dirty="0"/>
              <a:t>. Elas podem </a:t>
            </a:r>
            <a:r>
              <a:rPr lang="pt-BR" dirty="0" smtClean="0"/>
              <a:t>ser:</a:t>
            </a:r>
          </a:p>
          <a:p>
            <a:pPr marL="514350" indent="-514350">
              <a:buAutoNum type="alphaLcParenR"/>
            </a:pPr>
            <a:r>
              <a:rPr lang="pt-BR" dirty="0" smtClean="0"/>
              <a:t>gases</a:t>
            </a:r>
            <a:r>
              <a:rPr lang="pt-BR" dirty="0"/>
              <a:t>, como o dióxido de carbono; </a:t>
            </a:r>
            <a:endParaRPr lang="pt-BR" dirty="0" smtClean="0"/>
          </a:p>
          <a:p>
            <a:pPr marL="514350" indent="-514350">
              <a:buAutoNum type="alphaLcParenR"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b</a:t>
            </a:r>
            <a:r>
              <a:rPr lang="pt-BR" dirty="0"/>
              <a:t>) </a:t>
            </a:r>
            <a:r>
              <a:rPr lang="pt-BR" dirty="0" smtClean="0"/>
              <a:t>vapores (como </a:t>
            </a:r>
            <a:r>
              <a:rPr lang="pt-BR" dirty="0"/>
              <a:t>a fase gasosa de um material originalmente sólido ou líquido, como </a:t>
            </a:r>
            <a:r>
              <a:rPr lang="pt-BR" dirty="0" smtClean="0"/>
              <a:t>o mercúrio);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</a:t>
            </a:r>
            <a:r>
              <a:rPr lang="pt-BR" dirty="0"/>
              <a:t>c) aerossol (pequenas partículas suspensas no ar).</a:t>
            </a:r>
          </a:p>
        </p:txBody>
      </p:sp>
      <p:pic>
        <p:nvPicPr>
          <p:cNvPr id="3074" name="Picture 2" descr="http://upload.wikimedia.org/wikipedia/commons/thumb/3/35/Carbon_dioxide_structure.png/150px-Carbon_dioxide_struc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78" y="980730"/>
            <a:ext cx="2088232" cy="178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4.bp.blogspot.com/-oi-f4bit1dY/Ti2_L_GZYXI/AAAAAAAAAKg/TVbrcpIqtNw/s1600/vap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01" y="2943169"/>
            <a:ext cx="1944216" cy="196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brasilescola.com/upload/e/lei%20dos%20gases%20e%20aerossois%20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78" y="5255613"/>
            <a:ext cx="2181348" cy="159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63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41497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 Efeitos no sistema respiratório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12776"/>
            <a:ext cx="5626968" cy="4637112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Exposição por inalação difere da </a:t>
            </a:r>
            <a:r>
              <a:rPr lang="pt-BR" dirty="0" smtClean="0"/>
              <a:t>exposição por </a:t>
            </a:r>
            <a:r>
              <a:rPr lang="pt-BR" dirty="0"/>
              <a:t>ingestão porque, no primeiro caso, as substâncias entram na </a:t>
            </a:r>
            <a:r>
              <a:rPr lang="pt-BR" dirty="0" smtClean="0"/>
              <a:t>corrente sanguínea </a:t>
            </a:r>
            <a:r>
              <a:rPr lang="pt-BR" dirty="0"/>
              <a:t>sem passar por um processo de desintoxicação (realizado </a:t>
            </a:r>
            <a:r>
              <a:rPr lang="pt-BR" dirty="0" smtClean="0"/>
              <a:t>no fígado</a:t>
            </a:r>
            <a:r>
              <a:rPr lang="pt-BR" dirty="0"/>
              <a:t>); já quando ocorre ingestão, as substâncias são </a:t>
            </a:r>
            <a:r>
              <a:rPr lang="pt-BR" dirty="0" smtClean="0"/>
              <a:t>metabolicamente transformadas </a:t>
            </a:r>
            <a:r>
              <a:rPr lang="pt-BR" dirty="0"/>
              <a:t>em outras menos tóxicas.</a:t>
            </a:r>
          </a:p>
        </p:txBody>
      </p:sp>
      <p:pic>
        <p:nvPicPr>
          <p:cNvPr id="2050" name="Picture 2" descr="http://3.bp.blogspot.com/_gRlHC1QvTv8/SwRc9u_6RWI/AAAAAAAABDI/90DG6FK5F8U/s1600/figado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56" y="4365104"/>
            <a:ext cx="319551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infoescola.com/wp-content/uploads/2009/08/sistema-respirator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352" y="1055899"/>
            <a:ext cx="2369329" cy="293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36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Introdução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Produtos Químicos Tóxicos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-108520" y="443711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pPr lvl="1"/>
            <a:endParaRPr lang="pt-BR" dirty="0"/>
          </a:p>
          <a:p>
            <a:pPr marL="342900" lvl="1" indent="0">
              <a:buNone/>
            </a:pPr>
            <a:endParaRPr lang="pt-BR" dirty="0"/>
          </a:p>
          <a:p>
            <a:pPr lvl="1"/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678804922"/>
              </p:ext>
            </p:extLst>
          </p:nvPr>
        </p:nvGraphicFramePr>
        <p:xfrm>
          <a:off x="323528" y="2852936"/>
          <a:ext cx="8517632" cy="2817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440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3631"/>
            <a:ext cx="7686700" cy="914400"/>
          </a:xfrm>
        </p:spPr>
        <p:txBody>
          <a:bodyPr/>
          <a:lstStyle/>
          <a:p>
            <a:pPr algn="ctr"/>
            <a:r>
              <a:rPr lang="pt-BR" sz="3200" b="1" dirty="0">
                <a:latin typeface="+mj-lt"/>
              </a:rPr>
              <a:t> </a:t>
            </a:r>
            <a:r>
              <a:rPr lang="pt-BR" sz="4000" b="1" dirty="0">
                <a:latin typeface="+mj-lt"/>
              </a:rPr>
              <a:t>Efeitos no sistema respiratório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774" y="1124746"/>
            <a:ext cx="8229600" cy="4525963"/>
          </a:xfrm>
        </p:spPr>
        <p:txBody>
          <a:bodyPr/>
          <a:lstStyle/>
          <a:p>
            <a:r>
              <a:rPr lang="pt-BR" dirty="0" smtClean="0"/>
              <a:t>Mais comuns </a:t>
            </a:r>
            <a:r>
              <a:rPr lang="pt-BR" dirty="0" err="1" smtClean="0"/>
              <a:t>broncoconstrição</a:t>
            </a:r>
            <a:r>
              <a:rPr lang="pt-BR" dirty="0" smtClean="0"/>
              <a:t> </a:t>
            </a:r>
            <a:r>
              <a:rPr lang="pt-BR" dirty="0" smtClean="0"/>
              <a:t>e edema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9"/>
            <a:ext cx="9144000" cy="44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4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2697" y="0"/>
            <a:ext cx="7686700" cy="914400"/>
          </a:xfrm>
        </p:spPr>
        <p:txBody>
          <a:bodyPr/>
          <a:lstStyle/>
          <a:p>
            <a:pPr algn="ctr"/>
            <a:r>
              <a:rPr lang="pt-BR" sz="3200" dirty="0"/>
              <a:t> </a:t>
            </a:r>
            <a:r>
              <a:rPr lang="pt-BR" sz="4000" b="1" dirty="0">
                <a:latin typeface="+mj-lt"/>
              </a:rPr>
              <a:t>Efeitos </a:t>
            </a:r>
            <a:r>
              <a:rPr lang="pt-BR" sz="4000" b="1" dirty="0" smtClean="0">
                <a:latin typeface="+mj-lt"/>
              </a:rPr>
              <a:t>sobre o </a:t>
            </a:r>
            <a:r>
              <a:rPr lang="pt-BR" sz="4000" b="1" dirty="0" smtClean="0">
                <a:latin typeface="+mj-lt"/>
              </a:rPr>
              <a:t>Fígado</a:t>
            </a:r>
            <a:endParaRPr lang="pt-BR" sz="4000" b="1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10643"/>
            <a:ext cx="8229600" cy="4525963"/>
          </a:xfrm>
        </p:spPr>
        <p:txBody>
          <a:bodyPr>
            <a:normAutofit/>
          </a:bodyPr>
          <a:lstStyle/>
          <a:p>
            <a:r>
              <a:rPr lang="pt-BR" sz="2700" dirty="0"/>
              <a:t>Danos ao fígado podem ser causados por várias </a:t>
            </a:r>
            <a:r>
              <a:rPr lang="pt-BR" sz="2700" dirty="0" smtClean="0"/>
              <a:t>substâncias conhecidas </a:t>
            </a:r>
            <a:r>
              <a:rPr lang="pt-BR" sz="2700" dirty="0"/>
              <a:t>como hepatotóxicas e caracterizadas de duas formas: </a:t>
            </a:r>
            <a:r>
              <a:rPr lang="pt-BR" sz="2700" dirty="0" smtClean="0"/>
              <a:t>pelo acúmulo </a:t>
            </a:r>
            <a:r>
              <a:rPr lang="pt-BR" sz="2700" dirty="0"/>
              <a:t>de gordura (esteatose) e pela morte celular (necrose</a:t>
            </a:r>
            <a:r>
              <a:rPr lang="pt-BR" sz="2700" dirty="0" smtClean="0"/>
              <a:t>).</a:t>
            </a:r>
            <a:endParaRPr lang="pt-BR" sz="2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7" y="3140968"/>
            <a:ext cx="812005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66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" y="1214762"/>
            <a:ext cx="5940152" cy="5643237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Toxinas que afetam os rins (nefrotoxinas) podem agir de </a:t>
            </a:r>
            <a:r>
              <a:rPr lang="pt-BR" dirty="0" smtClean="0"/>
              <a:t>quatro diferentes </a:t>
            </a:r>
            <a:r>
              <a:rPr lang="pt-BR" dirty="0"/>
              <a:t>formas</a:t>
            </a:r>
            <a:r>
              <a:rPr lang="pt-BR" dirty="0" smtClean="0"/>
              <a:t>: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a) diminuir o fluxo de sangue para os rins, o que diminuirá </a:t>
            </a:r>
            <a:r>
              <a:rPr lang="pt-BR" dirty="0" smtClean="0"/>
              <a:t>a taxa </a:t>
            </a:r>
            <a:r>
              <a:rPr lang="pt-BR" dirty="0"/>
              <a:t>de filtração glomerular e conseqüentemente a </a:t>
            </a:r>
            <a:r>
              <a:rPr lang="pt-BR" dirty="0" smtClean="0"/>
              <a:t>formação da </a:t>
            </a:r>
            <a:r>
              <a:rPr lang="pt-BR" dirty="0"/>
              <a:t>urina. Uma diminuição do fluxo sanguíneo danificaria </a:t>
            </a:r>
            <a:r>
              <a:rPr lang="pt-BR" dirty="0" smtClean="0"/>
              <a:t>os tecidos </a:t>
            </a:r>
            <a:r>
              <a:rPr lang="pt-BR" dirty="0"/>
              <a:t>dos </a:t>
            </a:r>
            <a:r>
              <a:rPr lang="pt-BR" dirty="0" smtClean="0"/>
              <a:t>rins;</a:t>
            </a:r>
          </a:p>
          <a:p>
            <a:pPr marL="0" indent="0">
              <a:buNone/>
            </a:pPr>
            <a:r>
              <a:rPr lang="pt-BR" dirty="0" smtClean="0"/>
              <a:t>b</a:t>
            </a:r>
            <a:r>
              <a:rPr lang="pt-BR" dirty="0"/>
              <a:t>) afetar diretamente os glomérulos e reduzir sua habilidade </a:t>
            </a:r>
            <a:r>
              <a:rPr lang="pt-BR" dirty="0" smtClean="0"/>
              <a:t>em ser </a:t>
            </a:r>
            <a:r>
              <a:rPr lang="pt-BR" dirty="0"/>
              <a:t>seletivo ao filtrar o sangue;</a:t>
            </a:r>
          </a:p>
          <a:p>
            <a:endParaRPr lang="pt-BR" dirty="0"/>
          </a:p>
        </p:txBody>
      </p:sp>
      <p:sp>
        <p:nvSpPr>
          <p:cNvPr id="5" name="AutoShape 2" descr="data:image/jpeg;base64,/9j/4AAQSkZJRgABAQAAAQABAAD/2wCEAAkGBhQQEBQQEhQUFBQUFBUUFBQUFBQXFhYUFBUVFBUUFBUXHCYeFxklGRQVHy8gIycpLCwsFR4xNTAqNSYrLCkBCQoKDgwOGg8PGiokHx8sLC0sLCwpLCwpLCwsLCwpLCkpKSksKSwsLCwpKSwpLCksLCksKSkpKSwsLCwsKSksLP/AABEIAOEA4QMBIgACEQEDEQH/xAAbAAACAwEBAQAAAAAAAAAAAAADBAACBQEGB//EAEUQAAEDAgMEBwYDBAkEAwEAAAEAAhEDIQQSMQVBUWEGEyJxgZGhMkJSscHwFCPRYpLh8RUzU3KCorLC0jRDY6Mkk9MH/8QAGgEAAgMBAQAAAAAAAAAAAAAAAQIAAwQFBv/EADARAAICAQQBAQUGBwAAAAAAAAABAhEDBBIhMUFRBRMiMmEzcYGhsfAUQlKRweHx/9oADAMBAAIRAxEAPwD5cooosZrIrAKBquAiQ4ArtautaitaoQq1iuGq7WojWIhBhiIGIjWK4YjRAQYrBiMGLTwWxS67+yLW3xxPD5qOl2XYcM8zqCMjIrtw5OgJ8CvRswjGmGgDnF/Mq2UEXPHjuVfvPQ6sPZX9Uv7Hnfwbvhd+6f0Q3UiNQR3ghelA8f18FR9GN+vl/FT3gz9lR8SZ5zIqli362HadWjv0PmLpSrs3e0+B/VMppmXL7OyR5jyZTaMkAakgDvNk7iejtZly0QDBcCMovlu429q32FalhsvbcS0A2gAuJHwgkCBxmO9Nf0nr+bXu/rDLKZ7YIIdd/wCyOVlZSOZJNOhKp0argkdWSAYzC4PMbyNTpuPBBqbArBgf1ZiHExqA0AkuG6zpA1gEwtR22jObra0iI/Ko7g5o97g9w8UN+2JaWmrWgggjqqN5ABJ7V3QAMxvzQaQvJlUNh1ajOsYwkSALiTOe4Hwjq3STay5g+jtasJYyfzOqMuDcr8pccwPsiBqbTbUrQobV6toaypWAH/io6drskl0lvbfY27RQaW0QyctWu2XZzDKd3EtMnt3uxpjTshCkTkRp9Hq7mdY2mSDliCLh0w4XiJbGsyQN6lPo3XdMUyAGl0u7Ng0u96DoDraQbrVHSMgEGpVcC0NGajQOXK4ODgM0ZgRqZ17oFV6QA0jTL6pLoDnmnSL3NAcAyTUs3tn56zMpA5MDFYR1J2R4LXQCQQQRIm4KCtHaWKbWJqF9V9Qxd7KYBi18rju5LPIShOKKKIBIrALgCIAiQgCI1q7RpZiAIvxIaPEuIA8VqbPwWSoxz+qc0OBc3r8Pcb7F8HuOqKRDPa1Fa1ekoCkGEPDKriSSc+GYHODYpkhlaABLgWxfNM2hFDKBAzU6eaKXs1KAHZaxrxAqi5LXmd+ccE1As821iI1i3MPh6Qe8uYwsNRpaOuoy2mA+W/1msmn35TpKdZSw+YTTYGgg2q0STepmBmrpBpxwynxKQbPNNYiNYtXH4XrKmZmRrcrAAa1Geyxrdz+SpQ2U4kCWXO6rSmN8dpEeK3NJeQmy9m/9xwtEsHGDGaOFitBp7Rg2tNtDf1lPZgG5XkGAAMpHYEQAHC27TTuWXjnCno6SRNhEAwR47yssrkz1mlxxxQUF3+ocubp9bqkcuc8RuWLVcXb07sTEOLzRccwLHFk6hzYMKbHRfKai6Y1Uj7+X3wWXi9o5Tz5J/EsgG9xM94WXtCiOucBp2Y/xNEfMnwUirI/QWq7WcTonMDtP3qmmgG9xGoHADefDVDp4Zp7R0F8u9xNwOQ0k7g0pTGMLjJ10AAiANABuGvr3mzajNKTujaxGWoJMct2XgBwHJZ1fDFpvpuP3oVzYlck5eC0sR2rbj9/olUnFlOfSwzxvp+pjuYhuYnq9CDy3H6d6AWK9c8nncmOWOW2Qm5iG5ibcxCcxCisUc1CcxNuYgualILOahkJhzUJwQADhRWhRQhGhEaFVoRmNUIda1GYFxjUZjUyQTrWozWrjGozGpkgnWtRm012nTR2MTpEKtYtXY9Adt53CGjnqb+XmkmsWrgKfY8T+nnCrzOonR9nY9+a/TktiYaDlM8fv71WHWdJWtVaYAO8wseoL/fqNCO+O9Z4Hp1wUn7+/vyVGvyva7gKh8mF3zA80SqQ0fM314zr5308c/EVXQHgdm4BPvTZxHIX8RyVvgwaiSg1Js9JijmBjQ7+R09D6LJo1c8u1ljfAtaAfUIGH291dIMAl4ADZ0ki3fH0WtX2FUw+Ew+IDDUbWpSSPaYZ0Ld7S2DI3zI0SJUOtTjUlufaEXti3fp329P8AUDuKDXAAvF++/AAC5HLfA0EKHEE3cMsmJfDRJ5u3zNoPcmsJTDSSAHO3vNw3iGg+07mbd+gZuiWpv4WTZGBLJqOsXXAtIG6eHdzTVQAnXeu1qo47tZvA3kpKpjQ2948vIKrllyVIbqMnsn74XSNWlBj7Kaw1cPFvX5KV2W5j7+/BPCW1mHWadZoWu1+6M5zEJzE65iXexaaPNijmoL2pt7UF7UjQBRzUFzU29qA5qUgCFETKogQqwIzQr4bAve0vaxzmtLWkgTDnkhgjUkkJtuyKo1pvHZz3aRLZyyJ52jVEABjUdjUR2Ae2S5jhETLXCJMDNIse9M/0ZUaASwwRmEX7MNdJyzFntN4s4cU6QQLWo9NiNR2ZULg3q3zLRBa4e0YEyLAneV1jEyQTrGI7WKMYjsYnCcYxaWFu2NImfEzb73JZjE1R0LTabz/Dy81VmVxOl7NltzV6oFiaZjmCCLeInms/E0pdmY5rCblrnFpB35TwmVql03mbR3RaOdoQqoBsRbfaePldZE6PSV5AbJ2Lh3HNiqzdbUxAaeb6g1HIR3ovS/CUmU8+emRADGtIkxYBrBpp3BK47Dwx2R2VxIAdExJAkE3Guqyto7QpMrQ9ksBey2rS3L2o3m91Yo3ymcvVYk7lJvjmjFwOBfVqtpAXc4drc0O1JPJfUulO1WNpMw9NwyUqbWyTYNa2AfRZFPo8KWHbiaZzNqNzA8jzXi9sY5x/L0EyecaA8gp87OO5OTplauJ6+sHXFNhhviQC889/KAvQGowHLT7W5rQZtzOgC8zia+RluHz0/XyXrdpYN2C2aKrpFV5phjHe60uBdmB3kAiDoDxTSS4OlhyRwLb5M8MLjcyN/CBca7t8ftAnVDxQj17+Z/U+rd52uGUHiAY9bjhwGnfAAFUM/flu+QUSOlJ8cCNOuabgd336enetvPMEb1g4luv3/H1WtsmTSCWaEg30daNRwMeGo+fotGh0afVpte1ze00kNvOYPLAzvMOdOkNKXp0Lkkw22Z3DcO8nQD6SRd1do9x1hA/NItrubbuWmDuJ5zV43DK0Cd0cqBr3Et7DS8AGczRBcRwAB33kRCBj+jtSk1zjEMa1z9bS7JAMQ6CW7/e0TD9o8qms/wDUP10nTW2qWq48EEFtQg6g13kHfcRe6jRk5OVui1TKHNLXAsDzJyxma1wbMmT2o3eyZgEEipdEqrqmSWxIBcCSB+YaTosAS0tdaRMWlcOPAmGvE6xXeNwHw8AB4BCO0gJhtQTrGIeJuTfs8ST4pXQOTJ6pROddT/sj/wDcf+K6q6YRjZG3TQaGhrrOLrGnBMsIPapONurabO1CcwfSEU2hrWvADQ3+sZMNL8sxSvHWPHc68rz7AmGBOmSkbp26HMdTLHQ4ZSc9PNGfrIzdVpmv/Mpql0jIblh5GUME1GSGtaGgAilYDLPeTxWBTCYptTom1HpMJtyxc1ri+XOMupzBc6oS09XcZnOJHCDuMZhgmWggcyCfMAfJBoyCCLEXBG7mngzPcCHauaN/FzR8x4i2jhSooxqZpsVKTU1TamQ5ZjEYU/v6KMamKbEatUxoScZKS8Cept4945bryqOjfF/5mVoVsNYmQ2dZsD3nd3rExOOa1+R7xpJcHB4I3iWyZnjCwTxOLPU6fVRzR+oLa1UBkTcmOYAv9B5ry/Sf+une9rXkcHFozfJaT8Ua1XLTF/iPs02DVx4n6pLaFVr6ubdZtMakgWBVkFUeTPqU58Ls+l9HqgOwcPNzleDO4B749IXzHa1CXkn2Q6/PkOZMBepobeNHDDDNAjdviwkfCPMrzWLa6o4OJGVpneb8Bxcq43fBlWgnjW/JSrx5Y30bps/F0utDXBpzke6Xi7ddwytjuC9J0qb+MYWE8CDzb9+q8psytTBJqEsdmJu0mBoNL6AbkXH9MCexQZk/8lQS7vDNB4ymlFuRie+TthepqUmAP00DhBmODcw+RVbn3Xnvpj9VbZ1HMBUe4vedS4yddBwHIWWm1sffpKVyo7mFScVuMZ2z3vt7I3kgDyAJWvhMOGtyizRqT93JvA/mrMgkXjnE+Q3qVXE2AIA0H1J3kpW77LWueDtWpmGWIbuHfqSd5S7bjmLH6HyRp47/AEQh7Vt4+X8CVZilUjDr8SliteAFRqWqNT1RqVqNWlnnhN7UB4Tbwl3hVsgDKuK8KIABsCYYEFgR6YURA7AmKTUFgTVJqdDJWHphM0ZBBGo0hAptR2sG8o7jVj0rn5RoNYHCRZ2pHH9po+Y8RbQdTGspiXOAjdN/JZ9SAZGo3/oUjj3h18vfwJ4xu7v5Ie8Zvh7Ph/NKzfoGrVGcHqmES2WgvI3OM2aqvZSH9ZiKrzwa8/Jgj1XnhjDAGsfEZjzTuG2RXqgENOU3Bs1sd5ifBI5t9I6ENNihzKdL6JL83bGKuLwzdKJeeNV7vlJlI1H/AIh1msa1ovlblptA3uO8o1XZDWXfUaTvyyR++Yk9wKjoeCGMc5rQXENDg0ACS50XNhqUVCUvmLpZsONfBy/q2/1FcViWgdVTgNPtE+0/wGjeSU/BXzkSeLzA8voq19ssZ2WD91sD943PkutxBc0GO0b7zA3C+/f4qSS8mDLrFjXC5GC5u8ZjzJDfABW65szMkaHQAfsjchUcG524qYjAECUjkukcjLqJ5HbMbaG1HVn6kNFmjlxPElXLMwjTgeB7tPKEkylD8p3GFq0aSbpGjEP7Fry2DqPT7MrTGuqxupLT1jT3jj9704MYXNJa0y2NSIknQHeYkxyVMo88HWxSSVGgXQqjFwCJHmkHNJ9oyYnuHxfst57+J3JYihHEd8z5bvH1QUDTao2x2rrlWAZ4EeW/0lYmDxxa7KVtnttPOyFbWVySnFr1LVAlagTbe00HkCfqgPbNgtx5NqnQi9qXqBN1Us9VsAGFF1dQABpo9NAYmaaiIHYmqQS1NN006GTDsCO2khMTdJNRbHK49FW4Inh5rmJ2YcpMB0btE6xXaXOMMbJ3b0diZrx6mafLRh/0BmAd7PHMNOPfvV6Qy/l0A+o42kyR4N0hbNXC9pjXuJDyWucDviWsHBpgid5AG9AqbIxGHcauFfnafao1IuB8Jt6Qe9FQS5L3q3JUjHq7AxbzPVuJ4uI9BMBUPQ7GnRuuvbbf/Mvb7H2u2t2SDTqD2qbtbalp94eRG8BaVfGMpNzVHtYOLjHkN/gj7tS5sX+KyY3t2K/xPk2E2C8134Z4Be0HOze2ADMxG9t5i6YwrerqOa9pEHUjx84tHEL1mNxrH1KlTDU6rnVurFWq1j/YpiMtMx2SR7x4C1l53pDhBUqyGGjlY0tZvFyC8mxgxHeDKyyjTosk1njU6Vdf7NbA1WFhJ7JMwHgtsLDXjE/4lsbI2Hh8Q2qa1Xqy1ssFu0TPHWIFhe68ZgNpvpNyPuIiW3nvGq1cDtSnZucA8HSwnwdCr2tO6OfOD6AbU6JU3AObUyu4hjvUb0HB9Hy6BnHfkcB6rcOLBeGke1YBOnZzh7IS72GEnHpieC6J0gJrVeyPda0ie86+S8zTrU6+IqVKbw2n7NOm2i7s02+yL2nUkmZJNivW4vBva28wbd/6Lw2Fwhw730XbjI4Fp0NyB896aDvs2aeTnkVs13spjWrcmTLTM/Ee1BPe6eEaJLFUGT/WwOJpu9JygeAPeV2eE+BHyYUnVcN36fx9U505Rb8gqlGmCCK3/qd9LLewrGZRFXX9hy80aRqODR9fqV6WlTa0ADdCSbJCDXk1dlYtlFlRuecxI9lwj2++RFTloiV9pUZEACMvuzmDSTDyWmRBAtGnljU/e/vf7WqlRaYu0jzWohWWS+pp19qUi14hkuBAd1ZloM5RYaCZ4yAlNr7RpVmuEhrnVDUL8hJ7RcYJAHxR3NG+6zaqVeoyii/4en/a/wDreol4UShAU001sa23X48EHC0c3vMbHxuie5ejwu1C0NB/DmGZSTUu49hoeZaROSm1kRcTxKCBZlMEGN41CZpuWjWxucNEUBlqCpaqSDE9kAt7IMiY+EWTtPazo1ozJObrL3fm+GZjs63AHBWINmZTE3Gg15TpPBNUk5iMXnp9WOpaOIqE6EGBIsNbbpKDSwv7dP8Af/gmQUw1BkkACSdE6KgaIF+J48hy+fclWvDRlbf4nceTeXz7kWmnQyKYjPUaWBljvJgggyCDNiCAfBEw+0qkZnNBbJBIBEFpLSCRMXB1CZplcoSyq8AAh0VImDPsujduafFE0QafFIA8/i6gaxrWmnlcap9oTMBgBGbQ3JiyBh8e3Bv/APm0g6oXSzECXNe2dJdPVOAOg9N7GNwsPbUo/l1rwHQGVOLDeCTwHfaJHMDtSli31MPiaeR0QKbtRA7RBO+ZvwhVZZbY2uzRu6Uvl/NDW0ukdSqDkENIsBw3QvIY3DPrvkTnDYvYRrDjztEaaptjnYCt1Dzmov8A6p/wk+4Tu++K0AB7otrCwdCSTxuu/wDKPO4bBsrMgxMQWkgEHfZAq7JqUrN/Mp/CTcd36FejpYJoLrCHOLoIBudyfZgszTCO6iRybfhq19T59jMV1beyKjNxynLAMyRu8oWfg6ALs0lw43BH94fW4W10rw7mElsjfbksrABzodI8gPkr4u0NDZJ8Ho6GNqUA1tKpUGbRubM08TlfLYHGEbFZ60Gq4Oc2wcGMaRNzBaBPis3A0y2vLou3sxpoSRHGb/yW01oKqk6fB1sOGDVtGXUwRNg795rT9EN2yHb3W5T9VpuIC62Sd/kl3M1UhfC4FrNLHjvRKlJdy3VmmECFKLMoLecydbjf5LlRXHveHyKHVWyHyo8vqlWaVeorVKWemKqWqKMzAlFxRAACmmGFKsKYYUqINMKaplJsKZplOgjtNNUnJOmUxScrAj9MpqmUjTcmqbkyCPUypiawYBUOjSJ/uu7J+YPghU3K2KvTeBrlJHeO0PUBMyzG6krNvZWFbiHZXQ6mWlztCHN+oMhY/SHozSGjnDLek6e2zgM2rmjnccVyjtT8JUbiGmKNQdsRZpqGQ8AaAkX5gfEUttrauY9kzIEa6HSBrvWLNJufBavgRh4+q9zDSrt6xunWMF7aFzRv5jySmE6RsoDLW6x5BhrmAEOaPizEQd3qibcwTn5aDakG/XgDT2ctOd5HazDQWF4Sx6PS3LmJHAzaN4JJiErpdm3DhllhTXHj9+hst6SUTfq6oHMU/o9ek6ObRpYgOYzMHNbJa8CSNJEEyJ+a+cU8MWuNN1jBLSJIdF4jUGJNuHgvRf8A8/cW49gOjqVQggyHNgHsnRwt6JZwW20CeD3d32PbZwAL4gWWLW6PNEuZbjGnktrpViMj3OHH1Sez+lGFrOFNxdTcezmeBkcdPaBMeMJVdWjGm1LgzxsKq+HDKBaJJB7xZK/joeaPWCo4amm2WgjUF539wjmtzpXQfSw1TITGUCRqJIn0mCvK7HwoYyfePAj5FphPHlWzo6Wc5y74HshOrpHn8jlHr3IGKcRoco4dmPQR5QmX1OJPi4fwKUrO328MvzzFMkdKUi+z9sEHJUvOjoWo2nm0Xl65uF6PCVTkCSaoXHNvhl6Y17/oEOoURrrHvPpb6IFVy1Q+VHm9S7yy+8BVKWeUaoUu8pWZwcrqrK6gAVYUwwpVhR2FKQbplMUilGFHYU6CPU3JljkjTKZpuVhB+k5Mscs+m9NMemQw+xyYpvSDHo3WwCeWnE7gmCgVV7TRZSdp1Vak7iOqruDD3xkIWfhq5a19c3LIp0p31XWDo/ZEu8EPak06zxJLSwVGkxJzw17hyLqZgcCF3EjK2jS4NNV396pYeQzDxWJeZGtQ35VAFQo5fnJ1J4nnvR22Gq6DNlDTuqGelhHaqQtiacttqLt7xBCS2S11PEWfkpOeXTJHVOc3M14Iu0ScsjQa2WjiDoksLgOuxOGpi3WVzTMfBN/INnwTxlSKdRt23PpDW3sW8j80ZuFRo1gx2gLcRIXkKbYqxuNx4r2O09hdVVfRzuaWzoTldF5jmC0+Y3LExeyXtGY3jfb5xKsjJHBexTtM3dm7e6pvVVhnpOEQbkNOoE6t5eSSqYNtO1J4qU9WOBJIB917YkOEEaXieSx8M7rHQ7Qf5jzK26VADQCD7TSOy7SxH1BBFoNkHUWdLBC5b4/9FnPtrHy82kQlK5+5n0ddbL9jl96eaOGaS3kcwJPfN+VwhV+i1SLH/KB8nKWa20+zzhbmeAvTYVmVongh4Xo45hktJ8k5UwVTKQGnhu32+qWXIicYJuzuFaw0iTlzk++5whpBOZuX2jJ0voLXTWLw2FywKgzDg7XsCxeQQO0D2o95XwOFaGObVpOkuHaABIYIkA6g2dHMiZCpWwFEmBTeN8/mETLezEg5YzX1Ftd+vxR5WUrk2Y20KFJrGGm8ucZziR2e6L6yJ36hZbytvbGAl46mm7IGwJEE9pxk8TBbdZb9l1fgd6JGSxOVEx/RdX+zd6fqolJZlsKOwpVhRmlKQbYUwwpNjkxTPhz/AJJ0yDdN6bAI1BG64IvrF+8eaXGHZ/as/drf/mt2ltuNH0rva93ZrnM4ZJkZPZOQWToliDTadx0Pdqj06i0KW3IM56Zu4i1a2bJP/bifyxeLhzhvSuIqCo8vNVl4EBtaAAAAB2NLJyJl2PR2PSzGN/tWfu1f+CYpMbI/MZu92r/wRsdMF00oD8TRY3Tqwzwztj/UUnjKs4h/LKPDKD/uKb6Wf9dR7hx+NvHuWfUH57/8P+hoWNfZnU0326+4Zc4fwVMwm65UtdAdV3i/90F3payqqzvDNYgDlxW10C2IWOdtKsCGUxUbhwR7T3k5nxwAlo5udwXnaZrETkawfE8gW5SCPRL7UwWdnbqPqPAhsvqZGgWhrS6wtG7UCNYdR4MWqi80dkXx5CdLNqP681GGHwQCQDrxBEHV2vFF2HtTrcHiHYqAaOXt5QCWvsLNFzIIsN4XnmioIbUJcAbOJmBdsEnUXsmqILqb6JJAJpnvAzZTfeEzjxRz46ZzpeRei9jnFzMw0LS4Rcbo5j5LaoVg4QLH4TY/xSDcM1ogBXNSB+v3+neVGrOhixPD8LZp1G2VLSqYfaLXANNjpJPzRX0bqpqjUqfRUt5A+CBUgmIFrnv3D6+SPolM+p4knz09IVmNWzn6/Lsx0vJWpHAJd8cArvcgPctDZ54G8DgEB4HAeSI9yA9yRgK5RwHkuqkqIEF2lFa5LgorXJQDTHIzHJRrkZjkyCOMcjMck2ORmvTII8x6Ox6Qa9GZVTpkH2uRWVEk16K16YI70xMYqk/k2PB4/VK12/myN7R6Ej6BH6VuzU6FQagCfEA/NqC90kHw8/4gLLFfA0dHBOs8b8gsc05SFnUa5FpPdP2B6rXqrHxLMp5JIs9EhsYkzr6meGpvv1PGBuA5Wrzbxj0FvM/4eDYSTav33ceXLn3kw1fv737vE8FYiqUQ5Mvpt3F4B8wfomMTTh+kdkjyh/8AtPmkMHU/Opg/GPkY+QWtjKUX4fyPoSlm+SvCqX4me99ktUqff39+S5Vqpc1J0TIfM+SmKfZehwlRxptnUASsfDYQkglbtMBrb8L9ySbsTH8Ntgq74tvPy3pR712rWkz6cBwQHOV0FtRwNZn97k46XRHOQHuXXuQXuRbMRx7kBxVnOQXOSMh3MohyogQCCrtKErNKgBhrkVrks0ojXIhG2uRWuSjXIrHo2Qca9Fa9JteiNemsI42ojNqJJr0Rr01kNjHVM+FaN7fo79ErTqS0dwQqeI7Bah032SxVDuT4+hpse0gcfqqYnCBwSjK8GfRNsrBwt5cPBUTjtZ6LSapZY0+zMrbMIu1K/h38F6ClpdVLwTol3M2tWZWBwTusa4+6Z8VrVbn6KLohBuyUkZ1fZAcbb12nswN5p7Mg1cW1o4u4frwRTb4K5yjBbpFuy0TpCSrYjN3DQfUoVWsSZPluHcguerowrlnD1WteT4IdfqWc9Cc9Vc9Dc9O2cwj3oTnLjnobnJCHHOQnFdc5DJQAdlRVlRQhRQKKIELgq4cgqwKJBhrkRrksHK7XKBGmvRWvSjXIgcjZBsPVw9KB6uHprINtqKwelQ9WD0bCNB66KkJYVF3rFAptO0aNLaBFiA4eR/REbjWzNx3ifksvrFzrEjgmbYe0M0eLv7zZ/HM4n90/ohP2kNwJ74H35LL6xVL0PdoeXtLK+qG6uNcd8DgP11S5ehF6qXp1S6MWTLPI7k7COeqOehuehuehZUXc9Dc5Vc5Dc5AhZzkJzlwuVSUAEJVCVCVxQhFFFECEUUUUIRQKKKELhXC4oiQIFcLqigSwVguqIkLtVgooiQsFFFEUQ6oVFESHFxRRBkKlUKiiBCjlQqKIEKFUKiiBChVXKKKAKqKKIEIooooQ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6" name="AutoShape 4" descr="data:image/jpeg;base64,/9j/4AAQSkZJRgABAQAAAQABAAD/2wCEAAkGBhQQEBQQEhQUFBQUFBUUFBQUFBQXFhYUFBUVFBUUFBUXHCYeFxklGRQVHy8gIycpLCwsFR4xNTAqNSYrLCkBCQoKDgwOGg8PGiokHx8sLC0sLCwpLCwpLCwsLCwpLCkpKSksKSwsLCwpKSwpLCksLCksKSkpKSwsLCwsKSksLP/AABEIAOEA4QMBIgACEQEDEQH/xAAbAAACAwEBAQAAAAAAAAAAAAADBAACBQEGB//EAEUQAAEDAgMEBwYDBAkEAwEAAAEAAhEDIQQSMQVBUWEGEyJxgZGhMkJSscHwFCPRYpLh8RUzU3KCorLC0jRDY6Mkk9MH/8QAGgEAAgMBAQAAAAAAAAAAAAAAAQIAAwQFBv/EADARAAICAQQBAQUGBwAAAAAAAAABAhEDBBIhMUFRBRMiMmEzcYGhsfAUQlKRweHx/9oADAMBAAIRAxEAPwD5cooosZrIrAKBquAiQ4ArtautaitaoQq1iuGq7WojWIhBhiIGIjWK4YjRAQYrBiMGLTwWxS67+yLW3xxPD5qOl2XYcM8zqCMjIrtw5OgJ8CvRswjGmGgDnF/Mq2UEXPHjuVfvPQ6sPZX9Uv7Hnfwbvhd+6f0Q3UiNQR3ghelA8f18FR9GN+vl/FT3gz9lR8SZ5zIqli362HadWjv0PmLpSrs3e0+B/VMppmXL7OyR5jyZTaMkAakgDvNk7iejtZly0QDBcCMovlu429q32FalhsvbcS0A2gAuJHwgkCBxmO9Nf0nr+bXu/rDLKZ7YIIdd/wCyOVlZSOZJNOhKp0argkdWSAYzC4PMbyNTpuPBBqbArBgf1ZiHExqA0AkuG6zpA1gEwtR22jObra0iI/Ko7g5o97g9w8UN+2JaWmrWgggjqqN5ABJ7V3QAMxvzQaQvJlUNh1ajOsYwkSALiTOe4Hwjq3STay5g+jtasJYyfzOqMuDcr8pccwPsiBqbTbUrQobV6toaypWAH/io6drskl0lvbfY27RQaW0QyctWu2XZzDKd3EtMnt3uxpjTshCkTkRp9Hq7mdY2mSDliCLh0w4XiJbGsyQN6lPo3XdMUyAGl0u7Ng0u96DoDraQbrVHSMgEGpVcC0NGajQOXK4ODgM0ZgRqZ17oFV6QA0jTL6pLoDnmnSL3NAcAyTUs3tn56zMpA5MDFYR1J2R4LXQCQQQRIm4KCtHaWKbWJqF9V9Qxd7KYBi18rju5LPIShOKKKIBIrALgCIAiQgCI1q7RpZiAIvxIaPEuIA8VqbPwWSoxz+qc0OBc3r8Pcb7F8HuOqKRDPa1Fa1ekoCkGEPDKriSSc+GYHODYpkhlaABLgWxfNM2hFDKBAzU6eaKXs1KAHZaxrxAqi5LXmd+ccE1As821iI1i3MPh6Qe8uYwsNRpaOuoy2mA+W/1msmn35TpKdZSw+YTTYGgg2q0STepmBmrpBpxwynxKQbPNNYiNYtXH4XrKmZmRrcrAAa1Geyxrdz+SpQ2U4kCWXO6rSmN8dpEeK3NJeQmy9m/9xwtEsHGDGaOFitBp7Rg2tNtDf1lPZgG5XkGAAMpHYEQAHC27TTuWXjnCno6SRNhEAwR47yssrkz1mlxxxQUF3+ocubp9bqkcuc8RuWLVcXb07sTEOLzRccwLHFk6hzYMKbHRfKai6Y1Uj7+X3wWXi9o5Tz5J/EsgG9xM94WXtCiOucBp2Y/xNEfMnwUirI/QWq7WcTonMDtP3qmmgG9xGoHADefDVDp4Zp7R0F8u9xNwOQ0k7g0pTGMLjJ10AAiANABuGvr3mzajNKTujaxGWoJMct2XgBwHJZ1fDFpvpuP3oVzYlck5eC0sR2rbj9/olUnFlOfSwzxvp+pjuYhuYnq9CDy3H6d6AWK9c8nncmOWOW2Qm5iG5ibcxCcxCisUc1CcxNuYgualILOahkJhzUJwQADhRWhRQhGhEaFVoRmNUIda1GYFxjUZjUyQTrWozWrjGozGpkgnWtRm012nTR2MTpEKtYtXY9Adt53CGjnqb+XmkmsWrgKfY8T+nnCrzOonR9nY9+a/TktiYaDlM8fv71WHWdJWtVaYAO8wseoL/fqNCO+O9Z4Hp1wUn7+/vyVGvyva7gKh8mF3zA80SqQ0fM314zr5308c/EVXQHgdm4BPvTZxHIX8RyVvgwaiSg1Js9JijmBjQ7+R09D6LJo1c8u1ljfAtaAfUIGH291dIMAl4ADZ0ki3fH0WtX2FUw+Ew+IDDUbWpSSPaYZ0Ld7S2DI3zI0SJUOtTjUlufaEXti3fp329P8AUDuKDXAAvF++/AAC5HLfA0EKHEE3cMsmJfDRJ5u3zNoPcmsJTDSSAHO3vNw3iGg+07mbd+gZuiWpv4WTZGBLJqOsXXAtIG6eHdzTVQAnXeu1qo47tZvA3kpKpjQ2948vIKrllyVIbqMnsn74XSNWlBj7Kaw1cPFvX5KV2W5j7+/BPCW1mHWadZoWu1+6M5zEJzE65iXexaaPNijmoL2pt7UF7UjQBRzUFzU29qA5qUgCFETKogQqwIzQr4bAve0vaxzmtLWkgTDnkhgjUkkJtuyKo1pvHZz3aRLZyyJ52jVEABjUdjUR2Ae2S5jhETLXCJMDNIse9M/0ZUaASwwRmEX7MNdJyzFntN4s4cU6QQLWo9NiNR2ZULg3q3zLRBa4e0YEyLAneV1jEyQTrGI7WKMYjsYnCcYxaWFu2NImfEzb73JZjE1R0LTabz/Dy81VmVxOl7NltzV6oFiaZjmCCLeInms/E0pdmY5rCblrnFpB35TwmVql03mbR3RaOdoQqoBsRbfaePldZE6PSV5AbJ2Lh3HNiqzdbUxAaeb6g1HIR3ovS/CUmU8+emRADGtIkxYBrBpp3BK47Dwx2R2VxIAdExJAkE3Guqyto7QpMrQ9ksBey2rS3L2o3m91Yo3ymcvVYk7lJvjmjFwOBfVqtpAXc4drc0O1JPJfUulO1WNpMw9NwyUqbWyTYNa2AfRZFPo8KWHbiaZzNqNzA8jzXi9sY5x/L0EyecaA8gp87OO5OTplauJ6+sHXFNhhviQC889/KAvQGowHLT7W5rQZtzOgC8zia+RluHz0/XyXrdpYN2C2aKrpFV5phjHe60uBdmB3kAiDoDxTSS4OlhyRwLb5M8MLjcyN/CBca7t8ftAnVDxQj17+Z/U+rd52uGUHiAY9bjhwGnfAAFUM/flu+QUSOlJ8cCNOuabgd336enetvPMEb1g4luv3/H1WtsmTSCWaEg30daNRwMeGo+fotGh0afVpte1ze00kNvOYPLAzvMOdOkNKXp0Lkkw22Z3DcO8nQD6SRd1do9x1hA/NItrubbuWmDuJ5zV43DK0Cd0cqBr3Et7DS8AGczRBcRwAB33kRCBj+jtSk1zjEMa1z9bS7JAMQ6CW7/e0TD9o8qms/wDUP10nTW2qWq48EEFtQg6g13kHfcRe6jRk5OVui1TKHNLXAsDzJyxma1wbMmT2o3eyZgEEipdEqrqmSWxIBcCSB+YaTosAS0tdaRMWlcOPAmGvE6xXeNwHw8AB4BCO0gJhtQTrGIeJuTfs8ST4pXQOTJ6pROddT/sj/wDcf+K6q6YRjZG3TQaGhrrOLrGnBMsIPapONurabO1CcwfSEU2hrWvADQ3+sZMNL8sxSvHWPHc68rz7AmGBOmSkbp26HMdTLHQ4ZSc9PNGfrIzdVpmv/Mpql0jIblh5GUME1GSGtaGgAilYDLPeTxWBTCYptTom1HpMJtyxc1ri+XOMupzBc6oS09XcZnOJHCDuMZhgmWggcyCfMAfJBoyCCLEXBG7mngzPcCHauaN/FzR8x4i2jhSooxqZpsVKTU1TamQ5ZjEYU/v6KMamKbEatUxoScZKS8Cept4945bryqOjfF/5mVoVsNYmQ2dZsD3nd3rExOOa1+R7xpJcHB4I3iWyZnjCwTxOLPU6fVRzR+oLa1UBkTcmOYAv9B5ry/Sf+une9rXkcHFozfJaT8Ua1XLTF/iPs02DVx4n6pLaFVr6ubdZtMakgWBVkFUeTPqU58Ls+l9HqgOwcPNzleDO4B749IXzHa1CXkn2Q6/PkOZMBepobeNHDDDNAjdviwkfCPMrzWLa6o4OJGVpneb8Bxcq43fBlWgnjW/JSrx5Y30bps/F0utDXBpzke6Xi7ddwytjuC9J0qb+MYWE8CDzb9+q8psytTBJqEsdmJu0mBoNL6AbkXH9MCexQZk/8lQS7vDNB4ymlFuRie+TthepqUmAP00DhBmODcw+RVbn3Xnvpj9VbZ1HMBUe4vedS4yddBwHIWWm1sffpKVyo7mFScVuMZ2z3vt7I3kgDyAJWvhMOGtyizRqT93JvA/mrMgkXjnE+Q3qVXE2AIA0H1J3kpW77LWueDtWpmGWIbuHfqSd5S7bjmLH6HyRp47/AEQh7Vt4+X8CVZilUjDr8SliteAFRqWqNT1RqVqNWlnnhN7UB4Tbwl3hVsgDKuK8KIABsCYYEFgR6YURA7AmKTUFgTVJqdDJWHphM0ZBBGo0hAptR2sG8o7jVj0rn5RoNYHCRZ2pHH9po+Y8RbQdTGspiXOAjdN/JZ9SAZGo3/oUjj3h18vfwJ4xu7v5Ie8Zvh7Ph/NKzfoGrVGcHqmES2WgvI3OM2aqvZSH9ZiKrzwa8/Jgj1XnhjDAGsfEZjzTuG2RXqgENOU3Bs1sd5ifBI5t9I6ENNihzKdL6JL83bGKuLwzdKJeeNV7vlJlI1H/AIh1msa1ovlblptA3uO8o1XZDWXfUaTvyyR++Yk9wKjoeCGMc5rQXENDg0ACS50XNhqUVCUvmLpZsONfBy/q2/1FcViWgdVTgNPtE+0/wGjeSU/BXzkSeLzA8voq19ssZ2WD91sD943PkutxBc0GO0b7zA3C+/f4qSS8mDLrFjXC5GC5u8ZjzJDfABW65szMkaHQAfsjchUcG524qYjAECUjkukcjLqJ5HbMbaG1HVn6kNFmjlxPElXLMwjTgeB7tPKEkylD8p3GFq0aSbpGjEP7Fry2DqPT7MrTGuqxupLT1jT3jj9704MYXNJa0y2NSIknQHeYkxyVMo88HWxSSVGgXQqjFwCJHmkHNJ9oyYnuHxfst57+J3JYihHEd8z5bvH1QUDTao2x2rrlWAZ4EeW/0lYmDxxa7KVtnttPOyFbWVySnFr1LVAlagTbe00HkCfqgPbNgtx5NqnQi9qXqBN1Us9VsAGFF1dQABpo9NAYmaaiIHYmqQS1NN006GTDsCO2khMTdJNRbHK49FW4Inh5rmJ2YcpMB0btE6xXaXOMMbJ3b0diZrx6mafLRh/0BmAd7PHMNOPfvV6Qy/l0A+o42kyR4N0hbNXC9pjXuJDyWucDviWsHBpgid5AG9AqbIxGHcauFfnafao1IuB8Jt6Qe9FQS5L3q3JUjHq7AxbzPVuJ4uI9BMBUPQ7GnRuuvbbf/Mvb7H2u2t2SDTqD2qbtbalp94eRG8BaVfGMpNzVHtYOLjHkN/gj7tS5sX+KyY3t2K/xPk2E2C8134Z4Be0HOze2ADMxG9t5i6YwrerqOa9pEHUjx84tHEL1mNxrH1KlTDU6rnVurFWq1j/YpiMtMx2SR7x4C1l53pDhBUqyGGjlY0tZvFyC8mxgxHeDKyyjTosk1njU6Vdf7NbA1WFhJ7JMwHgtsLDXjE/4lsbI2Hh8Q2qa1Xqy1ssFu0TPHWIFhe68ZgNpvpNyPuIiW3nvGq1cDtSnZucA8HSwnwdCr2tO6OfOD6AbU6JU3AObUyu4hjvUb0HB9Hy6BnHfkcB6rcOLBeGke1YBOnZzh7IS72GEnHpieC6J0gJrVeyPda0ie86+S8zTrU6+IqVKbw2n7NOm2i7s02+yL2nUkmZJNivW4vBva28wbd/6Lw2Fwhw730XbjI4Fp0NyB896aDvs2aeTnkVs13spjWrcmTLTM/Ee1BPe6eEaJLFUGT/WwOJpu9JygeAPeV2eE+BHyYUnVcN36fx9U505Rb8gqlGmCCK3/qd9LLewrGZRFXX9hy80aRqODR9fqV6WlTa0ADdCSbJCDXk1dlYtlFlRuecxI9lwj2++RFTloiV9pUZEACMvuzmDSTDyWmRBAtGnljU/e/vf7WqlRaYu0jzWohWWS+pp19qUi14hkuBAd1ZloM5RYaCZ4yAlNr7RpVmuEhrnVDUL8hJ7RcYJAHxR3NG+6zaqVeoyii/4en/a/wDreol4UShAU001sa23X48EHC0c3vMbHxuie5ejwu1C0NB/DmGZSTUu49hoeZaROSm1kRcTxKCBZlMEGN41CZpuWjWxucNEUBlqCpaqSDE9kAt7IMiY+EWTtPazo1ozJObrL3fm+GZjs63AHBWINmZTE3Gg15TpPBNUk5iMXnp9WOpaOIqE6EGBIsNbbpKDSwv7dP8Af/gmQUw1BkkACSdE6KgaIF+J48hy+fclWvDRlbf4nceTeXz7kWmnQyKYjPUaWBljvJgggyCDNiCAfBEw+0qkZnNBbJBIBEFpLSCRMXB1CZplcoSyq8AAh0VImDPsujduafFE0QafFIA8/i6gaxrWmnlcap9oTMBgBGbQ3JiyBh8e3Bv/APm0g6oXSzECXNe2dJdPVOAOg9N7GNwsPbUo/l1rwHQGVOLDeCTwHfaJHMDtSli31MPiaeR0QKbtRA7RBO+ZvwhVZZbY2uzRu6Uvl/NDW0ukdSqDkENIsBw3QvIY3DPrvkTnDYvYRrDjztEaaptjnYCt1Dzmov8A6p/wk+4Tu++K0AB7otrCwdCSTxuu/wDKPO4bBsrMgxMQWkgEHfZAq7JqUrN/Mp/CTcd36FejpYJoLrCHOLoIBudyfZgszTCO6iRybfhq19T59jMV1beyKjNxynLAMyRu8oWfg6ALs0lw43BH94fW4W10rw7mElsjfbksrABzodI8gPkr4u0NDZJ8Ho6GNqUA1tKpUGbRubM08TlfLYHGEbFZ60Gq4Oc2wcGMaRNzBaBPis3A0y2vLou3sxpoSRHGb/yW01oKqk6fB1sOGDVtGXUwRNg795rT9EN2yHb3W5T9VpuIC62Sd/kl3M1UhfC4FrNLHjvRKlJdy3VmmECFKLMoLecydbjf5LlRXHveHyKHVWyHyo8vqlWaVeorVKWemKqWqKMzAlFxRAACmmGFKsKYYUqINMKaplJsKZplOgjtNNUnJOmUxScrAj9MpqmUjTcmqbkyCPUypiawYBUOjSJ/uu7J+YPghU3K2KvTeBrlJHeO0PUBMyzG6krNvZWFbiHZXQ6mWlztCHN+oMhY/SHozSGjnDLek6e2zgM2rmjnccVyjtT8JUbiGmKNQdsRZpqGQ8AaAkX5gfEUttrauY9kzIEa6HSBrvWLNJufBavgRh4+q9zDSrt6xunWMF7aFzRv5jySmE6RsoDLW6x5BhrmAEOaPizEQd3qibcwTn5aDakG/XgDT2ctOd5HazDQWF4Sx6PS3LmJHAzaN4JJiErpdm3DhllhTXHj9+hst6SUTfq6oHMU/o9ek6ObRpYgOYzMHNbJa8CSNJEEyJ+a+cU8MWuNN1jBLSJIdF4jUGJNuHgvRf8A8/cW49gOjqVQggyHNgHsnRwt6JZwW20CeD3d32PbZwAL4gWWLW6PNEuZbjGnktrpViMj3OHH1Sez+lGFrOFNxdTcezmeBkcdPaBMeMJVdWjGm1LgzxsKq+HDKBaJJB7xZK/joeaPWCo4amm2WgjUF539wjmtzpXQfSw1TITGUCRqJIn0mCvK7HwoYyfePAj5FphPHlWzo6Wc5y74HshOrpHn8jlHr3IGKcRoco4dmPQR5QmX1OJPi4fwKUrO328MvzzFMkdKUi+z9sEHJUvOjoWo2nm0Xl65uF6PCVTkCSaoXHNvhl6Y17/oEOoURrrHvPpb6IFVy1Q+VHm9S7yy+8BVKWeUaoUu8pWZwcrqrK6gAVYUwwpVhR2FKQbplMUilGFHYU6CPU3JljkjTKZpuVhB+k5Mscs+m9NMemQw+xyYpvSDHo3WwCeWnE7gmCgVV7TRZSdp1Vak7iOqruDD3xkIWfhq5a19c3LIp0p31XWDo/ZEu8EPak06zxJLSwVGkxJzw17hyLqZgcCF3EjK2jS4NNV396pYeQzDxWJeZGtQ35VAFQo5fnJ1J4nnvR22Gq6DNlDTuqGelhHaqQtiacttqLt7xBCS2S11PEWfkpOeXTJHVOc3M14Iu0ScsjQa2WjiDoksLgOuxOGpi3WVzTMfBN/INnwTxlSKdRt23PpDW3sW8j80ZuFRo1gx2gLcRIXkKbYqxuNx4r2O09hdVVfRzuaWzoTldF5jmC0+Y3LExeyXtGY3jfb5xKsjJHBexTtM3dm7e6pvVVhnpOEQbkNOoE6t5eSSqYNtO1J4qU9WOBJIB917YkOEEaXieSx8M7rHQ7Qf5jzK26VADQCD7TSOy7SxH1BBFoNkHUWdLBC5b4/9FnPtrHy82kQlK5+5n0ddbL9jl96eaOGaS3kcwJPfN+VwhV+i1SLH/KB8nKWa20+zzhbmeAvTYVmVongh4Xo45hktJ8k5UwVTKQGnhu32+qWXIicYJuzuFaw0iTlzk++5whpBOZuX2jJ0voLXTWLw2FywKgzDg7XsCxeQQO0D2o95XwOFaGObVpOkuHaABIYIkA6g2dHMiZCpWwFEmBTeN8/mETLezEg5YzX1Ftd+vxR5WUrk2Y20KFJrGGm8ucZziR2e6L6yJ36hZbytvbGAl46mm7IGwJEE9pxk8TBbdZb9l1fgd6JGSxOVEx/RdX+zd6fqolJZlsKOwpVhRmlKQbYUwwpNjkxTPhz/AJJ0yDdN6bAI1BG64IvrF+8eaXGHZ/as/drf/mt2ltuNH0rva93ZrnM4ZJkZPZOQWToliDTadx0Pdqj06i0KW3IM56Zu4i1a2bJP/bifyxeLhzhvSuIqCo8vNVl4EBtaAAAAB2NLJyJl2PR2PSzGN/tWfu1f+CYpMbI/MZu92r/wRsdMF00oD8TRY3Tqwzwztj/UUnjKs4h/LKPDKD/uKb6Wf9dR7hx+NvHuWfUH57/8P+hoWNfZnU0326+4Zc4fwVMwm65UtdAdV3i/90F3payqqzvDNYgDlxW10C2IWOdtKsCGUxUbhwR7T3k5nxwAlo5udwXnaZrETkawfE8gW5SCPRL7UwWdnbqPqPAhsvqZGgWhrS6wtG7UCNYdR4MWqi80dkXx5CdLNqP681GGHwQCQDrxBEHV2vFF2HtTrcHiHYqAaOXt5QCWvsLNFzIIsN4XnmioIbUJcAbOJmBdsEnUXsmqILqb6JJAJpnvAzZTfeEzjxRz46ZzpeRei9jnFzMw0LS4Rcbo5j5LaoVg4QLH4TY/xSDcM1ogBXNSB+v3+neVGrOhixPD8LZp1G2VLSqYfaLXANNjpJPzRX0bqpqjUqfRUt5A+CBUgmIFrnv3D6+SPolM+p4knz09IVmNWzn6/Lsx0vJWpHAJd8cArvcgPctDZ54G8DgEB4HAeSI9yA9yRgK5RwHkuqkqIEF2lFa5LgorXJQDTHIzHJRrkZjkyCOMcjMck2ORmvTII8x6Ox6Qa9GZVTpkH2uRWVEk16K16YI70xMYqk/k2PB4/VK12/myN7R6Ej6BH6VuzU6FQagCfEA/NqC90kHw8/4gLLFfA0dHBOs8b8gsc05SFnUa5FpPdP2B6rXqrHxLMp5JIs9EhsYkzr6meGpvv1PGBuA5Wrzbxj0FvM/4eDYSTav33ceXLn3kw1fv737vE8FYiqUQ5Mvpt3F4B8wfomMTTh+kdkjyh/8AtPmkMHU/Opg/GPkY+QWtjKUX4fyPoSlm+SvCqX4me99ktUqff39+S5Vqpc1J0TIfM+SmKfZehwlRxptnUASsfDYQkglbtMBrb8L9ySbsTH8Ntgq74tvPy3pR712rWkz6cBwQHOV0FtRwNZn97k46XRHOQHuXXuQXuRbMRx7kBxVnOQXOSMh3MohyogQCCrtKErNKgBhrkVrks0ojXIhG2uRWuSjXIrHo2Qca9Fa9JteiNemsI42ojNqJJr0Rr01kNjHVM+FaN7fo79ErTqS0dwQqeI7Bah032SxVDuT4+hpse0gcfqqYnCBwSjK8GfRNsrBwt5cPBUTjtZ6LSapZY0+zMrbMIu1K/h38F6ClpdVLwTol3M2tWZWBwTusa4+6Z8VrVbn6KLohBuyUkZ1fZAcbb12nswN5p7Mg1cW1o4u4frwRTb4K5yjBbpFuy0TpCSrYjN3DQfUoVWsSZPluHcguerowrlnD1WteT4IdfqWc9Cc9Vc9Dc9O2cwj3oTnLjnobnJCHHOQnFdc5DJQAdlRVlRQhRQKKIELgq4cgqwKJBhrkRrksHK7XKBGmvRWvSjXIgcjZBsPVw9KB6uHprINtqKwelQ9WD0bCNB66KkJYVF3rFAptO0aNLaBFiA4eR/REbjWzNx3ifksvrFzrEjgmbYe0M0eLv7zZ/HM4n90/ohP2kNwJ74H35LL6xVL0PdoeXtLK+qG6uNcd8DgP11S5ehF6qXp1S6MWTLPI7k7COeqOehuehuehZUXc9Dc5Vc5Dc5AhZzkJzlwuVSUAEJVCVCVxQhFFFECEUUUUIRQKKKELhXC4oiQIFcLqigSwVguqIkLtVgooiQsFFFEUQ6oVFESHFxRRBkKlUKiiBCjlQqKIEKFUKiiBChVXKKKAKqKKIEIooooQ/9k=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7" name="AutoShape 6" descr="data:image/jpeg;base64,/9j/4AAQSkZJRgABAQAAAQABAAD/2wCEAAkGBhQQEBQQEhQUFBQUFBUUFBQUFBQXFhYUFBUVFBUUFBUXHCYeFxklGRQVHy8gIycpLCwsFR4xNTAqNSYrLCkBCQoKDgwOGg8PGiokHx8sLC0sLCwpLCwpLCwsLCwpLCkpKSksKSwsLCwpKSwpLCksLCksKSkpKSwsLCwsKSksLP/AABEIAOEA4QMBIgACEQEDEQH/xAAbAAACAwEBAQAAAAAAAAAAAAADBAACBQEGB//EAEUQAAEDAgMEBwYDBAkEAwEAAAEAAhEDIQQSMQVBUWEGEyJxgZGhMkJSscHwFCPRYpLh8RUzU3KCorLC0jRDY6Mkk9MH/8QAGgEAAgMBAQAAAAAAAAAAAAAAAQIAAwQFBv/EADARAAICAQQBAQUGBwAAAAAAAAABAhEDBBIhMUFRBRMiMmEzcYGhsfAUQlKRweHx/9oADAMBAAIRAxEAPwD5cooosZrIrAKBquAiQ4ArtautaitaoQq1iuGq7WojWIhBhiIGIjWK4YjRAQYrBiMGLTwWxS67+yLW3xxPD5qOl2XYcM8zqCMjIrtw5OgJ8CvRswjGmGgDnF/Mq2UEXPHjuVfvPQ6sPZX9Uv7Hnfwbvhd+6f0Q3UiNQR3ghelA8f18FR9GN+vl/FT3gz9lR8SZ5zIqli362HadWjv0PmLpSrs3e0+B/VMppmXL7OyR5jyZTaMkAakgDvNk7iejtZly0QDBcCMovlu429q32FalhsvbcS0A2gAuJHwgkCBxmO9Nf0nr+bXu/rDLKZ7YIIdd/wCyOVlZSOZJNOhKp0argkdWSAYzC4PMbyNTpuPBBqbArBgf1ZiHExqA0AkuG6zpA1gEwtR22jObra0iI/Ko7g5o97g9w8UN+2JaWmrWgggjqqN5ABJ7V3QAMxvzQaQvJlUNh1ajOsYwkSALiTOe4Hwjq3STay5g+jtasJYyfzOqMuDcr8pccwPsiBqbTbUrQobV6toaypWAH/io6drskl0lvbfY27RQaW0QyctWu2XZzDKd3EtMnt3uxpjTshCkTkRp9Hq7mdY2mSDliCLh0w4XiJbGsyQN6lPo3XdMUyAGl0u7Ng0u96DoDraQbrVHSMgEGpVcC0NGajQOXK4ODgM0ZgRqZ17oFV6QA0jTL6pLoDnmnSL3NAcAyTUs3tn56zMpA5MDFYR1J2R4LXQCQQQRIm4KCtHaWKbWJqF9V9Qxd7KYBi18rju5LPIShOKKKIBIrALgCIAiQgCI1q7RpZiAIvxIaPEuIA8VqbPwWSoxz+qc0OBc3r8Pcb7F8HuOqKRDPa1Fa1ekoCkGEPDKriSSc+GYHODYpkhlaABLgWxfNM2hFDKBAzU6eaKXs1KAHZaxrxAqi5LXmd+ccE1As821iI1i3MPh6Qe8uYwsNRpaOuoy2mA+W/1msmn35TpKdZSw+YTTYGgg2q0STepmBmrpBpxwynxKQbPNNYiNYtXH4XrKmZmRrcrAAa1Geyxrdz+SpQ2U4kCWXO6rSmN8dpEeK3NJeQmy9m/9xwtEsHGDGaOFitBp7Rg2tNtDf1lPZgG5XkGAAMpHYEQAHC27TTuWXjnCno6SRNhEAwR47yssrkz1mlxxxQUF3+ocubp9bqkcuc8RuWLVcXb07sTEOLzRccwLHFk6hzYMKbHRfKai6Y1Uj7+X3wWXi9o5Tz5J/EsgG9xM94WXtCiOucBp2Y/xNEfMnwUirI/QWq7WcTonMDtP3qmmgG9xGoHADefDVDp4Zp7R0F8u9xNwOQ0k7g0pTGMLjJ10AAiANABuGvr3mzajNKTujaxGWoJMct2XgBwHJZ1fDFpvpuP3oVzYlck5eC0sR2rbj9/olUnFlOfSwzxvp+pjuYhuYnq9CDy3H6d6AWK9c8nncmOWOW2Qm5iG5ibcxCcxCisUc1CcxNuYgualILOahkJhzUJwQADhRWhRQhGhEaFVoRmNUIda1GYFxjUZjUyQTrWozWrjGozGpkgnWtRm012nTR2MTpEKtYtXY9Adt53CGjnqb+XmkmsWrgKfY8T+nnCrzOonR9nY9+a/TktiYaDlM8fv71WHWdJWtVaYAO8wseoL/fqNCO+O9Z4Hp1wUn7+/vyVGvyva7gKh8mF3zA80SqQ0fM314zr5308c/EVXQHgdm4BPvTZxHIX8RyVvgwaiSg1Js9JijmBjQ7+R09D6LJo1c8u1ljfAtaAfUIGH291dIMAl4ADZ0ki3fH0WtX2FUw+Ew+IDDUbWpSSPaYZ0Ld7S2DI3zI0SJUOtTjUlufaEXti3fp329P8AUDuKDXAAvF++/AAC5HLfA0EKHEE3cMsmJfDRJ5u3zNoPcmsJTDSSAHO3vNw3iGg+07mbd+gZuiWpv4WTZGBLJqOsXXAtIG6eHdzTVQAnXeu1qo47tZvA3kpKpjQ2948vIKrllyVIbqMnsn74XSNWlBj7Kaw1cPFvX5KV2W5j7+/BPCW1mHWadZoWu1+6M5zEJzE65iXexaaPNijmoL2pt7UF7UjQBRzUFzU29qA5qUgCFETKogQqwIzQr4bAve0vaxzmtLWkgTDnkhgjUkkJtuyKo1pvHZz3aRLZyyJ52jVEABjUdjUR2Ae2S5jhETLXCJMDNIse9M/0ZUaASwwRmEX7MNdJyzFntN4s4cU6QQLWo9NiNR2ZULg3q3zLRBa4e0YEyLAneV1jEyQTrGI7WKMYjsYnCcYxaWFu2NImfEzb73JZjE1R0LTabz/Dy81VmVxOl7NltzV6oFiaZjmCCLeInms/E0pdmY5rCblrnFpB35TwmVql03mbR3RaOdoQqoBsRbfaePldZE6PSV5AbJ2Lh3HNiqzdbUxAaeb6g1HIR3ovS/CUmU8+emRADGtIkxYBrBpp3BK47Dwx2R2VxIAdExJAkE3Guqyto7QpMrQ9ksBey2rS3L2o3m91Yo3ymcvVYk7lJvjmjFwOBfVqtpAXc4drc0O1JPJfUulO1WNpMw9NwyUqbWyTYNa2AfRZFPo8KWHbiaZzNqNzA8jzXi9sY5x/L0EyecaA8gp87OO5OTplauJ6+sHXFNhhviQC889/KAvQGowHLT7W5rQZtzOgC8zia+RluHz0/XyXrdpYN2C2aKrpFV5phjHe60uBdmB3kAiDoDxTSS4OlhyRwLb5M8MLjcyN/CBca7t8ftAnVDxQj17+Z/U+rd52uGUHiAY9bjhwGnfAAFUM/flu+QUSOlJ8cCNOuabgd336enetvPMEb1g4luv3/H1WtsmTSCWaEg30daNRwMeGo+fotGh0afVpte1ze00kNvOYPLAzvMOdOkNKXp0Lkkw22Z3DcO8nQD6SRd1do9x1hA/NItrubbuWmDuJ5zV43DK0Cd0cqBr3Et7DS8AGczRBcRwAB33kRCBj+jtSk1zjEMa1z9bS7JAMQ6CW7/e0TD9o8qms/wDUP10nTW2qWq48EEFtQg6g13kHfcRe6jRk5OVui1TKHNLXAsDzJyxma1wbMmT2o3eyZgEEipdEqrqmSWxIBcCSB+YaTosAS0tdaRMWlcOPAmGvE6xXeNwHw8AB4BCO0gJhtQTrGIeJuTfs8ST4pXQOTJ6pROddT/sj/wDcf+K6q6YRjZG3TQaGhrrOLrGnBMsIPapONurabO1CcwfSEU2hrWvADQ3+sZMNL8sxSvHWPHc68rz7AmGBOmSkbp26HMdTLHQ4ZSc9PNGfrIzdVpmv/Mpql0jIblh5GUME1GSGtaGgAilYDLPeTxWBTCYptTom1HpMJtyxc1ri+XOMupzBc6oS09XcZnOJHCDuMZhgmWggcyCfMAfJBoyCCLEXBG7mngzPcCHauaN/FzR8x4i2jhSooxqZpsVKTU1TamQ5ZjEYU/v6KMamKbEatUxoScZKS8Cept4945bryqOjfF/5mVoVsNYmQ2dZsD3nd3rExOOa1+R7xpJcHB4I3iWyZnjCwTxOLPU6fVRzR+oLa1UBkTcmOYAv9B5ry/Sf+une9rXkcHFozfJaT8Ua1XLTF/iPs02DVx4n6pLaFVr6ubdZtMakgWBVkFUeTPqU58Ls+l9HqgOwcPNzleDO4B749IXzHa1CXkn2Q6/PkOZMBepobeNHDDDNAjdviwkfCPMrzWLa6o4OJGVpneb8Bxcq43fBlWgnjW/JSrx5Y30bps/F0utDXBpzke6Xi7ddwytjuC9J0qb+MYWE8CDzb9+q8psytTBJqEsdmJu0mBoNL6AbkXH9MCexQZk/8lQS7vDNB4ymlFuRie+TthepqUmAP00DhBmODcw+RVbn3Xnvpj9VbZ1HMBUe4vedS4yddBwHIWWm1sffpKVyo7mFScVuMZ2z3vt7I3kgDyAJWvhMOGtyizRqT93JvA/mrMgkXjnE+Q3qVXE2AIA0H1J3kpW77LWueDtWpmGWIbuHfqSd5S7bjmLH6HyRp47/AEQh7Vt4+X8CVZilUjDr8SliteAFRqWqNT1RqVqNWlnnhN7UB4Tbwl3hVsgDKuK8KIABsCYYEFgR6YURA7AmKTUFgTVJqdDJWHphM0ZBBGo0hAptR2sG8o7jVj0rn5RoNYHCRZ2pHH9po+Y8RbQdTGspiXOAjdN/JZ9SAZGo3/oUjj3h18vfwJ4xu7v5Ie8Zvh7Ph/NKzfoGrVGcHqmES2WgvI3OM2aqvZSH9ZiKrzwa8/Jgj1XnhjDAGsfEZjzTuG2RXqgENOU3Bs1sd5ifBI5t9I6ENNihzKdL6JL83bGKuLwzdKJeeNV7vlJlI1H/AIh1msa1ovlblptA3uO8o1XZDWXfUaTvyyR++Yk9wKjoeCGMc5rQXENDg0ACS50XNhqUVCUvmLpZsONfBy/q2/1FcViWgdVTgNPtE+0/wGjeSU/BXzkSeLzA8voq19ssZ2WD91sD943PkutxBc0GO0b7zA3C+/f4qSS8mDLrFjXC5GC5u8ZjzJDfABW65szMkaHQAfsjchUcG524qYjAECUjkukcjLqJ5HbMbaG1HVn6kNFmjlxPElXLMwjTgeB7tPKEkylD8p3GFq0aSbpGjEP7Fry2DqPT7MrTGuqxupLT1jT3jj9704MYXNJa0y2NSIknQHeYkxyVMo88HWxSSVGgXQqjFwCJHmkHNJ9oyYnuHxfst57+J3JYihHEd8z5bvH1QUDTao2x2rrlWAZ4EeW/0lYmDxxa7KVtnttPOyFbWVySnFr1LVAlagTbe00HkCfqgPbNgtx5NqnQi9qXqBN1Us9VsAGFF1dQABpo9NAYmaaiIHYmqQS1NN006GTDsCO2khMTdJNRbHK49FW4Inh5rmJ2YcpMB0btE6xXaXOMMbJ3b0diZrx6mafLRh/0BmAd7PHMNOPfvV6Qy/l0A+o42kyR4N0hbNXC9pjXuJDyWucDviWsHBpgid5AG9AqbIxGHcauFfnafao1IuB8Jt6Qe9FQS5L3q3JUjHq7AxbzPVuJ4uI9BMBUPQ7GnRuuvbbf/Mvb7H2u2t2SDTqD2qbtbalp94eRG8BaVfGMpNzVHtYOLjHkN/gj7tS5sX+KyY3t2K/xPk2E2C8134Z4Be0HOze2ADMxG9t5i6YwrerqOa9pEHUjx84tHEL1mNxrH1KlTDU6rnVurFWq1j/YpiMtMx2SR7x4C1l53pDhBUqyGGjlY0tZvFyC8mxgxHeDKyyjTosk1njU6Vdf7NbA1WFhJ7JMwHgtsLDXjE/4lsbI2Hh8Q2qa1Xqy1ssFu0TPHWIFhe68ZgNpvpNyPuIiW3nvGq1cDtSnZucA8HSwnwdCr2tO6OfOD6AbU6JU3AObUyu4hjvUb0HB9Hy6BnHfkcB6rcOLBeGke1YBOnZzh7IS72GEnHpieC6J0gJrVeyPda0ie86+S8zTrU6+IqVKbw2n7NOm2i7s02+yL2nUkmZJNivW4vBva28wbd/6Lw2Fwhw730XbjI4Fp0NyB896aDvs2aeTnkVs13spjWrcmTLTM/Ee1BPe6eEaJLFUGT/WwOJpu9JygeAPeV2eE+BHyYUnVcN36fx9U505Rb8gqlGmCCK3/qd9LLewrGZRFXX9hy80aRqODR9fqV6WlTa0ADdCSbJCDXk1dlYtlFlRuecxI9lwj2++RFTloiV9pUZEACMvuzmDSTDyWmRBAtGnljU/e/vf7WqlRaYu0jzWohWWS+pp19qUi14hkuBAd1ZloM5RYaCZ4yAlNr7RpVmuEhrnVDUL8hJ7RcYJAHxR3NG+6zaqVeoyii/4en/a/wDreol4UShAU001sa23X48EHC0c3vMbHxuie5ejwu1C0NB/DmGZSTUu49hoeZaROSm1kRcTxKCBZlMEGN41CZpuWjWxucNEUBlqCpaqSDE9kAt7IMiY+EWTtPazo1ozJObrL3fm+GZjs63AHBWINmZTE3Gg15TpPBNUk5iMXnp9WOpaOIqE6EGBIsNbbpKDSwv7dP8Af/gmQUw1BkkACSdE6KgaIF+J48hy+fclWvDRlbf4nceTeXz7kWmnQyKYjPUaWBljvJgggyCDNiCAfBEw+0qkZnNBbJBIBEFpLSCRMXB1CZplcoSyq8AAh0VImDPsujduafFE0QafFIA8/i6gaxrWmnlcap9oTMBgBGbQ3JiyBh8e3Bv/APm0g6oXSzECXNe2dJdPVOAOg9N7GNwsPbUo/l1rwHQGVOLDeCTwHfaJHMDtSli31MPiaeR0QKbtRA7RBO+ZvwhVZZbY2uzRu6Uvl/NDW0ukdSqDkENIsBw3QvIY3DPrvkTnDYvYRrDjztEaaptjnYCt1Dzmov8A6p/wk+4Tu++K0AB7otrCwdCSTxuu/wDKPO4bBsrMgxMQWkgEHfZAq7JqUrN/Mp/CTcd36FejpYJoLrCHOLoIBudyfZgszTCO6iRybfhq19T59jMV1beyKjNxynLAMyRu8oWfg6ALs0lw43BH94fW4W10rw7mElsjfbksrABzodI8gPkr4u0NDZJ8Ho6GNqUA1tKpUGbRubM08TlfLYHGEbFZ60Gq4Oc2wcGMaRNzBaBPis3A0y2vLou3sxpoSRHGb/yW01oKqk6fB1sOGDVtGXUwRNg795rT9EN2yHb3W5T9VpuIC62Sd/kl3M1UhfC4FrNLHjvRKlJdy3VmmECFKLMoLecydbjf5LlRXHveHyKHVWyHyo8vqlWaVeorVKWemKqWqKMzAlFxRAACmmGFKsKYYUqINMKaplJsKZplOgjtNNUnJOmUxScrAj9MpqmUjTcmqbkyCPUypiawYBUOjSJ/uu7J+YPghU3K2KvTeBrlJHeO0PUBMyzG6krNvZWFbiHZXQ6mWlztCHN+oMhY/SHozSGjnDLek6e2zgM2rmjnccVyjtT8JUbiGmKNQdsRZpqGQ8AaAkX5gfEUttrauY9kzIEa6HSBrvWLNJufBavgRh4+q9zDSrt6xunWMF7aFzRv5jySmE6RsoDLW6x5BhrmAEOaPizEQd3qibcwTn5aDakG/XgDT2ctOd5HazDQWF4Sx6PS3LmJHAzaN4JJiErpdm3DhllhTXHj9+hst6SUTfq6oHMU/o9ek6ObRpYgOYzMHNbJa8CSNJEEyJ+a+cU8MWuNN1jBLSJIdF4jUGJNuHgvRf8A8/cW49gOjqVQggyHNgHsnRwt6JZwW20CeD3d32PbZwAL4gWWLW6PNEuZbjGnktrpViMj3OHH1Sez+lGFrOFNxdTcezmeBkcdPaBMeMJVdWjGm1LgzxsKq+HDKBaJJB7xZK/joeaPWCo4amm2WgjUF539wjmtzpXQfSw1TITGUCRqJIn0mCvK7HwoYyfePAj5FphPHlWzo6Wc5y74HshOrpHn8jlHr3IGKcRoco4dmPQR5QmX1OJPi4fwKUrO328MvzzFMkdKUi+z9sEHJUvOjoWo2nm0Xl65uF6PCVTkCSaoXHNvhl6Y17/oEOoURrrHvPpb6IFVy1Q+VHm9S7yy+8BVKWeUaoUu8pWZwcrqrK6gAVYUwwpVhR2FKQbplMUilGFHYU6CPU3JljkjTKZpuVhB+k5Mscs+m9NMemQw+xyYpvSDHo3WwCeWnE7gmCgVV7TRZSdp1Vak7iOqruDD3xkIWfhq5a19c3LIp0p31XWDo/ZEu8EPak06zxJLSwVGkxJzw17hyLqZgcCF3EjK2jS4NNV396pYeQzDxWJeZGtQ35VAFQo5fnJ1J4nnvR22Gq6DNlDTuqGelhHaqQtiacttqLt7xBCS2S11PEWfkpOeXTJHVOc3M14Iu0ScsjQa2WjiDoksLgOuxOGpi3WVzTMfBN/INnwTxlSKdRt23PpDW3sW8j80ZuFRo1gx2gLcRIXkKbYqxuNx4r2O09hdVVfRzuaWzoTldF5jmC0+Y3LExeyXtGY3jfb5xKsjJHBexTtM3dm7e6pvVVhnpOEQbkNOoE6t5eSSqYNtO1J4qU9WOBJIB917YkOEEaXieSx8M7rHQ7Qf5jzK26VADQCD7TSOy7SxH1BBFoNkHUWdLBC5b4/9FnPtrHy82kQlK5+5n0ddbL9jl96eaOGaS3kcwJPfN+VwhV+i1SLH/KB8nKWa20+zzhbmeAvTYVmVongh4Xo45hktJ8k5UwVTKQGnhu32+qWXIicYJuzuFaw0iTlzk++5whpBOZuX2jJ0voLXTWLw2FywKgzDg7XsCxeQQO0D2o95XwOFaGObVpOkuHaABIYIkA6g2dHMiZCpWwFEmBTeN8/mETLezEg5YzX1Ftd+vxR5WUrk2Y20KFJrGGm8ucZziR2e6L6yJ36hZbytvbGAl46mm7IGwJEE9pxk8TBbdZb9l1fgd6JGSxOVEx/RdX+zd6fqolJZlsKOwpVhRmlKQbYUwwpNjkxTPhz/AJJ0yDdN6bAI1BG64IvrF+8eaXGHZ/as/drf/mt2ltuNH0rva93ZrnM4ZJkZPZOQWToliDTadx0Pdqj06i0KW3IM56Zu4i1a2bJP/bifyxeLhzhvSuIqCo8vNVl4EBtaAAAAB2NLJyJl2PR2PSzGN/tWfu1f+CYpMbI/MZu92r/wRsdMF00oD8TRY3Tqwzwztj/UUnjKs4h/LKPDKD/uKb6Wf9dR7hx+NvHuWfUH57/8P+hoWNfZnU0326+4Zc4fwVMwm65UtdAdV3i/90F3payqqzvDNYgDlxW10C2IWOdtKsCGUxUbhwR7T3k5nxwAlo5udwXnaZrETkawfE8gW5SCPRL7UwWdnbqPqPAhsvqZGgWhrS6wtG7UCNYdR4MWqi80dkXx5CdLNqP681GGHwQCQDrxBEHV2vFF2HtTrcHiHYqAaOXt5QCWvsLNFzIIsN4XnmioIbUJcAbOJmBdsEnUXsmqILqb6JJAJpnvAzZTfeEzjxRz46ZzpeRei9jnFzMw0LS4Rcbo5j5LaoVg4QLH4TY/xSDcM1ogBXNSB+v3+neVGrOhixPD8LZp1G2VLSqYfaLXANNjpJPzRX0bqpqjUqfRUt5A+CBUgmIFrnv3D6+SPolM+p4knz09IVmNWzn6/Lsx0vJWpHAJd8cArvcgPctDZ54G8DgEB4HAeSI9yA9yRgK5RwHkuqkqIEF2lFa5LgorXJQDTHIzHJRrkZjkyCOMcjMck2ORmvTII8x6Ox6Qa9GZVTpkH2uRWVEk16K16YI70xMYqk/k2PB4/VK12/myN7R6Ej6BH6VuzU6FQagCfEA/NqC90kHw8/4gLLFfA0dHBOs8b8gsc05SFnUa5FpPdP2B6rXqrHxLMp5JIs9EhsYkzr6meGpvv1PGBuA5Wrzbxj0FvM/4eDYSTav33ceXLn3kw1fv737vE8FYiqUQ5Mvpt3F4B8wfomMTTh+kdkjyh/8AtPmkMHU/Opg/GPkY+QWtjKUX4fyPoSlm+SvCqX4me99ktUqff39+S5Vqpc1J0TIfM+SmKfZehwlRxptnUASsfDYQkglbtMBrb8L9ySbsTH8Ntgq74tvPy3pR712rWkz6cBwQHOV0FtRwNZn97k46XRHOQHuXXuQXuRbMRx7kBxVnOQXOSMh3MohyogQCCrtKErNKgBhrkVrks0ojXIhG2uRWuSjXIrHo2Qca9Fa9JteiNemsI42ojNqJJr0Rr01kNjHVM+FaN7fo79ErTqS0dwQqeI7Bah032SxVDuT4+hpse0gcfqqYnCBwSjK8GfRNsrBwt5cPBUTjtZ6LSapZY0+zMrbMIu1K/h38F6ClpdVLwTol3M2tWZWBwTusa4+6Z8VrVbn6KLohBuyUkZ1fZAcbb12nswN5p7Mg1cW1o4u4frwRTb4K5yjBbpFuy0TpCSrYjN3DQfUoVWsSZPluHcguerowrlnD1WteT4IdfqWc9Cc9Vc9Dc9O2cwj3oTnLjnobnJCHHOQnFdc5DJQAdlRVlRQhRQKKIELgq4cgqwKJBhrkRrksHK7XKBGmvRWvSjXIgcjZBsPVw9KB6uHprINtqKwelQ9WD0bCNB66KkJYVF3rFAptO0aNLaBFiA4eR/REbjWzNx3ifksvrFzrEjgmbYe0M0eLv7zZ/HM4n90/ohP2kNwJ74H35LL6xVL0PdoeXtLK+qG6uNcd8DgP11S5ehF6qXp1S6MWTLPI7k7COeqOehuehuehZUXc9Dc5Vc5Dc5AhZzkJzlwuVSUAEJVCVCVxQhFFFECEUUUUIRQKKKELhXC4oiQIFcLqigSwVguqIkLtVgooiQsFFFEUQ6oVFESHFxRRBkKlUKiiBCjlQqKIEKFUKiiBChVXKKKAKqKKIEIooooQ/9k=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4104" name="Picture 8" descr="http://jblog.jb.com.br/asuasaude/files/2012/09/rin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51" y="1916832"/>
            <a:ext cx="306361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23057" y="0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 sobre os Rins</a:t>
            </a:r>
          </a:p>
        </p:txBody>
      </p:sp>
    </p:spTree>
    <p:extLst>
      <p:ext uri="{BB962C8B-B14F-4D97-AF65-F5344CB8AC3E}">
        <p14:creationId xmlns:p14="http://schemas.microsoft.com/office/powerpoint/2010/main" val="2824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3057" y="0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 sobre os Rins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2241" y="1103040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c) afetar a </a:t>
            </a:r>
            <a:r>
              <a:rPr lang="pt-BR" dirty="0" smtClean="0"/>
              <a:t>reabsorção </a:t>
            </a:r>
            <a:r>
              <a:rPr lang="pt-BR" dirty="0"/>
              <a:t>ou a função de excreção do túbulo;</a:t>
            </a:r>
          </a:p>
          <a:p>
            <a:pPr marL="0" indent="0" algn="ctr">
              <a:buNone/>
            </a:pPr>
            <a:r>
              <a:rPr lang="pt-BR" dirty="0"/>
              <a:t>d) bloquear o túbulo, obstruindo o fluxo de urina.</a:t>
            </a:r>
          </a:p>
          <a:p>
            <a:pPr algn="ctr"/>
            <a:endParaRPr lang="pt-BR" dirty="0"/>
          </a:p>
        </p:txBody>
      </p:sp>
      <p:pic>
        <p:nvPicPr>
          <p:cNvPr id="5" name="Picture 2" descr="http://www.brasilfront.com.br/wp-content/uploads/filtracao-sangue-formacao-da-ur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56992"/>
            <a:ext cx="5832648" cy="324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3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1" y="1069583"/>
            <a:ext cx="8471183" cy="3450696"/>
          </a:xfrm>
        </p:spPr>
        <p:txBody>
          <a:bodyPr/>
          <a:lstStyle/>
          <a:p>
            <a:r>
              <a:rPr lang="pt-BR" dirty="0"/>
              <a:t>Neurotoxicidade é a capacidade que um agente químico, físico </a:t>
            </a:r>
            <a:r>
              <a:rPr lang="pt-BR" dirty="0" smtClean="0"/>
              <a:t>ou biológico </a:t>
            </a:r>
            <a:r>
              <a:rPr lang="pt-BR" dirty="0"/>
              <a:t>possui de causar um efeito adverso ao SN. Uma relação </a:t>
            </a:r>
            <a:r>
              <a:rPr lang="pt-BR" dirty="0" smtClean="0"/>
              <a:t>de compostos </a:t>
            </a:r>
            <a:r>
              <a:rPr lang="pt-BR" dirty="0"/>
              <a:t>com essa característica pode ser vista na Tabela </a:t>
            </a:r>
            <a:r>
              <a:rPr lang="pt-BR" dirty="0" smtClean="0"/>
              <a:t>a seguir: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78" y="3789042"/>
            <a:ext cx="7261779" cy="300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39553" y="32048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Efeitos no sistema </a:t>
            </a:r>
            <a:r>
              <a:rPr lang="pt-BR" sz="4000" b="1" dirty="0" smtClean="0">
                <a:latin typeface="+mj-lt"/>
              </a:rPr>
              <a:t>nervoso</a:t>
            </a:r>
            <a:endParaRPr lang="pt-BR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61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3" y="32048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Efeitos no sistema </a:t>
            </a:r>
            <a:r>
              <a:rPr lang="pt-BR" sz="4000" b="1" dirty="0" smtClean="0">
                <a:latin typeface="+mj-lt"/>
              </a:rPr>
              <a:t>nervoso</a:t>
            </a:r>
            <a:endParaRPr lang="pt-BR" sz="4000" b="1" dirty="0">
              <a:latin typeface="+mj-lt"/>
            </a:endParaRPr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-30021" y="946448"/>
            <a:ext cx="5688632" cy="5722912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No século XIX, o mercúrio foi usado na fabricação de </a:t>
            </a:r>
            <a:r>
              <a:rPr lang="pt-BR" dirty="0" smtClean="0"/>
              <a:t>chapéus, para </a:t>
            </a:r>
            <a:r>
              <a:rPr lang="pt-BR" dirty="0"/>
              <a:t>prevenir o crescimento de fungos no produto. A exposição repetida </a:t>
            </a:r>
            <a:r>
              <a:rPr lang="pt-BR" dirty="0" smtClean="0"/>
              <a:t>a mercúrio </a:t>
            </a:r>
            <a:r>
              <a:rPr lang="pt-BR" dirty="0"/>
              <a:t>provocou nos trabalhadores o desenvolvimento de tremores e </a:t>
            </a:r>
            <a:r>
              <a:rPr lang="pt-BR" dirty="0" smtClean="0"/>
              <a:t>danos cerebrais </a:t>
            </a:r>
            <a:r>
              <a:rPr lang="pt-BR" dirty="0"/>
              <a:t>de onde se origina a expressão: “As mad as hatter” (Tão </a:t>
            </a:r>
            <a:r>
              <a:rPr lang="pt-BR" dirty="0" smtClean="0"/>
              <a:t>louco quanto </a:t>
            </a:r>
            <a:r>
              <a:rPr lang="pt-BR" dirty="0"/>
              <a:t>o chapeleiro). Adultos expostos a mercúrio perdem, inicialmente, </a:t>
            </a:r>
            <a:r>
              <a:rPr lang="pt-BR" dirty="0" smtClean="0"/>
              <a:t>a coordenação</a:t>
            </a:r>
            <a:r>
              <a:rPr lang="pt-BR" dirty="0"/>
              <a:t>, e, em seguida, surgem tremores, problemas de </a:t>
            </a:r>
            <a:r>
              <a:rPr lang="pt-BR" dirty="0" smtClean="0"/>
              <a:t>audição, fraqueza </a:t>
            </a:r>
            <a:r>
              <a:rPr lang="pt-BR" dirty="0"/>
              <a:t>muscular e, por fim, distúrbios mentais.</a:t>
            </a:r>
          </a:p>
          <a:p>
            <a:endParaRPr lang="pt-BR" dirty="0"/>
          </a:p>
        </p:txBody>
      </p:sp>
      <p:pic>
        <p:nvPicPr>
          <p:cNvPr id="5122" name="Picture 2" descr="https://encrypted-tbn0.gstatic.com/images?q=tbn:ANd9GcSC4XOYXITpMH9TEuqTKbK14A0t0b5-KIDpJ-EPz7w0Ei1gaIiYF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38" y="1844824"/>
            <a:ext cx="320035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3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540" y="25354"/>
            <a:ext cx="8376552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EFEITOS DAS </a:t>
            </a:r>
            <a:r>
              <a:rPr lang="pt-BR" sz="4000" b="1" dirty="0" smtClean="0">
                <a:latin typeface="+mj-lt"/>
              </a:rPr>
              <a:t>SUBSTÂNCIAS QUÍMICAS NO AMBIENTE</a:t>
            </a:r>
            <a:endParaRPr lang="pt-BR" sz="4000" b="1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1540" y="1103040"/>
            <a:ext cx="8424936" cy="3165508"/>
          </a:xfrm>
        </p:spPr>
        <p:txBody>
          <a:bodyPr/>
          <a:lstStyle/>
          <a:p>
            <a:r>
              <a:rPr lang="pt-BR" dirty="0"/>
              <a:t>Substâncias tóxicas não têm efeitos nocivos apenas sobre a </a:t>
            </a:r>
            <a:r>
              <a:rPr lang="pt-BR" dirty="0" smtClean="0"/>
              <a:t>saúde humana</a:t>
            </a:r>
            <a:r>
              <a:rPr lang="pt-BR" dirty="0"/>
              <a:t>, mas podem causar desequilíbrio ecológico nos vários </a:t>
            </a:r>
            <a:r>
              <a:rPr lang="pt-BR" dirty="0" smtClean="0"/>
              <a:t>sistemas existentes </a:t>
            </a:r>
            <a:r>
              <a:rPr lang="pt-BR" dirty="0"/>
              <a:t>em rios, lagos, oceanos, mares, estuários, alagados, florestas </a:t>
            </a:r>
            <a:r>
              <a:rPr lang="pt-BR" dirty="0" smtClean="0"/>
              <a:t>e solos</a:t>
            </a:r>
            <a:r>
              <a:rPr lang="pt-BR" dirty="0"/>
              <a:t>. </a:t>
            </a:r>
          </a:p>
        </p:txBody>
      </p:sp>
      <p:pic>
        <p:nvPicPr>
          <p:cNvPr id="6148" name="Picture 4" descr="http://th06.deviantart.net/fs70/PRE/f/2012/238/2/7/modern_environment_by_mozzila_111-d5cgv3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33058"/>
            <a:ext cx="4896544" cy="275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8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9" y="1268760"/>
            <a:ext cx="8568952" cy="2109080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Os contaminantes que se mostram como as maiores ameaças </a:t>
            </a:r>
            <a:r>
              <a:rPr lang="pt-BR" dirty="0" smtClean="0"/>
              <a:t>aos ambientes </a:t>
            </a:r>
            <a:r>
              <a:rPr lang="pt-BR" dirty="0"/>
              <a:t>aquáticos são: esgoto, excesso de nutrientes, compostos </a:t>
            </a:r>
            <a:r>
              <a:rPr lang="pt-BR" dirty="0" smtClean="0"/>
              <a:t>orgânicos sintéticos, lixo, plásticos, metais, petróleo/hidrocarbonetos </a:t>
            </a:r>
            <a:r>
              <a:rPr lang="pt-BR" dirty="0"/>
              <a:t>e </a:t>
            </a:r>
            <a:r>
              <a:rPr lang="pt-BR" dirty="0" smtClean="0"/>
              <a:t>hidrocarbonetos policíclicos </a:t>
            </a:r>
            <a:r>
              <a:rPr lang="pt-BR" dirty="0"/>
              <a:t>aromáticos (PAHs). </a:t>
            </a:r>
          </a:p>
        </p:txBody>
      </p:sp>
      <p:pic>
        <p:nvPicPr>
          <p:cNvPr id="7170" name="Picture 2" descr="http://biologiaambiental-ufal2008.wikidot.com/local--files/poluicao-da-agua/P_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90" y="3615568"/>
            <a:ext cx="6399717" cy="31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6251" y="163183"/>
            <a:ext cx="849694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742950" indent="-742950" algn="l" defTabSz="914400" rtl="0" eaLnBrk="1" latinLnBrk="0" hangingPunct="1">
              <a:spcBef>
                <a:spcPct val="0"/>
              </a:spcBef>
              <a:buFont typeface="+mj-lt"/>
              <a:buNone/>
              <a:defRPr lang="pt-BR" sz="2800" kern="1200" dirty="0" smtClean="0">
                <a:solidFill>
                  <a:srgbClr val="EEECE1">
                    <a:lumMod val="25000"/>
                  </a:srgb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 algn="ctr"/>
            <a:r>
              <a:rPr lang="pt-BR" sz="4000" b="1" dirty="0" smtClean="0">
                <a:latin typeface="+mj-lt"/>
              </a:rPr>
              <a:t>Substâncias químicas nos ambientes aquáticos</a:t>
            </a:r>
            <a:endParaRPr lang="pt-BR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0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51" y="163183"/>
            <a:ext cx="8496943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Substâncias químicas nos ambientes aquáticos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36712" y="1340768"/>
            <a:ext cx="8507288" cy="1800200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Muitas das substâncias poluidoras </a:t>
            </a:r>
            <a:r>
              <a:rPr lang="pt-BR" dirty="0" smtClean="0"/>
              <a:t>originadas de </a:t>
            </a:r>
            <a:r>
              <a:rPr lang="pt-BR" dirty="0"/>
              <a:t>fontes terrestres, como pesticidas e metais, são uma </a:t>
            </a:r>
            <a:r>
              <a:rPr lang="pt-BR" dirty="0" smtClean="0"/>
              <a:t>preocupação particular </a:t>
            </a:r>
            <a:r>
              <a:rPr lang="pt-BR" dirty="0"/>
              <a:t>ao ambiente marinho, pois exibem ao mesmo tempo toxicidade </a:t>
            </a:r>
            <a:r>
              <a:rPr lang="pt-BR" dirty="0" smtClean="0"/>
              <a:t>e persistência</a:t>
            </a:r>
            <a:r>
              <a:rPr lang="pt-BR" dirty="0"/>
              <a:t>, mostrando-se bioacumulativas na cadeia alimentar.</a:t>
            </a:r>
          </a:p>
          <a:p>
            <a:endParaRPr lang="pt-BR" dirty="0"/>
          </a:p>
        </p:txBody>
      </p:sp>
      <p:pic>
        <p:nvPicPr>
          <p:cNvPr id="8194" name="Picture 2" descr="http://foodsafetybrazil.com/wp-content/uploads/2012/10/Cadeia-aliment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4" y="3404153"/>
            <a:ext cx="78052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6293" y="214832"/>
            <a:ext cx="7991416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Substâncias químicas nos ambientes aquáticos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Eutrofização </a:t>
            </a:r>
            <a:endParaRPr lang="pt-BR" dirty="0"/>
          </a:p>
        </p:txBody>
      </p:sp>
      <p:pic>
        <p:nvPicPr>
          <p:cNvPr id="9218" name="Picture 2" descr="http://4.bp.blogspot.com/-IpV9ID1RSGo/Tk5gzSeASvI/AAAAAAAAADg/6zoVm4qXrtI/s1600/eutrofiza%25C3%25A7ao+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9" y="2460585"/>
            <a:ext cx="4464496" cy="280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2.gstatic.com/images?q=tbn:ANd9GcQwhTqpljuOWUT4ZBAHIbBSO-D9DhP3UtBFNebJCS7G8gYyYkgZx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31" y="1591021"/>
            <a:ext cx="3888432" cy="258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2.bp.blogspot.com/_ypnwZJvO0Jg/TCWcSpOYXjI/AAAAAAAAAEY/tqKJFJYT578/s1600/mirant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48" y="4187776"/>
            <a:ext cx="3918019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3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/>
          <a:lstStyle/>
          <a:p>
            <a:r>
              <a:rPr lang="pt-BR" b="1" dirty="0" smtClean="0"/>
              <a:t>Introdução</a:t>
            </a:r>
            <a:endParaRPr lang="pt-BR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-108520" y="443711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pPr lvl="1"/>
            <a:endParaRPr lang="pt-BR" dirty="0"/>
          </a:p>
          <a:p>
            <a:pPr marL="342900" lvl="1" indent="0">
              <a:buNone/>
            </a:pPr>
            <a:endParaRPr lang="pt-BR" dirty="0"/>
          </a:p>
          <a:p>
            <a:pPr lvl="1"/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905953873"/>
              </p:ext>
            </p:extLst>
          </p:nvPr>
        </p:nvGraphicFramePr>
        <p:xfrm>
          <a:off x="1256657" y="971600"/>
          <a:ext cx="6864424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259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6751" y="160337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Efeitos sobre os </a:t>
            </a:r>
            <a:r>
              <a:rPr lang="pt-BR" sz="4000" b="1" dirty="0" smtClean="0">
                <a:latin typeface="+mj-lt"/>
              </a:rPr>
              <a:t>ecossistemas terrestres</a:t>
            </a:r>
            <a:endParaRPr lang="pt-BR" sz="4000" b="1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026" y="1362756"/>
            <a:ext cx="5194920" cy="5234597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 vegetação é reconhecidamente um sorvedouro de </a:t>
            </a:r>
            <a:r>
              <a:rPr lang="pt-BR" dirty="0" smtClean="0"/>
              <a:t>poluição atmosférica.</a:t>
            </a:r>
          </a:p>
          <a:p>
            <a:r>
              <a:rPr lang="pt-BR" dirty="0" smtClean="0"/>
              <a:t> </a:t>
            </a:r>
            <a:r>
              <a:rPr lang="pt-BR" dirty="0"/>
              <a:t>A maior parte dos poluentes atmosféricos urbanos, como </a:t>
            </a:r>
            <a:r>
              <a:rPr lang="pt-BR" dirty="0" smtClean="0"/>
              <a:t>óxidos de </a:t>
            </a:r>
            <a:r>
              <a:rPr lang="pt-BR" dirty="0"/>
              <a:t>nitrogênio, ozônio/oxidantes fotoquímicos e óxidos de enxofre, </a:t>
            </a:r>
            <a:r>
              <a:rPr lang="pt-BR" dirty="0" smtClean="0"/>
              <a:t>apresenta efeitos </a:t>
            </a:r>
            <a:r>
              <a:rPr lang="pt-BR" dirty="0"/>
              <a:t>adversos, mesmo em baixas concentrações, em plantas, até </a:t>
            </a:r>
            <a:r>
              <a:rPr lang="pt-BR" dirty="0" smtClean="0"/>
              <a:t>mesmo alimentícias</a:t>
            </a:r>
            <a:r>
              <a:rPr lang="pt-BR" dirty="0"/>
              <a:t>. </a:t>
            </a:r>
          </a:p>
        </p:txBody>
      </p:sp>
      <p:sp>
        <p:nvSpPr>
          <p:cNvPr id="5" name="AutoShape 2" descr="data:image/jpeg;base64,/9j/4AAQSkZJRgABAQAAAQABAAD/2wCEAAkGBhMSERQUExQWFRUWGB0YFxgXGB0eGBocICMYGxoaHRsaHScgHx8jHhgdIC8iIygpLSwsHCI0NTAqNSYrLSkBCQoKDgwOGg8PGiwkHyQqLCwsLCwsLCwtLCwsLCwsLCwsLCwsLCwsLCwsLCwsLCwsKSwsLCwsLCwsLCwsLCwsLP/AABEIAMIBAwMBIgACEQEDEQH/xAAcAAACAwEBAQEAAAAAAAAAAAAEBQADBgIBBwj/xAA+EAACAQIFAwIEAwcEAQMFAQABAhEDIQAEEjFBBSJRE2EycYGRBkKhFCNSscHR8DNicuEVB0PxFlOCg5I0/8QAGQEAAwEBAQAAAAAAAAAAAAAAAQIDAAQF/8QAMBEAAgIBAwMBBwMEAwAAAAAAAAECESEDEjFBUfBhEyIycYGRoUKx0QQU4fEzUsH/2gAMAwEAAhEDEQA/AD061kzlvQFb/Ul6TnSDTXYSC2oamlQP6CMA0PxL+0ihlsuvegB9QKwcsQUKmIJBEEsTeMYvpv4YzOfqP6FNKZLa9LMQoU2ABIJ9tr/YY2H4P6fWyoqAikXLiWLOrruEYdncNSm2+/nHBcdNYrt58jkaSHo/BLs6/tVfUKYWEUBVCE2AA2ETwL8nfGjr9JpU1/0qZGsFBbTvAHwnuAn587X7yr+tT9R0KakJ1atSk2g6VloFztaTi9uqU6ymnRZDUgFfEgi4kXgcRhpRad/YNiavTpgkaro7MQTZiREi+6krc/PC/wDEXpaAwjUvxNFpGkKsjyBYfO9sddaqt6rIQAzPKBtOokWBn3MWjb54V9RyearUwRdiupliOJMEwG7YNv6jHBbcrXyJt9juj1knLhTEK2r3Bg3MmIN7+3vg78MdQL1gREtYatvf9LYw9Sm1WrToUzJsrEXHJjwY48kWxrOg5BnpBYYlGaGUTAXUoBgG1gQRO+1sdy1tiW7qNlL1Ntn84RURHiCVaRueLY96l1CmsEEOs6Ss+xNuNtvljK1c+cw9LTNwARH5R5vIP0j+WDep5T00SDAqGADwRcd297/LFXrXwHc3wX1uopb0Sx4Fr6uBxvYeL4i1y7hnupYCpf4TbfwCZH/xjM+oyFjDDu7Z3m5ifNsPMn1lE1MTJbu5kqbgcz8p3/QLVboCd8mtpVwVAWVnYm4mxv8AOcXZV4BEgtJsLfzvjMZbOBwybFyQBOkQIAdZsSLiMdZapJ0M2iCAdQEgwYv4kESP6jBlqU0x9xqPVMbT8uDi4HCjJVPSOl2BBEg/e9vP+c4Z0cwGEg8T99sUjOykWWYhx4WxNVr2w6aY4kz2cNMwfNzzHtPt/TC5erMoZoVrXM3HicG9eppDPrUW2O8ibAb4w1bOAO7nWg4AkH2NuD7xjk1p0yEnRpB1EOhqQWJsNMx7m3A+mAc51yDCi0WM9wnewM/TCxKSgE6mVDsuq08sDO/0x7mKdtAYd1yxkv7DULR5/rjgnqJ3kRyPMz1ZSZ7mIuBcn7ecL8zVWoSSSpBgAA6puTNoECN/limtRKk6aQIjcVBq07a4naed9p3wAZ1gAaSKgAG4ghSSSJAsYn7G8YPs84BVmvpVUpt8DEO2ngiPmIE8+MedY9NKxSmyskCW3OrYi3v/ADwmyWaMKeSbqsgeIvOokx4tgPqnUCbxImFAAJYGTHbF78ydpxzqeHFr/HcVvBoWq6YJcXt2x2jeQo4j6b+2LDVNVlP8NlYC5Att8uY49sZvomYaqKrBgioAzKxGphJnSDuRB2jbjlll11LqIbSGVhKrcyoKi+o9pmL8bYvDfvj6mTdhTKwKHSDyNRN9wR4M+ZF8VZNmVw6jukwQSSDtFv5++NBmcqf3Iap6bMzMysb6SvMmwlFjxqi5vi/8L5EF9LBGZBaop7J3AEAAmb6gTtHy7o6Dun/A+12IOqM4JdlHeSPiBvzyTzacAVqNYLIWxXXqI2WQvBsZMQb4134k6AiK7gEk3kbAzJ55vt7bYx1PNEgyZVNQ7iSFLWBgHyZ+e+Bq6ajl2ZqgF6zg/D4/OB+hxMU1uplWKyLf7R9PGJjir0X3/wAC0aSp0KtQzfr01JVTpImx1EhbzOkMwMx5+WGuS6NoaqXPqUyyAsLEFTJCzcspUGT8IBC3OCc10yjRomldvUtP51XgTuAOBzG2HGQqCrkqROmdMSLqrCVaD4mRhdBJqlzFcX37hjFcHlDMimG0hSjG1rKIUEtFogf0nCfOdPoM6shLVNYI3JXcHuBBi+oCx28xjQUqT+mGsSIMDZhKk2I+ce+Baubp0tT1BoAh2dgNKk2W95Pn54vGWptS6Pv0+VBoyXU6DU6yO9W9NoT1AWUwQpvdxYk7x7TjK9a6v+8qLl9Tlo9QpLAKvazbWUkC5AgWFok38S/iKp1LM+hkwAqghqrEhYJ3JPwgm3lvkDGhyX4ep5eiaNFgCbu7QWYm2+wAA2HncXJ0peyTc89g1t5AOjdB0UFcN6Z3DkydUETEQttoNrcm1zZipklL037iqNpKgqTpgxMHZAWxTklf1KIUHW41Bp7TcghlB2VSDYgmLzYBxRdTUHqimrSaZJEo5PdFwBZlRQLHgck88NXd16ip3kWVM5qZKj1abAMKZCzIEG8CIB8A/wAsOK+dEqjd6pTuIvBiZMk2gcHCHrdKs+YKU0/dyLhQV0ggFlFidoJ3gbxjQ1coQlNNLi/cxWbHYNEE3a95iY8Yo55tPJu4szuVK01YsVB1BfOrgOY2ImxmDa0zgfJqChLAAhgpA2i7D6XA/wDxvhjkdeYNNNGtKJMEKBI7hdBYAlSPI7Tc4pXoVWk3pMQgqjsJJYAr3Kp+mobb3xeMt0aDyHZXpyu8UjBX4h5EWIMQu+0j6486lnENUMupiVvFiNNzcfmMm59vOCuifh2osOdSOFiQwIZTIA8ECAfcHHXT+mU21UzTbWAdLFYtMiRwJGn5CLTjNtUg0+C7KsyToh6ZF7zp3ItI9vH6YcZPNBhOkBvbkHcx8xt5wB0vpIpoQTqZwQSBEAi4j7b8zgnJ5cJ27xIHn2j6ecCDawNFMYGqZv8A5/bAeYpGSz1SqBduRHPvcb4tr5gR78QftjC9Z/Etda7NoICKFcWaRcgX5M7LG1zisp1gaToo6z1QmoCreotgCVgWsLbwPfAQzRp1GBlg9xIlT53tG1sd5/qz6Ay1DL3+GFAPMHm9zaMLKebqV37URmpncCWAMSPr54v9eOVzZz8h+d6tUUlFRmMdy6R2xyZI3t5498DDOVCdJUqu5JSwsLSdvuBOPM/mjqISoXqFoqAESItYkgm6/PxGOcoa7htEwi9w1KH0jeAWII8+Pribro7+ufPQZpHXUK5Wnc1AVIEhVYXjcGCVvFo+04z2Y6ozjQlMEXDEqLmSSQBsIAthzmG1KyBtFzbY+JNgdottinK0WoB9IZlkTBJjtW5A2Mi8wIwq1LVVbBYN0mvULw7emDsVBsQAIH2+9uLnmuAGgBe7dhfeAxiTBO4i4JF5OPem5xaysqqWiGZd1tzBIJveJ5O+BzVEs4UJMhpU7jUDpL+CZiZttbGkpXvS/AG2eZbLLTVmQEuELWUFReSLrzI3tbDs9aLKkOIaojmFCCVgmyWAOng7i4Jg4V5rqCgkFYYACACQeC4gQT5I98VZZ1DoNQKsWAU3IYhhabwZjfnFFqycoqOP/TJ5Q0p5dahCECpmHsruTsZm5ggwWtA4vh70nNvlNKtcKWM6hIBIkOpAvv7fbGYaoCaaqdMVC/axO6lNOxvcEDyT5xXU6mxcK0wBaRFhE8x+Xbe2Kw/qainyw7sH0P8A+qUqwKoAWIPcBuCJIP05++Pn2Tzvo1HWFe7KyFdSsDMNexusgngn5Y7p5mmg1spqH8qAeNwdMQdrf3wF1bOVEeKmlSxkaZgDcgD9PbD/ANzOUQ7m0EJ0qQD6P2Vo/RoxMA0PxtXVQq5agwAsYe/ub748xJaUq+IWn3PtFF5YBiJNyDfa9uORgbpVELUq0wpGqHnYcqY8GU1GOWwNk845qt+b6AETcTPiCLfPnBGYzgpVVNRwqAVJYmwHa4Jbj4HxTRakmuKdFk7CupZwUELuwREBLSQBFrk/284+V9SrZzrldqdDsy9HlgQoMcie+oQdrQCNpluOs9YzHXMyctlezLU2DM7i0TAd/OxKJuYkx+X6j0HpFPJ5ZKCHUqAgtABYncnT5J339zjr2jVRmukfh2nkV9OmGIu7FviBA7yzWlfhi0gWGGNLIBnf1U0uguJ1LDCARFoIB5th9WoXnwpA8X8e9o+uL6VBQoBESBI+wufoBjin/SuV2/PPUTZZj+pdIT0wysKVNSNZbcBSCdNjJlQINrDFSZb1FqUfQirpFRNTiBGmQYAAtFr3YztOHnXKqsUQagiHu0qCu0gR5kDjnjAGd6W+l6lzqKqywJIFptySTbYjHI0tJtVaXOF2y/ReZJtUy8dOqUFUqoqNKnT/AA7DSpa9r2JI8RGGVGotSn3S2ruGoEGPce3I84zeY6vUEOpmCTCiCCPiJHMLweSByMddL6nUBARjDyxDAwgYhlsRezXCmxnbisZ3ea/PPn0Hsd0csEbtkC8DTDE7m+58R4GCsz+8pAarqwILRZoOg28mP1wPVpM7zeyxb4STP9uPHvgumwZDpEX4O5Ebni4GLaMkm6eP3HRP2tfTV1BhoMDjzPyx6WD6XQ3UG+1jwZ+WFlNmFR6awqk61tMaidQEe4LXtDAY4dJgA6RPxkbkzJsfr9fbFW+q/gIfWzYEHf5Ak4AqZ3a5WZP1/wAjjnC6rWcdjAhTOkyJJFxybXJ+Y98cUqmvtgb7SR4EiPpt4xOPuu/2Hiuoe1ck6gWHEmBtJEX3mOOROLqNdVDN8ySbc3YmPc/5OA2oaQJaWntsZi0qJ3gg+22KOp5lFPp1bFhYRPfxMgC/gEneYmMHe73JiylYg6vnqRcLUBQMGYaBcIPhiLidhP1jGUyGcrt+9Sm1TvuAQIGnSYKkG0ASfYTbDjqGdDOAEYKZDaJOx0wV0D2Ki4mBxiirngrQQUOqRYhivAidOmYJJuJ2O2IptS45887EVyLs9nDSb94kA91gAVJuROqSbRMn2ths2VFRUr0yQvLEXBsJ2EGxEfzmMTPt6jAkwVPiCLkEXn5X8YOpZFPUnUEVQGuIZiQIDGQPa/jxiOrs/Ss+dASSsEpZNfSHrPqPc10LDSCDDSABJkhpi3nCTOV7yhKIQQ5RlMcCXHxA88C29zhx1B1LE62FDUFB2BYzsYAvpiQGsw5jC6pk4ldJldwsx8jNiLHjA9psy0I5UDZbMGlUDaI0bEE87gmbx4x7mOpaSxJ+ITBuYt5B38YFzuukVAWU4F9SD31Xg/pHPF6dLZipYLAMqpm/gH8rCf4o3G8nDpJ9cfMKTYUmbZ6YVNN53AF7bWjgYoFU6Tqf4REbMrC4OwuDB+mJXzNMQunMK6/8YuRxNojg/fHuUoO/qFJBbtBJUKxkyLWNpOx2nFfZx7h2GjymZpnMrJERrHHdAqQJ3ChgYJA98XdX6Z62aRiFDaW2BgqAptEN8L77TsYGMzkppsBUhmQtsFIJFkHEx5OwAwQlcvUNR3GyiAQALhSTwQIHwiffzpNJPywvBflPUyzekghXeKcnUGG8BwdWwmSLbThX+Is3DLrIOmYgnWqkCxMm8jfnD/MVaKuighYYBKlOCwGoCTMiQv1nzOMn+IaDK2ipqWoGYDVLahNiSCSAdxE+OJwdL33k0cjKlXaBAeOLHExRkqVRUULUSBt3kfoyTjzDf28RNiPsef6drgtrgk3EdoPlTuJH3gi23yn8U9afqGYTJ5YmNZXuMBmE7lbaReIHJF7Y0P8A6hfjZwP2HKyaznS3p7gNEU1C/mdWv/CAfIIEyX/p/wDsmWDjS+ZSKjkBiVsR6YA4gkX5EwLRSEY/8lZZdUss3f4Q6Jl8rl1yy6C/xVWnud7Aubkji0wLDBuZz/pmGRh4beSdwCf5mB/RF+GOtj06asqjXZYsX3JBB/MIMj5+MaLMVkcgXKkkiNmNiLj+v9L3csWDLOaFWp6wLLCaXkyD32gEA/wzB9uMMUr7lgfO/HOK6dBYJWxPGo//ACMU53KkISDcKAtgTP132wylixskzjrEqt4J3gRaYPnbCTMdQOo9zhUEvtCEmFmZ4M8WvfDTofU6dTUumWBudwT8zfjn2x3/AOIpoKwhitYywMGLREgTFveMc2rpKVSQjV8Gc6RTqCqQxPqHc6e29xbzO3t8sM8l0UUSsMSTIiCOdQv/AP0fck+cHZXpSmSpBuZk2vssj+HcfPHGYypDFi2o2gbAcT7/ANccr0ajvaG2nv7YFaBfzEwOdzA4/TF0hiCCQCPHHzwLT6bqJY2EXBiSY847yOdVtQaSAflHyn8v8r8bPGnXQYXGmUIqRsfTi57WgASLTq03tEHBCdF1wKvPIY2uTEA7iYt/1i7M1qba0OrSRJA3t2yOdo28YW9O/Ej6lVx3kxYRGwadROo6gSCOMVcotK2YIzlKmVbVcARJvbn7j54W5fN0mqSNQMxOoIZFwBIM7EAex25IznV7sIOont7jba8CZ9j78RjOVgEqCACGA/5T/FcCLG4uPEYRyd32GzRps9SBbUATYiTBIBjad7gTEz5xkM31QjODUh9FTadRIUWYiL7xN/HnGjzfU00gipOkCBaQCImOCB/L7oHroKqhV9QEwxYaiN5I4EyBPv8AXE1Nzluql+5GtzwF59mlW2IJhNiWEza9+2wI8nkQkz2dD1PWfTWpGUUiSEY6QLr/ABC1yZgWHInVczTp1tJDLSBQwfysZ3InSDMQJ5uZwf1nMhl0KVaAx7mGkAEqp3Fy0mWmTMTi1KNepZRo7yuWarGkgCp8LCYsANiDuBvIGLxSpgN6o1Ogj05EtcxBudRJnURETeRhj0jJLR9MEwyyWCrB5EgiIbb3N/aFnWaYL9qatY1U2qK0+oIAOsEdoE9unfnux5+HNt9znms2LqVIVagVNdQ6xTNEA6acyfiiNQ0CLnZjYmAZorLRZPTZmVgJJi5uABABgW2HM4hrVai6AgKMvwgBAIkSSL/S/wBMOchkmc06ZBpKFAUEsxLgSASIBHMGB3bYotsmkkCNNmHrsPUEUwAy3uYNjaZ/itMnj6qlo1KSlomnIMqxKpJtEE2vubiJvx9WPRhWyppVYpu2pGiCRdie/YiQG4t9sLaH4SVssaQ0wjgmwhocgkmJbTotq3sIE47I9mUeWYZet1SmlFK0w3Ilb7yGBFyCZF4g7TiUM6pISqyJLEqwAUHTYrdpDXFgSD7WGCev9GHT6w1iaVZSyDT2oSNjewgtA8rawBXvrmSWkn+i/pvMuzdyg9xHpjtgQRFjAE3ibJJYXA+EqQN0wB61d9Uop7LkgkxIUiY/WD4tgvNLpmksp6gXlSdUsxAbY6h8x233wD0nIUC5R6dMqI06lIUDdmngwpFudsV//T4cMoNbTqKoFqMQAJlgDNjBAm+Fmo3b9AS28mt/DtE1HDLpVAsWgTeSwmwOoEbeIwr/AB/khSGUazktVJYC5U6Y1BeQObz/ADT0vw56Tr6WaqIXJTQqGoTfYKI9jBOLc5QzPqClmoaEIpMQQCo5BgkESJ2g+0YEVFe8six2rNh3RKwWgq+grwW7tAaRqaL82xMB0ej9VVQKNNzT3QqaBBBvIJkmZnEx1bGUr1NJ+D/wl+zZdM+XV69QEhZnQCbrOxZge4nbjmdv6ozBUqCp0mb3kwNLfKfPAwm6FTqZddBXXT1hpIUEBwpmBwAD3D5Rezv/AM7TQlmGlJBJEKVJ/iBB2t7fLHlwkpau+bq+Fnt+Pl9SG63b+wiyyejWcVBKsYgn/wBwSGNoGlwJ2iQd5xuNa6QxEdswvj2gCRgbN5AVFEPM3DAKYPDbXgxab/THeTzvqUkYDSZ0sBspEgix21D39t5x6KVKh1g4yWY1N8MTqBFomT5+Qje0fS2trZSCsHTI0mRqHB9/PG+PTTVDdgS3sQLC8D2AiJxKTmZYDaTBkHm3v7wNsTcHW0Il6DRKaQCT3Es1wCxJZgUN9+IsCMaQV+Dt7j+mK66U6oEwRFiCQRtsQZ4H2GBB0wU2GiQgkxqZiT9Z3+l53nAk5LETZQxqVAq2UeI2H3wFm8szAemSP9rGD8gf+8U/+VZULVl0sSNKTZRb4mj3vgj1VKgmwmxtH0ODK69PsG7B6tSCQVKmOIuBsJBNt98U5TLI8sNiNJHvM3HvgrMZlAG1MIQd1uNzImZiD9Jx1RrUyiOpBBg+Aw3sbeCdptiXs03gwszhUBhOxECDaYgTEQQfuZwtqgDMqS0JWJIM/nVYseSVUH/9Zw/rV5BMAjgGSPc245wn6y+pHWVRjDUjezAyp7T8KkQV5FjY4EXCXUZCvNOup9QKfngbcACQYBiRE/TFWXpoykkwV1ESbnkz+XcRfYj70r1EVEECWq7q8ShBIZdSmO0qVgng2MXW9R6maKaqKEOxNNtQtaSZ9pjgc35xmmnSG2vgKz2cBUaJLydfcRMgSAJm1v6YXZdiDBMtMtp3/W53/wAtgbIuaiGoZJILEidMAmSDAJEnkci17lfhpaTVCtY3eRKEyCIJCsJ+ED5WMzfDqMYrgaCUUzNtS1M4qdpZiVkHcABYDAGw0mLWwVntXppTEhta01IBJUswjtiCCOATzucOurZSma37PWeVYKadRbNPwqIOzgrY/C2mY4wBQoU3zeWp1NQqUg/7ReQKi6gkD8qGSUO8AG04Dcm0+2QSbs2OUrNSUFkVz/DvHwkRIkkc74C671NoLwE0DVBE3ie28XN4tMT5ktMy1MBlBRdbKzMsgDeQDcWIud4J2ElLnKAqBVD6gSUAuDdXn3DsWDSIsFvMjHBDTz73Ugs8jb8N1PUVWTMKyho49QmxCwdhfePre5FEVlUtcgHSFOoCDCiVuDqnfYAW3M5zpNZ07FYD0/UUkMZMRAIBPaSGm0ArscbTLO1WmpAF4uToBESCogE7A2G/mLdKSUqiFpHmUzoUn1iGK2fVbSYJkgcED2gX8wnr9QFNqhBu1DSGBNiSGUTb8sc+D83GZp9zn8pQKx4/MRrgRquLX543zfU6wr0GAAVixSAY1bJqKhIsAGm/O2Bw6vPqAUfiREzLs3eQAoFu1YZQo+CNR+K/C7mMZzLZutSqmmQzujQihotcktMagqszKZkWmYMOs8FT0qdQ+jdZUkLNyARuDaSNjGrmZ5650hlp6waup1ioykavS30gWMzDwATFr3xfTtOnwGKp0wBaQ7yBH7wUgQNIHaAo07iGX2N+NsHdBlCNajQ3fJJCySxAJU2ZdiNvnhflKL1KaTqUtFRzYIuoMRE3MSLcad/JGSQVHcMAFcASV7dXaanEEA6gR78grik84HkrQ86JlyTULAAyyqeINgxYCdiDbb74ZfjPpQzPTCyaYQagdj6iSrARYT8PAnc8YzGVSsGu4OntB0wIHmbSLgi5IuNjGh6f1SlQpsoqKQ96qAS0fmEEWnzfi2JVtyiXwnzGl1l4EBo9jbEwT1DII9V2pIqoWOlSFkDiZE48w96Rr0+x916wCuqmllnVadQHItxeRHncYVdNos0lPzBwO4zwKdjEi0GDePqSuvdGeodIqOialIRdRBF9UmTABOo+QI5wrq5St6SwpZphR2qJlSLgCLb7jzsMczhum3T4+mH504Edt8Gp6OFWilJzNriZtvsQsfICBtGB8yXGYYUtQDCSqmBK9hs1gNOk+8Hzi+ksDVUIDGNUAgTEGbnU3v8A2gTOAKAyXCy5AHy2JvcTjqhdU39iiBW6nVqqnqrEeAyiCIk3ieSPGGVJu0MthxE/a3/eAnplnU8j4TsftyOflzjzL5yU16TsSdhNhq3M8/KfaMZQe62xkhkiGwXTTWCPcCLD2IPHt9Mc1K5DdpW1zvxG5KzN/wDvANBu4qu47mEEwxFwSsgC4PMfLHb1yytwzXQ8bW1NtG33tgypL3cGYc/pV+x+4ET8MT59vpiz9lD0wqsE0mLCJHiDxA83wgyfUagMVQobXpDAhd4HBJm1j7++Dq+cZWCd1tyWaSNrxY34xoStZMGdUygemUUcRaw8mJteN94nbCjI9P8AToojsCQSYVrRJtN7D2HJww9AhSWDMpEFdo8nSW+UQTgWtkfUpLpPaLLBv7X3mQCb+cK9Nbt1ZoWs2AVupdsEkAkj2EyNzaNv0wqzufiqUVX1wxDACPoeT8vHti7OZGKkh47gd+Bup9zf6AHmwWTz4qZpVVtK6SFhhqPwloYWiNov7nE43Y0WCVqBpsrkgLUYyAC2liLDcdrERJNmj+K1dPpS1mKxT1gRJYlkvPwELtIsfbcYaZ/KoquoSaY0qWJJBUkFVkks9mM2M4A6ZTIlMwS1QwprFm0uEg9quSgYDe3csnzF6K7sYM/1LKaz+6dzT2EbP9CdgTF9rDBdDoj01QMADP7tbFby0wTII1c7WjDmt1QEaPUCurfEpTQIiSBI8iTB2+UA0aq6CrArUZ9alRLaQTczcHyLC4sRIAfFC7nwKT0/U7B9J1R6lon4WklTM9wvEyIJxZkK1dOoenmCpL0VUVADDhCG7jABYU3ZTbcDDLJ9OZSmqTrqwdVjAYk6YnxuPf3wB/6lp6YR0LL6dbQGsCEemqtG/wDDv74mvelt6PAW7NV1LKKKnopenIcrqgQpUAeQGMHwQrC04TVaxNQMQV7tTBxG+0m5vrAuRA8wMRevO6nUWp1ah1QUMHaJZT2wO0jc384XUs76tOspOhhUUKGA1HVKAkPYgHUxP8IIi+OeO54fnqS5Zr+kdNmjSqpTAeorFrCxbUyHuYXAciY/MBzgnpWaD0zA1aGILWkGZIFwRuABbbF5cIAgIAIC64YsGUEr7flG221hgAEax2tFXfSDp1CDEwe1oFzwDvhlTGOqtRjUim5RaikiopIvvMCxb2O4+WE2bCu3pO2pkeCFUgSe5dJEiytOx33EGNBm6HpgI2nSWUszaOzuuSRvP9+BhZk8uMrm6i01ZQDrgv2wQoNTS12JcaYWY1LEaiAFFO0TaRV0vJ0qRchZa6Bym/JPb4gTsIC8nAfWMmUUimzNTf4kJBIhg0oCdQBLSyfQAbFwpqtApqiwB31CNNMAtbSsanlTsYib3AwrziEhAyF21FVeZnYswAuANtgLjDr3VSN6GJ6Q4FNQKjF0DRx2wFG/kTbiB4GOukkknYmCsaoBkCwHmQflivPh2rhWBprUc6GNhNyynZp1QBe/0OCGZaZK1F72ErUkgtsIJuGIt+gx1TVjybLWrklBUWFX4SOCJse2Zgx9/OBs/wBXBBA0k2kjVAvJAA44+WBqeaJpqNEVJ0sRN5mBdonzG9vbAWapOmoMAISYJXYCRyd4m18SWlbyxFFsOSk5EqNINwDU8/XEwqY6yW1fESbrfc+DGJh9kQ7T9J5XNJVQM3c111Ai5+W4nxwfvgfNl1CsKZYA3UsJn2LNY8QDEfTGHzn4oV1WmBQ9RIUqzxQZYkVAwABItupgyRPJP4U6965ZFV6MXD1J0EalBUfCV1CSs77wNsDdeAXg2L1aTqWdWpwBKOIMCCI4O/m1vOK0qeq+uYAQaQJ3E3Jv7GP54EXMJVfTr1BRJIXUoJHcVJhrAxIn5WnBn7KlOmYlhZY1QTci+qTIgg84NNZGTE3Ua5FNFkEA6SAYOkXiCOVABHOrjF6I8DeQNU788SNt7HkxgPp9FjmnHqAsG0qGK2D6WAtIkCmLHfUflhnms8iaqVJC7aCDTYlZXkgk7wOTPn3nKfX5GbS5B2zdSki1I3ImNyDsbEbfpG2InVEpsvcTq/NcE+TJBkiDa5/U4X9ZyFZiuhG9I7At3FrwpkyZBYDbY+MC9PvKBtSEgRBZ1ggEgDkEGQYIg2B355Nr+QGnzRUywZta2CrqFtzsIN+YGx5x1l0ewMCYmLG28QRf64Z5MoVW24jTAgRaSZO/idvrivMqEjtAMWKkWJ/L8vtjojDNsYrzlDUoAuIsFgCdyxn2Hnj7CZdQULQxuSAZBm4HiZA53wxNZiAsA+Zvbm62B/z2wsrV6rEFVWF+F3MqD8IEG5NtxMSMVlzZjN1EqMKig3ARpEQymSSBImyt8tJgb4Z5bJ0acvpBaR8EmTp7iSTMyLHmRbC6rSK1HGup3AFgSWmCb6rAMCJKg7RM4sOYZhKkLbchp/LJIAgmzED3nYHEll1QLEedem9Zqmomkh1ou41gR8IP5YYj3Fpw0zpplatLUyu5RwWjUtlCspAN7ED+1sc5bIoHCemVBO6m8AlT+bfu3ABmNotbm8ytJ19IfvVNzYuy3GmL35sO0qPAwzk0NZmVyEMaT/uzqLFpsygjU6cgC8gbExBlce5P8PkF1FUgASrFZGkmCszuD7GIMRh71tadVFUEpDBvU3aRYFG2/MReAdUGQcJKfVANNN4RjIDAQhXbWReCpM6dlkTYgmidrA26xx0fqNJgtWRU0lQo/OWgaiDM8aQIGzRvdJ+P3VqDU9PxP8QFpRQ7AHkBQ4JAAkSbkgnplQiUvTlkkaSArGADcE2sSBO14+avq9Z5pHSsISmmQANS+nEtIkljc7yPOEVXaC8DHpWfWoKShYJpqYmTBAsAOR/Da3GC+mdNo16jVmUMqRTQNCydXc5a4ZlII8gE3OMX0DP+hQdTp10mKUyYJL6m0mN9Ikk+w+mNJlsyp0pSP7tAoQi5On8wIFrg9vvPOISitJuSJSW1m5PWFpIFBZidgwPP5QxkwLm84Ez3WaQQ66YViO0TqWfJAEi8XjcbYyuc/EjD1EZe5YC95W4MiYJgyZt4wHmM2rrLOiwe8obA7BDxuT8JJO0YW5vgFtmnqdWptTKsBUNVjqgdrAgqS9vh0zOqwEXIvjxPxAdSljCpT/dktd24mTrKjUYkzBk7jGfIcawUL2gS669X5fWUXA2CrB8m8BVmZzLCoC0iDGloB8RBIm43M/LBjFxBZt0z6FjSYsWiGfUICksQIkzPv787Ls1nqdEaFY+rqMEkzFmPsBaY8wL2lc2eCuF/Kb2JmYEGYuB/LjbCPP5avU11SAwAAUAHWQwKwRHMSTP8Nhi0EmOqKK2Vo1VNGnKVFcgsoB7UZrmLlu4W23E8gTP9WplEXLpcrqFWoQaoMyY4Q2ntvfHVLphn1Aw7m0uhHwqWMw07qZB3iwExik9JGmKNQN+ZQ7qpImZUE3A88ziyWQ4svq51mYvVhmbmIIjgERAG/wDPHHWCwGoqxYGDuOALA/LY+2O6WbU1IZgxqEsziyrYlis3ibnz4wqq0QGkeW1BZIGwBPmZPywqjUhEsl1OpTi1IEe4/wC8eYJp1gABCtFpkiffEw1Ix9GyPQnzVEVMvTpJ6oYim9yBsr6wDDMYOnYCOZJVSysmWq1NLsP9MJ2FgQVRnIIYNcakM7GCTBEyvU2yzOTVYlVFILTAEIsFVLCwvIvf54vGc9fMU9Gum7Ug4XTYU5064UbWMk8X2xFO3hf6JcmgyEEnTAdQytRJ7hqFjMxutiYi4vOO6nUXpU2OkoQxSotQtv8AkKQG9UG0RAvp+SzqWUpST+0VHzFeFCnV3Ms6p1ACDOwIX+WOMn1jMJ6ahPVb+BrhGgqHm8GSLX3tY20lFc/cJoMhnSz95VGsTTFQllF1JLWEypMAfImcF57PBx2soBVT8OppNxpIjcRIbcRyYwjyP4kFRNVRCEcmkzlAVOkkxaZAOo7b2sbY4/Y2r5lob04CHQO4uQYkFZF4EgAkSf8Algt42+fsPxgOymZrpXVyoq0akAhjNVRF4AYAiZmAJ94u9yuTJZzGkDu7AyzIs5BILkDULkeR5wp6dkq6h3rEX1Ev8P8AEApMQFgBYVZsTuTJ/TMrSDIfO5dytjNgpIt/WffGiq5MXdWzbUgjg+mAsswUsSYvpQsBAkXmftOKR1v11U6rSLlChbUCQYkmNrWgx88edTo0kpwDpDdjADif49NhKjwMA0nLFlpqYllLMosbMIbUDpW5m5tHIwltywCx4tUgaCKbP+WxAMRzJjcHFWYzgCCXOtgFhb23mfBjxgFq8EDXTJI7YQMYk6iRqA/KSRxaJ5R0/wAU0qb1FpBDWZoHoldFRwLNo8IqwSdUsuxAGKO6Cw3P+ooqSWUGyhkLAfmId1O+9gLRAN8KMu3eD66BGIkqpYktIW4kSbQACTzEiRczX/bMy4NT93S1AiBY6nOo6/EvEaTBMRFzafTsvTKK61KqkkUisKosGmAe4CZLCANQAm5wqWav8GTDf2mojKHAktoQiBqlhEA7QygfMTGBKFmLdxqqGFrAkkyC1r9wiCSdpgnFOZoBEQFarB9Lfu1eo4tDgEiGWD5JMCDzhT1elVK6GNQLMhakjVplhO4BE6gftETgxXDChrWza00ZYIPxJOpibiQNIIA1A2JmCbeQf/Hdg1sqt2sDIFVGEgaBMC4K6SACJ3kk9ZSs/pKr1mCm4b42Zp1aS+8H5+18W5zIEo1VXqsCJHbAOoMASd9xOowLi4vh8cDJleXRgpVSh0nUVI0sDM/Ep0jaTKwZGAuq5w+owqKyF9KkIQ6SoLB5OgmwudJ2A8YpqEkkQ2o7jebkSNNyTfyDxhb1OsQy01vMWLD4QGB7jzL/AH+2NFdxr7gRpK+YaHQ/mICVQw2EhRS943NjvGGWSzgpQ7Ou47glaRtKgmmBcDef0E4V5lh6inRplNBImOIAE72Nv8Bi9EqGoacSyqCohismWEqFJ5uBtM/N2k0rC2nyNqn4iQtNOQGmNRIKgeQpuIvGsXi18X/+IpVKIqF6jgAMYCKKeruuoJXeQWGqYv5Ndb8NU6cFaoJMFtTAemTcSYGnUCO1gDAEziipm2ph0cowQ6WhmMgsAdVQEgSZUGbCPkINdIknng9ynSNTOfUZiAxUNBYsTY6n0qAbHzcYFzNKmNQ0zuNU7Mw2K77kCxP04a1uqLL6aI9INAp1SHMELMMDNyD73GEiV4p0jrOtiCLXA2gzYiYH34FskzZGtXXopGmBFRAA7ACARLiN/wAwAOxN8RM6WDdmtnFmJOgQTYzyOBeJN8IKLOgvLFtCFQCSgQ9oDLYAAHiOeMN6lRBRL+qzvUUgA/xGANUTIHMcDDbaeDZ4QBoanlmYaXIfeZW7MTveCQNvPvhf1RE0K6L2kEwTtchlubjY/wBpGHApABaKMCkbg9p4uWJOmWG15IAnbAGeywVhTDR3SVM7FZJBIHiwO9vnikcMCeQYpRGhp0iJKCSC3tMnTY7+3nHGaybuzMQQCBcAC/ECLb8YpymTAqMhJAUfEYOlTMH53++C8znC6wZBEAkSBHFjzPAwzdPA25oBZR4P+b48xeG02LOPYffziYw1ofjKNRzOXqOrrQepD1AC+4XdSNIJDfmloY2BEY1PRfwuocVQXruBCODZabMGVbiBpk3EyJteAn6LqbMfvKhelTAbsNwCRvptNxvIgxh+nV2pnMZhGFIFwwSo3c8iCFsRqPj3iLjHNHVjSV5Ip0ivpOXY16lOsxp1KbkAFEB0sBDByt1ibH9JOBuoZynQrPpAohf/ALdmg3AB1RJBkjyTgzO/idqyD08uGNRWAqV9CW2bSoALaZMAwTPvOKMh+AqGooaxckFtJ+FbdzIoGrSAQNzH1JxtldfoHaN/w/kcrVyin44CAzTkhtzcAElmuWJIuBsMF5LI0xUIWoXVKpET+8FrDVtB2IBnYb4D6b079lXRTPqqKfa9ghIgFZMDuYbkR5iMG5rqi0ru9NRUbSHGpptPwEBRpJv4ttiattfXz6/gHLGX7ZPqemSbBVMdsn3EAEA8SN5OFeb6x++RnbSpRg6g3Uj4WJFipLGI49xYF+pZcOFqZhQqaix0lVBk8cEm2r3G8nFOez1BNOmsENSymo6Cd9ayO5YXkg7qP4cZSnbT88vv+TZ4NPRzdOoToYMoYByAp1EbrO8bHxBBtOB851E1FAX06zKNWgNGxh2OoAAyJW8mN4xmOsdcprRp1FNOv6ZNP0/VJTuAXUGjW0d1zAIMxAx50jrcUPU1URRC96O0s5kz2MRAbYA6jZTyBi+eAjCln62YV/VIpqNMLpUamWGKlxOzJJKkz8sAVeuU1DIcvSVvTU6RBJUyd1BsRJt4FhFqvxH1dqo15euVo1Ao11HVsuratTIO2WOhb6g0z88ZvrHXkr1EZAqqmlRqQIhiFFQswholwAR2kMQNpZ6dvPPn8jbbNTQz2WaizUlrPoliaQhQxtBszbRc7yScTp1DMVF7yWotqj8gBvOv0wNXcLk3OlrjGWzHWlpqi0mfQjlpXUlOpMmfTm5kAAMbARbbBLZis7LVpVCqx6lZk0NpJY6FaCVDEdm3bIEGMHarVhocZWu9NQmXrFqZVSzb1FedCgBwDe4A4j2x50vKmvVX1aqdzgLTA092nW+7MSbSSRE2mYGD8o7ZoMalGsDBVTrC6gLODCqTBbcwvd8YvFHVsoEChFsukLSpzCjSNQaosajpJO5AkWmDguHVgKm6dlsqGeowZXMpTDgrBmRNxMarRN+cA0+o5ipXjK1O0yWZ4gTYE6oIJAuBabiNWMz1AKzMddNCwUBYHeIFmhjpIubiCSb3xYnXKlIJrWlIupVRqBhRqc/CW0jY2Mi/OGjGh1EZVatQUidbMquS7sgVNQMTqZu64021RsDtgJspSNQAMusLDHWNJ/i7hJABLTE7exOK8/1vXVNY0wHEgggEKTb4CIS9xYAkk7mwx6mGDwIJVQpsSSNIfbYEao2sAL2waoamWZep+8UU2LKswU0gagLsSxO4AGu23Btj3OdRVmZn2DH4mJczMmIgAAAKFiN8UUPxCaVM+mYZ0ZWYj4NRBLJFi2mV1Ncat8A0alOIcn7H3tttbgb/AHxpRwZodZXMUQEIqu6qxsNSlVYsWF7ksWu1wRP06qqsGEZ4hVGn4V3iYJsbQPucK6KJDPDMkxq0grtIEGQuxmZiPnhhl+uVKRUU1QLTndxabkfEAbGQAsg8cYk455FrJxm8+66UCujC0sgDOWtI2CRNt7CZknALaH09xMAnSBfuLG7bbkn64tziq9SG9Qhpeo0gtBMyZgD3tAGw4xTRzVP1B+7Zb/ETPylCOY45xVLGArgspx6CmP4le51dpsNKk2GoGSOABfa9ay1HDaQAqj4QpMCZjaZgG/8AbA6dSpwyimkFgdTQzaSJgAgrfu5gT9cDvV1FgAtMAfl5+K/tNhG1sLKLYVFseZbqzU2ZdMaUlqpH5L6YjYWPEm9gNwes5utVY1H+BjIO4JEraATxJE2wHTqOVLSsP8RPxA3mCNpJO3EYtzucqAU0E2p6AANPaSDHnuAUkjf7zkrwxHDNCquuljY3GkiIIO/McSL+cXpVAbShFvibkn/aYsv6/wBJWzYENF4Egkn5kA2m364qrZhTAAhzY/8AXzH64tWBqwFVc1Vn/UB/z5YmFbNBghp5gCMTG2MPszfZzqVJWH7MO8ganmyAqQUEbkDceR8sWNRphWroajMhOtqiibQJVvyx4gTO/OEdDKO11YL6dNjtGk3JBldzO9/0xFzd0UDtnU0kwTEASIt5Ht7nHI4RfCOfAx6fXNUOxD0m9NVpssCSrAS2q5loJ0kEHjDujm61KitWg3rROtaiFrgAtC/wwD4I08iDhJQ1swcAsg0g6gSwOxYMAPB549sEvnWpmnUpFuQ2sjQLvElQIUqYkyAWM7nCunLAVVjjN9aYhAGekNQcAtIJYsQBuHCmJBA2W/irL1gHq14grZwEYJTB1BGCKNKmRckiLQGJOELZ8M5SmgQMv7rU6rpAOoQTAkWW29gPcb9srAQHZCoIZSrWEE6iVB7fjMmwgnAjBu7QaNIerqAEQsUKE9yKWep3MA+hQQyg2aNmWx5K6eTVan6ejLkagxQD1GWxlmJ1WKleCNW1rIspTChVqV6VNwCshe4yxKvIIJI06dyIsRcYr6fkBXcKhWkaIP7zR3u0kQyhiuzAkkzE2vAK2NVz5+3yHST4NTm66hHqVles4Yj0xSVVZZM6gNWqV7iCQp/23jMdQ6jmcs/7PRUhakL6TqG1FpUIVdRuWNmAmZxoqeeoZCn6dEEMFJ9V1BIMntgQdGo/ASSOLnGZ6N0ypnswW/duyjVUf/T0ie0i0FhKxNzaZw0P+3YyVZKa+Sr06hq5hCmpirP6asJYfD2HSCQQFYQQG3NwTswFzRpCsWFJBpDNClrsqoJCkaQQAOZkXMhvka1ID1CiZgemt6iekSVOlzpYxBvssqbWJnAfWkpVKzoWpK+rUNKsAmwCoZBJVTpJIuIsIMlzdXx+aFtszi5MPWenT1OQSo0wPaeODHiZ+eHGeqLTK0gEkAEKd3ZbGo/5XPF5lto0jBfTa4oKtJaVJalV1EqdI0SZ1FizSd4bTtMxpXFXUfxxUKaAFVSOyY1OuoyCBbTYKLTaPMGm2PTbA8x1EvTVoYOF70QrAUSoZSSSWYwSuxJCkEzIK0ylRUeotOkksPzaSV06O0ghiNxIAPvjoPUaWNNXUEOwChANSwaYA3CkqZnefN0/VacVmJbUSbk90SJv7QD9vO9oIdQNDRytBA7+oWUlTqFMeoHEHs9VjBU6pEmRG/KqszvURq49RVhQpYKXUEkBuZbaZknm2AIVdagidpvbaYAMcbjg47V7SHngrIt/uEfK/nfBSKezaLM16j1WKUwoUEqiflQSwBvwDBPtzikpJg7g3ImON5giLg2t4xSjqZHMGDNjbft2J8XiecWK5sCDH/K3i/v/AJGCx1AprORcqCOGmV/Qxbn54YdD6llUQtVpiodU+mRJJFxE/l5YkgW06Tc4UlWmxA+Qj/J/rgj0iSopos3mVEX8G3Frz+uGdAcA2j1mvJIkGoAJ7R/yABOnSTx/LBOQzEKNZApU2gALcmRqIEEk3uT7xtgbLalW4AASWAQAgajMWsR7+NpOLqFZQe+GHxHS14GwNoEeb24xF10RNroEZuvTZYRUZ5j4WBINpDQDvJO9wIF8LqucMhhAj+GTuN7hfuPJxfm893krTbQT2lmBLFb9w94JFhijMONBkKWOyK3cAbxpva/+b4KQEugKlaKggxHIBEDna9pxYF1xC6hNyGMmdxJ+Z/TAy0SxGmJIINt9jG++C6LKNKzAI1XGpZFgdzzh2VSyEsulLDe1j2heZMWN4t98CZwVGcsRJIiTsSAANrLYAAbDBgzXaF0mLAkKItNzF4kg8CSfbAT1XkuSBfTcWMxaJ9hfa/nAiFwZ4mYPp1FZO6xLRcaeAZ2IkRfnC9NOldyeQdsNXUhBqI7pgG28fXf++F1KmBMzKzt77fTDxZOl0DDnZ8faZ4m553xMBavEke1h9sTB2i0azK/iaqtN6bEvrgEsTPtHB49sC5zNdgAaAjG2kAXAA2+XHn3xdRzjKSrPU9MWA0W9r/8AeLMtS9SSqhgL8SQZBHcQNmBI9sczWbOV+h4vVHq0lhGCrUEMAdAUDToYgC97Nc9xmLYc512iURagRRUZKWrUoP8AqQ0j1CRfumBsBhBnOqOoWlTKhNQsB+YEMDyOJkeMdU82SVddKEnQWR9JLXqAMoAkEn4tiRG4wGopXQduLod57r6aFGWpCkpAV10QLXXTaSQDciPnhTkPxFUB9JKlRKZZjKMYJC3sR/BMX/MJnDzpfUalR1DqtRgpUgwpK8KJN6iqJDD22wt6nS9TLMtVUWtTdqpIHcRs+wgFvjiIJHkThI5yvPXz1G00nbEK1whRlI+Hu1rIBPttJ3m8X5vhuM6BqqCutM1GYELTBaGgGNECSPyiLDfCnpddATqJUR2ugUsCJAkN7HaBB2InB+UoTQI9em/asArU1J3byxhWEE2DBoIti7SOiksDOvlq9ZqLw8KFViVkVGGosCCTMiB5AsScF1OjNSKtTrkD/wBvQhEAD/T5k7iRB1XgYFz2Vd1aqhqNSE6wq2DDdoIMarAwBMNsDgRsrXCIfVCEQVWBNix1aosZO44PiZmqqrClF8Fud6jQot+6pirUCx3swNImdUK35iWmI4+WKFyDLTTM6kME/uyV1cn4Zl5kyoE7HmMcZfJlWFQsGa06gCWAixJBkWAPtgrNZyrUqGVpGSWLU0KkMyhZU2IKxIj3Fxg7kDbXAhzfWlYiy9sAsZLeSone+5MEkfds3V6QBcxp0wCsB5XaTUVpi1tj8hjxujlyXYuWJkkmZ5Jk4JrdMo+muomCCNMHV9NwRf7DGco9CqdLIrrdXR6MzzphiCZJDcAQFA5tIsOMIqLkncXAJB8/9i31xoM502moKrckGSt1BANwSNwCwj+WEgoMhHaWYcrzx+uKwarArZVm80pA0n/bIBHwwAT5JABMYL6b0p3IamrtplJ0QoJv3GIUQxJ1Hb2wdlenOCA1N6am8tTMRwWMXA5PGOsx0/MUdVLWFkzrB/dnYjvMKFjydwfoN/RC+0K6+RURDozRsimPMyQAfpIvi0dPUUx3AsTftsBHnk/pi6hl9Sma1ABAAR2KpsIh9RDH7b3x51lvQR9Ld5ACMu9zcj20jf3tviWXgdSbVnP/AIdt4MRvO/y/sMcjpwsTMAwTMmT8MAbbYp6p+IabIRSUgHSoYrtYHeN5n7TgvomaFRBNKq5iGZVBBP5tHHi9t4wds0shTXUnUug1GpSuzR3EwOSTczcXi+O8/k6S0gacuxW6o2nTsLtpN+eB9MLa2eajXrgh0kK1NWU7QIBWLWAXwI9sWU+m1qqtmHrCkRdS1VQW3i4+EgkWMG52waca3MO5JHtXpavpiShn0ypsoBIIi0NYXJMkEm0HC6pkmF+4gOQZEMXMbmSD7GSN8E9J6WCabNoZCNTspYsoP5XVTP2j+UturFnZWbSFVR2qTJ3FpIPvMRYYdy2urFc4iOhTBcqX9KCRtMnYiVIjBhRdKAG6azqAsQxWII3gj6fyCFTU5I2A7Q0yBAlre0gQZPtbBVVy3++39TJ+Y++Cxad30A6OXqaL2W9wRfeJPIEWmxJtOPLqANNtXmDP8xFjfFuZXYBFQGVOkmT7HWxKif8Adf8ATA5y7AAi197b/eRhilpBOYVNXcS8ACZsTHDHugfLADiGmLEWN4+pPjFyUnd1MAx9d+T7c48r0WHabnYGSRp8CbQd8FUiTwVJWqrZdrxBt5tiY5XKWuFB8ExiYakbYvQe5jOGoVklRNo49/n88MqOQAUFmYK8hgdxcGRHkgWwkFKykzB2PAvE/IYMr12imGBCkWI5i0i/nEGjlarCDetdLp01X02JgixF7yY1bj5GcDDpNVCtZKZERFwfPgke2+LKdA0XexqLpEHZduZ5kxGGXQ8oKoYBjTYX0idLTNiJ+/zwFkdOlYk01A/7zUNRLHVqmdpvfePtg6jlPVuzMChmdzezKDG1pvP5safPkLSXXS9TTKu0QFmCAObWMwRhZ6v5VCx5iCZtf3HtviU8YQ8fe4FWW6EpaQ28g6vvxaLY9p5FlF1Ok7KDc3tIE/Y4fZLLr8LDtINxuPHz2OLaZ1MIuVa88W/7xNzvDHaTw2LBlGFTyG3Yavax8i0YaZbKaviXmB4Pgj2wwpUCzHQfuQAfnq3x6FP5TEHmCPfn+Rwj4BTRT+wL/CB9BjpMt3CAg/5LI/kcMqCBzYG28X+p55xxXSGAsfl/XY8YVscU1su0/wBItgDMdNqMAZgA3EcfMHGiqDUNI4vt/n2wOmXY7DV7C+MpUHJmK3RGBB1yD4HH8/bAX/jGEwus2gE6QfmReBawifIjGtqoLjA70xbFFqdAON8ivqOUZO2ii6QLGZ1GJLAkWjaJG+2FNTIVysVHEAfDbb5zO5mBvjUBQbY4RBMfUD74K1a4FjBRM3kso9NaioEOruJO4iYgnfeI9zi7N9J9QEvBYCO1jH2MyB4EC+HRowbW+xPOPMwjItmMxyI+x95/XDLVY+RXQ6CrLKgloGoFQbxpkb7+8e2L/wDxRVT+8bSIB0kxb4QbzC3jgY7GaIkrMEGIcCJkQbG2KKdYNOmQdzNiZjVEbDiD+uDuYriUZXMUlqOdDVdPwgkB32ECbnbi54Hjyr0xXfUrlUJnS3xLN+4GJNgJn645p5bU2qywDf3+fnBbSWJJARQNlUfoJ3jc/XBsRKiun0RVUaXaQZJUgKAbEXMSQb+dr8Lm6cdShyV30ErIPPJAH63w7CLPeYUEjSOD5O6mb7YAzvXFJKICndHbOkpyd7GfnM+2AnJukZ5FuZ6lV1szOBaJAgDgW2EgYsyNNAqEOBZ4LoTfyhGxAIv7Wx10+jTqOqElAx7jaBE2kXmYIFvrjvQaQUsiukMFBOpRBktYjUSTvsb/ACxbpRXNJHuZqOXAEVO3U7XOnZkhrQbiYPge2B6HSnAWp8cFjDSPFySt/c7fPBC5iWClV0zIVWAQWjcSoAEmDzg5Oh0FTUapIYwRJhiJgWIJ+o+QwHLahZSWmhdWrAMYqAqp0yZkcypiCP8ArCmrT9WTq79/CgXMX+u04b0qVF6p9VmUEfFTI0g7SRE2AnFOe6EtJXKM1UaZ1my+SsEbyB9Pnho0lYqTawLFotw8fUf2xMeUlYqIWR8se4oNaNV+E1BamCJ33+mBuqOTTrST25hgvsIJgeBiYmBI5X8TOumHVUqg3GlTe9+y+NDnKQWrlyAASDMCJ7R/fExMRj8bN187BPRqrGlmJJP7xef+I/lhQR3t88e4mG1ehXSDKQucWUNz9P649xMcjLsOpqJ284P6XfNUwbiRY7fbExMaPxfVCnjKA1hz/fHtAdlQ8xvzuv8AfExMS/V9zIBfj/OTjlT2OedQxMTBh1H6Aq/FijNbD/kv8jiYmDEK5B8s51gTaf74tz5gkixjj5mcTEw3Q0S/pRne8C3ttinq/wDqP7f3x5iYPYRfExbQ+IfL+2AuR/njExMN1HR3THf98SoOw4mJgsnLkLrL2DGdzLQABYE3jnfExMWiJ0B6qiR7gT72H9zhh1yxpgbCisDgdikx4viYmKQK9inK0x6UwJLpJi5uecW58yiA7TVtxbRH2xMTGlyJ+uIT07//ADkcFhI87Y4ZiTE2hzHEw9/0x5iYz6lI8/YztFjAxMTExYQ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6" name="AutoShape 4" descr="data:image/jpeg;base64,/9j/4AAQSkZJRgABAQAAAQABAAD/2wCEAAkGBhMSERQUExQWFRUWGB0YFxgXGB0eGBocICMYGxoaHRsaHScgHx8jHhgdIC8iIygpLSwsHCI0NTAqNSYrLSkBCQoKDgwOGg8PGiwkHyQqLCwsLCwsLCwtLCwsLCwsLCwsLCwsLCwsLCwsLCwsLCwsKSwsLCwsLCwsLCwsLCwsLP/AABEIAMIBAwMBIgACEQEDEQH/xAAcAAACAwEBAQEAAAAAAAAAAAAEBQADBgIBBwj/xAA+EAACAQIFAwIEAwcEAQMFAQABAhEDIQAEEjFBBSJRE2EycYGRBkKhFCNSscHR8DNicuEVB0PxFlOCg5I0/8QAGQEAAwEBAQAAAAAAAAAAAAAAAQIDAAQF/8QAMBEAAgIBAwMBBwMEAwAAAAAAAAECESEDEjFBUfBhEyIycYGRoUKx0QQU4fEzUsH/2gAMAwEAAhEDEQA/AD061kzlvQFb/Ul6TnSDTXYSC2oamlQP6CMA0PxL+0ihlsuvegB9QKwcsQUKmIJBEEsTeMYvpv4YzOfqP6FNKZLa9LMQoU2ABIJ9tr/YY2H4P6fWyoqAikXLiWLOrruEYdncNSm2+/nHBcdNYrt58jkaSHo/BLs6/tVfUKYWEUBVCE2AA2ETwL8nfGjr9JpU1/0qZGsFBbTvAHwnuAn587X7yr+tT9R0KakJ1atSk2g6VloFztaTi9uqU6ymnRZDUgFfEgi4kXgcRhpRad/YNiavTpgkaro7MQTZiREi+6krc/PC/wDEXpaAwjUvxNFpGkKsjyBYfO9sddaqt6rIQAzPKBtOokWBn3MWjb54V9RyearUwRdiupliOJMEwG7YNv6jHBbcrXyJt9juj1knLhTEK2r3Bg3MmIN7+3vg78MdQL1gREtYatvf9LYw9Sm1WrToUzJsrEXHJjwY48kWxrOg5BnpBYYlGaGUTAXUoBgG1gQRO+1sdy1tiW7qNlL1Ntn84RURHiCVaRueLY96l1CmsEEOs6Ss+xNuNtvljK1c+cw9LTNwARH5R5vIP0j+WDep5T00SDAqGADwRcd297/LFXrXwHc3wX1uopb0Sx4Fr6uBxvYeL4i1y7hnupYCpf4TbfwCZH/xjM+oyFjDDu7Z3m5ifNsPMn1lE1MTJbu5kqbgcz8p3/QLVboCd8mtpVwVAWVnYm4mxv8AOcXZV4BEgtJsLfzvjMZbOBwybFyQBOkQIAdZsSLiMdZapJ0M2iCAdQEgwYv4kESP6jBlqU0x9xqPVMbT8uDi4HCjJVPSOl2BBEg/e9vP+c4Z0cwGEg8T99sUjOykWWYhx4WxNVr2w6aY4kz2cNMwfNzzHtPt/TC5erMoZoVrXM3HicG9eppDPrUW2O8ibAb4w1bOAO7nWg4AkH2NuD7xjk1p0yEnRpB1EOhqQWJsNMx7m3A+mAc51yDCi0WM9wnewM/TCxKSgE6mVDsuq08sDO/0x7mKdtAYd1yxkv7DULR5/rjgnqJ3kRyPMz1ZSZ7mIuBcn7ecL8zVWoSSSpBgAA6puTNoECN/limtRKk6aQIjcVBq07a4naed9p3wAZ1gAaSKgAG4ghSSSJAsYn7G8YPs84BVmvpVUpt8DEO2ngiPmIE8+MedY9NKxSmyskCW3OrYi3v/ADwmyWaMKeSbqsgeIvOokx4tgPqnUCbxImFAAJYGTHbF78ydpxzqeHFr/HcVvBoWq6YJcXt2x2jeQo4j6b+2LDVNVlP8NlYC5Att8uY49sZvomYaqKrBgioAzKxGphJnSDuRB2jbjlll11LqIbSGVhKrcyoKi+o9pmL8bYvDfvj6mTdhTKwKHSDyNRN9wR4M+ZF8VZNmVw6jukwQSSDtFv5++NBmcqf3Iap6bMzMysb6SvMmwlFjxqi5vi/8L5EF9LBGZBaop7J3AEAAmb6gTtHy7o6Dun/A+12IOqM4JdlHeSPiBvzyTzacAVqNYLIWxXXqI2WQvBsZMQb4134k6AiK7gEk3kbAzJ55vt7bYx1PNEgyZVNQ7iSFLWBgHyZ+e+Bq6ajl2ZqgF6zg/D4/OB+hxMU1uplWKyLf7R9PGJjir0X3/wAC0aSp0KtQzfr01JVTpImx1EhbzOkMwMx5+WGuS6NoaqXPqUyyAsLEFTJCzcspUGT8IBC3OCc10yjRomldvUtP51XgTuAOBzG2HGQqCrkqROmdMSLqrCVaD4mRhdBJqlzFcX37hjFcHlDMimG0hSjG1rKIUEtFogf0nCfOdPoM6shLVNYI3JXcHuBBi+oCx28xjQUqT+mGsSIMDZhKk2I+ce+Baubp0tT1BoAh2dgNKk2W95Pn54vGWptS6Pv0+VBoyXU6DU6yO9W9NoT1AWUwQpvdxYk7x7TjK9a6v+8qLl9Tlo9QpLAKvazbWUkC5AgWFok38S/iKp1LM+hkwAqghqrEhYJ3JPwgm3lvkDGhyX4ep5eiaNFgCbu7QWYm2+wAA2HncXJ0peyTc89g1t5AOjdB0UFcN6Z3DkydUETEQttoNrcm1zZipklL037iqNpKgqTpgxMHZAWxTklf1KIUHW41Bp7TcghlB2VSDYgmLzYBxRdTUHqimrSaZJEo5PdFwBZlRQLHgck88NXd16ip3kWVM5qZKj1abAMKZCzIEG8CIB8A/wAsOK+dEqjd6pTuIvBiZMk2gcHCHrdKs+YKU0/dyLhQV0ggFlFidoJ3gbxjQ1coQlNNLi/cxWbHYNEE3a95iY8Yo55tPJu4szuVK01YsVB1BfOrgOY2ImxmDa0zgfJqChLAAhgpA2i7D6XA/wDxvhjkdeYNNNGtKJMEKBI7hdBYAlSPI7Tc4pXoVWk3pMQgqjsJJYAr3Kp+mobb3xeMt0aDyHZXpyu8UjBX4h5EWIMQu+0j6486lnENUMupiVvFiNNzcfmMm59vOCuifh2osOdSOFiQwIZTIA8ECAfcHHXT+mU21UzTbWAdLFYtMiRwJGn5CLTjNtUg0+C7KsyToh6ZF7zp3ItI9vH6YcZPNBhOkBvbkHcx8xt5wB0vpIpoQTqZwQSBEAi4j7b8zgnJ5cJ27xIHn2j6ecCDawNFMYGqZv8A5/bAeYpGSz1SqBduRHPvcb4tr5gR78QftjC9Z/Etda7NoICKFcWaRcgX5M7LG1zisp1gaToo6z1QmoCreotgCVgWsLbwPfAQzRp1GBlg9xIlT53tG1sd5/qz6Ay1DL3+GFAPMHm9zaMLKebqV37URmpncCWAMSPr54v9eOVzZz8h+d6tUUlFRmMdy6R2xyZI3t5498DDOVCdJUqu5JSwsLSdvuBOPM/mjqISoXqFoqAESItYkgm6/PxGOcoa7htEwi9w1KH0jeAWII8+Pribro7+ufPQZpHXUK5Wnc1AVIEhVYXjcGCVvFo+04z2Y6ozjQlMEXDEqLmSSQBsIAthzmG1KyBtFzbY+JNgdottinK0WoB9IZlkTBJjtW5A2Mi8wIwq1LVVbBYN0mvULw7emDsVBsQAIH2+9uLnmuAGgBe7dhfeAxiTBO4i4JF5OPem5xaysqqWiGZd1tzBIJveJ5O+BzVEs4UJMhpU7jUDpL+CZiZttbGkpXvS/AG2eZbLLTVmQEuELWUFReSLrzI3tbDs9aLKkOIaojmFCCVgmyWAOng7i4Jg4V5rqCgkFYYACACQeC4gQT5I98VZZ1DoNQKsWAU3IYhhabwZjfnFFqycoqOP/TJ5Q0p5dahCECpmHsruTsZm5ggwWtA4vh70nNvlNKtcKWM6hIBIkOpAvv7fbGYaoCaaqdMVC/axO6lNOxvcEDyT5xXU6mxcK0wBaRFhE8x+Xbe2Kw/qainyw7sH0P8A+qUqwKoAWIPcBuCJIP05++Pn2Tzvo1HWFe7KyFdSsDMNexusgngn5Y7p5mmg1spqH8qAeNwdMQdrf3wF1bOVEeKmlSxkaZgDcgD9PbD/ANzOUQ7m0EJ0qQD6P2Vo/RoxMA0PxtXVQq5agwAsYe/ub748xJaUq+IWn3PtFF5YBiJNyDfa9uORgbpVELUq0wpGqHnYcqY8GU1GOWwNk845qt+b6AETcTPiCLfPnBGYzgpVVNRwqAVJYmwHa4Jbj4HxTRakmuKdFk7CupZwUELuwREBLSQBFrk/284+V9SrZzrldqdDsy9HlgQoMcie+oQdrQCNpluOs9YzHXMyctlezLU2DM7i0TAd/OxKJuYkx+X6j0HpFPJ5ZKCHUqAgtABYncnT5J339zjr2jVRmukfh2nkV9OmGIu7FviBA7yzWlfhi0gWGGNLIBnf1U0uguJ1LDCARFoIB5th9WoXnwpA8X8e9o+uL6VBQoBESBI+wufoBjin/SuV2/PPUTZZj+pdIT0wysKVNSNZbcBSCdNjJlQINrDFSZb1FqUfQirpFRNTiBGmQYAAtFr3YztOHnXKqsUQagiHu0qCu0gR5kDjnjAGd6W+l6lzqKqywJIFptySTbYjHI0tJtVaXOF2y/ReZJtUy8dOqUFUqoqNKnT/AA7DSpa9r2JI8RGGVGotSn3S2ruGoEGPce3I84zeY6vUEOpmCTCiCCPiJHMLweSByMddL6nUBARjDyxDAwgYhlsRezXCmxnbisZ3ea/PPn0Hsd0csEbtkC8DTDE7m+58R4GCsz+8pAarqwILRZoOg28mP1wPVpM7zeyxb4STP9uPHvgumwZDpEX4O5Ebni4GLaMkm6eP3HRP2tfTV1BhoMDjzPyx6WD6XQ3UG+1jwZ+WFlNmFR6awqk61tMaidQEe4LXtDAY4dJgA6RPxkbkzJsfr9fbFW+q/gIfWzYEHf5Ak4AqZ3a5WZP1/wAjjnC6rWcdjAhTOkyJJFxybXJ+Y98cUqmvtgb7SR4EiPpt4xOPuu/2Hiuoe1ck6gWHEmBtJEX3mOOROLqNdVDN8ySbc3YmPc/5OA2oaQJaWntsZi0qJ3gg+22KOp5lFPp1bFhYRPfxMgC/gEneYmMHe73JiylYg6vnqRcLUBQMGYaBcIPhiLidhP1jGUyGcrt+9Sm1TvuAQIGnSYKkG0ASfYTbDjqGdDOAEYKZDaJOx0wV0D2Ki4mBxiirngrQQUOqRYhivAidOmYJJuJ2O2IptS45887EVyLs9nDSb94kA91gAVJuROqSbRMn2ths2VFRUr0yQvLEXBsJ2EGxEfzmMTPt6jAkwVPiCLkEXn5X8YOpZFPUnUEVQGuIZiQIDGQPa/jxiOrs/Ss+dASSsEpZNfSHrPqPc10LDSCDDSABJkhpi3nCTOV7yhKIQQ5RlMcCXHxA88C29zhx1B1LE62FDUFB2BYzsYAvpiQGsw5jC6pk4ldJldwsx8jNiLHjA9psy0I5UDZbMGlUDaI0bEE87gmbx4x7mOpaSxJ+ITBuYt5B38YFzuukVAWU4F9SD31Xg/pHPF6dLZipYLAMqpm/gH8rCf4o3G8nDpJ9cfMKTYUmbZ6YVNN53AF7bWjgYoFU6Tqf4REbMrC4OwuDB+mJXzNMQunMK6/8YuRxNojg/fHuUoO/qFJBbtBJUKxkyLWNpOx2nFfZx7h2GjymZpnMrJERrHHdAqQJ3ChgYJA98XdX6Z62aRiFDaW2BgqAptEN8L77TsYGMzkppsBUhmQtsFIJFkHEx5OwAwQlcvUNR3GyiAQALhSTwQIHwiffzpNJPywvBflPUyzekghXeKcnUGG8BwdWwmSLbThX+Is3DLrIOmYgnWqkCxMm8jfnD/MVaKuighYYBKlOCwGoCTMiQv1nzOMn+IaDK2ipqWoGYDVLahNiSCSAdxE+OJwdL33k0cjKlXaBAeOLHExRkqVRUULUSBt3kfoyTjzDf28RNiPsef6drgtrgk3EdoPlTuJH3gi23yn8U9afqGYTJ5YmNZXuMBmE7lbaReIHJF7Y0P8A6hfjZwP2HKyaznS3p7gNEU1C/mdWv/CAfIIEyX/p/wDsmWDjS+ZSKjkBiVsR6YA4gkX5EwLRSEY/8lZZdUss3f4Q6Jl8rl1yy6C/xVWnud7Aubkji0wLDBuZz/pmGRh4beSdwCf5mB/RF+GOtj06asqjXZYsX3JBB/MIMj5+MaLMVkcgXKkkiNmNiLj+v9L3csWDLOaFWp6wLLCaXkyD32gEA/wzB9uMMUr7lgfO/HOK6dBYJWxPGo//ACMU53KkISDcKAtgTP132wylixskzjrEqt4J3gRaYPnbCTMdQOo9zhUEvtCEmFmZ4M8WvfDTofU6dTUumWBudwT8zfjn2x3/AOIpoKwhitYywMGLREgTFveMc2rpKVSQjV8Gc6RTqCqQxPqHc6e29xbzO3t8sM8l0UUSsMSTIiCOdQv/AP0fck+cHZXpSmSpBuZk2vssj+HcfPHGYypDFi2o2gbAcT7/ANccr0ajvaG2nv7YFaBfzEwOdzA4/TF0hiCCQCPHHzwLT6bqJY2EXBiSY847yOdVtQaSAflHyn8v8r8bPGnXQYXGmUIqRsfTi57WgASLTq03tEHBCdF1wKvPIY2uTEA7iYt/1i7M1qba0OrSRJA3t2yOdo28YW9O/Ej6lVx3kxYRGwadROo6gSCOMVcotK2YIzlKmVbVcARJvbn7j54W5fN0mqSNQMxOoIZFwBIM7EAex25IznV7sIOont7jba8CZ9j78RjOVgEqCACGA/5T/FcCLG4uPEYRyd32GzRps9SBbUATYiTBIBjad7gTEz5xkM31QjODUh9FTadRIUWYiL7xN/HnGjzfU00gipOkCBaQCImOCB/L7oHroKqhV9QEwxYaiN5I4EyBPv8AXE1Nzluql+5GtzwF59mlW2IJhNiWEza9+2wI8nkQkz2dD1PWfTWpGUUiSEY6QLr/ABC1yZgWHInVczTp1tJDLSBQwfysZ3InSDMQJ5uZwf1nMhl0KVaAx7mGkAEqp3Fy0mWmTMTi1KNepZRo7yuWarGkgCp8LCYsANiDuBvIGLxSpgN6o1Ogj05EtcxBudRJnURETeRhj0jJLR9MEwyyWCrB5EgiIbb3N/aFnWaYL9qatY1U2qK0+oIAOsEdoE9unfnux5+HNt9znms2LqVIVagVNdQ6xTNEA6acyfiiNQ0CLnZjYmAZorLRZPTZmVgJJi5uABABgW2HM4hrVai6AgKMvwgBAIkSSL/S/wBMOchkmc06ZBpKFAUEsxLgSASIBHMGB3bYotsmkkCNNmHrsPUEUwAy3uYNjaZ/itMnj6qlo1KSlomnIMqxKpJtEE2vubiJvx9WPRhWyppVYpu2pGiCRdie/YiQG4t9sLaH4SVssaQ0wjgmwhocgkmJbTotq3sIE47I9mUeWYZet1SmlFK0w3Ilb7yGBFyCZF4g7TiUM6pISqyJLEqwAUHTYrdpDXFgSD7WGCev9GHT6w1iaVZSyDT2oSNjewgtA8rawBXvrmSWkn+i/pvMuzdyg9xHpjtgQRFjAE3ibJJYXA+EqQN0wB61d9Uop7LkgkxIUiY/WD4tgvNLpmksp6gXlSdUsxAbY6h8x233wD0nIUC5R6dMqI06lIUDdmngwpFudsV//T4cMoNbTqKoFqMQAJlgDNjBAm+Fmo3b9AS28mt/DtE1HDLpVAsWgTeSwmwOoEbeIwr/AB/khSGUazktVJYC5U6Y1BeQObz/ADT0vw56Tr6WaqIXJTQqGoTfYKI9jBOLc5QzPqClmoaEIpMQQCo5BgkESJ2g+0YEVFe8six2rNh3RKwWgq+grwW7tAaRqaL82xMB0ej9VVQKNNzT3QqaBBBvIJkmZnEx1bGUr1NJ+D/wl+zZdM+XV69QEhZnQCbrOxZge4nbjmdv6ozBUqCp0mb3kwNLfKfPAwm6FTqZddBXXT1hpIUEBwpmBwAD3D5Rezv/AM7TQlmGlJBJEKVJ/iBB2t7fLHlwkpau+bq+Fnt+Pl9SG63b+wiyyejWcVBKsYgn/wBwSGNoGlwJ2iQd5xuNa6QxEdswvj2gCRgbN5AVFEPM3DAKYPDbXgxab/THeTzvqUkYDSZ0sBspEgix21D39t5x6KVKh1g4yWY1N8MTqBFomT5+Qje0fS2trZSCsHTI0mRqHB9/PG+PTTVDdgS3sQLC8D2AiJxKTmZYDaTBkHm3v7wNsTcHW0Il6DRKaQCT3Es1wCxJZgUN9+IsCMaQV+Dt7j+mK66U6oEwRFiCQRtsQZ4H2GBB0wU2GiQgkxqZiT9Z3+l53nAk5LETZQxqVAq2UeI2H3wFm8szAemSP9rGD8gf+8U/+VZULVl0sSNKTZRb4mj3vgj1VKgmwmxtH0ODK69PsG7B6tSCQVKmOIuBsJBNt98U5TLI8sNiNJHvM3HvgrMZlAG1MIQd1uNzImZiD9Jx1RrUyiOpBBg+Aw3sbeCdptiXs03gwszhUBhOxECDaYgTEQQfuZwtqgDMqS0JWJIM/nVYseSVUH/9Zw/rV5BMAjgGSPc245wn6y+pHWVRjDUjezAyp7T8KkQV5FjY4EXCXUZCvNOup9QKfngbcACQYBiRE/TFWXpoykkwV1ESbnkz+XcRfYj70r1EVEECWq7q8ShBIZdSmO0qVgng2MXW9R6maKaqKEOxNNtQtaSZ9pjgc35xmmnSG2vgKz2cBUaJLydfcRMgSAJm1v6YXZdiDBMtMtp3/W53/wAtgbIuaiGoZJILEidMAmSDAJEnkci17lfhpaTVCtY3eRKEyCIJCsJ+ED5WMzfDqMYrgaCUUzNtS1M4qdpZiVkHcABYDAGw0mLWwVntXppTEhta01IBJUswjtiCCOATzucOurZSma37PWeVYKadRbNPwqIOzgrY/C2mY4wBQoU3zeWp1NQqUg/7ReQKi6gkD8qGSUO8AG04Dcm0+2QSbs2OUrNSUFkVz/DvHwkRIkkc74C671NoLwE0DVBE3ie28XN4tMT5ktMy1MBlBRdbKzMsgDeQDcWIud4J2ElLnKAqBVD6gSUAuDdXn3DsWDSIsFvMjHBDTz73Ugs8jb8N1PUVWTMKyho49QmxCwdhfePre5FEVlUtcgHSFOoCDCiVuDqnfYAW3M5zpNZ07FYD0/UUkMZMRAIBPaSGm0ArscbTLO1WmpAF4uToBESCogE7A2G/mLdKSUqiFpHmUzoUn1iGK2fVbSYJkgcED2gX8wnr9QFNqhBu1DSGBNiSGUTb8sc+D83GZp9zn8pQKx4/MRrgRquLX543zfU6wr0GAAVixSAY1bJqKhIsAGm/O2Bw6vPqAUfiREzLs3eQAoFu1YZQo+CNR+K/C7mMZzLZutSqmmQzujQihotcktMagqszKZkWmYMOs8FT0qdQ+jdZUkLNyARuDaSNjGrmZ5650hlp6waup1ioykavS30gWMzDwATFr3xfTtOnwGKp0wBaQ7yBH7wUgQNIHaAo07iGX2N+NsHdBlCNajQ3fJJCySxAJU2ZdiNvnhflKL1KaTqUtFRzYIuoMRE3MSLcad/JGSQVHcMAFcASV7dXaanEEA6gR78grik84HkrQ86JlyTULAAyyqeINgxYCdiDbb74ZfjPpQzPTCyaYQagdj6iSrARYT8PAnc8YzGVSsGu4OntB0wIHmbSLgi5IuNjGh6f1SlQpsoqKQ96qAS0fmEEWnzfi2JVtyiXwnzGl1l4EBo9jbEwT1DII9V2pIqoWOlSFkDiZE48w96Rr0+x916wCuqmllnVadQHItxeRHncYVdNos0lPzBwO4zwKdjEi0GDePqSuvdGeodIqOialIRdRBF9UmTABOo+QI5wrq5St6SwpZphR2qJlSLgCLb7jzsMczhum3T4+mH504Edt8Gp6OFWilJzNriZtvsQsfICBtGB8yXGYYUtQDCSqmBK9hs1gNOk+8Hzi+ksDVUIDGNUAgTEGbnU3v8A2gTOAKAyXCy5AHy2JvcTjqhdU39iiBW6nVqqnqrEeAyiCIk3ieSPGGVJu0MthxE/a3/eAnplnU8j4TsftyOflzjzL5yU16TsSdhNhq3M8/KfaMZQe62xkhkiGwXTTWCPcCLD2IPHt9Mc1K5DdpW1zvxG5KzN/wDvANBu4qu47mEEwxFwSsgC4PMfLHb1yytwzXQ8bW1NtG33tgypL3cGYc/pV+x+4ET8MT59vpiz9lD0wqsE0mLCJHiDxA83wgyfUagMVQobXpDAhd4HBJm1j7++Dq+cZWCd1tyWaSNrxY34xoStZMGdUygemUUcRaw8mJteN94nbCjI9P8AToojsCQSYVrRJtN7D2HJww9AhSWDMpEFdo8nSW+UQTgWtkfUpLpPaLLBv7X3mQCb+cK9Nbt1ZoWs2AVupdsEkAkj2EyNzaNv0wqzufiqUVX1wxDACPoeT8vHti7OZGKkh47gd+Bup9zf6AHmwWTz4qZpVVtK6SFhhqPwloYWiNov7nE43Y0WCVqBpsrkgLUYyAC2liLDcdrERJNmj+K1dPpS1mKxT1gRJYlkvPwELtIsfbcYaZ/KoquoSaY0qWJJBUkFVkks9mM2M4A6ZTIlMwS1QwprFm0uEg9quSgYDe3csnzF6K7sYM/1LKaz+6dzT2EbP9CdgTF9rDBdDoj01QMADP7tbFby0wTII1c7WjDmt1QEaPUCurfEpTQIiSBI8iTB2+UA0aq6CrArUZ9alRLaQTczcHyLC4sRIAfFC7nwKT0/U7B9J1R6lon4WklTM9wvEyIJxZkK1dOoenmCpL0VUVADDhCG7jABYU3ZTbcDDLJ9OZSmqTrqwdVjAYk6YnxuPf3wB/6lp6YR0LL6dbQGsCEemqtG/wDDv74mvelt6PAW7NV1LKKKnopenIcrqgQpUAeQGMHwQrC04TVaxNQMQV7tTBxG+0m5vrAuRA8wMRevO6nUWp1ah1QUMHaJZT2wO0jc384XUs76tOspOhhUUKGA1HVKAkPYgHUxP8IIi+OeO54fnqS5Zr+kdNmjSqpTAeorFrCxbUyHuYXAciY/MBzgnpWaD0zA1aGILWkGZIFwRuABbbF5cIAgIAIC64YsGUEr7flG221hgAEax2tFXfSDp1CDEwe1oFzwDvhlTGOqtRjUim5RaikiopIvvMCxb2O4+WE2bCu3pO2pkeCFUgSe5dJEiytOx33EGNBm6HpgI2nSWUszaOzuuSRvP9+BhZk8uMrm6i01ZQDrgv2wQoNTS12JcaYWY1LEaiAFFO0TaRV0vJ0qRchZa6Bym/JPb4gTsIC8nAfWMmUUimzNTf4kJBIhg0oCdQBLSyfQAbFwpqtApqiwB31CNNMAtbSsanlTsYib3AwrziEhAyF21FVeZnYswAuANtgLjDr3VSN6GJ6Q4FNQKjF0DRx2wFG/kTbiB4GOukkknYmCsaoBkCwHmQflivPh2rhWBprUc6GNhNyynZp1QBe/0OCGZaZK1F72ErUkgtsIJuGIt+gx1TVjybLWrklBUWFX4SOCJse2Zgx9/OBs/wBXBBA0k2kjVAvJAA44+WBqeaJpqNEVJ0sRN5mBdonzG9vbAWapOmoMAISYJXYCRyd4m18SWlbyxFFsOSk5EqNINwDU8/XEwqY6yW1fESbrfc+DGJh9kQ7T9J5XNJVQM3c111Ai5+W4nxwfvgfNl1CsKZYA3UsJn2LNY8QDEfTGHzn4oV1WmBQ9RIUqzxQZYkVAwABItupgyRPJP4U6965ZFV6MXD1J0EalBUfCV1CSs77wNsDdeAXg2L1aTqWdWpwBKOIMCCI4O/m1vOK0qeq+uYAQaQJ3E3Jv7GP54EXMJVfTr1BRJIXUoJHcVJhrAxIn5WnBn7KlOmYlhZY1QTci+qTIgg84NNZGTE3Ua5FNFkEA6SAYOkXiCOVABHOrjF6I8DeQNU788SNt7HkxgPp9FjmnHqAsG0qGK2D6WAtIkCmLHfUflhnms8iaqVJC7aCDTYlZXkgk7wOTPn3nKfX5GbS5B2zdSki1I3ImNyDsbEbfpG2InVEpsvcTq/NcE+TJBkiDa5/U4X9ZyFZiuhG9I7At3FrwpkyZBYDbY+MC9PvKBtSEgRBZ1ggEgDkEGQYIg2B355Nr+QGnzRUywZta2CrqFtzsIN+YGx5x1l0ewMCYmLG28QRf64Z5MoVW24jTAgRaSZO/idvrivMqEjtAMWKkWJ/L8vtjojDNsYrzlDUoAuIsFgCdyxn2Hnj7CZdQULQxuSAZBm4HiZA53wxNZiAsA+Zvbm62B/z2wsrV6rEFVWF+F3MqD8IEG5NtxMSMVlzZjN1EqMKig3ARpEQymSSBImyt8tJgb4Z5bJ0acvpBaR8EmTp7iSTMyLHmRbC6rSK1HGup3AFgSWmCb6rAMCJKg7RM4sOYZhKkLbchp/LJIAgmzED3nYHEll1QLEedem9Zqmomkh1ou41gR8IP5YYj3Fpw0zpplatLUyu5RwWjUtlCspAN7ED+1sc5bIoHCemVBO6m8AlT+bfu3ABmNotbm8ytJ19IfvVNzYuy3GmL35sO0qPAwzk0NZmVyEMaT/uzqLFpsygjU6cgC8gbExBlce5P8PkF1FUgASrFZGkmCszuD7GIMRh71tadVFUEpDBvU3aRYFG2/MReAdUGQcJKfVANNN4RjIDAQhXbWReCpM6dlkTYgmidrA26xx0fqNJgtWRU0lQo/OWgaiDM8aQIGzRvdJ+P3VqDU9PxP8QFpRQ7AHkBQ4JAAkSbkgnplQiUvTlkkaSArGADcE2sSBO14+avq9Z5pHSsISmmQANS+nEtIkljc7yPOEVXaC8DHpWfWoKShYJpqYmTBAsAOR/Da3GC+mdNo16jVmUMqRTQNCydXc5a4ZlII8gE3OMX0DP+hQdTp10mKUyYJL6m0mN9Ikk+w+mNJlsyp0pSP7tAoQi5On8wIFrg9vvPOISitJuSJSW1m5PWFpIFBZidgwPP5QxkwLm84Ez3WaQQ66YViO0TqWfJAEi8XjcbYyuc/EjD1EZe5YC95W4MiYJgyZt4wHmM2rrLOiwe8obA7BDxuT8JJO0YW5vgFtmnqdWptTKsBUNVjqgdrAgqS9vh0zOqwEXIvjxPxAdSljCpT/dktd24mTrKjUYkzBk7jGfIcawUL2gS669X5fWUXA2CrB8m8BVmZzLCoC0iDGloB8RBIm43M/LBjFxBZt0z6FjSYsWiGfUICksQIkzPv787Ls1nqdEaFY+rqMEkzFmPsBaY8wL2lc2eCuF/Kb2JmYEGYuB/LjbCPP5avU11SAwAAUAHWQwKwRHMSTP8Nhi0EmOqKK2Vo1VNGnKVFcgsoB7UZrmLlu4W23E8gTP9WplEXLpcrqFWoQaoMyY4Q2ntvfHVLphn1Aw7m0uhHwqWMw07qZB3iwExik9JGmKNQN+ZQ7qpImZUE3A88ziyWQ4svq51mYvVhmbmIIjgERAG/wDPHHWCwGoqxYGDuOALA/LY+2O6WbU1IZgxqEsziyrYlis3ibnz4wqq0QGkeW1BZIGwBPmZPywqjUhEsl1OpTi1IEe4/wC8eYJp1gABCtFpkiffEw1Ix9GyPQnzVEVMvTpJ6oYim9yBsr6wDDMYOnYCOZJVSysmWq1NLsP9MJ2FgQVRnIIYNcakM7GCTBEyvU2yzOTVYlVFILTAEIsFVLCwvIvf54vGc9fMU9Gum7Ug4XTYU5064UbWMk8X2xFO3hf6JcmgyEEnTAdQytRJ7hqFjMxutiYi4vOO6nUXpU2OkoQxSotQtv8AkKQG9UG0RAvp+SzqWUpST+0VHzFeFCnV3Ms6p1ACDOwIX+WOMn1jMJ6ahPVb+BrhGgqHm8GSLX3tY20lFc/cJoMhnSz95VGsTTFQllF1JLWEypMAfImcF57PBx2soBVT8OppNxpIjcRIbcRyYwjyP4kFRNVRCEcmkzlAVOkkxaZAOo7b2sbY4/Y2r5lob04CHQO4uQYkFZF4EgAkSf8Algt42+fsPxgOymZrpXVyoq0akAhjNVRF4AYAiZmAJ94u9yuTJZzGkDu7AyzIs5BILkDULkeR5wp6dkq6h3rEX1Ev8P8AEApMQFgBYVZsTuTJ/TMrSDIfO5dytjNgpIt/WffGiq5MXdWzbUgjg+mAsswUsSYvpQsBAkXmftOKR1v11U6rSLlChbUCQYkmNrWgx88edTo0kpwDpDdjADif49NhKjwMA0nLFlpqYllLMosbMIbUDpW5m5tHIwltywCx4tUgaCKbP+WxAMRzJjcHFWYzgCCXOtgFhb23mfBjxgFq8EDXTJI7YQMYk6iRqA/KSRxaJ5R0/wAU0qb1FpBDWZoHoldFRwLNo8IqwSdUsuxAGKO6Cw3P+ooqSWUGyhkLAfmId1O+9gLRAN8KMu3eD66BGIkqpYktIW4kSbQACTzEiRczX/bMy4NT93S1AiBY6nOo6/EvEaTBMRFzafTsvTKK61KqkkUisKosGmAe4CZLCANQAm5wqWav8GTDf2mojKHAktoQiBqlhEA7QygfMTGBKFmLdxqqGFrAkkyC1r9wiCSdpgnFOZoBEQFarB9Lfu1eo4tDgEiGWD5JMCDzhT1elVK6GNQLMhakjVplhO4BE6gftETgxXDChrWza00ZYIPxJOpibiQNIIA1A2JmCbeQf/Hdg1sqt2sDIFVGEgaBMC4K6SACJ3kk9ZSs/pKr1mCm4b42Zp1aS+8H5+18W5zIEo1VXqsCJHbAOoMASd9xOowLi4vh8cDJleXRgpVSh0nUVI0sDM/Ep0jaTKwZGAuq5w+owqKyF9KkIQ6SoLB5OgmwudJ2A8YpqEkkQ2o7jebkSNNyTfyDxhb1OsQy01vMWLD4QGB7jzL/AH+2NFdxr7gRpK+YaHQ/mICVQw2EhRS943NjvGGWSzgpQ7Ou47glaRtKgmmBcDef0E4V5lh6inRplNBImOIAE72Nv8Bi9EqGoacSyqCohismWEqFJ5uBtM/N2k0rC2nyNqn4iQtNOQGmNRIKgeQpuIvGsXi18X/+IpVKIqF6jgAMYCKKeruuoJXeQWGqYv5Ndb8NU6cFaoJMFtTAemTcSYGnUCO1gDAEziipm2ph0cowQ6WhmMgsAdVQEgSZUGbCPkINdIknng9ynSNTOfUZiAxUNBYsTY6n0qAbHzcYFzNKmNQ0zuNU7Mw2K77kCxP04a1uqLL6aI9INAp1SHMELMMDNyD73GEiV4p0jrOtiCLXA2gzYiYH34FskzZGtXXopGmBFRAA7ACARLiN/wAwAOxN8RM6WDdmtnFmJOgQTYzyOBeJN8IKLOgvLFtCFQCSgQ9oDLYAAHiOeMN6lRBRL+qzvUUgA/xGANUTIHMcDDbaeDZ4QBoanlmYaXIfeZW7MTveCQNvPvhf1RE0K6L2kEwTtchlubjY/wBpGHApABaKMCkbg9p4uWJOmWG15IAnbAGeywVhTDR3SVM7FZJBIHiwO9vnikcMCeQYpRGhp0iJKCSC3tMnTY7+3nHGaybuzMQQCBcAC/ECLb8YpymTAqMhJAUfEYOlTMH53++C8znC6wZBEAkSBHFjzPAwzdPA25oBZR4P+b48xeG02LOPYffziYw1ofjKNRzOXqOrrQepD1AC+4XdSNIJDfmloY2BEY1PRfwuocVQXruBCODZabMGVbiBpk3EyJteAn6LqbMfvKhelTAbsNwCRvptNxvIgxh+nV2pnMZhGFIFwwSo3c8iCFsRqPj3iLjHNHVjSV5Ip0ivpOXY16lOsxp1KbkAFEB0sBDByt1ibH9JOBuoZynQrPpAohf/ALdmg3AB1RJBkjyTgzO/idqyD08uGNRWAqV9CW2bSoALaZMAwTPvOKMh+AqGooaxckFtJ+FbdzIoGrSAQNzH1JxtldfoHaN/w/kcrVyin44CAzTkhtzcAElmuWJIuBsMF5LI0xUIWoXVKpET+8FrDVtB2IBnYb4D6b079lXRTPqqKfa9ghIgFZMDuYbkR5iMG5rqi0ru9NRUbSHGpptPwEBRpJv4ttiattfXz6/gHLGX7ZPqemSbBVMdsn3EAEA8SN5OFeb6x++RnbSpRg6g3Uj4WJFipLGI49xYF+pZcOFqZhQqaix0lVBk8cEm2r3G8nFOez1BNOmsENSymo6Cd9ayO5YXkg7qP4cZSnbT88vv+TZ4NPRzdOoToYMoYByAp1EbrO8bHxBBtOB851E1FAX06zKNWgNGxh2OoAAyJW8mN4xmOsdcprRp1FNOv6ZNP0/VJTuAXUGjW0d1zAIMxAx50jrcUPU1URRC96O0s5kz2MRAbYA6jZTyBi+eAjCln62YV/VIpqNMLpUamWGKlxOzJJKkz8sAVeuU1DIcvSVvTU6RBJUyd1BsRJt4FhFqvxH1dqo15euVo1Ao11HVsuratTIO2WOhb6g0z88ZvrHXkr1EZAqqmlRqQIhiFFQswholwAR2kMQNpZ6dvPPn8jbbNTQz2WaizUlrPoliaQhQxtBszbRc7yScTp1DMVF7yWotqj8gBvOv0wNXcLk3OlrjGWzHWlpqi0mfQjlpXUlOpMmfTm5kAAMbARbbBLZis7LVpVCqx6lZk0NpJY6FaCVDEdm3bIEGMHarVhocZWu9NQmXrFqZVSzb1FedCgBwDe4A4j2x50vKmvVX1aqdzgLTA092nW+7MSbSSRE2mYGD8o7ZoMalGsDBVTrC6gLODCqTBbcwvd8YvFHVsoEChFsukLSpzCjSNQaosajpJO5AkWmDguHVgKm6dlsqGeowZXMpTDgrBmRNxMarRN+cA0+o5ipXjK1O0yWZ4gTYE6oIJAuBabiNWMz1AKzMddNCwUBYHeIFmhjpIubiCSb3xYnXKlIJrWlIupVRqBhRqc/CW0jY2Mi/OGjGh1EZVatQUidbMquS7sgVNQMTqZu64021RsDtgJspSNQAMusLDHWNJ/i7hJABLTE7exOK8/1vXVNY0wHEgggEKTb4CIS9xYAkk7mwx6mGDwIJVQpsSSNIfbYEao2sAL2waoamWZep+8UU2LKswU0gagLsSxO4AGu23Btj3OdRVmZn2DH4mJczMmIgAAAKFiN8UUPxCaVM+mYZ0ZWYj4NRBLJFi2mV1Ncat8A0alOIcn7H3tttbgb/AHxpRwZodZXMUQEIqu6qxsNSlVYsWF7ksWu1wRP06qqsGEZ4hVGn4V3iYJsbQPucK6KJDPDMkxq0grtIEGQuxmZiPnhhl+uVKRUU1QLTndxabkfEAbGQAsg8cYk455FrJxm8+66UCujC0sgDOWtI2CRNt7CZknALaH09xMAnSBfuLG7bbkn64tziq9SG9Qhpeo0gtBMyZgD3tAGw4xTRzVP1B+7Zb/ETPylCOY45xVLGArgspx6CmP4le51dpsNKk2GoGSOABfa9ay1HDaQAqj4QpMCZjaZgG/8AbA6dSpwyimkFgdTQzaSJgAgrfu5gT9cDvV1FgAtMAfl5+K/tNhG1sLKLYVFseZbqzU2ZdMaUlqpH5L6YjYWPEm9gNwes5utVY1H+BjIO4JEraATxJE2wHTqOVLSsP8RPxA3mCNpJO3EYtzucqAU0E2p6AANPaSDHnuAUkjf7zkrwxHDNCquuljY3GkiIIO/McSL+cXpVAbShFvibkn/aYsv6/wBJWzYENF4Egkn5kA2m364qrZhTAAhzY/8AXzH64tWBqwFVc1Vn/UB/z5YmFbNBghp5gCMTG2MPszfZzqVJWH7MO8ganmyAqQUEbkDceR8sWNRphWroajMhOtqiibQJVvyx4gTO/OEdDKO11YL6dNjtGk3JBldzO9/0xFzd0UDtnU0kwTEASIt5Ht7nHI4RfCOfAx6fXNUOxD0m9NVpssCSrAS2q5loJ0kEHjDujm61KitWg3rROtaiFrgAtC/wwD4I08iDhJQ1swcAsg0g6gSwOxYMAPB549sEvnWpmnUpFuQ2sjQLvElQIUqYkyAWM7nCunLAVVjjN9aYhAGekNQcAtIJYsQBuHCmJBA2W/irL1gHq14grZwEYJTB1BGCKNKmRckiLQGJOELZ8M5SmgQMv7rU6rpAOoQTAkWW29gPcb9srAQHZCoIZSrWEE6iVB7fjMmwgnAjBu7QaNIerqAEQsUKE9yKWep3MA+hQQyg2aNmWx5K6eTVan6ejLkagxQD1GWxlmJ1WKleCNW1rIspTChVqV6VNwCshe4yxKvIIJI06dyIsRcYr6fkBXcKhWkaIP7zR3u0kQyhiuzAkkzE2vAK2NVz5+3yHST4NTm66hHqVles4Yj0xSVVZZM6gNWqV7iCQp/23jMdQ6jmcs/7PRUhakL6TqG1FpUIVdRuWNmAmZxoqeeoZCn6dEEMFJ9V1BIMntgQdGo/ASSOLnGZ6N0ypnswW/duyjVUf/T0ie0i0FhKxNzaZw0P+3YyVZKa+Sr06hq5hCmpirP6asJYfD2HSCQQFYQQG3NwTswFzRpCsWFJBpDNClrsqoJCkaQQAOZkXMhvka1ID1CiZgemt6iekSVOlzpYxBvssqbWJnAfWkpVKzoWpK+rUNKsAmwCoZBJVTpJIuIsIMlzdXx+aFtszi5MPWenT1OQSo0wPaeODHiZ+eHGeqLTK0gEkAEKd3ZbGo/5XPF5lto0jBfTa4oKtJaVJalV1EqdI0SZ1FizSd4bTtMxpXFXUfxxUKaAFVSOyY1OuoyCBbTYKLTaPMGm2PTbA8x1EvTVoYOF70QrAUSoZSSSWYwSuxJCkEzIK0ylRUeotOkksPzaSV06O0ghiNxIAPvjoPUaWNNXUEOwChANSwaYA3CkqZnefN0/VacVmJbUSbk90SJv7QD9vO9oIdQNDRytBA7+oWUlTqFMeoHEHs9VjBU6pEmRG/KqszvURq49RVhQpYKXUEkBuZbaZknm2AIVdagidpvbaYAMcbjg47V7SHngrIt/uEfK/nfBSKezaLM16j1WKUwoUEqiflQSwBvwDBPtzikpJg7g3ImON5giLg2t4xSjqZHMGDNjbft2J8XiecWK5sCDH/K3i/v/AJGCx1AprORcqCOGmV/Qxbn54YdD6llUQtVpiodU+mRJJFxE/l5YkgW06Tc4UlWmxA+Qj/J/rgj0iSopos3mVEX8G3Frz+uGdAcA2j1mvJIkGoAJ7R/yABOnSTx/LBOQzEKNZApU2gALcmRqIEEk3uT7xtgbLalW4AASWAQAgajMWsR7+NpOLqFZQe+GHxHS14GwNoEeb24xF10RNroEZuvTZYRUZ5j4WBINpDQDvJO9wIF8LqucMhhAj+GTuN7hfuPJxfm893krTbQT2lmBLFb9w94JFhijMONBkKWOyK3cAbxpva/+b4KQEugKlaKggxHIBEDna9pxYF1xC6hNyGMmdxJ+Z/TAy0SxGmJIINt9jG++C6LKNKzAI1XGpZFgdzzh2VSyEsulLDe1j2heZMWN4t98CZwVGcsRJIiTsSAANrLYAAbDBgzXaF0mLAkKItNzF4kg8CSfbAT1XkuSBfTcWMxaJ9hfa/nAiFwZ4mYPp1FZO6xLRcaeAZ2IkRfnC9NOldyeQdsNXUhBqI7pgG28fXf++F1KmBMzKzt77fTDxZOl0DDnZ8faZ4m553xMBavEke1h9sTB2i0azK/iaqtN6bEvrgEsTPtHB49sC5zNdgAaAjG2kAXAA2+XHn3xdRzjKSrPU9MWA0W9r/8AeLMtS9SSqhgL8SQZBHcQNmBI9sczWbOV+h4vVHq0lhGCrUEMAdAUDToYgC97Nc9xmLYc512iURagRRUZKWrUoP8AqQ0j1CRfumBsBhBnOqOoWlTKhNQsB+YEMDyOJkeMdU82SVddKEnQWR9JLXqAMoAkEn4tiRG4wGopXQduLod57r6aFGWpCkpAV10QLXXTaSQDciPnhTkPxFUB9JKlRKZZjKMYJC3sR/BMX/MJnDzpfUalR1DqtRgpUgwpK8KJN6iqJDD22wt6nS9TLMtVUWtTdqpIHcRs+wgFvjiIJHkThI5yvPXz1G00nbEK1whRlI+Hu1rIBPttJ3m8X5vhuM6BqqCutM1GYELTBaGgGNECSPyiLDfCnpddATqJUR2ugUsCJAkN7HaBB2InB+UoTQI9em/asArU1J3byxhWEE2DBoIti7SOiksDOvlq9ZqLw8KFViVkVGGosCCTMiB5AsScF1OjNSKtTrkD/wBvQhEAD/T5k7iRB1XgYFz2Vd1aqhqNSE6wq2DDdoIMarAwBMNsDgRsrXCIfVCEQVWBNix1aosZO44PiZmqqrClF8Fud6jQot+6pirUCx3swNImdUK35iWmI4+WKFyDLTTM6kME/uyV1cn4Zl5kyoE7HmMcZfJlWFQsGa06gCWAixJBkWAPtgrNZyrUqGVpGSWLU0KkMyhZU2IKxIj3Fxg7kDbXAhzfWlYiy9sAsZLeSone+5MEkfds3V6QBcxp0wCsB5XaTUVpi1tj8hjxujlyXYuWJkkmZ5Jk4JrdMo+muomCCNMHV9NwRf7DGco9CqdLIrrdXR6MzzphiCZJDcAQFA5tIsOMIqLkncXAJB8/9i31xoM502moKrckGSt1BANwSNwCwj+WEgoMhHaWYcrzx+uKwarArZVm80pA0n/bIBHwwAT5JABMYL6b0p3IamrtplJ0QoJv3GIUQxJ1Hb2wdlenOCA1N6am8tTMRwWMXA5PGOsx0/MUdVLWFkzrB/dnYjvMKFjydwfoN/RC+0K6+RURDozRsimPMyQAfpIvi0dPUUx3AsTftsBHnk/pi6hl9Sma1ABAAR2KpsIh9RDH7b3x51lvQR9Ld5ACMu9zcj20jf3tviWXgdSbVnP/AIdt4MRvO/y/sMcjpwsTMAwTMmT8MAbbYp6p+IabIRSUgHSoYrtYHeN5n7TgvomaFRBNKq5iGZVBBP5tHHi9t4wds0shTXUnUug1GpSuzR3EwOSTczcXi+O8/k6S0gacuxW6o2nTsLtpN+eB9MLa2eajXrgh0kK1NWU7QIBWLWAXwI9sWU+m1qqtmHrCkRdS1VQW3i4+EgkWMG52waca3MO5JHtXpavpiShn0ypsoBIIi0NYXJMkEm0HC6pkmF+4gOQZEMXMbmSD7GSN8E9J6WCabNoZCNTspYsoP5XVTP2j+UturFnZWbSFVR2qTJ3FpIPvMRYYdy2urFc4iOhTBcqX9KCRtMnYiVIjBhRdKAG6azqAsQxWII3gj6fyCFTU5I2A7Q0yBAlre0gQZPtbBVVy3++39TJ+Y++Cxad30A6OXqaL2W9wRfeJPIEWmxJtOPLqANNtXmDP8xFjfFuZXYBFQGVOkmT7HWxKif8Adf8ATA5y7AAi197b/eRhilpBOYVNXcS8ACZsTHDHugfLADiGmLEWN4+pPjFyUnd1MAx9d+T7c48r0WHabnYGSRp8CbQd8FUiTwVJWqrZdrxBt5tiY5XKWuFB8ExiYakbYvQe5jOGoVklRNo49/n88MqOQAUFmYK8hgdxcGRHkgWwkFKykzB2PAvE/IYMr12imGBCkWI5i0i/nEGjlarCDetdLp01X02JgixF7yY1bj5GcDDpNVCtZKZERFwfPgke2+LKdA0XexqLpEHZduZ5kxGGXQ8oKoYBjTYX0idLTNiJ+/zwFkdOlYk01A/7zUNRLHVqmdpvfePtg6jlPVuzMChmdzezKDG1pvP5safPkLSXXS9TTKu0QFmCAObWMwRhZ6v5VCx5iCZtf3HtviU8YQ8fe4FWW6EpaQ28g6vvxaLY9p5FlF1Ok7KDc3tIE/Y4fZLLr8LDtINxuPHz2OLaZ1MIuVa88W/7xNzvDHaTw2LBlGFTyG3Yavax8i0YaZbKaviXmB4Pgj2wwpUCzHQfuQAfnq3x6FP5TEHmCPfn+Rwj4BTRT+wL/CB9BjpMt3CAg/5LI/kcMqCBzYG28X+p55xxXSGAsfl/XY8YVscU1su0/wBItgDMdNqMAZgA3EcfMHGiqDUNI4vt/n2wOmXY7DV7C+MpUHJmK3RGBB1yD4HH8/bAX/jGEwus2gE6QfmReBawifIjGtqoLjA70xbFFqdAON8ivqOUZO2ii6QLGZ1GJLAkWjaJG+2FNTIVysVHEAfDbb5zO5mBvjUBQbY4RBMfUD74K1a4FjBRM3kso9NaioEOruJO4iYgnfeI9zi7N9J9QEvBYCO1jH2MyB4EC+HRowbW+xPOPMwjItmMxyI+x95/XDLVY+RXQ6CrLKgloGoFQbxpkb7+8e2L/wDxRVT+8bSIB0kxb4QbzC3jgY7GaIkrMEGIcCJkQbG2KKdYNOmQdzNiZjVEbDiD+uDuYriUZXMUlqOdDVdPwgkB32ECbnbi54Hjyr0xXfUrlUJnS3xLN+4GJNgJn645p5bU2qywDf3+fnBbSWJJARQNlUfoJ3jc/XBsRKiun0RVUaXaQZJUgKAbEXMSQb+dr8Lm6cdShyV30ErIPPJAH63w7CLPeYUEjSOD5O6mb7YAzvXFJKICndHbOkpyd7GfnM+2AnJukZ5FuZ6lV1szOBaJAgDgW2EgYsyNNAqEOBZ4LoTfyhGxAIv7Wx10+jTqOqElAx7jaBE2kXmYIFvrjvQaQUsiukMFBOpRBktYjUSTvsb/ACxbpRXNJHuZqOXAEVO3U7XOnZkhrQbiYPge2B6HSnAWp8cFjDSPFySt/c7fPBC5iWClV0zIVWAQWjcSoAEmDzg5Oh0FTUapIYwRJhiJgWIJ+o+QwHLahZSWmhdWrAMYqAqp0yZkcypiCP8ArCmrT9WTq79/CgXMX+u04b0qVF6p9VmUEfFTI0g7SRE2AnFOe6EtJXKM1UaZ1my+SsEbyB9Pnho0lYqTawLFotw8fUf2xMeUlYqIWR8se4oNaNV+E1BamCJ33+mBuqOTTrST25hgvsIJgeBiYmBI5X8TOumHVUqg3GlTe9+y+NDnKQWrlyAASDMCJ7R/fExMRj8bN187BPRqrGlmJJP7xef+I/lhQR3t88e4mG1ehXSDKQucWUNz9P649xMcjLsOpqJ284P6XfNUwbiRY7fbExMaPxfVCnjKA1hz/fHtAdlQ8xvzuv8AfExMS/V9zIBfj/OTjlT2OedQxMTBh1H6Aq/FijNbD/kv8jiYmDEK5B8s51gTaf74tz5gkixjj5mcTEw3Q0S/pRne8C3ttinq/wDqP7f3x5iYPYRfExbQ+IfL+2AuR/njExMN1HR3THf98SoOw4mJgsnLkLrL2DGdzLQABYE3jnfExMWiJ0B6qiR7gT72H9zhh1yxpgbCisDgdikx4viYmKQK9inK0x6UwJLpJi5uecW58yiA7TVtxbRH2xMTGlyJ+uIT07//ADkcFhI87Y4ZiTE2hzHEw9/0x5iYz6lI8/YztFjAxMTExYQ//9k=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3318" name="Picture 6" descr="http://upload.wikimedia.org/wikipedia/commons/c/c4/Vegeta%C3%A7%C3%A3o_de_Mata_Atl%C3%A2ntica_na_Usipa,_Ipatinga_M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58" y="1393280"/>
            <a:ext cx="3782339" cy="45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31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780" y="15719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Chuva </a:t>
            </a:r>
            <a:r>
              <a:rPr lang="pt-BR" sz="4000" b="1" dirty="0" smtClean="0">
                <a:latin typeface="+mj-lt"/>
              </a:rPr>
              <a:t>ácida</a:t>
            </a:r>
            <a:endParaRPr lang="pt-BR" sz="4000" b="1" dirty="0">
              <a:latin typeface="+mj-lt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58098" y="930119"/>
            <a:ext cx="7408333" cy="3450696"/>
          </a:xfrm>
        </p:spPr>
        <p:txBody>
          <a:bodyPr/>
          <a:lstStyle/>
          <a:p>
            <a:r>
              <a:rPr lang="pt-BR" dirty="0"/>
              <a:t>“Chuva ácida” é a chuva que apresenta pH abaixo do normal. O </a:t>
            </a:r>
            <a:r>
              <a:rPr lang="pt-BR" dirty="0" smtClean="0"/>
              <a:t>pH normal </a:t>
            </a:r>
            <a:r>
              <a:rPr lang="pt-BR" dirty="0"/>
              <a:t>da água de chuva é de 5,6, devido principalmente à dissolução </a:t>
            </a:r>
            <a:r>
              <a:rPr lang="pt-BR" dirty="0" smtClean="0"/>
              <a:t>de CO</a:t>
            </a:r>
            <a:r>
              <a:rPr lang="pt-BR" sz="1800" dirty="0" smtClean="0"/>
              <a:t>2</a:t>
            </a:r>
            <a:r>
              <a:rPr lang="pt-BR" dirty="0" smtClean="0"/>
              <a:t> na </a:t>
            </a:r>
            <a:r>
              <a:rPr lang="pt-BR" dirty="0"/>
              <a:t>água. </a:t>
            </a:r>
            <a:endParaRPr lang="pt-BR" dirty="0" smtClean="0"/>
          </a:p>
          <a:p>
            <a:r>
              <a:rPr lang="pt-BR" dirty="0" smtClean="0"/>
              <a:t>Óxidos de enxofre e nitrogênio.</a:t>
            </a:r>
            <a:endParaRPr lang="pt-BR" dirty="0"/>
          </a:p>
        </p:txBody>
      </p:sp>
      <p:pic>
        <p:nvPicPr>
          <p:cNvPr id="10242" name="Picture 2" descr="http://www2.macleans.ca/wp-content/uploads/2009/04/090331_r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4100469"/>
            <a:ext cx="5391310" cy="275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5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153" y="73631"/>
            <a:ext cx="7686700" cy="914400"/>
          </a:xfrm>
        </p:spPr>
        <p:txBody>
          <a:bodyPr/>
          <a:lstStyle/>
          <a:p>
            <a:pPr algn="ctr"/>
            <a:r>
              <a:rPr lang="pt-BR" sz="4000" b="1" dirty="0">
                <a:latin typeface="+mj-lt"/>
              </a:rPr>
              <a:t>Chuva ácida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15828"/>
            <a:ext cx="5338936" cy="4781128"/>
          </a:xfrm>
        </p:spPr>
        <p:txBody>
          <a:bodyPr/>
          <a:lstStyle/>
          <a:p>
            <a:r>
              <a:rPr lang="pt-BR" sz="3200" dirty="0" smtClean="0"/>
              <a:t>Efeitos sobre:</a:t>
            </a:r>
          </a:p>
          <a:p>
            <a:pPr>
              <a:buFont typeface="Wingdings" pitchFamily="2" charset="2"/>
              <a:buChar char="§"/>
            </a:pPr>
            <a:r>
              <a:rPr lang="pt-BR" sz="3200" dirty="0"/>
              <a:t>Sobre a saúde </a:t>
            </a:r>
            <a:r>
              <a:rPr lang="pt-BR" sz="3200" dirty="0" smtClean="0"/>
              <a:t>humana</a:t>
            </a:r>
          </a:p>
          <a:p>
            <a:pPr>
              <a:buFont typeface="Wingdings" pitchFamily="2" charset="2"/>
              <a:buChar char="§"/>
            </a:pPr>
            <a:r>
              <a:rPr lang="pt-BR" sz="3200" dirty="0"/>
              <a:t>Sobre a </a:t>
            </a:r>
            <a:r>
              <a:rPr lang="pt-BR" sz="3200" dirty="0" smtClean="0"/>
              <a:t>vegetação</a:t>
            </a:r>
          </a:p>
          <a:p>
            <a:pPr>
              <a:buFont typeface="Wingdings" pitchFamily="2" charset="2"/>
              <a:buChar char="§"/>
            </a:pPr>
            <a:r>
              <a:rPr lang="pt-BR" sz="3200" dirty="0"/>
              <a:t>Sobre </a:t>
            </a:r>
            <a:r>
              <a:rPr lang="pt-BR" sz="3200" dirty="0" smtClean="0"/>
              <a:t>as construções</a:t>
            </a:r>
          </a:p>
          <a:p>
            <a:pPr>
              <a:buFont typeface="Wingdings" pitchFamily="2" charset="2"/>
              <a:buChar char="§"/>
            </a:pPr>
            <a:r>
              <a:rPr lang="pt-BR" sz="3200" dirty="0"/>
              <a:t>Sobre as águas </a:t>
            </a:r>
            <a:r>
              <a:rPr lang="pt-BR" sz="3200" dirty="0" smtClean="0"/>
              <a:t>naturais</a:t>
            </a:r>
            <a:endParaRPr lang="pt-BR" sz="3200" dirty="0"/>
          </a:p>
          <a:p>
            <a:pPr>
              <a:buFont typeface="Wingdings" pitchFamily="2" charset="2"/>
              <a:buChar char="§"/>
            </a:pPr>
            <a:r>
              <a:rPr lang="pt-BR" sz="3200" dirty="0"/>
              <a:t>Aumento na concentração de metais em água</a:t>
            </a:r>
            <a:endParaRPr lang="pt-BR" sz="3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1266" name="Picture 2" descr="https://encrypted-tbn3.gstatic.com/images?q=tbn:ANd9GcTo_c2F81SbM2EqIMqZNJ-LXmj6O69sMlAQm2JF-bLx9IMGmNEIh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70" y="3439533"/>
            <a:ext cx="2246069" cy="341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3.gstatic.com/images?q=tbn:ANd9GcS4XibMdt4MjGbSybAv7kEIhlqI3tGFt5d4J91iX04NWtC00oWo5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972211"/>
            <a:ext cx="2757526" cy="29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9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3" y="1428736"/>
            <a:ext cx="3857652" cy="507209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t-BR" dirty="0" smtClean="0"/>
          </a:p>
          <a:p>
            <a:r>
              <a:rPr lang="pt-BR" dirty="0" smtClean="0"/>
              <a:t>Ciclo de Vida: Destino do início ao fim;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Prevenção x Redução 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Estratégias 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1026" name="Picture 2" descr="http://www.vidasustentavel.net/img/Lixo-Hospitalar-Grupo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4435178"/>
            <a:ext cx="2356092" cy="242282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1" y="1214422"/>
            <a:ext cx="3075670" cy="170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3000372"/>
            <a:ext cx="2528892" cy="181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1" y="5000638"/>
            <a:ext cx="29622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9144000" cy="1142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Efeito do uso de substâncias tóxicas no Meio</a:t>
            </a:r>
            <a:r>
              <a:rPr kumimoji="0" lang="pt-BR" sz="4000" b="1" i="0" u="none" strike="noStrike" kern="1200" cap="none" spc="0" normalizeH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Ambiente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smtClean="0"/>
              <a:t>Ciclo de Vida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1" y="1928802"/>
            <a:ext cx="3429024" cy="4214842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Produção</a:t>
            </a:r>
          </a:p>
          <a:p>
            <a:endParaRPr lang="pt-BR" dirty="0" smtClean="0"/>
          </a:p>
          <a:p>
            <a:r>
              <a:rPr lang="pt-BR" dirty="0" smtClean="0"/>
              <a:t>Venda</a:t>
            </a:r>
          </a:p>
          <a:p>
            <a:endParaRPr lang="pt-BR" dirty="0" smtClean="0"/>
          </a:p>
          <a:p>
            <a:r>
              <a:rPr lang="pt-BR" dirty="0" smtClean="0"/>
              <a:t>Descarte</a:t>
            </a:r>
          </a:p>
          <a:p>
            <a:endParaRPr lang="pt-BR" dirty="0" smtClean="0"/>
          </a:p>
          <a:p>
            <a:r>
              <a:rPr lang="pt-BR" dirty="0" smtClean="0"/>
              <a:t>Coleta*</a:t>
            </a:r>
          </a:p>
          <a:p>
            <a:endParaRPr lang="pt-BR" dirty="0" smtClean="0"/>
          </a:p>
          <a:p>
            <a:r>
              <a:rPr lang="pt-BR" dirty="0" smtClean="0"/>
              <a:t>Reciclagem*</a:t>
            </a:r>
            <a:endParaRPr lang="pt-BR" dirty="0"/>
          </a:p>
        </p:txBody>
      </p:sp>
      <p:pic>
        <p:nvPicPr>
          <p:cNvPr id="64514" name="Picture 2" descr="http://ciclovivo.com.br/public/img/noticias/ciclo-v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1" y="1142983"/>
            <a:ext cx="6143668" cy="5509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sz="4000" smtClean="0"/>
              <a:t>Ciclo de Vida</a:t>
            </a:r>
            <a:endParaRPr lang="pt-BR" sz="4000" dirty="0"/>
          </a:p>
        </p:txBody>
      </p:sp>
      <p:pic>
        <p:nvPicPr>
          <p:cNvPr id="64514" name="Picture 2" descr="http://ciclovivo.com.br/public/img/noticias/ciclo-vi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1" y="1142983"/>
            <a:ext cx="6143668" cy="5509483"/>
          </a:xfrm>
          <a:prstGeom prst="rect">
            <a:avLst/>
          </a:prstGeom>
          <a:noFill/>
        </p:spPr>
      </p:pic>
      <p:sp>
        <p:nvSpPr>
          <p:cNvPr id="6" name="Multiplicar 5"/>
          <p:cNvSpPr/>
          <p:nvPr/>
        </p:nvSpPr>
        <p:spPr>
          <a:xfrm>
            <a:off x="3857620" y="4572008"/>
            <a:ext cx="2214578" cy="2285992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85721" y="1928802"/>
            <a:ext cx="3429024" cy="4214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Produção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Venda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Descarte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Coleta*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Reciclagem*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7" y="357168"/>
            <a:ext cx="35909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357694"/>
            <a:ext cx="44767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85730"/>
            <a:ext cx="3429024" cy="255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6" name="AutoShape 6" descr="data:image/jpeg;base64,/9j/4AAQSkZJRgABAQAAAQABAAD/2wCEAAkGBxQTEhUUEhQWFhUXGRgYGBgXGBkYFxwXHRcYFxQYFxodHCggGh0lHBgZITEhJSkrLi4uFyAzODMsNygtLisBCgoKDg0OFxAQGywkHCQsLCwsLCwsLCwsLCwsLCwsLCwsLCwsLCwsLCwsLCwsLCwsLCwsLCwsLCwsLCwsLCwsLP/AABEIALcBEwMBIgACEQEDEQH/xAAcAAABBQEBAQAAAAAAAAAAAAAFAAIDBAYHAQj/xAA/EAACAQMDAgUBBQYEBQQDAAABAhEAAyEEEjEFQQYTIlFhcSMygZGhBxRCsdHwFTNSwUNigpLhcqKy8RYkc//EABgBAQEBAQEAAAAAAAAAAAAAAAABAgME/8QAIhEBAQEAAgICAwEBAQAAAAAAAAERAiESMVFhAxNBInFC/9oADAMBAAIRAxEAPwDUrUq1GoqUVNU9akAqNalWmoeBTwK8UVKq00wgtPApAU5aaHAU8CvFFSAUMICnAUhTooEop4FeLTxQICnAV4BTqD2KcBXgp1B6K9rwU6gQFexSr0UCp1ICvaBUq9AqO7qEX7zD6cn8hQSV7FVRr1JwDHvx/f4xUwvgtAEjuewoJa9ioH1aD+IH6ZqNuoL2n8h/Wgt0qH6fWHJY49gBUtzWcEHHcEZoLlKqZ147Ln61Fc1bH4+lASpUJ80+9eUNZVRUq1ApqZWrnrpiZalUVXN0DkxSGtTPqGKC4tSKKpprkP8AFH1p41yf6v0NXtF0CnrVJNcnv+h/pT/39Pn8qdp0ug08Gh3+Ij2NTrrU+fyoLgpwquurT3/Q/wBKkXUJ7iqJgKeKYjg8EU8U0x6KcBXgNOFNMOApwFNFezGTgD3pphwFOAqoOoWoJ3rA+f5e9QP1lNsqc+xH6mDTUExTfOXMsBHORWfudTciN3PMCDj++1VG1GaDWvfUckfSc/GOaq3eorHpOfpWc82akS5VQSv6kt3x/f61WP0pqXKduoH24E+/anC4f9qrs9eB6Isq1PWqoenC7VFsNS31V82mm7UFrzBXhvVTNyvC9UXPNpVS8ylUGJS+3+o1Ilw+5rN9O6+t6Tb4EDII59p5onb6h8CjWigapUNChrCe9PF8nvQFwalRx7igy3amF6iC63B71ILg96ELfqRb9AYS4KkD0IS/VpL9RRFGqVGoeL1eXteqAlj/AF/AUBm2RSudRW2YL57KMn8hxWK1/iJmDKAFU4Bzu/QxmhB1x7Gr4peTp1vrahdzsqjjJk/kBNUNZ4vUYtKGx94yBPwOfzrnp1ZPekuop4p5Nb/jtw5a4x+hKiPosClqesNc+8xP44/Lj9Kyov8AzUi6umHk0Q1PzU1nU1nLeoNXrFwxUNG/Op3mUKW9NWBfEVFXBdqe1doT5lTWdRTQY82KcLs0JN+nrfpoJG5TDqgO9DLuskRUXm1dBZ9Z7V7b1U84oUl/3FJ9R+FEGLupCiqo1ZPt9KHnUkivbJqgtbvz2p++qSGpheFTVTzSqk10mlTUfNtjUsv3WYT7Ej+VavoXXmPodp4gmAfmfftWWs6WT3j6H+lENLatqQSTJPp9/qREe9LykbnF0C3cqZbw9xWVudSYQoJ3GQOJ457D5qr5ZPJaZyTsA/CJmuf7Yt4VuzdgSTAGZqW1ekSM1hkUiMuw7bjK/gIgfT5FHuk3ro/yxP1AYfHIj+++Kv7Ini0AuU7z4qbpzsU+1t293uFWT8mBE/SrS2LZ/gX/ALV/pWvI8Q59XiJqt/iJHc0budOQjCj8qov0RSf4f1/rVliXjQq51Y5iqj6wnk0bfoC9iPzP+5qB/D2cH9f6mteXFm8eQQLs0i9GR4cIBMx+K/1qL/AmPv8ASVn+dNieNCDdHzXi36K3PD5Ak7vngx+lMToc8OB8FTH/AHDFVMqirGpBcqzf6LdUbolRyVMx9RE1V8jOSF+tYvLFnES06g5/SrK3qGajVC2mc45B/vt70M/xBmjJAByZjt+dc7zbxqLV2nm981R0qXJiBtgZzP6iJqnq+sWVMK5uGY9IwPxMfpNZn5JV8bB23eqVL0UGs9TsED7UA91KmRTn6raHdoHeD+EDn9KvnDBr95ppvk8Vnh1tGMAMPqBVqzriTg+3Yfj89v1pechmioc1KH96EdS6uLcCJJz2/v8AA/NVNF15naCB9eP0p+xMaQXKjZ6qWtSrR6lnjnv/AHFWRZb2/GtTlDEiNVm0aDXerWkYgtkcwJj3E+9K34ks9g/5D+W6nkmNCbtRPqJoSvV7TcMR9VI/Xip1vTEZB4Pb8KSrggLleVT82vaupjhZ1kcTHGT+RH9abb1DchuB+Psfr9KYunI/v86uaTTFiAgZjBwF3HtwBng8/NP8tdq6iSDtnnHYxj+zRAM4ABBbAPzHefczR3p/hnUus+TdH/QQZx2OeKLaLwVqSyyu36hoifeCKzbv8bkBul6S8zDaAQckNwRgMeDW40x2iBP6/pgVb0fh02l3M/qA7I5Mdv4QfzA4NPuaVUPqZxjtbP4/eInEVOMkDbb4yD+tWLd9ZGO3eodIF4bdziAPwwcD86urprJMy4WPvTbKzzEgmDjiK0PfOnt+lS2oODzXjaUEgpuGAYbnb7japBmPj8aj8oN90seQQUOI94k/gYqC8dLMELI9xmoLugPOxhz2P9j/AM1PokOAzGewYO0jETInvjPevL67XmSudvYAHGAZA9sDvQUcRBDA9/UAP/jRDSaDdBD7RHAgkfXiKl09mVkgMOD/AHI/s05EiRbXYQRBhWB4M5YmPgxx+cFTU3VtuquDkiCdoGP+kyPxqO7qUk7d8x32Z9uBI/D9KuXEuuvq2bsZ2AgwSeCT795OOSaE6/REMSQRMcEbfnhcflUUS0twMCrwUIIPrggEQcnIme1c766i2dQ9k3C0cYJweAYMD2zBxMDFbewoUMLL3Wb2ABkD3xjnuDmhPiLo13UIAwZSv3CoBZZgQ21e/ufw+SVimK22BYCD8kn34gVLf6kkbh5bLOQo9Q7gScT/AENTdU8EalVEvuaAYZdmPgmZyOTFZ3V9I1Qx5VxoH3lVikfDAQfzqeFrO4KP19ACFJQcRD8fgY/Sg2r1ZfCsT2j7vzHMnM/JnNUSGUw+4H27/lUTOp75+n9a1PxyJeWrgsMhlpHtAnP0q1+/t2z9RQlNo5P9/kanlYwxk+9WzfbI1b17RIA4z7f+TXmp8QMF2ryeTWcuXTxJ/PH86YN3MVP1xryExq2Yyzz+JP5Zq9o9YZEkgYP/AJoHbJq5aY9ppeMSNbauTwSOeeP1+Kv6bqm2BvPtAJj55Pestpta6jYcqTxA/p/Srd8rAAGfcd/5xWL9tiGo2SdgAB75x9MxHf8AH6VFafiAJ9+aoK/b/wA1a0jScmqY0egsW2HrBEd1PP1EfSiF3qltfk0EGpaFGeO/vxg9/wDzUd2yW7H8M/yrEq4Nr1Oc7B+f/ilQVdO0cP8AgDSq+Rgf0XXi0A9nRWg0A779zzSWgANHlqV4mAQP51sOndWvuQVS0oMSwXZIBz6vVGSTwe5g1kNH1O5aP2Vx1nsGMdu3Hb2q7/8AkOo73n/OO0YgY/Cu9hrpIIOQEMA8PyCJJkDvgfSpbZAJ9LSMEx6iJIOTHx/tXOdN4lvqSd+4nPqn2jsRI+DInPMyV0vipTHmI7chspBBM4XjsOI+QYqZV2NVejAYArMAAHHvEDHHxOM1U1XlJy5E8BcNzJhtuBIyGz880HfxajNm0dvP3ySTEQRIA+vuau/4tZuEqjBYx91whB+8QoI2gSBLfI7CplNRHUWwfT5hEg+orz8CCJBAyROBxGSnTS1wFg0LMchiDicnIggmPrwDFD7nT2bjyMglSAx3AiAQFXImCMGMyCJqJ9ZpBIaN+5c29215CywGFETETMD3xTAcUAH17DMAMFElogwS5BJ4gZxxXl+1ZBO5tpzKkieDOADtGO/AOYoDo10jAG5dAkZBZQQcBgdy/wCqY7EQacjoFBUupB+7vtEryAQ1tiD9MGDmKA0mnUrCtjtsuBoJkYG2GJzEf701UZGOWBkxmAfeMQR7CRFBnuXCQWR3BhWJYgwSOCUYNicEjtV0a5V+6jSvBLHEYjaAAMYgGMUQS85oAK+rnJMyTIHMfEAdu1e2y0ZDnPMDEwIhUGBz3oa/U3cncB3AwZAODmcnjJzOfpMNaxB9USZMyR9ACZj4JI+MCICKP8z/AH81L5o4OaGLfMZj/tUEfAiP6/NS2NRJgXEkq22AhO4e2IkAcH3PMYB56fbydvcEZ4/+/wDaotb0hbnG2ewYbh2785q0bwLBdjZj1JtZeMtysrMZUH2IXFTfu5gkEMOYGcf2D+Rph2D6XQOD9sqECYBZlEkzg8ZyY7zPY0zW9NsrubY1oFSAwJjcMwSJLKc8EfdHM0X8yP0/XIp0BxBAYZ+e2f0phrFWPDyM4B1ChD6igVUkSCQS1llMg8QDjnAr3W+BNJdDuDbT0ghxcKqAwJB2t6MgGO3zWp1PR7ZEhYA7hvfIlSOP19qp3PDaXVG8kK2QChB78cxj3jkVZysTJXPupfs8sf8AB1VuZA2+YtzMTHp9Rb4C1m+peEL9hSxG5fgNu5gSI/kT9a6jrPCVxolt6oIUESQAZgz94fX+VCuqdO1qErbdwM4WAfwgY/6TWvP5ZvH4cu0/S710A27LuJjciFh85URVnS9OaASCJ+PSffP9811Xw1YuqpS7b3E/gxPcs0+onFH9N4fthfLOiVVb1EC4AOCQTDz2Gf8A6rN5S+mpw+XFX0ij7oOPbOakZVXJGa7pf6No1WH09sdjKKCOYyZI4HBz7Gsv1HwboyfQDbPeLhaYOSd4MD6R8zWZxtW5HNrT7pxin37kgRx71u7PgG3Mm66j/oaMd4P8geRUWr8Blztt3xg53oAfr9/P4TTxqMIbkd6s6W9jsPmrus8F6gGE9Qz95Xt8fB4n5iqLdG1NsEtYuRMblXeP/bMfjVvCpBfS6kBctn5/rTm1hPBI/H4oMj4BJz7e/wCFFbN4BZwa43i6Q3/En7ufzpVWbqC91H6UqZPgVLdwdzUpuTQpr2altaivW5iZuxzVvSWbjj0IzfIBj8+KudL6Dp7hXfr9OCSPQpDPkgQN5Gcx90/iK3VjVhNtnzmduPMJtIJ3HA2wu/MQFzBPJMzVxi+ndFvXGyjoskFjbeAfmB+H4/IrQ6Pwi4KOmo2+zhTzkQCtzM8c8H5ojr+l2bTDzL10b29Ju6l1UmSxWA6ltssYz2qbQdXS4Db0t2w8DasOSFgKqjdALTmIOAMTkiWrIsWrH2f2Za4SF/idTBEFlDkHlVPK8cyBVAWHshrl172zMgGCPUIcNbJJwSY9xyaJ27LJtL3PuTuYgWwZ5DZKiDksAO5j3pdI66updksbmhSSXP2RbGASxcLI/hWACairepLm2rac29krPmJed4EjawgspxEmSvtzXuo6dbf/AINpO5429gQGSDH5czjiqTdTulLoNh/NCztbehMPBC3vKCmM5x92TE7iP0Wp1qXROhukRA3X7jn/AJfWzFIB7xJznJomridCADDchAOR99SmdodRt7NzPB7VLqtHZ2bizI+QQrK8HaWBYF2xAkncMAngzTdPqboQee1sC5JILOCHHqChwckQRAMnGeai13ShcCNp9VeRrYUMEu3yIIBWba3ZUD1ZzyQeN1A27pFtgNdvqoIVgNsOVPfaTkfIkYPEVO2kkg2ftF/1Apt/MN7Ecgc9+ai0vRbNx1DHUuSPvsVRThidoIkMDkLJHueRRlrbWFf7Qi2NzbSoVNv3SCy2zA7gDJlfmlgC3g6H1IwA+MfnxTRqZqXrWgvFTcF0XEAGI2nKgHHcxHtO4QMxQG3qqmI0tnUoIhzyJH2i/j6AePmPyq7c0k5Zlgbim5gTHaN6+nBAMEc/SsxZ6hA+6kzIYycexWYP1q2vUJEMBOPugKP+Y7RgSc44z+EXRdFCgKmyAIwLajicEKoMTypNR3dIoM4BOCyMVYjkEssMfgz2qtobbNPlKhzwSszjMFgeBycVb1fUWX0qCsni4DGAB6QLm3ac4AwT+YTLqT3Yn6kn8pNLT6sztNraInctxSJxjbtB4nP0+tVDrw7DdaVZOSrPieIVUac/AHv71IWQbh5qlkjcqyxE4UwOx9/qYgGqgiL1NcK2SRjmSIxmWUntHeh63xiCTIByNpEiYIk0Rt6dyNwEge3OM8c1UOsNc258mYg7ASp9z949xx2mM81n+sdRbTsFZF2sJBSV2xjAkqDgRAX4jmtD9oon1Ae8A/HcH2/WoL2y4Iuqrx/qUH6kYgHHaKzZ8NazHUOtXGAgIBtIYFbbAknEjbA4H9TV3w8ouARv3gSV+z2GO4ARSoz88c81aTw7Z5D3I5A3KR3/AOXP59qI9N0C2zuks0RJAED4AwKzxnOVbeNVLmjcL6UKn29BP/yg+/NTaXSSB61kfeRjDAxIJgjaZ7frzRYEn/eh+jt2Uk27PlsxYH7EDI5IIX1TyJIkfSB0tqQVNzaMAgDnH9g1HdQOpBweII5nkY9z7TPvmqJ1dtW2rfVXbgMSymMYQtgsJwD3mDEVJZBuFoczLD7vo4xGFIjjkHHJ5rDSvqOg2LoZZB+AVMc8jaQe+IxHagGr/Z8kHy3OMACBj8Sc/Uj8OK1CWcglwriAQxuQR/CId8GfaZnvUrWgT6UA2iDtd0icCFAAznIg03fY5y37Pmn/AIn5Kf5Uq6WlwAfdu9+A3v8ArSq9fCZ9vl++8GvUvYq/1/w3f0677lslB/xVBNs5AwSARlh94A5GMijfRv2eNfVSdXYDMN2y39qwEgHdBABBwfmu2zHPLqHwp4ov6crbs2rby0khG80iRu9aSYAmJVok4IxXXej3k1AJDILinIDEspBgb96q6ntBXH6Vj9J0jp2hCrfuWfM2g73LKzoRJJUOxmQeQBxGQRQfqHiJmuBej27pI3LcuW7RZX3cRuBP8Tep4InGM1m9+mp17b/UqL9i6j27nlZXc3lgxt24DXNwIK4ZthgqZmq2r8I27vltd3swBRA9xyJl2UKVMruxMbjBJAFZ/Rr1UgNcTUWysNtsmwdzd4V7zASTkBDyTHAof4m6rrDYe4dKbVvdbUXmKrcQgQvoTaykzA3SIxBwRMXWi1Gge9bVbL6W0hi26WLh3FJ9SLBW23p3k7gPw5o/Y6Yloq2xLdtUjePLgLtIaWKkqDPAYYJzOKwPSfE9y9ZWybNm8N3+Xe1MO0ypLG4hH8eDu98HNe67p2r1dnYtqxpktE/Zm6ASBtMbbVsIwBhgW9WCQTTE1t9PrtO1xrW5UNsSSqILSgkugLkELu3THeZHyF1mk1mqa9b83TLpiWRLi7ZKyC6+hvY7HkQ204gzWa0fg28dNcH70iSBc8vzCLLLvKOz55wCJXsAe0bfoXhyzpmCm491rit67lzJtxtACSVYAtmBxtmYIpch3QrpvhjSaB51Fy3uIYo722tW0KkMGVyQpYgjie0RmbPXvEtq2ZtXDdvlxNkM26SF+0UQ2wwMbQAwYkfBwE+pRm2BtATywm2PKcxslWVieTBAMDkDOXdDrheNoqty0FdrYLLpnbuWBsDywQRENtBkbuaTv2Xr0lvddN5h5d3ybqo27RXGtrcu3dguLkNuRo9MmPuiAMii+ovXRubybim4U27rtvcLkAKFtve8tYiRtaZnEgEzdO1j3EJv6S4oE+m4fN9IIxhmIwB2MxImsG/7QmOnZLXmq7ZFzdaKqNwZVFvy42wIznvJJMvZuPeqdSvbBZ1dtVvoxYMm0ehhkOqyCSwDTP8APNG3q/mgg1ZJJYkkkkk8kkySasvqbZUBVYGclnDAj4ARY7dzWsY1s+m9He5g3bKn281XJEAkjYWBEEd+496T6dEcI+psqTAXcxB3GYV1ibZx/EO4ie2Tta+4FCrcuKI2wrunp7L6SMfFPOsb1Tcf1klodwCZJJIDRJJMnkzUxdb79wtLDX0VlWcqPOG4emVIuqy+qJBTE/fAyG6bX6V58xhafAUOzrb4hVFxwJMmYEgdt0GsHYe2hkBVJyTABJ9578n86uLqlOJH0/2rOLrodrp9lri2y+WXeUDBwVkD0tsAdc8DJwMVZug6ZgfLuXBuAXyheubARDCA0BZDDMRPfiuW2dBaVgVRTmYIJz32wwZeW4IHqJIrQdC8VXLd/ZqVtpYdoDA3W9RhV3F3PlTjn0z7c0sWVul1aXD90gkCGbbvnLMsQSsHBkyM44NU/KuoQpa6nq9LLcD22EFgp8xGgzC8jjFTvqBBZHLRnYTucYIBE3ZT3xHODGKhvDVAB9O1h0YZS4CFnIO11UkA+xBn3jFTGjdR1I2rqrdu7g0hfsZmezuqkLO4RxOfarbaQYhmAzLEekARyYB7/eAIjJgUM6klq8jnzmABdHVVSFJA3IW2JcWAZkkccmAKCXen3bTgJrb7AQdrzGRuXgI0CSIViOZg0iVsP3ZtoZTun8DzAwc/2Peo0ve9ZC10hndDvAfeW+zQkMTz9nde4oM5kDsPaj5vmc8955n5qou34MEi43aLbkR87d6j8Rnj8J7wbZCEE4g3dzzn+KW3E/JJ/Gh6X6mW9Q1S0tvXM23UmxctyARAPpj1QdoP+/zzN650ZV2m3blSR/EogQeAykNxgfFPS780HW3f0zf/AKtm1cQmTN65buCeZJaCMAYPbjmc3jK1OQ0eqG2MWro7BGtXFaRBILKGUggGIEAiMc0O1XjJLWw39NeUmdrOojnhW2j/AGorYvMQGf0CASiliVb+IeYplhz29qu3LwAJaNvc/eUCOWgEARyTgVMq7EVjVl1Dotsqw3CbhU5zkQYNKrM//wA/zA/3pVMVwPxf0fV3tWUZ7N64qCFtuqvHqYA2mYvvIIOJwVzTLPgDWNaXedPZVofbdZUuD0wN5CFgIP3SYGZAro/SrWnsSztp7dyPWQq2iQMuXk72OCZLt2zJmuN+LlUay4f3ldVJ3eYJIiPSpJmSFgYJAiJNdpXOzFnoGm0KgXL+ruJcV8JatFjAOGDsNv8AzCR2jHNaDS+PVtXStlL+oklVuavVsJQlSRtwlrI5kc57QD6R4PvXbZvPdsae2YB85oYq0FSqweYwCRMVpNTb6Ppwt6+/71fIG63bFsJIAUFbdmLarAGC0/U1qs9rnh/SdQ1CzqOpJ+7D/NFm+jOBzAKoyg94kz2Box1/pmmFhdNqNdcKjy7iqX06yxQqrStgtG1iM+w9xXJeueIHv3GK/Z2si3aBBVE4CDA4HeJyfc0/pvhvV6hFu2rBuoWFuZESBADeoFVgRuMDgTMUsNdP8P8AhDTWyzrf1JtvKt6/JxuIXdtCsfUMEYIJ4mK2HS9KUG1CrW1BQLtU4mVDbYj8BgyINZPw7e6mhRNQlrT2FTaFCu8dkY5YejYBG9SN6z8ajWsoW0/qYyIa1gAT6TBYgSxAMmQMzg1zutzA5tBaDG4tmyVZ3kFALjSp84Ky3gLgMNKEZyIJGSOje0LbCzt8tci2zldjMAFIJMCWZue55HFUdd1S1aceZdsJv+0CbYvlisBgqMfMIO4L6TJAgGKd4f15ZCuoDk+u0j3F8vd6ypTMFwQe4/gyAaX0LWkdn3bggcQCi3PMK3NrHduCE7WEH1H35kV5cs6kXFuBkCFWDK6PJc7UUE+llMFVkAnH8WAPW6YWdXuBLttBI23IVXAAIALbYgnsoHvzVTUWn8y7ZQefZ3KzyVubCvqFrfcvlzcZVEggqFuDndtID9Z4g6jZy+lW/bYkK2ne4zK4gKHBU7OM7ljEcYrC+IdRdGpuXNfp3Fy9DKGcoBAAxtB342iARAj3Fdd0enyBe84bQy73YBGV5IBChdsYAkL8rJNWtZ0624fdDB7bWwrqCAI2qWgZWSTJHBPYYu4lmuA3tSGJYKqA/wAK7tox23szfme9ebyKf1voOo0lxLV1dxf/ACntkul3IH2ZiWMkArAIkSMitLpfALhvL1Ops2Lrf5aQz7427wGJVSw3RClpIOQMnWsYzVrUQaJ6TVKCz7nS5MoERdgyDJYvKx6oAU9s+xjxH4KXT2We3eZ7iEbrbIRc2s6212qpMjcwExz+mW1mgvWApu2rlsNwXRlBOcSRzg4+KbpmN7o/HrCRcsBgQQWR1VjgbfMi2C5EH1Blmfxp1rxtfa8PJsoqtAIfUQoAH8IKqqnvEiT8mueC/inpqPmpi+Td9e1193B1B05ZJB8u5aNyCZUMAxcwCMxGZxNDlvA5mKBaO8DzVkXPn8qDU9L8R37K7UdSqiFV1kD2AODESInviK02i62t2wr3xpl3GCrXAMgw4yT2KmCAIcT71zTzqKMrm1bcoiplVcQrOQfVu9RJIkdhj8aliytN1d7bst1Gs8KnodbhEeoAbFkDA+934wBF7pWnW9Es92BEo6naJAUwckBiQe4PIrFW78d/96ffQPHqdSDIa2xRgeJBH+81MVudX0tIUKbkEk3LbFbbFNrGUNxbbAhtp5+DIqrefaSjHcVZgGM7im4hFuAqPUsROZG3iKymm0/pZH1F+4pMhXedv/pMblPyCDRfTuwUBrly5HBuNuYCZC7uSB2maiia3vap7d/8KHWnqbzKagiNRUyXPahS3RVm1c+tTVF7F1sDYp/5txDf9u0g/mPeBxVoAHlQY/MH4PY/Iig11mZNgjbO7Be25YEFftUaVEjjaR8HgvTqTqv2pdCADJm/MTI3lQJOf4QRI7CKjUWb3RbZMzqu33dTeA47DzqVQJ4n0xEhwR2Iu2I/911T+YFKpjWvmK45YksSSTJJySe5J715XQujfs8Iuv5581VgKtlbssW27WJKD0gNuwe3Na3qR0/TrT7+nJeS2d1p1s7gMKQ11ynoGUUkszGBlsmvReTh4uIUq2HiXxNpbumFqxpLaXGfe1wW0QpxK2yok7jJM4HAGAQN8N+Jjo827Fl3My9xS5I/hUSYVRz6YJnJ4i6mAFdE6X+0a3Z06W10oD2wFWCCpAnJYgMCSTkHmDWZ8SeLL+t/zRbVZB2ogAkAgGTLcGOaA0zfZuenSeoftRLqbdqyEHoFu45DFImXKhYLerkf6QYmjXhzXah7AGm1ujum3BNtrd3cUUwEIYGFJbkICdxkjk8cr1WgzU8YvlXeOm2bm+7dvWtINQrMQwD7goASd/l77hVgT/EIGdu0msr456vrdPqFurrLTqAr7ENq0yOyEDdYF1nYwQ26WEMOOKzPRPGd23e3ahnu2mctcQHbJYqWb0xJ9I9PB71vLr2dfprS9OZAUuhri6iwtwKpMgM5ssA84ADAEEjPbPqr7nSz4G8XXdWLi77W8qT5eyLhdUkFBv2sCTHyFyBVjp/RvNuu7WtRZ3kDe160knh1VYcISM+iAVYDgmstZ8KPpLw1Z1FpLRLY8u8kFm2FBbCtKgtAgsPSO2a3ek0983GB1pewyBtv3HDGGUKxgjODJDETkEzS3O4s79qvQ/D+rtXW8zVBV8wEKqBnNoKC03G+6BIBgRMnEg1a6+umD22u73clgUN0hTbIYXGKyAQJZQBBJPcirl/S2w4F0oGC+WrPcOIG05AEnaTyF4ENk1R67qNPprcaq6QgP2bMXdjtIa0UdQGP3huEMCDMYrO7VTda6dYuWW01o2bYe3uR1Yi5bYqAoAXLTtjJXGINCfCvTF0ZvW/3m+10GR5x8i04aGLLbdt3+oFpP0kCI/C3iuzqQgu27lpFGb164xQtIBt23cy4PPqkwIPYi7relaayo+zZPMK3bdzTF7nl3dzbDuCquwMWO24NuW9sJ8H2JdQ6vbXzb7atlVHjZutgAsDbNtjtO5ZDMh3CCIwBNYbxP4x1CBTZ1Olu2mxsRV8wEgOpuJvcYgetThpkA1V8ceGepm1ue8uq09hS4dNqMLcCGe3iYEjG4gbsxXOVetTiza23iHruhu240ukNhywJLQQFAMhCH5JgZHE/FZ9bgoal2rvT7D3riWrY3O7BVGBJNVhaW7Uq6o1uvDHgK0bVw6jbfvK21rKXtpRQRlGU7XcifS+0AwMd7ev8BaXy/Mt/vR2ErctoJvEHcUYI9sGfuggCIMzgkzY141grOpJq1Y1Ge1CTcWTtJKydpOCVn0kgEgGIxUyXh2qoO2dUDVq1fHvQG1ePFWbLnvWbGh0OBmpk6gRxxQX97ANTW781FHE6ie9XdPrh3rPi8pIEirtthGKlxR21fniKs2rwH/3WetX8/wAqt2dTWVjTaa8KsC57VnrWo+at27pHFZrUGhc+f1pVStrcIBFtiPcKf6UqisBd8Y9PV3aL24XCQtp28slYi4p9MBtohSCI5+Mx4n67qNZvNpL/AJBl2lSZCncZK4FtWO7bMAsJJgGtXa6K4vXr9rWaN0tKdgvW1IWV9dtkUC2skAbl3fgZFaXptgXbL3hd83fbKPYUDySzRuUQhuEN39ROT2yPRsnbnlriXQehXdW5SztkCfU0fkOT/cxW50P7PdNYVX6hqlG4kAKdtsECYa4e5HAIXg89meJPCur1uua5pLTeUQFW4xtW1hV2vBUjcJkCZYiOaw3W+nXtPdNq/G9QMB1uQG9QyrECZmPme9a9semj62OkNYYaY3UvAkqWV2DBdwCmWAAf0kNEiMgSQMhasMxhFLHJgAkwMk4qOtF4P8RjQtduqrNda0UTJCAllMsAQzYB4Ij57X0ntW1/hXWWU33dNcVcydsgQAx3RO3BnMcH2NBqPdX8X6zU2/KvXibe7fsACiYIAwJgAmBxmha23vOFtpLEBQttedqgEwO8LuJ95NJv9Krqs1239mPSV04+yN1mvA7mfy7SFQDlEYF2gnBBznjiov2Y+Fks2Tcurae7dYQSAzWlUNIUkYYnBKtMwO2NJ1eze277GwXCPWF8tCy7pUBnVXEgsJnt2745Xem+Mzs/UreZb0IygzcRg7R6JFtlIZdmACbTERGCYqjc0tl763GsbiXBIFppg8yhP3twEnaCvq5ivfEl4aOwQlm2yKtsXUa4kbXDqr+YzbyN82zuEnceRMw2tXp9VaS5ZD27guHcLVx2i4bbODvtsQQSuJO07yDBMjHeN9LnnKU3lUmACfUqBo+1KtuhQCrsJMShIIJNRacjV2vLdT65CqfsrhVSh3shyhZZMKThzMSaEB21V6HtEKjHy7nnFbV9wzOtk+lC5VkHpzsKGZnNzWdW1thXYWVuHcSu1WuXbiC56txtgqAGaPpyFmklS2PdR0u01pbOrs2jYtg3Ld5LLqqRAVLm1QoLAEvBA9BkAxBI6i1p7G25tREhrZQXbibAZDsit6RhvUTB75MU7QeI99ve9q7bEFjCja22PMtkglsGSInDSRAoYqNp9M5um7e0z+YrPNy4VMMCz2yrlJEDcjx6vuiM1GT8fddIs220ept3LFwFCy7hfUkMHtuowqbIgNkksRya550/p12+SLNtnI52iQJ43HgT80d8b+INNqWVdLpktIn8YS3bZ/SoO5UUQNwJGTg8Dir37N0sKXuXzfAgruRCban04cbWW5vBK7WiBPJIjpOoxe6Ba3w1rLLIlzT3Q1zKbVL7/cKVkMR3AyO9az9n+ofRXLq3tMd7slr1WbjPDDdtBHpjCnaSOZzEV1Hp99VsI2nF1RuKhAq20T0Pyp2gJCrwwMxJ5NVdULesZrN1vUClxraXCtxYG0spAlcg/djcrfdByc+TXiZZ6pY1BKMsXbbfaoLRW4s8FgZuKVjFwCeBgGTjfHOp6k+obTWxqnt7VIFu3cO4FFLk7RJ+8AQQM9hOeh6npYYK1vUNbuWhIHmKuFERdIligyPvArubBiKzmt6vr1vkXbI01vaWNwk6lgbaGXQJwhO0bmAAJycwcz2tc/6Z4YvrfVdXp9QllZN0ovrVNpO9RB3KDElQ0CRzWx6X03pybbmnC6pGuBV80XC7MCZVBsFto3LI2yAJIPNGLfjK7pzbXWpcU3VUIdigNchQ72yDhTvWAYMkjEUP8WeKBYtb1YabUbwRbSJuKzt9o6Qd4hDMupDbgZJAq/1Miz1fpWgu6fVDT2ES/aVnG0FW9JLtsAww2hsBRERAiBzHzc1L4m8UvqdW19LjgQFXLLI2lWJTewWdzCBiD7kkik1FXEtE95960Xghg+qRHZAGBlXti6HAglApOCeZEkAExyRU6L1HQ37Hkau2dPctgbNRZ5uZMi6D6SZIyYwAARFEm6Adu/peqe46geam4WrkSpTYs7XE5Kk9hgzFS/ZI3XQ72nG9bOmdeGZDbYORDAHYzbgCMiQpIkiQatdW8O6e9JXbYuNBUrx3MtbxIPeBI5nkVykeL3N21eS4VvQi3JUFbsLGISAT2ERxFGn/AGhRcKsLaEvI3lseoT5qqxRSFEyiiZMc0vC/xqcoL2tbZ0t02tZYW0jFvLvXWR3YggemAIAkHIAIPcyaK6/T2dYpfSNYYg7iUndBBwyop3ExOFnB5oZ1nxro1Tzbj2tSwIZEVCrRDWyGmQyCbpG44B4M5r9H8UaW4EOisC2EVtyI1sXkAK/5SPu3KwB3hVyRJJaDWM6aTL0TUJPpDKCQSHXBxyCQRzwQKpafxA9m6qJbst5gK7rxKhSJMTxBAn/p+saa476i2racIfUBbvgbXtoVBJdRaIV9/wBmV2kQCTHBZ0/VXLitZ11m2jKxC+c1pvME4YHa24x/FCqZPHAn3T/io3ju1bJS9bum4MMUUMk+ytPrA43d4nvSp+s6t00OwvxauAwyPb08rGBnaZWIIMkEERSrWcfim36AtJ4dtGw7JaYOl1nL3mBm2rEMpKkn/LhYiCQDEkkQ9L8QXbh8vR6eyEthrjFmY29qnfIRgIfdEELz3ApUq6TuXWPXprvDvWLbP5uxkZgAwY7lHIBSDiYg4zg+9c567+zq2dULdm+Laspb1qxAefQqhZwQyzPGf/SFSrnLlrd4y4yfinwjqNCR5wUo23a6sCrEqGIAMMIyMgcVH4W8MXddcKWiqhQC7uYCg4GBJPHYflXtKuu/51yzvHT/AAz4BtaX7S6lvUXVV3TfJQqCB/lkbZ2lsMTBgg+1fqGq26XdZ0th7a7/ACw+0bVcWyzeVs2E7QskkTJxkyqVc5brdmRZTxNfUrZTRIt11KiGtpxIc7lG3kGRHbEzFWeu9f1FrQ3Ll/yUuDCFNzEsDsCOWQggEnP4SAZCpVeXuE9Vx20+p1ly3a3vefIRXeQPSJjcYGFH/aK22j67q9BbsaPU2bdsghrd0kMyW3L7pFsksC247ZHsexCpV0s/jnK6D0/q1m5p7hO5XLSQg27nKFAwyY3eokkgy081lk/aSthhavWFZ1Zw5UcEkFHBO7/U5MHljzM15SrnJNsdLcxbb9pemuLfV1a1uDLaYSxZ4LEvgwC5jIOH+tA/EXioaO3bXp5CpqLIuFWFzfbckfaISxGSpjuGQk4215SrXjIz5a5vq9U91y9xi7tksxlieJJ7n5oz4R69+6u4ZPMt3FhkMEFgQ1swcH1AD6E0qVbYdG137Vre6+u0shU+XtkFXwByoxkmOxUiSprE+GvGd3TlgojzWU3WXaCwkLAAGMEx7Fie9eUqk4xq8q11r9qQtuCbRK+oqCQYj0owYy3Agicx2Fa7/FbWssB9PcFl8bm+0VkJM3NpCHcYO2Jj8sqlXP8AJJx7jp+P/U7Ra7TJp/I/fHLi15oViB5Tlt+4Qv2iNFtcwQpJgnBBbp+vW/uNnfCAS5IJkrauWnIb70oc4BJtj8FSrIwn7T+mXNQbBs2wz7bl0lRbTdagHe5aG3iCIkyBODzy1XEYpUq3x9McvbVeCek6e/5r6sjy02KR9oHG8mGTaIJ9MeqRniukdJ6aukLtaNlrAAaz9mEu7gIKXW8ptyspUbwQfUcQKVKs8r3jfGTNZ/ovXumC4bV3Sfu11Gjcsu4MgEi4CXXkiFaIyIJqv+0KxauJavI7vk2iXElk2goysfVtBDYeWBuASQMKlT1U/wDLJdN6epcIiAljEHvjvPbvHeK7J0Hq2lS2BYA9MM3lWEsoHja77f8AmEjEmBE0qVL2se6pv39PUXs+W0tsYl2XYzIw9W0NB4k4JB4FC9N4fbW2/L1DG6qMfJ1KN9qAYlStwQyNGQe44717SrFuNTuaJ6LTam2iouuUBRAHkzAHAwFH5AUqVKuX7K6/r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66568" name="AutoShape 8" descr="data:image/jpeg;base64,/9j/4AAQSkZJRgABAQAAAQABAAD/2wCEAAkGBxQTEhUUEhQWFhUXGRgYGBgXGBkYFxwXHRcYFxQYFxodHCggGh0lHBgZITEhJSkrLi4uFyAzODMsNygtLisBCgoKDg0OFxAQGywkHCQsLCwsLCwsLCwsLCwsLCwsLCwsLCwsLCwsLCwsLCwsLCwsLCwsLCwsLCwsLCwsLCwsLP/AABEIALcBEwMBIgACEQEDEQH/xAAcAAABBQEBAQAAAAAAAAAAAAAFAAIDBAYHAQj/xAA/EAACAQMDAgUBBQYEBQQDAAABAhEAAyEEEjEFQQYTIlFhcSMygZGhBxRCsdHwFTNSwUNigpLhcqKy8RYkc//EABgBAQEBAQEAAAAAAAAAAAAAAAABAgME/8QAIhEBAQEAAgICAwEBAQAAAAAAAAERAiESMVFhAxNBInFC/9oADAMBAAIRAxEAPwDUrUq1GoqUVNU9akAqNalWmoeBTwK8UVKq00wgtPApAU5aaHAU8CvFFSAUMICnAUhTooEop4FeLTxQICnAV4BTqD2KcBXgp1B6K9rwU6gQFexSr0UCp1ICvaBUq9AqO7qEX7zD6cn8hQSV7FVRr1JwDHvx/f4xUwvgtAEjuewoJa9ioH1aD+IH6ZqNuoL2n8h/Wgt0qH6fWHJY49gBUtzWcEHHcEZoLlKqZ147Ln61Fc1bH4+lASpUJ80+9eUNZVRUq1ApqZWrnrpiZalUVXN0DkxSGtTPqGKC4tSKKpprkP8AFH1p41yf6v0NXtF0CnrVJNcnv+h/pT/39Pn8qdp0ug08Gh3+Ij2NTrrU+fyoLgpwquurT3/Q/wBKkXUJ7iqJgKeKYjg8EU8U0x6KcBXgNOFNMOApwFNFezGTgD3pphwFOAqoOoWoJ3rA+f5e9QP1lNsqc+xH6mDTUExTfOXMsBHORWfudTciN3PMCDj++1VG1GaDWvfUckfSc/GOaq3eorHpOfpWc82akS5VQSv6kt3x/f61WP0pqXKduoH24E+/anC4f9qrs9eB6Isq1PWqoenC7VFsNS31V82mm7UFrzBXhvVTNyvC9UXPNpVS8ylUGJS+3+o1Ilw+5rN9O6+t6Tb4EDII59p5onb6h8CjWigapUNChrCe9PF8nvQFwalRx7igy3amF6iC63B71ILg96ELfqRb9AYS4KkD0IS/VpL9RRFGqVGoeL1eXteqAlj/AF/AUBm2RSudRW2YL57KMn8hxWK1/iJmDKAFU4Bzu/QxmhB1x7Gr4peTp1vrahdzsqjjJk/kBNUNZ4vUYtKGx94yBPwOfzrnp1ZPekuop4p5Nb/jtw5a4x+hKiPosClqesNc+8xP44/Lj9Kyov8AzUi6umHk0Q1PzU1nU1nLeoNXrFwxUNG/Op3mUKW9NWBfEVFXBdqe1doT5lTWdRTQY82KcLs0JN+nrfpoJG5TDqgO9DLuskRUXm1dBZ9Z7V7b1U84oUl/3FJ9R+FEGLupCiqo1ZPt9KHnUkivbJqgtbvz2p++qSGpheFTVTzSqk10mlTUfNtjUsv3WYT7Ej+VavoXXmPodp4gmAfmfftWWs6WT3j6H+lENLatqQSTJPp9/qREe9LykbnF0C3cqZbw9xWVudSYQoJ3GQOJ457D5qr5ZPJaZyTsA/CJmuf7Yt4VuzdgSTAGZqW1ekSM1hkUiMuw7bjK/gIgfT5FHuk3ro/yxP1AYfHIj+++Kv7Ini0AuU7z4qbpzsU+1t293uFWT8mBE/SrS2LZ/gX/ALV/pWvI8Q59XiJqt/iJHc0budOQjCj8qov0RSf4f1/rVliXjQq51Y5iqj6wnk0bfoC9iPzP+5qB/D2cH9f6mteXFm8eQQLs0i9GR4cIBMx+K/1qL/AmPv8ASVn+dNieNCDdHzXi36K3PD5Ak7vngx+lMToc8OB8FTH/AHDFVMqirGpBcqzf6LdUbolRyVMx9RE1V8jOSF+tYvLFnES06g5/SrK3qGajVC2mc45B/vt70M/xBmjJAByZjt+dc7zbxqLV2nm981R0qXJiBtgZzP6iJqnq+sWVMK5uGY9IwPxMfpNZn5JV8bB23eqVL0UGs9TsED7UA91KmRTn6raHdoHeD+EDn9KvnDBr95ppvk8Vnh1tGMAMPqBVqzriTg+3Yfj89v1pechmioc1KH96EdS6uLcCJJz2/v8AA/NVNF15naCB9eP0p+xMaQXKjZ6qWtSrR6lnjnv/AHFWRZb2/GtTlDEiNVm0aDXerWkYgtkcwJj3E+9K34ks9g/5D+W6nkmNCbtRPqJoSvV7TcMR9VI/Xip1vTEZB4Pb8KSrggLleVT82vaupjhZ1kcTHGT+RH9abb1DchuB+Psfr9KYunI/v86uaTTFiAgZjBwF3HtwBng8/NP8tdq6iSDtnnHYxj+zRAM4ABBbAPzHefczR3p/hnUus+TdH/QQZx2OeKLaLwVqSyyu36hoifeCKzbv8bkBul6S8zDaAQckNwRgMeDW40x2iBP6/pgVb0fh02l3M/qA7I5Mdv4QfzA4NPuaVUPqZxjtbP4/eInEVOMkDbb4yD+tWLd9ZGO3eodIF4bdziAPwwcD86urprJMy4WPvTbKzzEgmDjiK0PfOnt+lS2oODzXjaUEgpuGAYbnb7japBmPj8aj8oN90seQQUOI94k/gYqC8dLMELI9xmoLugPOxhz2P9j/AM1PokOAzGewYO0jETInvjPevL67XmSudvYAHGAZA9sDvQUcRBDA9/UAP/jRDSaDdBD7RHAgkfXiKl09mVkgMOD/AHI/s05EiRbXYQRBhWB4M5YmPgxx+cFTU3VtuquDkiCdoGP+kyPxqO7qUk7d8x32Z9uBI/D9KuXEuuvq2bsZ2AgwSeCT795OOSaE6/REMSQRMcEbfnhcflUUS0twMCrwUIIPrggEQcnIme1c766i2dQ9k3C0cYJweAYMD2zBxMDFbewoUMLL3Wb2ABkD3xjnuDmhPiLo13UIAwZSv3CoBZZgQ21e/ufw+SVimK22BYCD8kn34gVLf6kkbh5bLOQo9Q7gScT/AENTdU8EalVEvuaAYZdmPgmZyOTFZ3V9I1Qx5VxoH3lVikfDAQfzqeFrO4KP19ACFJQcRD8fgY/Sg2r1ZfCsT2j7vzHMnM/JnNUSGUw+4H27/lUTOp75+n9a1PxyJeWrgsMhlpHtAnP0q1+/t2z9RQlNo5P9/kanlYwxk+9WzfbI1b17RIA4z7f+TXmp8QMF2ryeTWcuXTxJ/PH86YN3MVP1xryExq2Yyzz+JP5Zq9o9YZEkgYP/AJoHbJq5aY9ppeMSNbauTwSOeeP1+Kv6bqm2BvPtAJj55Pestpta6jYcqTxA/p/Srd8rAAGfcd/5xWL9tiGo2SdgAB75x9MxHf8AH6VFafiAJ9+aoK/b/wA1a0jScmqY0egsW2HrBEd1PP1EfSiF3qltfk0EGpaFGeO/vxg9/wDzUd2yW7H8M/yrEq4Nr1Oc7B+f/ilQVdO0cP8AgDSq+Rgf0XXi0A9nRWg0A779zzSWgANHlqV4mAQP51sOndWvuQVS0oMSwXZIBz6vVGSTwe5g1kNH1O5aP2Vx1nsGMdu3Hb2q7/8AkOo73n/OO0YgY/Cu9hrpIIOQEMA8PyCJJkDvgfSpbZAJ9LSMEx6iJIOTHx/tXOdN4lvqSd+4nPqn2jsRI+DInPMyV0vipTHmI7chspBBM4XjsOI+QYqZV2NVejAYArMAAHHvEDHHxOM1U1XlJy5E8BcNzJhtuBIyGz880HfxajNm0dvP3ySTEQRIA+vuau/4tZuEqjBYx91whB+8QoI2gSBLfI7CplNRHUWwfT5hEg+orz8CCJBAyROBxGSnTS1wFg0LMchiDicnIggmPrwDFD7nT2bjyMglSAx3AiAQFXImCMGMyCJqJ9ZpBIaN+5c29215CywGFETETMD3xTAcUAH17DMAMFElogwS5BJ4gZxxXl+1ZBO5tpzKkieDOADtGO/AOYoDo10jAG5dAkZBZQQcBgdy/wCqY7EQacjoFBUupB+7vtEryAQ1tiD9MGDmKA0mnUrCtjtsuBoJkYG2GJzEf701UZGOWBkxmAfeMQR7CRFBnuXCQWR3BhWJYgwSOCUYNicEjtV0a5V+6jSvBLHEYjaAAMYgGMUQS85oAK+rnJMyTIHMfEAdu1e2y0ZDnPMDEwIhUGBz3oa/U3cncB3AwZAODmcnjJzOfpMNaxB9USZMyR9ACZj4JI+MCICKP8z/AH81L5o4OaGLfMZj/tUEfAiP6/NS2NRJgXEkq22AhO4e2IkAcH3PMYB56fbydvcEZ4/+/wDaotb0hbnG2ewYbh2785q0bwLBdjZj1JtZeMtysrMZUH2IXFTfu5gkEMOYGcf2D+Rph2D6XQOD9sqECYBZlEkzg8ZyY7zPY0zW9NsrubY1oFSAwJjcMwSJLKc8EfdHM0X8yP0/XIp0BxBAYZ+e2f0phrFWPDyM4B1ChD6igVUkSCQS1llMg8QDjnAr3W+BNJdDuDbT0ghxcKqAwJB2t6MgGO3zWp1PR7ZEhYA7hvfIlSOP19qp3PDaXVG8kK2QChB78cxj3jkVZysTJXPupfs8sf8AB1VuZA2+YtzMTHp9Rb4C1m+peEL9hSxG5fgNu5gSI/kT9a6jrPCVxolt6oIUESQAZgz94fX+VCuqdO1qErbdwM4WAfwgY/6TWvP5ZvH4cu0/S710A27LuJjciFh85URVnS9OaASCJ+PSffP9811Xw1YuqpS7b3E/gxPcs0+onFH9N4fthfLOiVVb1EC4AOCQTDz2Gf8A6rN5S+mpw+XFX0ij7oOPbOakZVXJGa7pf6No1WH09sdjKKCOYyZI4HBz7Gsv1HwboyfQDbPeLhaYOSd4MD6R8zWZxtW5HNrT7pxin37kgRx71u7PgG3Mm66j/oaMd4P8geRUWr8Blztt3xg53oAfr9/P4TTxqMIbkd6s6W9jsPmrus8F6gGE9Qz95Xt8fB4n5iqLdG1NsEtYuRMblXeP/bMfjVvCpBfS6kBctn5/rTm1hPBI/H4oMj4BJz7e/wCFFbN4BZwa43i6Q3/En7ufzpVWbqC91H6UqZPgVLdwdzUpuTQpr2altaivW5iZuxzVvSWbjj0IzfIBj8+KudL6Dp7hXfr9OCSPQpDPkgQN5Gcx90/iK3VjVhNtnzmduPMJtIJ3HA2wu/MQFzBPJMzVxi+ndFvXGyjoskFjbeAfmB+H4/IrQ6Pwi4KOmo2+zhTzkQCtzM8c8H5ojr+l2bTDzL10b29Ju6l1UmSxWA6ltssYz2qbQdXS4Db0t2w8DasOSFgKqjdALTmIOAMTkiWrIsWrH2f2Za4SF/idTBEFlDkHlVPK8cyBVAWHshrl172zMgGCPUIcNbJJwSY9xyaJ27LJtL3PuTuYgWwZ5DZKiDksAO5j3pdI66updksbmhSSXP2RbGASxcLI/hWACairepLm2rac29krPmJed4EjawgspxEmSvtzXuo6dbf/AINpO5429gQGSDH5czjiqTdTulLoNh/NCztbehMPBC3vKCmM5x92TE7iP0Wp1qXROhukRA3X7jn/AJfWzFIB7xJznJomridCADDchAOR99SmdodRt7NzPB7VLqtHZ2bizI+QQrK8HaWBYF2xAkncMAngzTdPqboQee1sC5JILOCHHqChwckQRAMnGeai13ShcCNp9VeRrYUMEu3yIIBWba3ZUD1ZzyQeN1A27pFtgNdvqoIVgNsOVPfaTkfIkYPEVO2kkg2ftF/1Apt/MN7Ecgc9+ai0vRbNx1DHUuSPvsVRThidoIkMDkLJHueRRlrbWFf7Qi2NzbSoVNv3SCy2zA7gDJlfmlgC3g6H1IwA+MfnxTRqZqXrWgvFTcF0XEAGI2nKgHHcxHtO4QMxQG3qqmI0tnUoIhzyJH2i/j6AePmPyq7c0k5Zlgbim5gTHaN6+nBAMEc/SsxZ6hA+6kzIYycexWYP1q2vUJEMBOPugKP+Y7RgSc44z+EXRdFCgKmyAIwLajicEKoMTypNR3dIoM4BOCyMVYjkEssMfgz2qtobbNPlKhzwSszjMFgeBycVb1fUWX0qCsni4DGAB6QLm3ac4AwT+YTLqT3Yn6kn8pNLT6sztNraInctxSJxjbtB4nP0+tVDrw7DdaVZOSrPieIVUac/AHv71IWQbh5qlkjcqyxE4UwOx9/qYgGqgiL1NcK2SRjmSIxmWUntHeh63xiCTIByNpEiYIk0Rt6dyNwEge3OM8c1UOsNc258mYg7ASp9z949xx2mM81n+sdRbTsFZF2sJBSV2xjAkqDgRAX4jmtD9oon1Ae8A/HcH2/WoL2y4Iuqrx/qUH6kYgHHaKzZ8NazHUOtXGAgIBtIYFbbAknEjbA4H9TV3w8ouARv3gSV+z2GO4ARSoz88c81aTw7Z5D3I5A3KR3/AOXP59qI9N0C2zuks0RJAED4AwKzxnOVbeNVLmjcL6UKn29BP/yg+/NTaXSSB61kfeRjDAxIJgjaZ7frzRYEn/eh+jt2Uk27PlsxYH7EDI5IIX1TyJIkfSB0tqQVNzaMAgDnH9g1HdQOpBweII5nkY9z7TPvmqJ1dtW2rfVXbgMSymMYQtgsJwD3mDEVJZBuFoczLD7vo4xGFIjjkHHJ5rDSvqOg2LoZZB+AVMc8jaQe+IxHagGr/Z8kHy3OMACBj8Sc/Uj8OK1CWcglwriAQxuQR/CId8GfaZnvUrWgT6UA2iDtd0icCFAAznIg03fY5y37Pmn/AIn5Kf5Uq6WlwAfdu9+A3v8ArSq9fCZ9vl++8GvUvYq/1/w3f0677lslB/xVBNs5AwSARlh94A5GMijfRv2eNfVSdXYDMN2y39qwEgHdBABBwfmu2zHPLqHwp4ov6crbs2rby0khG80iRu9aSYAmJVok4IxXXej3k1AJDILinIDEspBgb96q6ntBXH6Vj9J0jp2hCrfuWfM2g73LKzoRJJUOxmQeQBxGQRQfqHiJmuBej27pI3LcuW7RZX3cRuBP8Tep4InGM1m9+mp17b/UqL9i6j27nlZXc3lgxt24DXNwIK4ZthgqZmq2r8I27vltd3swBRA9xyJl2UKVMruxMbjBJAFZ/Rr1UgNcTUWysNtsmwdzd4V7zASTkBDyTHAof4m6rrDYe4dKbVvdbUXmKrcQgQvoTaykzA3SIxBwRMXWi1Gge9bVbL6W0hi26WLh3FJ9SLBW23p3k7gPw5o/Y6Yloq2xLdtUjePLgLtIaWKkqDPAYYJzOKwPSfE9y9ZWybNm8N3+Xe1MO0ypLG4hH8eDu98HNe67p2r1dnYtqxpktE/Zm6ASBtMbbVsIwBhgW9WCQTTE1t9PrtO1xrW5UNsSSqILSgkugLkELu3THeZHyF1mk1mqa9b83TLpiWRLi7ZKyC6+hvY7HkQ204gzWa0fg28dNcH70iSBc8vzCLLLvKOz55wCJXsAe0bfoXhyzpmCm491rit67lzJtxtACSVYAtmBxtmYIpch3QrpvhjSaB51Fy3uIYo722tW0KkMGVyQpYgjie0RmbPXvEtq2ZtXDdvlxNkM26SF+0UQ2wwMbQAwYkfBwE+pRm2BtATywm2PKcxslWVieTBAMDkDOXdDrheNoqty0FdrYLLpnbuWBsDywQRENtBkbuaTv2Xr0lvddN5h5d3ybqo27RXGtrcu3dguLkNuRo9MmPuiAMii+ovXRubybim4U27rtvcLkAKFtve8tYiRtaZnEgEzdO1j3EJv6S4oE+m4fN9IIxhmIwB2MxImsG/7QmOnZLXmq7ZFzdaKqNwZVFvy42wIznvJJMvZuPeqdSvbBZ1dtVvoxYMm0ehhkOqyCSwDTP8APNG3q/mgg1ZJJYkkkkk8kkySasvqbZUBVYGclnDAj4ARY7dzWsY1s+m9He5g3bKn281XJEAkjYWBEEd+496T6dEcI+psqTAXcxB3GYV1ibZx/EO4ie2Tta+4FCrcuKI2wrunp7L6SMfFPOsb1Tcf1klodwCZJJIDRJJMnkzUxdb79wtLDX0VlWcqPOG4emVIuqy+qJBTE/fAyG6bX6V58xhafAUOzrb4hVFxwJMmYEgdt0GsHYe2hkBVJyTABJ9578n86uLqlOJH0/2rOLrodrp9lri2y+WXeUDBwVkD0tsAdc8DJwMVZug6ZgfLuXBuAXyheubARDCA0BZDDMRPfiuW2dBaVgVRTmYIJz32wwZeW4IHqJIrQdC8VXLd/ZqVtpYdoDA3W9RhV3F3PlTjn0z7c0sWVul1aXD90gkCGbbvnLMsQSsHBkyM44NU/KuoQpa6nq9LLcD22EFgp8xGgzC8jjFTvqBBZHLRnYTucYIBE3ZT3xHODGKhvDVAB9O1h0YZS4CFnIO11UkA+xBn3jFTGjdR1I2rqrdu7g0hfsZmezuqkLO4RxOfarbaQYhmAzLEekARyYB7/eAIjJgUM6klq8jnzmABdHVVSFJA3IW2JcWAZkkccmAKCXen3bTgJrb7AQdrzGRuXgI0CSIViOZg0iVsP3ZtoZTun8DzAwc/2Peo0ve9ZC10hndDvAfeW+zQkMTz9nde4oM5kDsPaj5vmc8955n5qou34MEi43aLbkR87d6j8Rnj8J7wbZCEE4g3dzzn+KW3E/JJ/Gh6X6mW9Q1S0tvXM23UmxctyARAPpj1QdoP+/zzN650ZV2m3blSR/EogQeAykNxgfFPS780HW3f0zf/AKtm1cQmTN65buCeZJaCMAYPbjmc3jK1OQ0eqG2MWro7BGtXFaRBILKGUggGIEAiMc0O1XjJLWw39NeUmdrOojnhW2j/AGorYvMQGf0CASiliVb+IeYplhz29qu3LwAJaNvc/eUCOWgEARyTgVMq7EVjVl1Dotsqw3CbhU5zkQYNKrM//wA/zA/3pVMVwPxf0fV3tWUZ7N64qCFtuqvHqYA2mYvvIIOJwVzTLPgDWNaXedPZVofbdZUuD0wN5CFgIP3SYGZAro/SrWnsSztp7dyPWQq2iQMuXk72OCZLt2zJmuN+LlUay4f3ldVJ3eYJIiPSpJmSFgYJAiJNdpXOzFnoGm0KgXL+ruJcV8JatFjAOGDsNv8AzCR2jHNaDS+PVtXStlL+oklVuavVsJQlSRtwlrI5kc57QD6R4PvXbZvPdsae2YB85oYq0FSqweYwCRMVpNTb6Ppwt6+/71fIG63bFsJIAUFbdmLarAGC0/U1qs9rnh/SdQ1CzqOpJ+7D/NFm+jOBzAKoyg94kz2Box1/pmmFhdNqNdcKjy7iqX06yxQqrStgtG1iM+w9xXJeueIHv3GK/Z2si3aBBVE4CDA4HeJyfc0/pvhvV6hFu2rBuoWFuZESBADeoFVgRuMDgTMUsNdP8P8AhDTWyzrf1JtvKt6/JxuIXdtCsfUMEYIJ4mK2HS9KUG1CrW1BQLtU4mVDbYj8BgyINZPw7e6mhRNQlrT2FTaFCu8dkY5YejYBG9SN6z8ajWsoW0/qYyIa1gAT6TBYgSxAMmQMzg1zutzA5tBaDG4tmyVZ3kFALjSp84Ky3gLgMNKEZyIJGSOje0LbCzt8tci2zldjMAFIJMCWZue55HFUdd1S1aceZdsJv+0CbYvlisBgqMfMIO4L6TJAgGKd4f15ZCuoDk+u0j3F8vd6ypTMFwQe4/gyAaX0LWkdn3bggcQCi3PMK3NrHduCE7WEH1H35kV5cs6kXFuBkCFWDK6PJc7UUE+llMFVkAnH8WAPW6YWdXuBLttBI23IVXAAIALbYgnsoHvzVTUWn8y7ZQefZ3KzyVubCvqFrfcvlzcZVEggqFuDndtID9Z4g6jZy+lW/bYkK2ne4zK4gKHBU7OM7ljEcYrC+IdRdGpuXNfp3Fy9DKGcoBAAxtB342iARAj3Fdd0enyBe84bQy73YBGV5IBChdsYAkL8rJNWtZ0624fdDB7bWwrqCAI2qWgZWSTJHBPYYu4lmuA3tSGJYKqA/wAK7tox23szfme9ebyKf1voOo0lxLV1dxf/ACntkul3IH2ZiWMkArAIkSMitLpfALhvL1Ops2Lrf5aQz7427wGJVSw3RClpIOQMnWsYzVrUQaJ6TVKCz7nS5MoERdgyDJYvKx6oAU9s+xjxH4KXT2We3eZ7iEbrbIRc2s6212qpMjcwExz+mW1mgvWApu2rlsNwXRlBOcSRzg4+KbpmN7o/HrCRcsBgQQWR1VjgbfMi2C5EH1Blmfxp1rxtfa8PJsoqtAIfUQoAH8IKqqnvEiT8mueC/inpqPmpi+Td9e1193B1B05ZJB8u5aNyCZUMAxcwCMxGZxNDlvA5mKBaO8DzVkXPn8qDU9L8R37K7UdSqiFV1kD2AODESInviK02i62t2wr3xpl3GCrXAMgw4yT2KmCAIcT71zTzqKMrm1bcoiplVcQrOQfVu9RJIkdhj8aliytN1d7bst1Gs8KnodbhEeoAbFkDA+934wBF7pWnW9Es92BEo6naJAUwckBiQe4PIrFW78d/96ffQPHqdSDIa2xRgeJBH+81MVudX0tIUKbkEk3LbFbbFNrGUNxbbAhtp5+DIqrefaSjHcVZgGM7im4hFuAqPUsROZG3iKymm0/pZH1F+4pMhXedv/pMblPyCDRfTuwUBrly5HBuNuYCZC7uSB2maiia3vap7d/8KHWnqbzKagiNRUyXPahS3RVm1c+tTVF7F1sDYp/5txDf9u0g/mPeBxVoAHlQY/MH4PY/Iig11mZNgjbO7Be25YEFftUaVEjjaR8HgvTqTqv2pdCADJm/MTI3lQJOf4QRI7CKjUWb3RbZMzqu33dTeA47DzqVQJ4n0xEhwR2Iu2I/911T+YFKpjWvmK45YksSSTJJySe5J715XQujfs8Iuv5581VgKtlbssW27WJKD0gNuwe3Na3qR0/TrT7+nJeS2d1p1s7gMKQ11ynoGUUkszGBlsmvReTh4uIUq2HiXxNpbumFqxpLaXGfe1wW0QpxK2yok7jJM4HAGAQN8N+Jjo827Fl3My9xS5I/hUSYVRz6YJnJ4i6mAFdE6X+0a3Z06W10oD2wFWCCpAnJYgMCSTkHmDWZ8SeLL+t/zRbVZB2ogAkAgGTLcGOaA0zfZuenSeoftRLqbdqyEHoFu45DFImXKhYLerkf6QYmjXhzXah7AGm1ujum3BNtrd3cUUwEIYGFJbkICdxkjk8cr1WgzU8YvlXeOm2bm+7dvWtINQrMQwD7goASd/l77hVgT/EIGdu0msr456vrdPqFurrLTqAr7ENq0yOyEDdYF1nYwQ26WEMOOKzPRPGd23e3ahnu2mctcQHbJYqWb0xJ9I9PB71vLr2dfprS9OZAUuhri6iwtwKpMgM5ssA84ADAEEjPbPqr7nSz4G8XXdWLi77W8qT5eyLhdUkFBv2sCTHyFyBVjp/RvNuu7WtRZ3kDe160knh1VYcISM+iAVYDgmstZ8KPpLw1Z1FpLRLY8u8kFm2FBbCtKgtAgsPSO2a3ek0983GB1pewyBtv3HDGGUKxgjODJDETkEzS3O4s79qvQ/D+rtXW8zVBV8wEKqBnNoKC03G+6BIBgRMnEg1a6+umD22u73clgUN0hTbIYXGKyAQJZQBBJPcirl/S2w4F0oGC+WrPcOIG05AEnaTyF4ENk1R67qNPprcaq6QgP2bMXdjtIa0UdQGP3huEMCDMYrO7VTda6dYuWW01o2bYe3uR1Yi5bYqAoAXLTtjJXGINCfCvTF0ZvW/3m+10GR5x8i04aGLLbdt3+oFpP0kCI/C3iuzqQgu27lpFGb164xQtIBt23cy4PPqkwIPYi7relaayo+zZPMK3bdzTF7nl3dzbDuCquwMWO24NuW9sJ8H2JdQ6vbXzb7atlVHjZutgAsDbNtjtO5ZDMh3CCIwBNYbxP4x1CBTZ1Olu2mxsRV8wEgOpuJvcYgetThpkA1V8ceGepm1ue8uq09hS4dNqMLcCGe3iYEjG4gbsxXOVetTiza23iHruhu240ukNhywJLQQFAMhCH5JgZHE/FZ9bgoal2rvT7D3riWrY3O7BVGBJNVhaW7Uq6o1uvDHgK0bVw6jbfvK21rKXtpRQRlGU7XcifS+0AwMd7ev8BaXy/Mt/vR2ErctoJvEHcUYI9sGfuggCIMzgkzY141grOpJq1Y1Ge1CTcWTtJKydpOCVn0kgEgGIxUyXh2qoO2dUDVq1fHvQG1ePFWbLnvWbGh0OBmpk6gRxxQX97ANTW781FHE6ie9XdPrh3rPi8pIEirtthGKlxR21fniKs2rwH/3WetX8/wAqt2dTWVjTaa8KsC57VnrWo+at27pHFZrUGhc+f1pVStrcIBFtiPcKf6UqisBd8Y9PV3aL24XCQtp28slYi4p9MBtohSCI5+Mx4n67qNZvNpL/AJBl2lSZCncZK4FtWO7bMAsJJgGtXa6K4vXr9rWaN0tKdgvW1IWV9dtkUC2skAbl3fgZFaXptgXbL3hd83fbKPYUDySzRuUQhuEN39ROT2yPRsnbnlriXQehXdW5SztkCfU0fkOT/cxW50P7PdNYVX6hqlG4kAKdtsECYa4e5HAIXg89meJPCur1uua5pLTeUQFW4xtW1hV2vBUjcJkCZYiOaw3W+nXtPdNq/G9QMB1uQG9QyrECZmPme9a9semj62OkNYYaY3UvAkqWV2DBdwCmWAAf0kNEiMgSQMhasMxhFLHJgAkwMk4qOtF4P8RjQtduqrNda0UTJCAllMsAQzYB4Ij57X0ntW1/hXWWU33dNcVcydsgQAx3RO3BnMcH2NBqPdX8X6zU2/KvXibe7fsACiYIAwJgAmBxmha23vOFtpLEBQttedqgEwO8LuJ95NJv9Krqs1239mPSV04+yN1mvA7mfy7SFQDlEYF2gnBBznjiov2Y+Fks2Tcurae7dYQSAzWlUNIUkYYnBKtMwO2NJ1eze277GwXCPWF8tCy7pUBnVXEgsJnt2745Xem+Mzs/UreZb0IygzcRg7R6JFtlIZdmACbTERGCYqjc0tl763GsbiXBIFppg8yhP3twEnaCvq5ivfEl4aOwQlm2yKtsXUa4kbXDqr+YzbyN82zuEnceRMw2tXp9VaS5ZD27guHcLVx2i4bbODvtsQQSuJO07yDBMjHeN9LnnKU3lUmACfUqBo+1KtuhQCrsJMShIIJNRacjV2vLdT65CqfsrhVSh3shyhZZMKThzMSaEB21V6HtEKjHy7nnFbV9wzOtk+lC5VkHpzsKGZnNzWdW1thXYWVuHcSu1WuXbiC56txtgqAGaPpyFmklS2PdR0u01pbOrs2jYtg3Ld5LLqqRAVLm1QoLAEvBA9BkAxBI6i1p7G25tREhrZQXbibAZDsit6RhvUTB75MU7QeI99ve9q7bEFjCja22PMtkglsGSInDSRAoYqNp9M5um7e0z+YrPNy4VMMCz2yrlJEDcjx6vuiM1GT8fddIs220ept3LFwFCy7hfUkMHtuowqbIgNkksRya550/p12+SLNtnI52iQJ43HgT80d8b+INNqWVdLpktIn8YS3bZ/SoO5UUQNwJGTg8Dir37N0sKXuXzfAgruRCban04cbWW5vBK7WiBPJIjpOoxe6Ba3w1rLLIlzT3Q1zKbVL7/cKVkMR3AyO9az9n+ofRXLq3tMd7slr1WbjPDDdtBHpjCnaSOZzEV1Hp99VsI2nF1RuKhAq20T0Pyp2gJCrwwMxJ5NVdULesZrN1vUClxraXCtxYG0spAlcg/djcrfdByc+TXiZZ6pY1BKMsXbbfaoLRW4s8FgZuKVjFwCeBgGTjfHOp6k+obTWxqnt7VIFu3cO4FFLk7RJ+8AQQM9hOeh6npYYK1vUNbuWhIHmKuFERdIligyPvArubBiKzmt6vr1vkXbI01vaWNwk6lgbaGXQJwhO0bmAAJycwcz2tc/6Z4YvrfVdXp9QllZN0ovrVNpO9RB3KDElQ0CRzWx6X03pybbmnC6pGuBV80XC7MCZVBsFto3LI2yAJIPNGLfjK7pzbXWpcU3VUIdigNchQ72yDhTvWAYMkjEUP8WeKBYtb1YabUbwRbSJuKzt9o6Qd4hDMupDbgZJAq/1Miz1fpWgu6fVDT2ES/aVnG0FW9JLtsAww2hsBRERAiBzHzc1L4m8UvqdW19LjgQFXLLI2lWJTewWdzCBiD7kkik1FXEtE95960Xghg+qRHZAGBlXti6HAglApOCeZEkAExyRU6L1HQ37Hkau2dPctgbNRZ5uZMi6D6SZIyYwAARFEm6Adu/peqe46geam4WrkSpTYs7XE5Kk9hgzFS/ZI3XQ72nG9bOmdeGZDbYORDAHYzbgCMiQpIkiQatdW8O6e9JXbYuNBUrx3MtbxIPeBI5nkVykeL3N21eS4VvQi3JUFbsLGISAT2ERxFGn/AGhRcKsLaEvI3lseoT5qqxRSFEyiiZMc0vC/xqcoL2tbZ0t02tZYW0jFvLvXWR3YggemAIAkHIAIPcyaK6/T2dYpfSNYYg7iUndBBwyop3ExOFnB5oZ1nxro1Tzbj2tSwIZEVCrRDWyGmQyCbpG44B4M5r9H8UaW4EOisC2EVtyI1sXkAK/5SPu3KwB3hVyRJJaDWM6aTL0TUJPpDKCQSHXBxyCQRzwQKpafxA9m6qJbst5gK7rxKhSJMTxBAn/p+saa476i2racIfUBbvgbXtoVBJdRaIV9/wBmV2kQCTHBZ0/VXLitZ11m2jKxC+c1pvME4YHa24x/FCqZPHAn3T/io3ju1bJS9bum4MMUUMk+ytPrA43d4nvSp+s6t00OwvxauAwyPb08rGBnaZWIIMkEERSrWcfim36AtJ4dtGw7JaYOl1nL3mBm2rEMpKkn/LhYiCQDEkkQ9L8QXbh8vR6eyEthrjFmY29qnfIRgIfdEELz3ApUq6TuXWPXprvDvWLbP5uxkZgAwY7lHIBSDiYg4zg+9c567+zq2dULdm+Laspb1qxAefQqhZwQyzPGf/SFSrnLlrd4y4yfinwjqNCR5wUo23a6sCrEqGIAMMIyMgcVH4W8MXddcKWiqhQC7uYCg4GBJPHYflXtKuu/51yzvHT/AAz4BtaX7S6lvUXVV3TfJQqCB/lkbZ2lsMTBgg+1fqGq26XdZ0th7a7/ACw+0bVcWyzeVs2E7QskkTJxkyqVc5brdmRZTxNfUrZTRIt11KiGtpxIc7lG3kGRHbEzFWeu9f1FrQ3Ll/yUuDCFNzEsDsCOWQggEnP4SAZCpVeXuE9Vx20+p1ly3a3vefIRXeQPSJjcYGFH/aK22j67q9BbsaPU2bdsghrd0kMyW3L7pFsksC247ZHsexCpV0s/jnK6D0/q1m5p7hO5XLSQg27nKFAwyY3eokkgy081lk/aSthhavWFZ1Zw5UcEkFHBO7/U5MHljzM15SrnJNsdLcxbb9pemuLfV1a1uDLaYSxZ4LEvgwC5jIOH+tA/EXioaO3bXp5CpqLIuFWFzfbckfaISxGSpjuGQk4215SrXjIz5a5vq9U91y9xi7tksxlieJJ7n5oz4R69+6u4ZPMt3FhkMEFgQ1swcH1AD6E0qVbYdG137Vre6+u0shU+XtkFXwByoxkmOxUiSprE+GvGd3TlgojzWU3WXaCwkLAAGMEx7Fie9eUqk4xq8q11r9qQtuCbRK+oqCQYj0owYy3Agicx2Fa7/FbWssB9PcFl8bm+0VkJM3NpCHcYO2Jj8sqlXP8AJJx7jp+P/U7Ra7TJp/I/fHLi15oViB5Tlt+4Qv2iNFtcwQpJgnBBbp+vW/uNnfCAS5IJkrauWnIb70oc4BJtj8FSrIwn7T+mXNQbBs2wz7bl0lRbTdagHe5aG3iCIkyBODzy1XEYpUq3x9McvbVeCek6e/5r6sjy02KR9oHG8mGTaIJ9MeqRniukdJ6aukLtaNlrAAaz9mEu7gIKXW8ptyspUbwQfUcQKVKs8r3jfGTNZ/ovXumC4bV3Sfu11Gjcsu4MgEi4CXXkiFaIyIJqv+0KxauJavI7vk2iXElk2goysfVtBDYeWBuASQMKlT1U/wDLJdN6epcIiAljEHvjvPbvHeK7J0Hq2lS2BYA9MM3lWEsoHja77f8AmEjEmBE0qVL2se6pv39PUXs+W0tsYl2XYzIw9W0NB4k4JB4FC9N4fbW2/L1DG6qMfJ1KN9qAYlStwQyNGQe44717SrFuNTuaJ6LTam2iouuUBRAHkzAHAwFH5AUqVKuX7K6/r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071942"/>
            <a:ext cx="3643338" cy="242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ixaDeTexto 10"/>
          <p:cNvSpPr txBox="1"/>
          <p:nvPr/>
        </p:nvSpPr>
        <p:spPr>
          <a:xfrm>
            <a:off x="214282" y="2786060"/>
            <a:ext cx="8358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/>
              <a:t>Pra onde vão esses produtos?</a:t>
            </a:r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7686700" cy="914400"/>
          </a:xfrm>
        </p:spPr>
        <p:txBody>
          <a:bodyPr/>
          <a:lstStyle/>
          <a:p>
            <a:pPr algn="ctr"/>
            <a:r>
              <a:rPr sz="4000" smtClean="0"/>
              <a:t>Prevenção x Redução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57753" y="2500306"/>
            <a:ext cx="3929090" cy="4143404"/>
          </a:xfrm>
        </p:spPr>
        <p:txBody>
          <a:bodyPr>
            <a:normAutofit fontScale="85000" lnSpcReduction="10000"/>
          </a:bodyPr>
          <a:lstStyle/>
          <a:p>
            <a:r>
              <a:rPr lang="pt-BR" dirty="0" smtClean="0"/>
              <a:t>Prevenir &lt; Remediar ($)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Antecipar e prever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Risco a Saúde humana</a:t>
            </a:r>
          </a:p>
          <a:p>
            <a:endParaRPr lang="pt-BR" dirty="0" smtClean="0"/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3118"/>
            <a:ext cx="203255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Multiplicar 5"/>
          <p:cNvSpPr/>
          <p:nvPr/>
        </p:nvSpPr>
        <p:spPr>
          <a:xfrm>
            <a:off x="2285985" y="2571744"/>
            <a:ext cx="357190" cy="42862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071678"/>
            <a:ext cx="21050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 descr="http://www.wikinoticia.com/images2/www.ecologismo.com/wp-content/uploads/2012/10/Exceso-de-fertilizante-y-productos-qu%C3%ADmicos-causa-de-contaminaci%C3%B3n-ambient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429132"/>
            <a:ext cx="2171700" cy="2105026"/>
          </a:xfrm>
          <a:prstGeom prst="rect">
            <a:avLst/>
          </a:prstGeom>
          <a:noFill/>
        </p:spPr>
      </p:pic>
      <p:sp>
        <p:nvSpPr>
          <p:cNvPr id="10" name="Seta para a direita 9"/>
          <p:cNvSpPr/>
          <p:nvPr/>
        </p:nvSpPr>
        <p:spPr>
          <a:xfrm>
            <a:off x="2571736" y="5286388"/>
            <a:ext cx="42862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5542" name="Picture 6" descr="https://encrypted-tbn1.gstatic.com/images?q=tbn:ANd9GcRdX_1TZirP01JBTIo2vGmiNyJUv7WGHnXFM52cmhBjt0zNfn3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786324"/>
            <a:ext cx="1828800" cy="1371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285728"/>
            <a:ext cx="4929222" cy="107157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t-BR" sz="4100" dirty="0" smtClean="0"/>
              <a:t>Ações e conscientização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3929066"/>
            <a:ext cx="7000892" cy="314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642910" y="535782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Redução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28596" y="2428868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Conscientização</a:t>
            </a:r>
            <a:endParaRPr lang="pt-BR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785928"/>
            <a:ext cx="1617903" cy="163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 descr="https://encrypted-tbn3.gstatic.com/images?q=tbn:ANd9GcR6Upeq_PKOTox9AIr4eXOJSwi3z2iZ2MhtXrs9g-PRKI7zpP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00110"/>
            <a:ext cx="1581150" cy="2895601"/>
          </a:xfrm>
          <a:prstGeom prst="rect">
            <a:avLst/>
          </a:prstGeom>
          <a:noFill/>
        </p:spPr>
      </p:pic>
      <p:sp>
        <p:nvSpPr>
          <p:cNvPr id="12" name="Chave esquerda 11"/>
          <p:cNvSpPr/>
          <p:nvPr/>
        </p:nvSpPr>
        <p:spPr>
          <a:xfrm>
            <a:off x="3857621" y="1285860"/>
            <a:ext cx="1000132" cy="2500330"/>
          </a:xfrm>
          <a:prstGeom prst="leftBrac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928672"/>
            <a:ext cx="1995522" cy="142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2500308"/>
            <a:ext cx="2093436" cy="135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428604"/>
            <a:ext cx="6929486" cy="7143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Avaliação do impacto no Meio Ambiente </a:t>
            </a:r>
          </a:p>
          <a:p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14282" y="1357298"/>
            <a:ext cx="4572032" cy="51435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Projeto da planta industrial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pt-BR" sz="2400" dirty="0" smtClean="0"/>
              <a:t>Localização apropriada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pt-BR" sz="2400" dirty="0" smtClean="0"/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Processo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Minimizar resíduos e custos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pt-BR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pt-BR" sz="2400" baseline="0" dirty="0" smtClean="0">
                <a:sym typeface="Wingdings" pitchFamily="2" charset="2"/>
              </a:rPr>
              <a:t>Medidas preventivas</a:t>
            </a:r>
            <a:r>
              <a:rPr lang="pt-BR" sz="2400" dirty="0" smtClean="0">
                <a:sym typeface="Wingdings" pitchFamily="2" charset="2"/>
              </a:rPr>
              <a:t> de controle da poluição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lang="pt-BR" sz="2400" dirty="0" smtClean="0">
              <a:sym typeface="Wingdings" pitchFamily="2" charset="2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pt-BR" sz="2400" dirty="0" smtClean="0">
                <a:sym typeface="Wingdings" pitchFamily="2" charset="2"/>
              </a:rPr>
              <a:t>Economicamente viável (Níveis aceitáveis)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5" y="1071546"/>
            <a:ext cx="269423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2928935"/>
            <a:ext cx="27051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757" name="AutoShape 5" descr="data:image/jpeg;base64,/9j/4AAQSkZJRgABAQAAAQABAAD/2wCEAAkGBxQSEhUUEhQUFBQUFBUUFBQUFBUUFBQUFBcWFhUUFBQYHCggGBolHBQVITEhJSkrLi4uFx8zODMsNygtLisBCgoKDg0OFxAQGCwcHBwsLCwsLCwsLCwsLCwsLCwsLCwsLCwsLCwsLCwsLCwsNywsLCwsNys3LCssNywsNywsN//AABEIAKwBJgMBIgACEQEDEQH/xAAcAAAABwEBAAAAAAAAAAAAAAABAgMEBQYHAAj/xABKEAABAwEDBggKBgkEAwEAAAABAAIDEQQSIQUGBzFBURMiUmFxcoGRIyQyM3OSobGywRRCorPR0hYlNGJjdILC8DVDg6NEU+EV/8QAGgEAAwEBAQEAAAAAAAAAAAAAAQIDBAAFBv/EACYRAAICAQMEAgIDAAAAAAAAAAABAhEDEiExBCIyUTNBI0IFE0P/2gAMAwEAAhEDEQA/ALPapnXncY+UfrFI8O/lO9Yo1p8t3WKRXpUqPIbdinDu3u9YrmyPJoHO9YoimMj5PJc2R1ABiOdTyTUVZXFFydEzYI3MYGlxJG2p96VkfznvRnOSDivKk23Z6i2VAiQ7z3pmbSXPAaXHocRRutxPuQ299xjnA02BRuRJiZXV+s049FTgOxVjB6HIk5rUo+x1bZ3XgKuOOoGiZm2kOpxga7XHFSvA3eO6tRqFdShLTlBr5bpNS07+deXO73e5uilRPMnLmgi9q3lEfK7ee8oeGAaOdJmSuG1araRGxvPOR9Z3efxUbbMoO1Bx7ygysTfArqCZUXqdPgSSb+zzs+d20KMtb+W7vKN9KdynesUgAlxZidvYtMoxRGEpMEWtx+u71ijid3Kd6xRHWYt215kUlS0p8FdTS3Ldmk4mJ9ST4Taa/VaoPKEruEkxPlu2neVM5m+af6T+1qhMpedk67veUmNd7Q2V9kRDhncp3eUHDO5Tu8oiKStVGTUH4d/Kd3lAZn8p3rFJoE1IFhhO/lO9YoeGdynd5RKoCU1IFnGZ3Kd6x/FdwruUe8/ii0QE7F1IFsI+0P5Tu8/igFpfynesfxQPSZKdJehG37FvpL+UfWKA2l/Kd6xSCCvQm0r0LqfsW+ku5TvWKE2h/Ld6xTcoF2lHa2Li0v5bu9GFpfy3d5TcIzUdKBqfslckzuLzxieLvO8Lklkg8c9X5hcs047miMthS1eU7rFIEJxahxndYpCinewXyOLDZ772t3q2RgNAA1DBVXJElJG4/NWR8qw9Tdm7pK02KyPUblG2XAANf+a04kkUZlA1166Gijhjcty2WVRGstuL2kOKkMjUZG5xGJNAabOZRF2tAFYXGkbQ47Br+Z1KvVvTjpEenWqdshMvZcutIFfbiqnYI33+Fc2RocSWktIBNd5FParPO1wJeInuadoaSCNhaKVUZb8pvkYIxdoHEDEb9R3HDUvEV8y5PVdfRNvtdKfPYm1otrnbaDm29qSc6rW13Y11pJfSdLii4JtWeL1GSWppMNerrXI0bSThtS7rIdVMdvMtMpKOxnjBy3GzUqXkailHWB9KhpI6ESWyECv+V3JdUJfY+mUQYpUg448yMx1ERyKjvsLKVouOZp8E/wBJ/a1QOU/PSdd3vKnMyvMv9J/a1QeUz4WTru95WeHyMtN/jiNCUC4rlrMxxCKhJXELvs76CFFqjLiEwgSqBG2orkRWEkSRShCTqqREYBCLTelURxTWCgoKBcuC445HCKAjii4Ue5IPHPV+YXI2SBxz1T72rlnlyaYcCtqHHd1ne9IEJzP5busfeUkWrOmUa3CNb/mKsbZBxQDjdBptoq7RUzOnPeeyWoshZHUMYC6QE1q2uoHcaLP1K2Rp6Z02jVHKHtz6no/zBU/M7SK+0zCC0RAOeCGPjqBeALuMw6gQNY1K2OS4I/ZTPLagIWiuumKszIA1gpxqYitPYqwrBk+YmIVwpVoPu/zmSdauyzukfdREZXyu9tW4NeRqqHEA6jQDCu6qoInJla4VDnEVG81pVW3LdpAlI4zr1KFjXEtwGJcQQRWo7DuTazZLDqSGtb17UBWtDSnSD3rx8MZTnXJ6WSSjEeOHsAQXUuIy40FanVzp9ZMjvdQni47cCvpYzjjikzxXGWSVobZNgvPFVZGwCmpJw5PaypCGaSlANZWDNl1y2NuLGscdwZAcAKKOyvZ6tBqMNexLcI8vocG/57EzyxPWjRqCfFF6kJkmtLZEvCSISxRKL1EjzZOy25leaf6T+1qg8pDwsnXd8RU7mcPBP9J/axQ2UfOydd/vKyR+SRrl8URkQi0RyilaEZmFpiuIUZlrKjbPwZe5rWOdQknmqlLBlmzzm7FPG93JDqOPQ00J7ihrinVhUW1dDsLiEoQiOVUTewBCIUqERzUUKxB9UmlHpMp0TbBRSEZwXAYJgiZCFoQ0QhGwHELmj5o10obqFnUO8k+Wer8wuRskeWeqfeEKzz5LRWwvaRxndY+8pIpxOOM7rH3pHBZkWa3COask0jnxx3M1g+wFrqx7SE7x2Tmuj7IUOoexbCu4HRs2tvZUVoyQ9twj5rXiVk2jD9sruif+HzWrkp+nXaDO+44qcdaGxwtpjxa0rtINSe0qDBVhsrgI2uaKkNOz5rP/ACF/1lei8ytQ2mUmjbpidgHEFrzQeTqptNME5tDSDTVze1OsoZZbduVF95AoNm/WmcjquJ3lZ/42G7Zo6+e1C9glDHVIr8ucKw2e1l2N1wbvKr1hgEjw0mg205lZXUaKbNS19S0Q6a6OlmUFbrQb/FJwCdZTtFMBT5qFvYo9Ni/ZnZ8v6ok47cG1cRUkUpsUXaJLxrvXOcilbMeNJ2ZJzbVABq5rUICOArMmWrNBvgn+kPwtUJlBnhZOu73lTmaZ8E70n9jFEW8eEk67vesMfkkbJr8cSPLEUt/yqcOCKQrpmZozvSrHWOA/vvw/pVAyTFemjaDQue0Ag0oSRtWh6Vz4OHrO9yombba2uAfxWfEFin8pqx7QNzkGKJdSztaL0r0YsxtCQCK5qVXOCpYlDNzVzWJUhCGJ7J0JFiEMS13eiFqFhoTuILiUAQkI2dQRrUN1HaENF1hocZMHHPV+YXJTJbeMer8wuUZclo8Cs3lu6SkClZjx3dY+9J0WZFGFWL5+urbpusPhC2hwWIZ6PrbZsa+EcNVNRooZ+EWwrcmNFo8aed0Lve1akCsx0Ut8PL6H3uatOoq9P4ks/mdgo3L2e0ViYInRvkeTeawG62mHGLt+JwpsUksy0lN8OD+4O3Aa+dJ1MVKO4emk4ztEtm9nQLZawC0tJvOGIfW6CQC6gpToV4WTaMm1tn/E8+wD5rWKLulhGMdhupm5Pcf5Hb4Vvapy0Gh9ihshjwmGqh261LW14oTuUeo3yJGjB4WQmU3AuwOwVTGiVmfeNUmVuxxcYpGHI7k2AXLguLUYBVEOauqhojEIWGi0Zpead6Q/AxRdv84/ru96ls0/NO9IfhYoq3Dwj+u73lZI+cjXL44jNyKQlSEV6qQozXSwfMjmeqhmi2tts4/it99VatLLvCQj+GT9p34Ks5kCtus/pB7iVjl8hoXgbaQilKOCI5q9BMyMbzWhjMXODQMSXODcOkkUCLZ7dHJXgpGPprDXhxHSKkqkaVG1EXNjT1sa9irWYEdbfDzF57mOKk8zU9JSOJODZsFEKMWo11atRn0ibgkwEu5qKGopgcRINQ3UrdXXEbOSCAYLqJQNQlqFj6RxktvGPV+YXI2TW8b+k+8LlKT3KRWwnafKd1j7yk6Ja0t4zusfeUQBZr2HfImsKzpfW1T+lk+IrdwFgmcLq2iY/wAWT4io5+EVw8lq0Sjws5/hNH2v/i0xZzoibx7Qf3Ih9p/4LSVbD4onm8hIa9qzXSV53ZWjfcNa02izDSafDAVrgOamA70M/iDD5DbRf+1n0T/ktVCy3RYPG3eid72rVaI4PEOZdw7ydaY4i58kkcbWjXI9rACcBUkjXQpV+WYJmu4GaKamvgpGSU6brjTtWXaVGebPNuw1ux6VG6LGg2px2iJ3vAUZJPKWhOsdGpEIEYhc5q3WY2cgCNdQhq6wBEdcGo1ELDRZ80/NO9J/axRlu84/rO96lc1B4J3pP7GKNtjfCP6zveVmT72bGvxoZkoj0q5qI5qpqI0ZRpad4xEP4APN5yX24KC0fj9YQdd3wPKmdLJ8aYP4DPjlKi9HIrlCDmLz/wBUiy85Cy8DZ3BddSjmot1bLM+koGk8G6zo7PrKraOj+sIv+T7uRW3Sn5tmvdzfW2V5tyqejgfrCLol+7esr+QrHwZsRQgIbqpOkjKE8LGGGV8d6odce5pOrupvBWuU9MbIxjbLs4JMLONGeWLRLaXxyzSyMEL33ZHukxa+IAguJp5R1LSAEcWTUjskKdHNQoCF1FWydArqIWhKUQsahbJ4439PzCFKZNbxj1fmFyjJ7lIrYxlufFps08jS7hoxI+jJKmgvOwa+lR7ehXTIWe1mtNGl3BSch4wJwHFkpd27aHmWSZc/aJvSv+IpjVYVkaNbgmejAKa157yo6skh11e495qpXIWdlpstAx96MU8E+hZ2HW3sIUJaH1J50ZyugQx6WaHogH7T0Re+VaMs/wBDzeLaT+9CPvVoZCvifaiGRdwVZVpOfWcCtaNGzVzLVysh0mO8aOJNGt1ilNeA39KGZ9p2JdwpoqHjT/RH4mrWGhZTon/a3+hPxNWsAJsXgdlXcUHSiziR7+nrbFCaKxS1u9E73hTmlPyIvw6dvyUJor/bD6N6lf5Bl4GqrrqOAuotSZCgtEKEBHaxc2ckJ0XUS1xAWJdQ2ksWa3mnekPwtWKz6RbRZ7XaI5AJ4m2idoDiGva1sjgA14BOAAGNdWxbZm0PBu9IfhYvLmdJ8ctP81aPvXrLOTUm0bIrtSNqyDnfZbZQMkuyH/aeLrq7mu8l/Ya8ynXNXmSqteb2f1qsoDS7hoh/tybBua8C8OipHMjHL7A4IeaWHePAboI/fKfmmmjFtcoRcwlP/U9Ms8cuC2T8OGFgdGwXSQSLta40FRU4GgUnopbXKDOpKf8Ard+KRPusDXbRsjkQpZzUUDmWxMg0Z5pUPEjw7a8z9naqto3/ANQi6JPu3qyaV9cWA1Hp2qu6ND+sIuiX7p6zP5UMl2s2UjFUbSg0cCw466aun63yV7oqRpR8yzrbzuOxXyPsZOC3Kzoo/bXc9nk+8hWr3Vk2in9uP8vJ8Ua12iGHxQ2RbidF1EcDmRgtFktISiMhojUXWGhfJ3lHq/MLkpk4cc9X5hcpt7lIrY82ZcPh5vSv+Ipk0qWyjYXPmmIIHhXjGuu8eYqMns7mHjCldW4jeCNawbGsTvIHnErmoHa1xxK5CzhmsjiYXkB1C5pAcx12tLzT0nEY4rR8g6SIJeLaG8C4/XGMR6STeb21CyJdWieMtPAHBPk9IwSte0PY9j2u1OY8OaegjBZHpOwtZ1+Q3WKbTqwxCrWSctz2YgwyvZQgloc646nLYDRw6QnudOW/pkgmu3DcDXDYHCtbn7uOAOI3lGc9SoRQpk/olFbVJ6A/E1axcWVaIB41J6E/E1ayCqY32k5rcz7SwPBxYHXvw+vs386gNFX7bT+G/wByn9LfkRYDXvx1P2blAaKT4+PRv+FT/wBApdpr1xddRkK0EqCBqUa1BRKNC5sKR1MESiWAQOCWxmidzb827rn4WLy1nSfHLT/M2j7169TZu+bd6Q/CxeWs4YnPt1pa0VcbVOBqH+6/eoT5NEeERAR0pbLDJF5bSAdRGIPQQm4SUMLv1Do+blIZu5cfY5hNEGlzQW0cKggihBxG/YVGvxA6EkCuQKNsyFpHss9GzVszzteQYicdUmtv9QHSrhGQQHMIeHYgtN4Ebw4YEdC8yA0Kl8jZzWmynwMrmjawkujPTGeL20qqLI/sRwL3pcdQxDDU7p1nXiq5oy/1CLol+6ejZ250tt0MLrtyRmEjQDdLiMXsNfJOOBxG8pPRf/qMXRL909BO52K41Fm20VH0p+Yb1hs5jt/+q8EKj6Va/Rm9cbcNR2V19ivN9rJRW5VNFbvHx6CX3sK18LHNFh8fHopfc1bJQo4fEORAUxQ3cUZoSjAqtk0hOiENS1xAAhY1ClhZxv6fmFyVsgx7PwXJWxkjzflSe7NNxiPCvwFMeMVHx2twqNbTracWnn5jzjFS2ceR52TyudG66ZHG8OM2l6uttQO1Q4Au0ob1ddRdpTo1156cywqjTVClxjsWm4RjddiD1XfI0TYrmjFCUQhXBFqpbJcVmI8YklBvUuRxtIpvLy72UT2TI9kePF7S8u2RvgIPa+/T2di66DyVwhLSRua1t4EXhebXa2pFR217l0jCx1CMWnEHm5inuWcqyWl4klpeuhmDWtaGitAGtwAAIApuRAW3Q4PGpfQn42LXqLJtDY8Zm9B/e1a0QrQ4IT5M70v4Rw+k3HkybVXNFB/WDepL8BKsemHzcOunCdlbsn4FVrRT/qDOpL925T/cK8TaLqENRmtRrqtYtBLqFjUdoRgErZ1HEYIKIxCLTFCw0TeQB4N3pD8LV5cy3IW2+cggH6VPiRUDwr8SF6lyGPBnrH4WrzhnfmdbG2meTgXPY6aZ4cyj8HSOIqGkkYHaFKT3LJbIgLdlN/C4PDgBTBguu5i04EVrSqRAjkOBEbjvBMZPTiWdGI5wmj4yDRwoRr3jpCLVcEcWiMtNDSowwIcOwjA9iQSj/kPcnOTY4nkiaV0LaE1bE6Yk8m6HCnTVBHDGq4FWcZDsLxWPKBvU8mSySNJO4EOI/wA1qCttkMTyx1KjURqI3hccAxhuVoaE0B2VAxAO8BwVo0Vj9ZRdEv3T1FZRy06azwQljGMs7SG3a8aoFXurrcaYlTWiP/U4erN909GLpitWjc4oG7ahUPS7E0WZpFPLHTqdtWgvZvKz/S40/Q24EDhG7MDr1nXtTt2hKopGigA5QZXbHMPshbfFCzG8MelYZotNMox9ST4CtwomxvYWXIW4K4e1GAohCFgVbFoD/Ni4D5I1Fy6zqFbLr7PwXJSxtx7D7wuStjJGL2rOdomkDmmoe8eDcHHBxHkuoUV0lltHl8GSf/YBG/sJoSqZlvz8vpH/ABFNYpnAUBNDsrh2g4Lz3hje2xo1ey4WrNOI4xvLTsBo9veMR7VBWzNmdmoB4G1hqfV1+xNIMqyR4NJb1SQPVrQ9ymLJnU8YOuuH7wo7n4zTT7KNTj92G0yuSQubg5pbzEEH2oGEjEYHmV6Zl2zyi7I2oOw3Zm9wNR3JA5GsktQw0cf/AFPaKdMbgT2YI/2e0CvRV7HZOEx4WIOGN2VxZe/qpT2hI2wEONQ3WcGmrRj9U41HOp215ovHm3h43O4rvm33KHteTpY/Ljc3nIw9YYFOpxfDOotGjDKZs80zhDNNWINuwsL3DjA1IA1K0W7SeI3Fv0WVrhrEvEI3VbSoWUWa0ujdeY5zDvY4tPeFIuy2T52OOYgUrJwhf6zXg16aptTQtIkM688ZbeGtfGxjWmou3qnygKkuofKKd6Kj+sY+rL909Vm2yROoYmOZvBfebtwbhUdBJ6VJ5kZWbZbZHM8EtaHggGnlRuaKnYKkV1o3TsDWx6EahVKOlGytN2SGdpB8qLgpWHnBvtNOxSdjz8yfJ/5AZzSgs9pqPanUhGixBKdqaWLKME2MU8EvUljf3hpqnpjI3rmzlETLkS8jyMRLqKOonMhebPWPwtWP2jSFdtEzJGRkNmkaC17o3cV7hqeC0mgH1gtiyIPBnrH4WryhnIPG7T/MT/evU2k+SsW0az/+7k+1jwzW7vGI8B0S0Le0OUfbNH1jnF+B5ZuMT2yRd2PxLJoLQ5h4rnMO9ri094T6zZWljNWmjq1vAuY714yCe0pdPpj6vZZcqaO7UypjdHKNwJa+nVcAD2Eqq23Js0JuyxSMP77HNHYSMexWnJ+kG0R4OcX80rRN9oOY7tJcrDZ9IMD23Zo6jUWxlrwf+KW7Uc1XIboFJmWQjHv9gqncEfDGj5WtOoGUuA9YA02a6LTJMnZKtNKGKFztQaRZnmuGDXC6ewFReUdGmFbPPrxDZgBUekjBr3BG0dpZSLdE5po4xnBorEWuaQGimLNZ3k471PaNbfwFvik4OSWjZeLE2/IaxuHFaMTrqmeUM1bVADfhc4D60VZG6tpaKgdNFDRSuYasLmOG1hc1w7RiERao2vK2lNkTiw2S0tdrpK3gjTqk1VCztz8lt7eD4JkUYN4ULnOJ2VJNPYoUZcfQCVkU+2s7ZHux/eDwRgAmtptLH+TE2M0xuOcWnseSR3ldYGWDRYf1lF0SD7Dlu5YvOmaOWhZLXHMW1uE4VpWrS3E7sa9i0pmlmIOLZLO9wGp8D2PB5wHUTRlQjjZfw1Ga1VSxaSrBJrdLEf4sQHtjc5WCw5yWGWgbbbMSdhlY09z6FO5nKBIBqWhgrinUAjcKtLXDeHAjvGBSjGgalN5GUUBGzWY3jrGH4Lk6Y6h7Fy7WdpPJ+Wm+Hl9K/wCIpjcV7ypm3EZpKuk84/a3lH91IfovDypO9v5UtC2Um4gDFdzmvDvk72/lXDNeHfJ3t/KgcUkNR2zuFKGtNV7jU6K6lc/0Xh3yd7fyrjmnBvk72/lRCVyzZdmYfKdTdUuHc6vsIUvZs6eU1vZeb0mhJB709/RGDlSes38qH9EYOVJ6zfypHCMvoZOhvI6xz+U0MO8Nud7mVHemlqzXa/jQSXgdh4w9YfgpBma0PKk9Zv5Us3N2NuIfKDvDmg94bVFY2uGdZULVkmWOt9hpvGI79iaRDX0FajHYbpaOEkcNVHXD9q7ePaVIWzMuyyVJa4O5TXAHVtwoUFJ/ZzIfR5mTZcoWUl0j2zte4Oax7cGV4riwjAGhxT/KmiPg2l7bWwNbUuM0ZYAN5e1xA7goKy5sRNe1zXzNdXAteGkdBDVrNjjLslEPe95+jTAveQ55xeKkka6BOCjIjo6thbfgEdoYa3XwTRkGmul5wOG5NjZspWQVJtsAH70oZ3A3VtujywNZYmtBcfCSayK6xzKymADUSOin4LgaUecrHn9b24CdsmOqRjHfaGPtU3ZNJtob52zxPH8MvjP2i5Xa35vwzZVvyNv8RrS1wa5hHAvOLSNdQE+tOjrJ8orwJYd8csrNnJDrvsTd3sVkho9y+LbZXyiN0d2YxlrnB2IjjdUEAYccDsXmvOMeNWj+Yn+9evT+Z2Q47HDJHEXlpmc7jkEglkYwIAw4oWLZYzWhdPM4mSrppicW7ZCeSuY5m4ahDFfBmhBypPWb+VAM04eVJ3t/KkAUO7vXXVoAzRg5UnrN/KiPzSgr5UnrN/KicUeOVzdTjziuB7FIWLLs8XkPe0bmvc0drQbp7WlWQZpw8qT1m/lRhmlBypPWb+VcELYNIErfOXX87m4+uwinqlSf6SWG0jxiBpJ24OPrikg7lGfolBypPWb+VGGaUPKk9Zv5VwdTHc2aVhtH7NOWO2NLr/ZcfR41c6gspZj2qGpDBI0VNYyK+oaOHtUs3NeIGgfLTcXNI7i2imMlWF0ZoyecChwqxzexjmFo7AuDVmXxsIcQRQioIOBBodY2LRNG+QsnWyEx2l121CQlvhXRuMZAu3a8V2N7YSrlk3JEVtZILSwSXMA4gNdiOU2lOyiqWcuYllgmDIzKGuAdQvBoanUS2tMNtUUK1RO5Y0UWWON0n0iaJrBedfjEtG1pqaASq9FotlmibLZZ4J43jiG6+EmhLTg4GmLSNexabkewNGRxHVxHBSNvEgupwr9tKexP8xLE2OwQtBJDeEoTSvnJNwC46rMTlzKylZ3XmxTtp9aCUH7t97ZuSMOeWULOS36XKC0kObOb9C0kFp4SprUL0a5gxVVzSyUxlptxBPhZXOcDdIqJ59lOfbzLkrOcGilZraRLbM8tkEDwGVDgxzTUED6rgDr3IFqRzXsl8u+jxXiMSGhpOrXdpXUEKOk6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74759" name="AutoShape 7" descr="data:image/jpeg;base64,/9j/4AAQSkZJRgABAQAAAQABAAD/2wCEAAkGBxQSEhUUEhQUFBQUFBUUFBQUFBUUFBQUFBcWFhUUFBQYHCggGBolHBQVITEhJSkrLi4uFx8zODMsNygtLisBCgoKDg0OFxAQGCwcHBwsLCwsLCwsLCwsLCwsLCwsLCwsLCwsLCwsLCwsLCwsNywsLCwsNys3LCssNywsNywsN//AABEIAKwBJgMBIgACEQEDEQH/xAAcAAAABwEBAAAAAAAAAAAAAAABAgMEBQYHAAj/xABKEAABAwEDBggKBgkEAwEAAAABAAIDEQQSIQUGBzFBURMiUmFxcoGRIyQyM3OSobGywRRCorPR0hYlNGJjdILC8DVDg6NEU+EV/8QAGgEAAwEBAQEAAAAAAAAAAAAAAQIDBAAFBv/EACYRAAICAQMEAgIDAAAAAAAAAAABAhEDEiExBCIyUTNBI0IFE0P/2gAMAwEAAhEDEQA/ALPapnXncY+UfrFI8O/lO9Yo1p8t3WKRXpUqPIbdinDu3u9YrmyPJoHO9YoimMj5PJc2R1ABiOdTyTUVZXFFydEzYI3MYGlxJG2p96VkfznvRnOSDivKk23Z6i2VAiQ7z3pmbSXPAaXHocRRutxPuQ299xjnA02BRuRJiZXV+s049FTgOxVjB6HIk5rUo+x1bZ3XgKuOOoGiZm2kOpxga7XHFSvA3eO6tRqFdShLTlBr5bpNS07+deXO73e5uilRPMnLmgi9q3lEfK7ee8oeGAaOdJmSuG1araRGxvPOR9Z3efxUbbMoO1Bx7ygysTfArqCZUXqdPgSSb+zzs+d20KMtb+W7vKN9KdynesUgAlxZidvYtMoxRGEpMEWtx+u71ijid3Kd6xRHWYt215kUlS0p8FdTS3Ldmk4mJ9ST4Taa/VaoPKEruEkxPlu2neVM5m+af6T+1qhMpedk67veUmNd7Q2V9kRDhncp3eUHDO5Tu8oiKStVGTUH4d/Kd3lAZn8p3rFJoE1IFhhO/lO9YoeGdynd5RKoCU1IFnGZ3Kd6x/FdwruUe8/ii0QE7F1IFsI+0P5Tu8/igFpfynesfxQPSZKdJehG37FvpL+UfWKA2l/Kd6xSCCvQm0r0LqfsW+ku5TvWKE2h/Ld6xTcoF2lHa2Li0v5bu9GFpfy3d5TcIzUdKBqfslckzuLzxieLvO8Lklkg8c9X5hcs047miMthS1eU7rFIEJxahxndYpCinewXyOLDZ772t3q2RgNAA1DBVXJElJG4/NWR8qw9Tdm7pK02KyPUblG2XAANf+a04kkUZlA1166Gijhjcty2WVRGstuL2kOKkMjUZG5xGJNAabOZRF2tAFYXGkbQ47Br+Z1KvVvTjpEenWqdshMvZcutIFfbiqnYI33+Fc2RocSWktIBNd5FParPO1wJeInuadoaSCNhaKVUZb8pvkYIxdoHEDEb9R3HDUvEV8y5PVdfRNvtdKfPYm1otrnbaDm29qSc6rW13Y11pJfSdLii4JtWeL1GSWppMNerrXI0bSThtS7rIdVMdvMtMpKOxnjBy3GzUqXkailHWB9KhpI6ESWyECv+V3JdUJfY+mUQYpUg448yMx1ERyKjvsLKVouOZp8E/wBJ/a1QOU/PSdd3vKnMyvMv9J/a1QeUz4WTru95WeHyMtN/jiNCUC4rlrMxxCKhJXELvs76CFFqjLiEwgSqBG2orkRWEkSRShCTqqREYBCLTelURxTWCgoKBcuC445HCKAjii4Ue5IPHPV+YXI2SBxz1T72rlnlyaYcCtqHHd1ne9IEJzP5busfeUkWrOmUa3CNb/mKsbZBxQDjdBptoq7RUzOnPeeyWoshZHUMYC6QE1q2uoHcaLP1K2Rp6Z02jVHKHtz6no/zBU/M7SK+0zCC0RAOeCGPjqBeALuMw6gQNY1K2OS4I/ZTPLagIWiuumKszIA1gpxqYitPYqwrBk+YmIVwpVoPu/zmSdauyzukfdREZXyu9tW4NeRqqHEA6jQDCu6qoInJla4VDnEVG81pVW3LdpAlI4zr1KFjXEtwGJcQQRWo7DuTazZLDqSGtb17UBWtDSnSD3rx8MZTnXJ6WSSjEeOHsAQXUuIy40FanVzp9ZMjvdQni47cCvpYzjjikzxXGWSVobZNgvPFVZGwCmpJw5PaypCGaSlANZWDNl1y2NuLGscdwZAcAKKOyvZ6tBqMNexLcI8vocG/57EzyxPWjRqCfFF6kJkmtLZEvCSISxRKL1EjzZOy25leaf6T+1qg8pDwsnXd8RU7mcPBP9J/axQ2UfOydd/vKyR+SRrl8URkQi0RyilaEZmFpiuIUZlrKjbPwZe5rWOdQknmqlLBlmzzm7FPG93JDqOPQ00J7ihrinVhUW1dDsLiEoQiOVUTewBCIUqERzUUKxB9UmlHpMp0TbBRSEZwXAYJgiZCFoQ0QhGwHELmj5o10obqFnUO8k+Wer8wuRskeWeqfeEKzz5LRWwvaRxndY+8pIpxOOM7rH3pHBZkWa3COask0jnxx3M1g+wFrqx7SE7x2Tmuj7IUOoexbCu4HRs2tvZUVoyQ9twj5rXiVk2jD9sruif+HzWrkp+nXaDO+44qcdaGxwtpjxa0rtINSe0qDBVhsrgI2uaKkNOz5rP/ACF/1lei8ytQ2mUmjbpidgHEFrzQeTqptNME5tDSDTVze1OsoZZbduVF95AoNm/WmcjquJ3lZ/42G7Zo6+e1C9glDHVIr8ucKw2e1l2N1wbvKr1hgEjw0mg205lZXUaKbNS19S0Q6a6OlmUFbrQb/FJwCdZTtFMBT5qFvYo9Ni/ZnZ8v6ok47cG1cRUkUpsUXaJLxrvXOcilbMeNJ2ZJzbVABq5rUICOArMmWrNBvgn+kPwtUJlBnhZOu73lTmaZ8E70n9jFEW8eEk67vesMfkkbJr8cSPLEUt/yqcOCKQrpmZozvSrHWOA/vvw/pVAyTFemjaDQue0Ag0oSRtWh6Vz4OHrO9yombba2uAfxWfEFin8pqx7QNzkGKJdSztaL0r0YsxtCQCK5qVXOCpYlDNzVzWJUhCGJ7J0JFiEMS13eiFqFhoTuILiUAQkI2dQRrUN1HaENF1hocZMHHPV+YXJTJbeMer8wuUZclo8Cs3lu6SkClZjx3dY+9J0WZFGFWL5+urbpusPhC2hwWIZ6PrbZsa+EcNVNRooZ+EWwrcmNFo8aed0Lve1akCsx0Ut8PL6H3uatOoq9P4ks/mdgo3L2e0ViYInRvkeTeawG62mHGLt+JwpsUksy0lN8OD+4O3Aa+dJ1MVKO4emk4ztEtm9nQLZawC0tJvOGIfW6CQC6gpToV4WTaMm1tn/E8+wD5rWKLulhGMdhupm5Pcf5Hb4Vvapy0Gh9ihshjwmGqh261LW14oTuUeo3yJGjB4WQmU3AuwOwVTGiVmfeNUmVuxxcYpGHI7k2AXLguLUYBVEOauqhojEIWGi0Zpead6Q/AxRdv84/ru96ls0/NO9IfhYoq3Dwj+u73lZI+cjXL44jNyKQlSEV6qQozXSwfMjmeqhmi2tts4/it99VatLLvCQj+GT9p34Ks5kCtus/pB7iVjl8hoXgbaQilKOCI5q9BMyMbzWhjMXODQMSXODcOkkUCLZ7dHJXgpGPprDXhxHSKkqkaVG1EXNjT1sa9irWYEdbfDzF57mOKk8zU9JSOJODZsFEKMWo11atRn0ibgkwEu5qKGopgcRINQ3UrdXXEbOSCAYLqJQNQlqFj6RxktvGPV+YXI2TW8b+k+8LlKT3KRWwnafKd1j7yk6Ja0t4zusfeUQBZr2HfImsKzpfW1T+lk+IrdwFgmcLq2iY/wAWT4io5+EVw8lq0Sjws5/hNH2v/i0xZzoibx7Qf3Ih9p/4LSVbD4onm8hIa9qzXSV53ZWjfcNa02izDSafDAVrgOamA70M/iDD5DbRf+1n0T/ktVCy3RYPG3eid72rVaI4PEOZdw7ydaY4i58kkcbWjXI9rACcBUkjXQpV+WYJmu4GaKamvgpGSU6brjTtWXaVGebPNuw1ux6VG6LGg2px2iJ3vAUZJPKWhOsdGpEIEYhc5q3WY2cgCNdQhq6wBEdcGo1ELDRZ80/NO9J/axRlu84/rO96lc1B4J3pP7GKNtjfCP6zveVmT72bGvxoZkoj0q5qI5qpqI0ZRpad4xEP4APN5yX24KC0fj9YQdd3wPKmdLJ8aYP4DPjlKi9HIrlCDmLz/wBUiy85Cy8DZ3BddSjmot1bLM+koGk8G6zo7PrKraOj+sIv+T7uRW3Sn5tmvdzfW2V5tyqejgfrCLol+7esr+QrHwZsRQgIbqpOkjKE8LGGGV8d6odce5pOrupvBWuU9MbIxjbLs4JMLONGeWLRLaXxyzSyMEL33ZHukxa+IAguJp5R1LSAEcWTUjskKdHNQoCF1FWydArqIWhKUQsahbJ4439PzCFKZNbxj1fmFyjJ7lIrYxlufFps08jS7hoxI+jJKmgvOwa+lR7ehXTIWe1mtNGl3BSch4wJwHFkpd27aHmWSZc/aJvSv+IpjVYVkaNbgmejAKa157yo6skh11e495qpXIWdlpstAx96MU8E+hZ2HW3sIUJaH1J50ZyugQx6WaHogH7T0Re+VaMs/wBDzeLaT+9CPvVoZCvifaiGRdwVZVpOfWcCtaNGzVzLVysh0mO8aOJNGt1ilNeA39KGZ9p2JdwpoqHjT/RH4mrWGhZTon/a3+hPxNWsAJsXgdlXcUHSiziR7+nrbFCaKxS1u9E73hTmlPyIvw6dvyUJor/bD6N6lf5Bl4GqrrqOAuotSZCgtEKEBHaxc2ckJ0XUS1xAWJdQ2ksWa3mnekPwtWKz6RbRZ7XaI5AJ4m2idoDiGva1sjgA14BOAAGNdWxbZm0PBu9IfhYvLmdJ8ctP81aPvXrLOTUm0bIrtSNqyDnfZbZQMkuyH/aeLrq7mu8l/Ya8ynXNXmSqteb2f1qsoDS7hoh/tybBua8C8OipHMjHL7A4IeaWHePAboI/fKfmmmjFtcoRcwlP/U9Ms8cuC2T8OGFgdGwXSQSLta40FRU4GgUnopbXKDOpKf8Ard+KRPusDXbRsjkQpZzUUDmWxMg0Z5pUPEjw7a8z9naqto3/ANQi6JPu3qyaV9cWA1Hp2qu6ND+sIuiX7p6zP5UMl2s2UjFUbSg0cCw466aun63yV7oqRpR8yzrbzuOxXyPsZOC3Kzoo/bXc9nk+8hWr3Vk2in9uP8vJ8Ua12iGHxQ2RbidF1EcDmRgtFktISiMhojUXWGhfJ3lHq/MLkpk4cc9X5hcpt7lIrY82ZcPh5vSv+Ipk0qWyjYXPmmIIHhXjGuu8eYqMns7mHjCldW4jeCNawbGsTvIHnErmoHa1xxK5CzhmsjiYXkB1C5pAcx12tLzT0nEY4rR8g6SIJeLaG8C4/XGMR6STeb21CyJdWieMtPAHBPk9IwSte0PY9j2u1OY8OaegjBZHpOwtZ1+Q3WKbTqwxCrWSctz2YgwyvZQgloc646nLYDRw6QnudOW/pkgmu3DcDXDYHCtbn7uOAOI3lGc9SoRQpk/olFbVJ6A/E1axcWVaIB41J6E/E1ayCqY32k5rcz7SwPBxYHXvw+vs386gNFX7bT+G/wByn9LfkRYDXvx1P2blAaKT4+PRv+FT/wBApdpr1xddRkK0EqCBqUa1BRKNC5sKR1MESiWAQOCWxmidzb827rn4WLy1nSfHLT/M2j7169TZu+bd6Q/CxeWs4YnPt1pa0VcbVOBqH+6/eoT5NEeERAR0pbLDJF5bSAdRGIPQQm4SUMLv1Do+blIZu5cfY5hNEGlzQW0cKggihBxG/YVGvxA6EkCuQKNsyFpHss9GzVszzteQYicdUmtv9QHSrhGQQHMIeHYgtN4Ebw4YEdC8yA0Kl8jZzWmynwMrmjawkujPTGeL20qqLI/sRwL3pcdQxDDU7p1nXiq5oy/1CLol+6ejZ250tt0MLrtyRmEjQDdLiMXsNfJOOBxG8pPRf/qMXRL909BO52K41Fm20VH0p+Yb1hs5jt/+q8EKj6Va/Rm9cbcNR2V19ivN9rJRW5VNFbvHx6CX3sK18LHNFh8fHopfc1bJQo4fEORAUxQ3cUZoSjAqtk0hOiENS1xAAhY1ClhZxv6fmFyVsgx7PwXJWxkjzflSe7NNxiPCvwFMeMVHx2twqNbTracWnn5jzjFS2ceR52TyudG66ZHG8OM2l6uttQO1Q4Au0ob1ddRdpTo1156cywqjTVClxjsWm4RjddiD1XfI0TYrmjFCUQhXBFqpbJcVmI8YklBvUuRxtIpvLy72UT2TI9kePF7S8u2RvgIPa+/T2di66DyVwhLSRua1t4EXhebXa2pFR217l0jCx1CMWnEHm5inuWcqyWl4klpeuhmDWtaGitAGtwAAIApuRAW3Q4PGpfQn42LXqLJtDY8Zm9B/e1a0QrQ4IT5M70v4Rw+k3HkybVXNFB/WDepL8BKsemHzcOunCdlbsn4FVrRT/qDOpL925T/cK8TaLqENRmtRrqtYtBLqFjUdoRgErZ1HEYIKIxCLTFCw0TeQB4N3pD8LV5cy3IW2+cggH6VPiRUDwr8SF6lyGPBnrH4WrzhnfmdbG2meTgXPY6aZ4cyj8HSOIqGkkYHaFKT3LJbIgLdlN/C4PDgBTBguu5i04EVrSqRAjkOBEbjvBMZPTiWdGI5wmj4yDRwoRr3jpCLVcEcWiMtNDSowwIcOwjA9iQSj/kPcnOTY4nkiaV0LaE1bE6Yk8m6HCnTVBHDGq4FWcZDsLxWPKBvU8mSySNJO4EOI/wA1qCttkMTyx1KjURqI3hccAxhuVoaE0B2VAxAO8BwVo0Vj9ZRdEv3T1FZRy06azwQljGMs7SG3a8aoFXurrcaYlTWiP/U4erN909GLpitWjc4oG7ahUPS7E0WZpFPLHTqdtWgvZvKz/S40/Q24EDhG7MDr1nXtTt2hKopGigA5QZXbHMPshbfFCzG8MelYZotNMox9ST4CtwomxvYWXIW4K4e1GAohCFgVbFoD/Ni4D5I1Fy6zqFbLr7PwXJSxtx7D7wuStjJGL2rOdomkDmmoe8eDcHHBxHkuoUV0lltHl8GSf/YBG/sJoSqZlvz8vpH/ABFNYpnAUBNDsrh2g4Lz3hje2xo1ey4WrNOI4xvLTsBo9veMR7VBWzNmdmoB4G1hqfV1+xNIMqyR4NJb1SQPVrQ9ymLJnU8YOuuH7wo7n4zTT7KNTj92G0yuSQubg5pbzEEH2oGEjEYHmV6Zl2zyi7I2oOw3Zm9wNR3JA5GsktQw0cf/AFPaKdMbgT2YI/2e0CvRV7HZOEx4WIOGN2VxZe/qpT2hI2wEONQ3WcGmrRj9U41HOp215ovHm3h43O4rvm33KHteTpY/Ljc3nIw9YYFOpxfDOotGjDKZs80zhDNNWINuwsL3DjA1IA1K0W7SeI3Fv0WVrhrEvEI3VbSoWUWa0ujdeY5zDvY4tPeFIuy2T52OOYgUrJwhf6zXg16aptTQtIkM688ZbeGtfGxjWmou3qnygKkuofKKd6Kj+sY+rL909Vm2yROoYmOZvBfebtwbhUdBJ6VJ5kZWbZbZHM8EtaHggGnlRuaKnYKkV1o3TsDWx6EahVKOlGytN2SGdpB8qLgpWHnBvtNOxSdjz8yfJ/5AZzSgs9pqPanUhGixBKdqaWLKME2MU8EvUljf3hpqnpjI3rmzlETLkS8jyMRLqKOonMhebPWPwtWP2jSFdtEzJGRkNmkaC17o3cV7hqeC0mgH1gtiyIPBnrH4WryhnIPG7T/MT/evU2k+SsW0az/+7k+1jwzW7vGI8B0S0Le0OUfbNH1jnF+B5ZuMT2yRd2PxLJoLQ5h4rnMO9ri094T6zZWljNWmjq1vAuY714yCe0pdPpj6vZZcqaO7UypjdHKNwJa+nVcAD2Eqq23Js0JuyxSMP77HNHYSMexWnJ+kG0R4OcX80rRN9oOY7tJcrDZ9IMD23Zo6jUWxlrwf+KW7Uc1XIboFJmWQjHv9gqncEfDGj5WtOoGUuA9YA02a6LTJMnZKtNKGKFztQaRZnmuGDXC6ewFReUdGmFbPPrxDZgBUekjBr3BG0dpZSLdE5po4xnBorEWuaQGimLNZ3k471PaNbfwFvik4OSWjZeLE2/IaxuHFaMTrqmeUM1bVADfhc4D60VZG6tpaKgdNFDRSuYasLmOG1hc1w7RiERao2vK2lNkTiw2S0tdrpK3gjTqk1VCztz8lt7eD4JkUYN4ULnOJ2VJNPYoUZcfQCVkU+2s7ZHux/eDwRgAmtptLH+TE2M0xuOcWnseSR3ldYGWDRYf1lF0SD7Dlu5YvOmaOWhZLXHMW1uE4VpWrS3E7sa9i0pmlmIOLZLO9wGp8D2PB5wHUTRlQjjZfw1Ga1VSxaSrBJrdLEf4sQHtjc5WCw5yWGWgbbbMSdhlY09z6FO5nKBIBqWhgrinUAjcKtLXDeHAjvGBSjGgalN5GUUBGzWY3jrGH4Lk6Y6h7Fy7WdpPJ+Wm+Hl9K/wCIpjcV7ypm3EZpKuk84/a3lH91IfovDypO9v5UtC2Um4gDFdzmvDvk72/lXDNeHfJ3t/KgcUkNR2zuFKGtNV7jU6K6lc/0Xh3yd7fyrjmnBvk72/lRCVyzZdmYfKdTdUuHc6vsIUvZs6eU1vZeb0mhJB709/RGDlSes38qH9EYOVJ6zfypHCMvoZOhvI6xz+U0MO8Nud7mVHemlqzXa/jQSXgdh4w9YfgpBma0PKk9Zv5Us3N2NuIfKDvDmg94bVFY2uGdZULVkmWOt9hpvGI79iaRDX0FajHYbpaOEkcNVHXD9q7ePaVIWzMuyyVJa4O5TXAHVtwoUFJ/ZzIfR5mTZcoWUl0j2zte4Oax7cGV4riwjAGhxT/KmiPg2l7bWwNbUuM0ZYAN5e1xA7goKy5sRNe1zXzNdXAteGkdBDVrNjjLslEPe95+jTAveQ55xeKkka6BOCjIjo6thbfgEdoYa3XwTRkGmul5wOG5NjZspWQVJtsAH70oZ3A3VtujywNZYmtBcfCSayK6xzKymADUSOin4LgaUecrHn9b24CdsmOqRjHfaGPtU3ZNJtob52zxPH8MvjP2i5Xa35vwzZVvyNv8RrS1wa5hHAvOLSNdQE+tOjrJ8orwJYd8csrNnJDrvsTd3sVkho9y+LbZXyiN0d2YxlrnB2IjjdUEAYccDsXmvOMeNWj+Yn+9evT+Z2Q47HDJHEXlpmc7jkEglkYwIAw4oWLZYzWhdPM4mSrppicW7ZCeSuY5m4ahDFfBmhBypPWb+VAM04eVJ3t/KkAUO7vXXVoAzRg5UnrN/KiPzSgr5UnrN/KicUeOVzdTjziuB7FIWLLs8XkPe0bmvc0drQbp7WlWQZpw8qT1m/lRhmlBypPWb+VcELYNIErfOXX87m4+uwinqlSf6SWG0jxiBpJ24OPrikg7lGfolBypPWb+VGGaUPKk9Zv5VwdTHc2aVhtH7NOWO2NLr/ZcfR41c6gspZj2qGpDBI0VNYyK+oaOHtUs3NeIGgfLTcXNI7i2imMlWF0ZoyecChwqxzexjmFo7AuDVmXxsIcQRQioIOBBodY2LRNG+QsnWyEx2l121CQlvhXRuMZAu3a8V2N7YSrlk3JEVtZILSwSXMA4gNdiOU2lOyiqWcuYllgmDIzKGuAdQvBoanUS2tMNtUUK1RO5Y0UWWON0n0iaJrBedfjEtG1pqaASq9FotlmibLZZ4J43jiG6+EmhLTg4GmLSNexabkewNGRxHVxHBSNvEgupwr9tKexP8xLE2OwQtBJDeEoTSvnJNwC46rMTlzKylZ3XmxTtp9aCUH7t97ZuSMOeWULOS36XKC0kObOb9C0kFp4SprUL0a5gxVVzSyUxlptxBPhZXOcDdIqJ59lOfbzLkrOcGilZraRLbM8tkEDwGVDgxzTUED6rgDr3IFqRzXsl8u+jxXiMSGhpOrXdpXUEKOk6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5" y="4786322"/>
            <a:ext cx="2686401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t-BR" b="1" dirty="0" smtClean="0"/>
              <a:t>Substâncias químicas tóxicas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3" y="1417638"/>
            <a:ext cx="4680520" cy="5440362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pt-BR" dirty="0" smtClean="0"/>
              <a:t>Graus de toxicidade</a:t>
            </a:r>
          </a:p>
          <a:p>
            <a:pPr marL="457200" lvl="1" indent="0">
              <a:buNone/>
            </a:pPr>
            <a:endParaRPr lang="pt-BR" dirty="0" smtClean="0"/>
          </a:p>
          <a:p>
            <a:r>
              <a:rPr lang="pt-BR" dirty="0" smtClean="0"/>
              <a:t>Manuseio, transporte, uso e disposição</a:t>
            </a:r>
            <a:endParaRPr lang="pt-BR" dirty="0"/>
          </a:p>
          <a:p>
            <a:r>
              <a:rPr lang="pt-BR" dirty="0" smtClean="0"/>
              <a:t>Perigo: derramamento acidental e descarte ilegal</a:t>
            </a:r>
          </a:p>
          <a:p>
            <a:r>
              <a:rPr lang="pt-BR" dirty="0" smtClean="0"/>
              <a:t>Ar, água, solo</a:t>
            </a:r>
          </a:p>
          <a:p>
            <a:r>
              <a:rPr lang="pt-BR" dirty="0" smtClean="0"/>
              <a:t>Danos: dependem da duração, frequência de exposição, toxicidade inerente ‘a substancia e sensibilidade do individuo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81" y="1778708"/>
            <a:ext cx="3203998" cy="49626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727648" y="1260445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Vias de contato</a:t>
            </a:r>
            <a:r>
              <a:rPr lang="pt-BR" dirty="0" smtClean="0"/>
              <a:t>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65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7159" y="285728"/>
            <a:ext cx="8286808" cy="914400"/>
          </a:xfrm>
        </p:spPr>
        <p:txBody>
          <a:bodyPr/>
          <a:lstStyle/>
          <a:p>
            <a:pPr algn="ctr"/>
            <a:r>
              <a:rPr sz="4000" smtClean="0"/>
              <a:t>Pesticidas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00562" y="1571612"/>
            <a:ext cx="4286280" cy="4929222"/>
          </a:xfrm>
        </p:spPr>
        <p:txBody>
          <a:bodyPr/>
          <a:lstStyle/>
          <a:p>
            <a:pPr algn="just"/>
            <a:r>
              <a:rPr lang="pt-BR" sz="2400" dirty="0" smtClean="0"/>
              <a:t>Prevenir, destruir ou controlar organismos indesejáveis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Código de conduta para uso (Licença)</a:t>
            </a:r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OMS: Criou um guia de procedimento aplicação, ciclo de aplicação e precauções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endParaRPr lang="pt-BR" dirty="0"/>
          </a:p>
        </p:txBody>
      </p:sp>
      <p:sp>
        <p:nvSpPr>
          <p:cNvPr id="103426" name="AutoShape 2" descr="data:image/jpeg;base64,/9j/4AAQSkZJRgABAQAAAQABAAD/2wCEAAkGBxMSEhUTEhMWFhUWFxoaGRcYGRgaHxoXIBgcHRUdGhcaHCggHh0lGxYXIjIhJSkrLi4uGiAzODMsNygtLi4BCgoKDg0OGxAQGy0mICQ0NDI0NDQ0LDQ0NDAvNCw0LDQvNCwsLCwsLCwsLCw0LCwsLCwsNCwsNCwsLCwsLCwsLP/AABEIAMQBAQMBEQACEQEDEQH/xAAbAAEAAgMBAQAAAAAAAAAAAAAABQYDBAcBAv/EAD8QAAEDAgQDBgIHBgUFAAAAAAEAAgMEEQUSITEGQVETImFxgZFCoRQjMlJiscEHM0NygpJTY6LR4RUksvDx/8QAGgEBAAMBAQEAAAAAAAAAAAAAAAMEBQIBBv/EADgRAAIBAgQCCAYBBAICAwAAAAABAgMRBBIhMUFRBRMiYXGBkbEyocHR4fAUIyRC8VJiFaIzNHL/2gAMAwEAAhEDEQA/AMK+8MQIAgCAIAgCAIAgCAIAgCAIAgJ7h7haWrBeCGR7BxF7nnZv6qhi+kKeHeVq75E9KhKprwPniHhiWkAc4h8ZNs40sehHJe4TH08RotHyPKtCVPXgQavEIQBAEAQBAEAQBAEAQBAEAQBAEAQBAEAQBAEAQBAEAQBAEAQBAEB13g6ZrqOHKR3W5T4OH2r+N9fVfIdIRlHEzvxfyNXDtOmrGPjeZjaOUP8Ais1o/FfS3la/ouujIyliY5eG/geYlpU3c5MvrTLCAIAgCAIAgCAIAgCAIAgCAIAgCAIAgCAIAgCAIAgCAIAgCAICVouHKqX7MLgPvP7g/wBVr+iqVMdh6e8l5a+xJGjOWyLLwVRyU9TkdLG5rmOJYyQOsQW2LmjY6nVZvSVWFajmUXdNatW5lnDxcJ2uYOL6N9RVPb20bRGGBrJJMu7bktB+ZXfR9WFGgnkbvfVK/Hic14uc2rohKrheqYM3Z529Yzn+Tdfkr0OkMPJ2zWffp7kLoTXD0Ih7SCQQQRuDoR5gq2mmroiPF6AgCAIAgCAIAgCAIAgCAIAgCAIAgCAIAgCAIAgNnDqF88jYoxdzvYDmSegUVarGlBznsjqMXJ2RIcUYSylkZE1xc7Jme48ySbWHIWCr4HEyxEHNqyvod1qaptRRDK6RExh+Bks7ad4hh5OP2n6XAjZz8/zVOri7S6uks0vkvFksaV1mk7L92M7sdjh7tHCGbfWyAPefGxuG+ijWDnV1xEr9y0X3Z71qj8C8+JFVOITTEl8j3k8rkj+0afJW4UadJdmKRG5yluyw8BUkjKprnRua1zHgEtIB2Ol1ndK1IToNRabTRPhotTTaPjjWhlkq5nMje5rQy5a0kDuDey66NrU4YeMZSSbv7jERk6jaRXKaqfGbxvc3+VxGvotGdOM9JJMrqTWzJhnEhkGWribO3TvWDHjye23/ALzVN4FQeahJxfqvRkvXX0mriowNsrTJRPMjRq6I6SMF9O6PtDxHzSGLlTlkxCs+fB/YOkpK9N37uJBK+Qklw7RxzTtikJAeHAEcnZTlPuNlWxdWdKk5w3XtxJKUVKWVnzjuEPpZTG/Xm1w2c3r59QvcLiY4innj5nlSm6crMj1YOAgCAIAgCAIAgCAIAgCAIAgCAIAgCAsMGCB2HPqPibJcHqwd1w9yT6LPlisuMVLg189ydUr0nImuA2RwU8tXKbAnKD+EW0A6l2noFR6Uc61aNCHj5/hE2GtCDmyn4tiDqiZ8rviOg+634R6BbFCiqNNQXAqTnnk5Ml6LDm00LaqpZmLjaGI7E2uHP8LC9uaqVK8q9R0KLtb4n9ESxgoRzzXgiGxLEJJ3mSV1z7ADoByCuUaMKUcsERTm5O7LHgGDMZEKiaF8znvyRxDrr3n9Bod9LfLOxeKlKo6VOSikrt/YnpU0o5pK/JHQZ5Y4Iy92VjGi5sALey+ejGdWaitWzQbjFXZW8P4ljq6qFrGPaW9oe9l2LPAnotKrgJ4ehNyad7beJWjXVSasjZOPQU9XPHK4tL3MIcR3bdm0anlsVH/Dq1sPCcFe1/HdnXWxhUakZMd4dgl+u7MOIHeAJGdvO2X4gNR12PhxhcbVp/081l7Pz4c/U9q0Yy7Viq4twS9re0pndqwgED4rHa3J2nktah0rCTyVllfy/BWnhWleOqKxTzvieHMcWPadxuDzBH6Fac4RqRyyV0ysm4u6LIaP/qETpo48tQzR4AsyXT4ej7DZZvW/wpqnN3g9ua8e4sZetWZLVfP8lZhmdG4OacrmOBB6OB00PitOUVOLi9mVk2nc6BxBPHXYeZmfbis4jm07PB8LG/oF8/hITwmL6uW0tPHkX6rVWlmXArmFYMH0NTORdzbBngG2c8+oNvRaVfFOGKp0ls9/PYrwp3pykV9aBAEAQBAEAQBAEAQBAEAQBAEAQBAEB0DCnA4NIOjZQfPMSPzC+frprpKPivYvQ/8ArvzPMGwHPDG+sOWCJt2RHTqXPk8SSbDpbxTEYzLUlHD6ylu/ZIU6V4p1Nlw+5HOmjnkfVPYG0tMMsUYFg93wi1uZsT6eKsqM6UFQi71J6t8lx/BHeMm5tdlbEXDxA50khqB2kUx77On3Szo5thb5q1LBRjCKpaSjs/e/cyJVW282qZI1eHR4cO0cO2lcT2OYENaBY5njTv6/Z5KtTrzxryLsxXxc33Lu7ySUFR1er4fvMvOGztipo3SPAJaHEnm93eNgNyXE6BYVaEqlaSguPyX4LsGowVyscVkzub9ImFPACS2MjNI8jTMWDbna/XUXWpgbUk+qjnlxfBd1/crV+0+07L5mjwn9GFZEKftie/d0mSxGQ2sG/qp8f1/8aTq5eG1+fecUMnWLLc94qkpfpUwnbNmu2zoy3Qdm3Qh3jdMCsR/Hg6bjbXR35vkKzhnea5cOFLfRY8hcWC+QusHFmY5bgLGx1+vlm3425lyh8CsRNHxRC18lPUXZkkcGuIOUtDzk1GoIFtdtL3Vyp0fVcY1qWt0r8721/wBEMa8U3CRsY3wtFV5Xh9n6Xe2xzN8eRNtj73UWG6QqYe8WtOXJ/u6OqlCNTVMoeLYm/tGsjDoWQO+rZsWuB1c7q881v0MPHI5TeZy3fPuXcUpzd7LSxKSVYOTEImjMCG1MeliToSB0f+dvFVVTtfCTem8X+8USOW1Vef73k6/CGOZ9Kw+wztIfF8MjTfM23wu9hoqCxMoy6jFcHo+KfB96J3TTWel6GLB7Mwma9wQ2YEHQ3uRYjrsu8R2ukI2/6nNPTDvzOer6EohAEAQBAEAQBAEAQBAEAQBAEAQEpgGEmpdK0btic5vi4EZR63squKxPUKMns2l5ElKnnbXcWrgSeNtHN2xAjbJc5ttmn8wNFldKQm8RDq92vuWsM11bzbETxZjk1SWMDHMifYsadDJrZrnDpfYeqt4DCUqCcm7yW75dy+pFXqynZcDT4mkDOzpWEFsA7xHxTH94fTbw1U2Ci55q8t5bd0eBxVdrQXD3GARNia6slALYzljafjmtcejRr6eCYqUqklh4bvVvlH8imlFZ3w28RhWJOle6GcGVlQ/UD7TZDoHs5AjS42sEr0I04qpT7Lgvlyf7uITcnllrf3JPFqoUIYyJpMxZbt3jYX72S+5vpc7AAKrQp/y25TfZv8K+V/3XcknLqrJb8yqta+VxPee43JO58ST+pWq3GnHkitq2WrhfBKiCeObs84s7QG1rtIBLnWbz5ErKxuKo1aUqea37yWvrYs0ac4yUrE1NwiaiodPUENDiPq2Em4AA1fYdOQ9VSj0l1NFUqWrXF/bUmeHzzzSJrGsSjo4C7QWGWNgtqbd0AdB+QVLDUJ4mrbzbJqk1TiUrDJxiAEM7NWN/ftt3Oma+4dY6Hnt4bdeH8J9ZTe/+PP8A17fOnB9b2ZeprYtis1K91LCOyja0tsbEvzDWQu6ncW2UlDD08RFVqnak9fC3Dy4nM5ypvJHRfuphxIiqg+ki3bR2bONO83ZklvkfLwXdH+3q9T/jLWPdzX2OZ9uOfit/ua3DVc2OXLJ+6lHZyC9hldpf0P6qXGUnOnmj8UdV5fc5pSSlZ7PQ3sGqqihqnwsHad45o/vgC4LfxZdfkoMRTo4ugqknbv5ePdckpynSm4os2P4hFNh00sJ0cW5hzDszAQ4cjayy8LRqUsZCFThf0s9izUnGVFuJSsRwrsqenlP2ps5/p7uT5En1W5RxHWVpwW0beutylKnlhF8yKVojCAIAgCAIAgCAIAgCAIAgCAIC1fs4ltVEfejd8i0rK6Yjegnyf3LOEfbJHC8Gz1U0Dh9RFMZXDk5zmjsmk9ACSq1fFZKEKq+OSsu5LdkkKV5uL2Tv9jHPUiTEZZiR2dJGSP6RYD+9x9l1Gm4YKNNb1H7/AIR45Zqzlwj++5S3udI4k957zc+Lif1JW0lGEbLZexT1bJnih4Y6Olb9mnaAfGR3eefc291TwKzqVd7zfyWiJq2jUFwPrCz9Gp3VP8WQmOHfuj+K/wCdh4ryuuvrKj/itZfRCHYhn4vRfU84flMwdTStdJGQXAg96N2wc0k8yQMp3JCYuKpNVoO0tu5rk/DmKTzdh6r2Og4Dw/HTsGgLuZOtj/vpv7WGi+fxWNnWlvoX6VFQRmmx6AP7Jru0l1+rZ3joLnwGnUriODquGdq0ebPXWjey1ZEY1xa6FhIgIcH5LSOaNcuYkBpNwARfUbhW8N0aqsrOelr6X+tiKpiHFbGOOjqZ7dtFFLHLbM4vN2t3vGANG31HM8106tCl/wDHJqUdtOPf38+HI8UZy+JJpkTj+GSxQRmnF6Zpa/QnO46HPJsd9LDb8reFr06lWSq/G9O5dy4ff3iqwlGKy/D+7nxi80dbT3axzJ6dmZzXZjeP4rOdq4bOF11h4zwtazacJu11bfh4cjybVSGm6IPhutEc7Q793J9XIOrXafI2Por2MpOdJ23Wq8UQ0pZZa7PQ08RpDFLJEfgcW+YB0PqLFTUaiqQjNcVc4nHK3EsVRWkOoq7S9skhH3mktN/EsJ9lnQpJxrYbzXnr7lhy1hU/f2xKcZUBju+L93VFjJAL2D8wLHjlqAQqvR1bPaM/ihdrwtqiXEQtqtpGH9pLQxtNG3QND7eQDAF30M3J1Jvjb6nOL0UUUdbhTCAIAgCAIAgCAIAgCAIAgCAICW4Tquzq4T1cGHyd3fzIPoqmPp58PNd1/TUloSy1EdFxqcUscr4xead4DBveQtDW+zW39F85hoPETjGXwxWvhe/uy/UfVptbsoNA3JQ1Lj9p8kcXsc7l9BVefFU48Em/oUY6UpPyMHCkAfVxX2a7OfJgzfmAu8dPLh5W46euh5RV5ojqqYySPfze4u9zf9VYhFQgo8kRt3dyW4tcGytgabtgjbH/AFWu8+pI9lUwCzU3Ve8239iWtpLLy0LJwRRsY2IOv2kt5rEfw2Xaz5vDh/ws3pOrKbk18Mez5vV+1ixh4pWvu9fQtGIxdsewJLWuY4uLTYn4QPLUn0HIlZdGXVrrOKat7lmazPKQtDgxpp4msjjbEHWz3vJI7s33udAB4BXauK6+lJyk3LlwSuvXxIY08kkktPnsyUpoIZxKx7WPtK4OaQDbXTy0sVVnOpScZRbWiJYqMrp8yTiia0BrQGtGgAFgB4BVZScnd7kiSSsj17AQQRcEWI8OaJtO6PSmYxibaeuZGwANeI2ybGzbloFraDKb79Fs4fDuthXOW6u1++JSqTUKqS7ijYnSmKaSP7jyPS+h9rLdo1OspxnzRTnHLJokuK7ufDMf4sEbiergMrvyCrYHsxnT/wCMmvLgSVtWpc0KZufD5R/hTsf6Obk/NJvLjI/9otemoWtJ9zLfwxL9Ipvo0ukkWQi/Nl2vid5aAeiyMbHqa/XQ2lf11TRaovPDI91+orv7RKnNV5b6MY0epu4/mFo9EQy4fNzZBinepbkVdahWCAIAgCAIAgCAIAgCAIAgCA+o35SHdCD7G68aurDYt/FOBtEba6lFmkNe5o5XsWuaOWu4WPgcXJzeGrb7X+n2LdakrdZAstA8VFU+Z1stOwMZ/O5ofI7zAIb7rMqrqaCprebu/BOyX1LEe3NyfAptHC2WidmlZEDVF133sfqxYaDfVbVScqeKVouXY4eJTilKnq7a/Qz8P4bGx8hbVwuPYyjQP0u37RuNgo8XXnKMU6cl2ly57HVKCTfaWzNOgwOIyRgVcLu+3ugPudRoNFNVxdRQk3TktHy+5xGlFtdpE9jfCYE0lTJKzsi4vcHXGvIEi/dvYdbKhhukX1caMYvNtp+7k9TD9pzb0NivrGRVUM5niAbE0dkAbmN1rlpttzA/Dbmo6VKdShKkoPVvXvXP94nUpKM1K622LPPH2gbJE4BwByutmaQdwRuWmwOhBuB5LMjLI3Ga048/9llq+sSu1FNUmvglkbaMFzQQ8Ftyx1rNNiCetlowqUFhJwg9d9td0V3GfWqT2Imhr44cRqJJZcjQ9wylr3ZidL93QWtufFW6tGdXBQjCN3ZcV9SKM4xrNyZ0FjwdjdfPNNbl9O59Lw9KdxvgDJHNqO1ZEQLOL7gOPwbc+Xl5LZ6NxkoJ0srlyt8yniaSbzXsQnEmEMdVSuNVAwkg5XOdcd0b2b6q7g8TKNCKVOT8Lc/EhrU05t5kfeKYUx1NSg1UAytkAcS6zhn+Hu8tivKGIlGtVapy1tppppx14ns4Jwj2lxMNPQtjpKzLPFLdsekZJtaTQm4HVdzqueIpXg46vfwPFFKnLVMsjnhsVHWN+FscclucbwGkH+V5B91mpN1KuHlxu14rX5osXtGFRfqIjCsC+mVc88t+xbK4D8ZB0H8oAF/NW6+L/jYeFOHxNLy/JFCl1lRye1yrYzUCSeRzQA0uIaBoA0d1vyAWrh4OFKMXvb58SrN3k2jTUxyEAQBAEAQBAEAQBAEAQBAEBfeAMUbJG6jl10OUHXMw/bb6X9j4LA6Vw7hNYiHn48GXsLUTXVs35YjRYfI0H6xzntaebi55aw+eS3soIyWKxcXwST9Fd/M7a6qk1xKpR0hdRPjIIdHVszDmA4Bh+a1alRLEqa2cH8tSrGN6bXJ/gvMXCsDHF0bct4jH7gguPUkHXrZYUukK0laTvrcurDwW3KxD4FwU+nqI5XStc1lzoCDfKQNNevVXMV0rGtRlBRabIqeGcJptloxuPNTzNte8b9P6TZZmGllrQfeizUV4NHLsa+sgpZ7fwzE4/iYe7fxLTdfUYbsValPvuvB/kzKmsYy8vQ3OCcRmbL2LJHBrmusCMzGnfM5vJu9yCNSFD0lQpOn1klqvJv8APqd4eclLKmWSPiF76iKnngMcnaA3Bu02adW6bEHxWa8FCNKVanO8beZY65uSjJWZmdg8VZFI11s7ZprOFrtPaONid7EW09VwsTUw1SLWzjH2R71cakXzu/cm8Ga0QRhrQ0ZR3RyPxD3uqOIbdWV3fUnp2yqxuqE7OY8USPqcQbEb5czGNH4TbM71udell9PglGhhHNb2bZm1m51bEPxJOH1Uzm7F5A9O7+iuYODhQgnyIqrvNs2uIjlipIvuwZz5vN/0UWEV6lWfOVvQ6q6Riu73PrDLNoatx+J0TB/dmPyXlbtYqlHld/QQ0pSfgWjh5jpaCameLPjzNA5i4zxn3PyWXi3Gni4Vo7PX6Ms0rypOD3R7xNWNoaNlNGe+9uW/h/Ef5kn3PgvMFSeLxLrS2Wv2R7WkqVNQW/7c5yvpDPCAIAgCAIAgCAIAgCAIAgCAICbGFTQRxVkJztsHZh8Dvia8dAbgnbrZUf5FKtOWHqKz28V3d5NklFKpEuVVXNqjQOA7r5XPIPJzGOuPRx+SxoUZYdV090rerX0LcpKpkff7EdUxZa2shBsZY2SsHV7LPA9SHKxCV8NSqP8AxbT8Hp9iNq1SUeevoamBcauY/LNd0bnuOYnVoc4FvoO97+CmxXRSlG9PRpLTw+5zSxLTtLY6Ix4IBBuCLgjmOS+daadmaB64XBHVE7A5Tg0Bzy0MrTZ7jYgE9nK3Rr7fdtv4EL6vETWWOKg9vmnuvHl3mXTWrpv9Z84z/wBq00sYIJAMstrGS+oaz/LHzK9w/wDcPr5eS5eP/b2PKnY7C8+/8GXhrGZTLDC8542vBF25nMA+6dwNNlxjMLTVOdSKs2vBPx4HtKpLMovYu/DNNI0zvewMa+QlmlnObmcczxvfvaX1sAsPG1ISUIxd2lry2W3oXaMWrtrckKd57Nzmakl5Z0N3HL6E636FV5pZ0pd1/qSL4dDX+nMZERUzsa/UPIPZ62BIZrfQOGo1UvVSlUvRg7cOPrw4HOdKPbZWJMvaVFe1p7OKNrYC4EBzsuUOF9wD+a01myQwresm3LuV7+pWdryqLZbFTw/CpJjGQLtkl7O/jYOd5d0k+hWvVxEKald6pX+i+ZVjByt3uxk4lqhJUyFtsjTkbbbKzui3tf1XGDpuFGKe71fi9T2rLNN2JSkpR2FHB8U8/au/kHcHuASqtSo+tq1eEI289ySMezGPN3LfdkNdM8mzXUzZHf0uIv7LHtKphYRW6lZeaLekarfcU00s2IzSVDj2cQvd7ho1gvYAfEQN/Era6yngqcaS1ly5v6FTLKtJy2RWz4LSK4QBAEAQBAEAQBAEAQBAEAQBAXP9n2MBpdSyWyv1Ze1sx+00+fIefVYvS2FbSrw3W/0fkW8LUt2HxJQ4M6mq4DGLwGVxA1PZvdGQR/KcoI6bdFV/lKvh5qXx2Xmk/dEvVOFRW2uRXF9b2OJRyj4GsJ8RdwcP7SVb6PpdbgpQfFv6fUiryy1kyC4iomxTPDfsvIkjI2Mbrke2g91ewlV1Kab3Wj8UQVYqMnby8C58AY0HwGF7u9FtfnHfQ+hNvKyxulcK41esitJe/wCS5haqccr4FuBvssctnP8AjZppi7smuH0gkyTE3J/ywfhHO3P0X0PRrVdLO/g2X17yhiFk248foavCULqy8E1nxRgODjfO3XRrXg3AOvXbyUuPksL/AFaekn6PvaOKCdTsy2Raf+q0tPIKeBje0u1uVtm2JOmZ5338Ssr+PiK8OuqN5d/9L/Ra6ynB5IrU2CyaoZcSNjBcRlDSRla4g63GYm3gNdQVHelRlbLfT3Xy9+TR1aU1vYx/Qp3OMYLo4rnPJ2mZ7+gYNRG0+Fjbay662ilnesuCtovHjJnmSbdtl8/wSwoo8rWlocGCzc3eIFrbuueW6qdbO7adr8tPYlyK1jR4lws1MBia8M1aSSLiwN7WuPBT4PEKhVztX/JxWp545U7FNwvETTYc8kDM+RwhdbU3aGuf6C+votmvQVfGLXRJZvovMpwnkpPx0Kvh9G6aRkTd3kC/TqfQarUq1VSg5y4FaMXJqKLNT1jZMUhDP3cZ7Nn8rWOH/ldZk6UoYCTl8UtX5tfQsqSddW2WhYMcwt9RV5BpGYWiV34e0Lso8TlHkFn4bERoYfM/izOy8rX8iepTc6luFtTT44xNkEIpIbNLgMwHwx9D4u/36qboyhKtVeIqa2+b/BxiZqEeric+X0JRCAIAgCAIAgCAIAgCAIAgCAIADbUaEc0B0ThPi4S5Yag2k2a87P6X6O/NfOY/o1071KW3FcvwX6GIzdmW4xPCm1GITRv+KmBaehDhYj1HzK9o4iVHCRnHhLX0E6anVafIr7IHTwOpnj/uaXNkF/tMB+sYOpbbT0Wg5qjVVaPwT37nwfnxIEnOOR7xIfCaiWOZjoQTJewbYnN1aRzBVzEQpzptVNiGEpRknHculRVGkaZaVoe3OBOzOXCEAfu2tGgFy7vWsNliwprEyUK7s7dl2tm73zfcXHLq1eHn3dxq1XHjJAWPpQ6MjVrn3ueXw2UkOh5QeaNSz8Pycyxalo46Dhmpp45TJTyZczbPglOU7/BKe6bdD13C9xtOtOChVjttJa+q3QoyhGV4vyf3JzFYYC9kghLZu1iOfIRe8jQe+BlOniqNCVZRcHK8bPS/c+G5NNQunbW6NzBalw7riC1zpcpHIiR2ZjtdTa5HkeigxME9Vukr+aWp3Tlw8SVinY6+VzXW3sQbedtlVlCUd1YlTT2Mi5PTFUxtcxzXC7XAgja4OlvVdQbUk47o8aTVmcex2udLLqzs2sGRkdrZGjlbr1X2WFoqnDR3b1b5syKknJ7WJCiH0SmM50mnaWQjW7Y/jf66W/5Vap/c1uqXwx1l3vgvuSR/pwzcXsStNggppcPb/Fe97n/2g28gBbzv1VSeL6+nXf8AikkvX6kqpZJQXEnOKeJ2UoLI7Omdy5N00LvHTZUsDgJYh5p6R9/D7k1auoaLc5hPM57i95LnONyTzK+njFQSjFWSM1tt3Z8LoBAEAQBAEAQBAEAQBAEAQBAEB9wyZXBwAOUg2IuDbkRzC5lHMmuYTs7l7gwKjr4u0g+pk+JrdQ13Qs6HkRb81hSxeJwdTJU7UeH+y8qVOrG8dGYqF1RT1lP9K6Oh7TUh7Tcsu/72bSx1tZdVVRrYap1P/wCrcnx05WOY54VI5/A0OOGOp60Sx90uDXgj7w0P5C4538VY6MarYV056208jjEpwqZkZjM2SGSpo4w2oOkoBuY227zom2+LS5GoufFR5ZQqRo15Xhw7+Sl4cj26cXOC14/grOGYjJA/PGdxYg6tcOjm8xqtStQhWjlmvuvArwm4u6JV1LTVXehc2nlOpiebMcfwP5fyqoqlfD6VFmjzW/mvqS5YT+HR8iMxDCZoCe1ic0D4rXafJw0KtUsTSq/BJP39NyKVOUd0ZMCqXieFoe4NMsd2hxse+Nxey5xUIulNtK9n7HtNvMl3n3XVrmvqY7nI6V5t0eJDYjzFwfA+C8pUk4058Ul6W/Weyk05LvHD5qO0b2AmLQ9pcI81jY63+HbqvMX1OR9ZlvbS/wC39BSz37N/I6hPxBTxkNllax5GrSQS224cW3APqvl44KtNXhFtc/8AZpOtBaNlE4s4rNT9XFdsQN77F5Gx8ADy8it7AdHKh256y9ilXxGfRbGSFsUsLausaWlhtcafSQB3RbqDa7uYB9OJOdOo6GHe/wD68/wuYWWUc8/9mnhcr62vjc8C2YHLyaxmoaB00t6qavGOFwklH/bfE5g3Uqq5YuJJpJK5jadpdJFGbfdY9+hLjsLM187LPwcYQwrlVdoyfm0uXmT1nJ1Uo7r6nxHwvT00ZnrpDI7ci5sXdN7vJPX2Xr6QrV5qlhlZfvkkFQhBZqjv+/MpOJVQlkc8MawHZjQAGt5DTc+K26NN04KLbb5spylmd7GspTkIAgCAIAgCAIAgCAIAgCAIAgCA2MPrpIHiSJxa4fMdCNiPAqOrRhVjlmro6jJxd0XrDeM4J29nVsDSTvuw9D1ab+3VYNbourSeeg7+/wCf3QuwxMZK00Z+NMtqaqGWSON/etZwdG+wPgRpb1XHRua9Sg9JNacLNHuIt2Z7pEfjPDzqYiroXENAzFo1s0jcfeb1af8A5Yw2NjX/ALfErXn+7PvI6lFw7dMiHRU9brGW09Qd2E2jkP4T8J8P/quZq2F0leUOfFePPxIrQqbaP5ELX0MkLssrHMPiN/I7EeSu0q0KqzQdyGUXF2kjZoMcqIdGSuta2V3eb/a64Hoo6uEo1dZR19PY6jVnHZklQY+ZJYmvggJMjAHiMNcO+NQQqtXBqEJSjOWz0vpsSRq3aTSPmsx8Ne9rKanBD3DOWZnEhx1JJ35r2ng80U5VJbLS+glVs3aKNKr4hqZG5TKWt+7GAwf6bKengqEHdRu+/X3OJVpvS5H01O+R2WNrnuPJoJPyVic4wWaTsjhJt2ROtw2Gk71WRJL8NOw313HauGw8PzVB16uI0oaR/wCT+i4/uxNkjT1nq+X3JLCMIlxF/b1BLYW6Na0WBA+Fg5N5F25t7VsRiaeCj1dLWT3f37+4kp05VnmlsSXDVPG6snliaGQwN7JttifiN+ex18Qq2MnOOGhCbvKTzP6ElGKdRyWy0M2KcX01PmEIEsjjclv2SfxP52HS/ILih0ZXrWdTspevodTxEIfDqyh4vjEtS/NK69tmjRrfIfrut7D4anQjlgvuUZ1JTd2aCsHAQBAEAQBAEAQBAEAQBAEAQBAEAQBASeCYU2pdk7Zkb/ha8HveRvv4KricQ6CzZW13cCSnTU3a9iy0fC1dAHNY+J8bhZ0Zc6zxz0Le6ddwQVm1OkMLVack1JbPTT56liNCrHRWsTHCbp4b088T2sH7t5s4Ac2Fw9bE+XRU8eqNT+rTkm+K28/uTUM8exJFW424e+jv7WMfUvPL4HdPAHl6jotTo3G9dHJN9pfNfu5VxFHI7rYj6DiKaNuR2WWP/DlAcLeBOo91Yq4KlN5l2Zc1p+DiNaSVnqu8zGooJB3opYHf5bg9vs83HkFzkxcHpJSXfo/ke3pPdNeBno8Pog9j21pblc11nxkHQ30O3LoVHUrYrK4ule/JnUYU7pqXyPKjC6PO5zq4EFxNmxuJ1N9T19EhiMTlSVH1Z44U73zfIwtfh8d7NnndyDiI2/6TmXbWMnxjFd2r+eh5ekubPio4lly5IWsgjtbLGNT1u8972suoYGnmzVG5Pv8AtseOtK1o6I84YwR1XNY37NpvI79L/eP+5TG4tYanpu9l+8EKNJ1Jdxf+IpZWRCCkicXOGW7QAI2c9Tpe2g6br5/BxpyqdbXkrLnxZfquSjlgivO4ZrnxNhaY4Yh/Dzkknm55DTmJ6Xt4LRWPwsajqO8pc7e2unuV+oquOXZEFjmAClFnzsdJ/htBJt1JOwV/DYx4h3jBpc2QVKXV7vUhVdIggCAIAgCAIAgCAIAgCAIAgCAIAgCAIAgJzC+K6qCwD87R8LxfTwP2vmqNfo6hV1as+a/bE0MROPEl2/tDl5wMPk5w/Qqm+hafCb9Cb+ZLkfE3H0jgWup4y0ixBJNwuo9Dwi7qbuePFt6NIr8hZO60NO5rj8Mbi4X/AJS0kD1Wgs1KN6k7rvVvqV3aT7KNkcK1lr9g73Zf2zKL/wAhhr2z+/2OuoqciNraOSF2WVjmO6OFvbqrVOrCos0HdEcouLsz2hoJZiRExzyN8o28zsF5VrU6SvN2PYxcvhRIv4VrAL9g70LSfYFVl0hhm7Z18/sd9RU5GjHkidaaFxcN2OcWeVxlzfNTvNUjenJW57/WxwrRfaRYaPjh0TQyOmia0bAF3/vqs+p0TGpLNObb8ixHFOKsoo2D+0OX/AZf+Y/lZR/+Fh/zfodfzJciNxHjSql0DhEOjBr/AHG59rKzR6Lw9PVq/iRTxNSXcV5xubnUnmVopWIDxAEAQBAEAQBAEAQBAEAQBAEAQBAEAQBAEAQExgUdG/u1LpGOvo5pGUj8XdJB8dlTxUsTHWik1y4/klpqm9J3Re8L4boC28bWSj7xdn/Wywa+OxidpNx8rF6FClw1JmaeGnYMzmRMG2zR6BUowq1paJyfqStxgtdCsYhx22+SljdK8mwJBAJ8GjvH5LUo9EStmrSsv3yRWni1tBXNpuLPZHmxHsGNcLtiDXOeT4tJI9vcKJ4eEp5cJmbW74fQ76xpXq28BPi0zmdph4gliaNY8rg9p/lBHtYHzSOGpKWXFZoyfHS3seOpJq9KzRr4Zx3G45KhhidexI1aD4/EPYqSt0RNdqk8y+f2Z5DFp6SVizB0NQzTJKw+Tgsy1WjLjF+hY7M1zRBYrw3h7ReQNi8Q/J8ibfJXqGOxjdoXl5XIZ0aK30KHjbKRpy0pkfrq95Fv6RYH1K38M8RJXrWXcvqUanVrSFyLVojCAIAgCAIAgCAIAgCAIAgCAIAgCAIAgCAIAgCAID1riNjbyRq+4MsEL5XtY27nONmjxP6LiUo04uT0SPUnJ2Oj02HwYXTmZ1ny2tm5ucdmt6D/AGuvm51quPrKmtI/TmzQUI0IZnuc6r6180jpJHXc75dAByA6L6OlShSgoQWiKEpOTuzJhOJSU8gkjOo3HJw5g+C5r0IV4OExCbg7ov8Ai2Dw4jA2oh7shbcHrbdr/XS/LyXz9DE1MFVdKprH91RfnTjWjmjuc4cHMcWm7XAkEbWI0INl9InGaTWqM/VGNxvvr5rpaHgQBAEAQBAEAQBAEAQBAEAQBAEAQBAEAQBAW7hLheOaMz1BIZc5W3yggfaLndL9DyKx8f0hOlPqqS19fQtUKCks0tjHxdww2BongJMRIBF82W/2SHc2nbUnUhddH9ISrS6ur8Xv+TyvQUFmjsVVaxWCAIAgLFwdi1PSvfJMHl5Fm5QCAPi57nRZ3SOGrV4qMLW4k9CpCDbkY+LeIvpb25QWxs2B3LuZIHsP+V1gMF/Gi82smK9brHpsSeKcLwsoRUMzZ8kbjd2ney5tLeJVWh0hUniuqla12vS9iSdCKpZluZOFeFIainEsue5c62V1tAbbW6grnH9I1aNbJC1tD2hh4zhmZH8JcSikL2SBzo3G/dtdrtr68iLeysY/AvEpSjpJexHQr9XdPY1uLcQgqJRLCHAkWfmAFyNiNd7aHyClwFGrRp5Klu45rzjOV4kGrxCEAQBAEBv4FhhqZ2xA2vq49Gj7R8+niQq+KxCoUnUf6zunDPLKXHGeDYOxeae/aRi9s2bMQLkOB2JG1rbrGw/SlbrEqvwvutYuVMNDL2d0c/X0JQCAIAgCAIAgCAIAgCAIAgPCUBbuMHmOlo4L2HZhzgNiQG2PuXFZHR6U69Wr32Xz/Baru0IxHCzzLRVlOSe6zO3XQaEkeAuz5lMclTxVKrzdn++YovNTlEqS1yqEAQBAEB4UB1R7c1FkJ0NHe3jkGq+UTy4nMv8An9TTetO3cfHCJyQUsevfjlkO33mkf+YXXSHbq1J8ml8n9jyhpGK53ZzB25819QtjNPF6AgCAIAgCAsf7P3gVjb82PA87A/kCs3pZN4Z25osYV/1DbnpanDXzStY18cndz62F3XGZoN77jprvqoY1KGPjGDdmuHhyOnGdBt20ZUAtgqnqAIAgCAIAgCAIAgCAIAgPCgLZxxZ0dFINnQ6ezD+qyejNJ1oPhL7lrE6qD7vsODBlgrZT9kRZfXK4/qNPEJ0k81WjBb3+ww+kZvuKmFrFU9QBAEAQHhQHT6Z4z0UZ2lpHtOl/hjPtYFfLzXZrTX+M0/nI0k9YrmvsfdEwMqqaK1iyjdcdO9GPzaVzUeahUnzn9/uIq04rkvscvdufNfUrYzTxegIAgCAIAgN3CqCaUl0AJdGM5IIBb0Iud9OSgr1qVNJVdpaHcISlrHgXbhnig1bjT1DGkvabEDRwtqC035X8NFh43o/+MuupPZlyjX6zsSRQKqHI97L3yuc2/WxI/RfQwlmipc1cotWbRjXR4EAQBAEAQBAEAQBAEAQBAX3h10NdStpZjaSL7NrB2XUNLSRrYaHyF918/i1VwmIdemtJenff6F6llqwyS3R8cUOgoqX6JDYvkPeubute5c4gb6AAaabbLrAqriq/X1Nlty8F9TytlpwyR4lFW8UggCAIAgPCgOiOqQ2bDDcW7ItPheNoHzsvnVTcqWJXff0bL7laVPwM8E4OLSXIs2nAB9Wn83FRyhbo+PfL7nSf9w/A5s7c+a+lWxnHi9AQBAEAQBAT3BOItgqgXmzXtLCTyJIIv0Fxus/pOhKrQajutSfDzUZ6lzhwekoS+qBI0OXMQQL8mAC5J256LFlisTi0qFv3vLap06V5nMJZC5xcd3Ek+ZNz+a+pjFRSS4Ga3fU+V6AgCAIAgCAIAgCAIAgCAIADbUIATzQBAEAQBAEAQHlkAsgPUAQBAEAQBAEAQHpcdBc2G3h5JZA8QBAEAQ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3428" name="AutoShape 4" descr="data:image/jpeg;base64,/9j/4AAQSkZJRgABAQAAAQABAAD/2wCEAAkGBxMSEhUTEhMWFhUWFxoaGRcYGRgaHxoXIBgcHRUdGhcaHCggHh0lGxYXIjIhJSkrLi4uGiAzODMsNygtLi4BCgoKDg0OGxAQGy0mICQ0NDI0NDQ0LDQ0NDAvNCw0LDQvNCwsLCwsLCwsLCw0LCwsLCwsNCwsNCwsLCwsLCwsLP/AABEIAMQBAQMBEQACEQEDEQH/xAAbAAEAAgMBAQAAAAAAAAAAAAAABQYDBAcBAv/EAD8QAAEDAgQDBgIHBgUFAAAAAAEAAgMEEQUSITEGQVETImFxgZFCoRQjMlJiscEHM0NygpJTY6LR4RUksvDx/8QAGgEBAAMBAQEAAAAAAAAAAAAAAAMEBQIBBv/EADgRAAIBAgQCCAYBBAICAwAAAAABAgMRBBIhMUFRBRMiYXGBkbEyocHR4fAUIyRC8VJiFaIzNHL/2gAMAwEAAhEDEQA/AMK+8MQIAgCAIAgCAIAgCAIAgCAIAgJ7h7haWrBeCGR7BxF7nnZv6qhi+kKeHeVq75E9KhKprwPniHhiWkAc4h8ZNs40sehHJe4TH08RotHyPKtCVPXgQavEIQBAEAQBAEAQBAEAQBAEAQBAEAQBAEAQBAEAQBAEAQBAEAQBAEB13g6ZrqOHKR3W5T4OH2r+N9fVfIdIRlHEzvxfyNXDtOmrGPjeZjaOUP8Ais1o/FfS3la/ouujIyliY5eG/geYlpU3c5MvrTLCAIAgCAIAgCAIAgCAIAgCAIAgCAIAgCAIAgCAIAgCAIAgCAICVouHKqX7MLgPvP7g/wBVr+iqVMdh6e8l5a+xJGjOWyLLwVRyU9TkdLG5rmOJYyQOsQW2LmjY6nVZvSVWFajmUXdNatW5lnDxcJ2uYOL6N9RVPb20bRGGBrJJMu7bktB+ZXfR9WFGgnkbvfVK/Hic14uc2rohKrheqYM3Z529Yzn+Tdfkr0OkMPJ2zWffp7kLoTXD0Ih7SCQQQRuDoR5gq2mmroiPF6AgCAIAgCAIAgCAIAgCAIAgCAIAgCAIAgCAIAgNnDqF88jYoxdzvYDmSegUVarGlBznsjqMXJ2RIcUYSylkZE1xc7Jme48ySbWHIWCr4HEyxEHNqyvod1qaptRRDK6RExh+Bks7ad4hh5OP2n6XAjZz8/zVOri7S6uks0vkvFksaV1mk7L92M7sdjh7tHCGbfWyAPefGxuG+ijWDnV1xEr9y0X3Z71qj8C8+JFVOITTEl8j3k8rkj+0afJW4UadJdmKRG5yluyw8BUkjKprnRua1zHgEtIB2Ol1ndK1IToNRabTRPhotTTaPjjWhlkq5nMje5rQy5a0kDuDey66NrU4YeMZSSbv7jERk6jaRXKaqfGbxvc3+VxGvotGdOM9JJMrqTWzJhnEhkGWribO3TvWDHjye23/ALzVN4FQeahJxfqvRkvXX0mriowNsrTJRPMjRq6I6SMF9O6PtDxHzSGLlTlkxCs+fB/YOkpK9N37uJBK+Qklw7RxzTtikJAeHAEcnZTlPuNlWxdWdKk5w3XtxJKUVKWVnzjuEPpZTG/Xm1w2c3r59QvcLiY4innj5nlSm6crMj1YOAgCAIAgCAIAgCAIAgCAIAgCAIAgCAsMGCB2HPqPibJcHqwd1w9yT6LPlisuMVLg189ydUr0nImuA2RwU8tXKbAnKD+EW0A6l2noFR6Uc61aNCHj5/hE2GtCDmyn4tiDqiZ8rviOg+634R6BbFCiqNNQXAqTnnk5Ml6LDm00LaqpZmLjaGI7E2uHP8LC9uaqVK8q9R0KLtb4n9ESxgoRzzXgiGxLEJJ3mSV1z7ADoByCuUaMKUcsERTm5O7LHgGDMZEKiaF8znvyRxDrr3n9Bod9LfLOxeKlKo6VOSikrt/YnpU0o5pK/JHQZ5Y4Iy92VjGi5sALey+ejGdWaitWzQbjFXZW8P4ljq6qFrGPaW9oe9l2LPAnotKrgJ4ehNyad7beJWjXVSasjZOPQU9XPHK4tL3MIcR3bdm0anlsVH/Dq1sPCcFe1/HdnXWxhUakZMd4dgl+u7MOIHeAJGdvO2X4gNR12PhxhcbVp/081l7Pz4c/U9q0Yy7Viq4twS9re0pndqwgED4rHa3J2nktah0rCTyVllfy/BWnhWleOqKxTzvieHMcWPadxuDzBH6Fac4RqRyyV0ysm4u6LIaP/qETpo48tQzR4AsyXT4ej7DZZvW/wpqnN3g9ua8e4sZetWZLVfP8lZhmdG4OacrmOBB6OB00PitOUVOLi9mVk2nc6BxBPHXYeZmfbis4jm07PB8LG/oF8/hITwmL6uW0tPHkX6rVWlmXArmFYMH0NTORdzbBngG2c8+oNvRaVfFOGKp0ls9/PYrwp3pykV9aBAEAQBAEAQBAEAQBAEAQBAEAQBAEB0DCnA4NIOjZQfPMSPzC+frprpKPivYvQ/8ArvzPMGwHPDG+sOWCJt2RHTqXPk8SSbDpbxTEYzLUlHD6ylu/ZIU6V4p1Nlw+5HOmjnkfVPYG0tMMsUYFg93wi1uZsT6eKsqM6UFQi71J6t8lx/BHeMm5tdlbEXDxA50khqB2kUx77On3Szo5thb5q1LBRjCKpaSjs/e/cyJVW282qZI1eHR4cO0cO2lcT2OYENaBY5njTv6/Z5KtTrzxryLsxXxc33Lu7ySUFR1er4fvMvOGztipo3SPAJaHEnm93eNgNyXE6BYVaEqlaSguPyX4LsGowVyscVkzub9ImFPACS2MjNI8jTMWDbna/XUXWpgbUk+qjnlxfBd1/crV+0+07L5mjwn9GFZEKftie/d0mSxGQ2sG/qp8f1/8aTq5eG1+fecUMnWLLc94qkpfpUwnbNmu2zoy3Qdm3Qh3jdMCsR/Hg6bjbXR35vkKzhnea5cOFLfRY8hcWC+QusHFmY5bgLGx1+vlm3425lyh8CsRNHxRC18lPUXZkkcGuIOUtDzk1GoIFtdtL3Vyp0fVcY1qWt0r8721/wBEMa8U3CRsY3wtFV5Xh9n6Xe2xzN8eRNtj73UWG6QqYe8WtOXJ/u6OqlCNTVMoeLYm/tGsjDoWQO+rZsWuB1c7q881v0MPHI5TeZy3fPuXcUpzd7LSxKSVYOTEImjMCG1MeliToSB0f+dvFVVTtfCTem8X+8USOW1Vef73k6/CGOZ9Kw+wztIfF8MjTfM23wu9hoqCxMoy6jFcHo+KfB96J3TTWel6GLB7Mwma9wQ2YEHQ3uRYjrsu8R2ukI2/6nNPTDvzOer6EohAEAQBAEAQBAEAQBAEAQBAEAQEpgGEmpdK0btic5vi4EZR63squKxPUKMns2l5ElKnnbXcWrgSeNtHN2xAjbJc5ttmn8wNFldKQm8RDq92vuWsM11bzbETxZjk1SWMDHMifYsadDJrZrnDpfYeqt4DCUqCcm7yW75dy+pFXqynZcDT4mkDOzpWEFsA7xHxTH94fTbw1U2Ci55q8t5bd0eBxVdrQXD3GARNia6slALYzljafjmtcejRr6eCYqUqklh4bvVvlH8imlFZ3w28RhWJOle6GcGVlQ/UD7TZDoHs5AjS42sEr0I04qpT7Lgvlyf7uITcnllrf3JPFqoUIYyJpMxZbt3jYX72S+5vpc7AAKrQp/y25TfZv8K+V/3XcknLqrJb8yqta+VxPee43JO58ST+pWq3GnHkitq2WrhfBKiCeObs84s7QG1rtIBLnWbz5ErKxuKo1aUqea37yWvrYs0ac4yUrE1NwiaiodPUENDiPq2Em4AA1fYdOQ9VSj0l1NFUqWrXF/bUmeHzzzSJrGsSjo4C7QWGWNgtqbd0AdB+QVLDUJ4mrbzbJqk1TiUrDJxiAEM7NWN/ftt3Oma+4dY6Hnt4bdeH8J9ZTe/+PP8A17fOnB9b2ZeprYtis1K91LCOyja0tsbEvzDWQu6ncW2UlDD08RFVqnak9fC3Dy4nM5ypvJHRfuphxIiqg+ki3bR2bONO83ZklvkfLwXdH+3q9T/jLWPdzX2OZ9uOfit/ua3DVc2OXLJ+6lHZyC9hldpf0P6qXGUnOnmj8UdV5fc5pSSlZ7PQ3sGqqihqnwsHad45o/vgC4LfxZdfkoMRTo4ugqknbv5ePdckpynSm4os2P4hFNh00sJ0cW5hzDszAQ4cjayy8LRqUsZCFThf0s9izUnGVFuJSsRwrsqenlP2ps5/p7uT5En1W5RxHWVpwW0beutylKnlhF8yKVojCAIAgCAIAgCAIAgCAIAgCAIC1fs4ltVEfejd8i0rK6Yjegnyf3LOEfbJHC8Gz1U0Dh9RFMZXDk5zmjsmk9ACSq1fFZKEKq+OSsu5LdkkKV5uL2Tv9jHPUiTEZZiR2dJGSP6RYD+9x9l1Gm4YKNNb1H7/AIR45Zqzlwj++5S3udI4k957zc+Lif1JW0lGEbLZexT1bJnih4Y6Olb9mnaAfGR3eefc291TwKzqVd7zfyWiJq2jUFwPrCz9Gp3VP8WQmOHfuj+K/wCdh4ryuuvrKj/itZfRCHYhn4vRfU84flMwdTStdJGQXAg96N2wc0k8yQMp3JCYuKpNVoO0tu5rk/DmKTzdh6r2Og4Dw/HTsGgLuZOtj/vpv7WGi+fxWNnWlvoX6VFQRmmx6AP7Jru0l1+rZ3joLnwGnUriODquGdq0ebPXWjey1ZEY1xa6FhIgIcH5LSOaNcuYkBpNwARfUbhW8N0aqsrOelr6X+tiKpiHFbGOOjqZ7dtFFLHLbM4vN2t3vGANG31HM8106tCl/wDHJqUdtOPf38+HI8UZy+JJpkTj+GSxQRmnF6Zpa/QnO46HPJsd9LDb8reFr06lWSq/G9O5dy4ff3iqwlGKy/D+7nxi80dbT3axzJ6dmZzXZjeP4rOdq4bOF11h4zwtazacJu11bfh4cjybVSGm6IPhutEc7Q793J9XIOrXafI2Por2MpOdJ23Wq8UQ0pZZa7PQ08RpDFLJEfgcW+YB0PqLFTUaiqQjNcVc4nHK3EsVRWkOoq7S9skhH3mktN/EsJ9lnQpJxrYbzXnr7lhy1hU/f2xKcZUBju+L93VFjJAL2D8wLHjlqAQqvR1bPaM/ihdrwtqiXEQtqtpGH9pLQxtNG3QND7eQDAF30M3J1Jvjb6nOL0UUUdbhTCAIAgCAIAgCAIAgCAIAgCAICW4Tquzq4T1cGHyd3fzIPoqmPp58PNd1/TUloSy1EdFxqcUscr4xead4DBveQtDW+zW39F85hoPETjGXwxWvhe/uy/UfVptbsoNA3JQ1Lj9p8kcXsc7l9BVefFU48Em/oUY6UpPyMHCkAfVxX2a7OfJgzfmAu8dPLh5W46euh5RV5ojqqYySPfze4u9zf9VYhFQgo8kRt3dyW4tcGytgabtgjbH/AFWu8+pI9lUwCzU3Ve8239iWtpLLy0LJwRRsY2IOv2kt5rEfw2Xaz5vDh/ws3pOrKbk18Mez5vV+1ixh4pWvu9fQtGIxdsewJLWuY4uLTYn4QPLUn0HIlZdGXVrrOKat7lmazPKQtDgxpp4msjjbEHWz3vJI7s33udAB4BXauK6+lJyk3LlwSuvXxIY08kkktPnsyUpoIZxKx7WPtK4OaQDbXTy0sVVnOpScZRbWiJYqMrp8yTiia0BrQGtGgAFgB4BVZScnd7kiSSsj17AQQRcEWI8OaJtO6PSmYxibaeuZGwANeI2ybGzbloFraDKb79Fs4fDuthXOW6u1++JSqTUKqS7ijYnSmKaSP7jyPS+h9rLdo1OspxnzRTnHLJokuK7ufDMf4sEbiergMrvyCrYHsxnT/wCMmvLgSVtWpc0KZufD5R/hTsf6Obk/NJvLjI/9otemoWtJ9zLfwxL9Ipvo0ukkWQi/Nl2vid5aAeiyMbHqa/XQ2lf11TRaovPDI91+orv7RKnNV5b6MY0epu4/mFo9EQy4fNzZBinepbkVdahWCAIAgCAIAgCAIAgCAIAgCA+o35SHdCD7G68aurDYt/FOBtEba6lFmkNe5o5XsWuaOWu4WPgcXJzeGrb7X+n2LdakrdZAstA8VFU+Z1stOwMZ/O5ofI7zAIb7rMqrqaCprebu/BOyX1LEe3NyfAptHC2WidmlZEDVF133sfqxYaDfVbVScqeKVouXY4eJTilKnq7a/Qz8P4bGx8hbVwuPYyjQP0u37RuNgo8XXnKMU6cl2ly57HVKCTfaWzNOgwOIyRgVcLu+3ugPudRoNFNVxdRQk3TktHy+5xGlFtdpE9jfCYE0lTJKzsi4vcHXGvIEi/dvYdbKhhukX1caMYvNtp+7k9TD9pzb0NivrGRVUM5niAbE0dkAbmN1rlpttzA/Dbmo6VKdShKkoPVvXvXP94nUpKM1K622LPPH2gbJE4BwByutmaQdwRuWmwOhBuB5LMjLI3Ga048/9llq+sSu1FNUmvglkbaMFzQQ8Ftyx1rNNiCetlowqUFhJwg9d9td0V3GfWqT2Imhr44cRqJJZcjQ9wylr3ZidL93QWtufFW6tGdXBQjCN3ZcV9SKM4xrNyZ0FjwdjdfPNNbl9O59Lw9KdxvgDJHNqO1ZEQLOL7gOPwbc+Xl5LZ6NxkoJ0srlyt8yniaSbzXsQnEmEMdVSuNVAwkg5XOdcd0b2b6q7g8TKNCKVOT8Lc/EhrU05t5kfeKYUx1NSg1UAytkAcS6zhn+Hu8tivKGIlGtVapy1tppppx14ns4Jwj2lxMNPQtjpKzLPFLdsekZJtaTQm4HVdzqueIpXg46vfwPFFKnLVMsjnhsVHWN+FscclucbwGkH+V5B91mpN1KuHlxu14rX5osXtGFRfqIjCsC+mVc88t+xbK4D8ZB0H8oAF/NW6+L/jYeFOHxNLy/JFCl1lRye1yrYzUCSeRzQA0uIaBoA0d1vyAWrh4OFKMXvb58SrN3k2jTUxyEAQBAEAQBAEAQBAEAQBAEBfeAMUbJG6jl10OUHXMw/bb6X9j4LA6Vw7hNYiHn48GXsLUTXVs35YjRYfI0H6xzntaebi55aw+eS3soIyWKxcXwST9Fd/M7a6qk1xKpR0hdRPjIIdHVszDmA4Bh+a1alRLEqa2cH8tSrGN6bXJ/gvMXCsDHF0bct4jH7gguPUkHXrZYUukK0laTvrcurDwW3KxD4FwU+nqI5XStc1lzoCDfKQNNevVXMV0rGtRlBRabIqeGcJptloxuPNTzNte8b9P6TZZmGllrQfeizUV4NHLsa+sgpZ7fwzE4/iYe7fxLTdfUYbsValPvuvB/kzKmsYy8vQ3OCcRmbL2LJHBrmusCMzGnfM5vJu9yCNSFD0lQpOn1klqvJv8APqd4eclLKmWSPiF76iKnngMcnaA3Bu02adW6bEHxWa8FCNKVanO8beZY65uSjJWZmdg8VZFI11s7ZprOFrtPaONid7EW09VwsTUw1SLWzjH2R71cakXzu/cm8Ga0QRhrQ0ZR3RyPxD3uqOIbdWV3fUnp2yqxuqE7OY8USPqcQbEb5czGNH4TbM71udell9PglGhhHNb2bZm1m51bEPxJOH1Uzm7F5A9O7+iuYODhQgnyIqrvNs2uIjlipIvuwZz5vN/0UWEV6lWfOVvQ6q6Riu73PrDLNoatx+J0TB/dmPyXlbtYqlHld/QQ0pSfgWjh5jpaCameLPjzNA5i4zxn3PyWXi3Gni4Vo7PX6Ms0rypOD3R7xNWNoaNlNGe+9uW/h/Ef5kn3PgvMFSeLxLrS2Wv2R7WkqVNQW/7c5yvpDPCAIAgCAIAgCAIAgCAIAgCAICbGFTQRxVkJztsHZh8Dvia8dAbgnbrZUf5FKtOWHqKz28V3d5NklFKpEuVVXNqjQOA7r5XPIPJzGOuPRx+SxoUZYdV090rerX0LcpKpkff7EdUxZa2shBsZY2SsHV7LPA9SHKxCV8NSqP8AxbT8Hp9iNq1SUeevoamBcauY/LNd0bnuOYnVoc4FvoO97+CmxXRSlG9PRpLTw+5zSxLTtLY6Ix4IBBuCLgjmOS+daadmaB64XBHVE7A5Tg0Bzy0MrTZ7jYgE9nK3Rr7fdtv4EL6vETWWOKg9vmnuvHl3mXTWrpv9Z84z/wBq00sYIJAMstrGS+oaz/LHzK9w/wDcPr5eS5eP/b2PKnY7C8+/8GXhrGZTLDC8542vBF25nMA+6dwNNlxjMLTVOdSKs2vBPx4HtKpLMovYu/DNNI0zvewMa+QlmlnObmcczxvfvaX1sAsPG1ISUIxd2lry2W3oXaMWrtrckKd57Nzmakl5Z0N3HL6E636FV5pZ0pd1/qSL4dDX+nMZERUzsa/UPIPZ62BIZrfQOGo1UvVSlUvRg7cOPrw4HOdKPbZWJMvaVFe1p7OKNrYC4EBzsuUOF9wD+a01myQwresm3LuV7+pWdryqLZbFTw/CpJjGQLtkl7O/jYOd5d0k+hWvVxEKald6pX+i+ZVjByt3uxk4lqhJUyFtsjTkbbbKzui3tf1XGDpuFGKe71fi9T2rLNN2JSkpR2FHB8U8/au/kHcHuASqtSo+tq1eEI289ySMezGPN3LfdkNdM8mzXUzZHf0uIv7LHtKphYRW6lZeaLekarfcU00s2IzSVDj2cQvd7ho1gvYAfEQN/Era6yngqcaS1ly5v6FTLKtJy2RWz4LSK4QBAEAQBAEAQBAEAQBAEAQBAXP9n2MBpdSyWyv1Ze1sx+00+fIefVYvS2FbSrw3W/0fkW8LUt2HxJQ4M6mq4DGLwGVxA1PZvdGQR/KcoI6bdFV/lKvh5qXx2Xmk/dEvVOFRW2uRXF9b2OJRyj4GsJ8RdwcP7SVb6PpdbgpQfFv6fUiryy1kyC4iomxTPDfsvIkjI2Mbrke2g91ewlV1Kab3Wj8UQVYqMnby8C58AY0HwGF7u9FtfnHfQ+hNvKyxulcK41esitJe/wCS5haqccr4FuBvssctnP8AjZppi7smuH0gkyTE3J/ywfhHO3P0X0PRrVdLO/g2X17yhiFk248foavCULqy8E1nxRgODjfO3XRrXg3AOvXbyUuPksL/AFaekn6PvaOKCdTsy2Raf+q0tPIKeBje0u1uVtm2JOmZ5338Ssr+PiK8OuqN5d/9L/Ra6ynB5IrU2CyaoZcSNjBcRlDSRla4g63GYm3gNdQVHelRlbLfT3Xy9+TR1aU1vYx/Qp3OMYLo4rnPJ2mZ7+gYNRG0+Fjbay662ilnesuCtovHjJnmSbdtl8/wSwoo8rWlocGCzc3eIFrbuueW6qdbO7adr8tPYlyK1jR4lws1MBia8M1aSSLiwN7WuPBT4PEKhVztX/JxWp545U7FNwvETTYc8kDM+RwhdbU3aGuf6C+votmvQVfGLXRJZvovMpwnkpPx0Kvh9G6aRkTd3kC/TqfQarUq1VSg5y4FaMXJqKLNT1jZMUhDP3cZ7Nn8rWOH/ldZk6UoYCTl8UtX5tfQsqSddW2WhYMcwt9RV5BpGYWiV34e0Lso8TlHkFn4bERoYfM/izOy8rX8iepTc6luFtTT44xNkEIpIbNLgMwHwx9D4u/36qboyhKtVeIqa2+b/BxiZqEeric+X0JRCAIAgCAIAgCAIAgCAIAgCAIADbUaEc0B0ThPi4S5Yag2k2a87P6X6O/NfOY/o1071KW3FcvwX6GIzdmW4xPCm1GITRv+KmBaehDhYj1HzK9o4iVHCRnHhLX0E6anVafIr7IHTwOpnj/uaXNkF/tMB+sYOpbbT0Wg5qjVVaPwT37nwfnxIEnOOR7xIfCaiWOZjoQTJewbYnN1aRzBVzEQpzptVNiGEpRknHculRVGkaZaVoe3OBOzOXCEAfu2tGgFy7vWsNliwprEyUK7s7dl2tm73zfcXHLq1eHn3dxq1XHjJAWPpQ6MjVrn3ueXw2UkOh5QeaNSz8Pycyxalo46Dhmpp45TJTyZczbPglOU7/BKe6bdD13C9xtOtOChVjttJa+q3QoyhGV4vyf3JzFYYC9kghLZu1iOfIRe8jQe+BlOniqNCVZRcHK8bPS/c+G5NNQunbW6NzBalw7riC1zpcpHIiR2ZjtdTa5HkeigxME9Vukr+aWp3Tlw8SVinY6+VzXW3sQbedtlVlCUd1YlTT2Mi5PTFUxtcxzXC7XAgja4OlvVdQbUk47o8aTVmcex2udLLqzs2sGRkdrZGjlbr1X2WFoqnDR3b1b5syKknJ7WJCiH0SmM50mnaWQjW7Y/jf66W/5Vap/c1uqXwx1l3vgvuSR/pwzcXsStNggppcPb/Fe97n/2g28gBbzv1VSeL6+nXf8AikkvX6kqpZJQXEnOKeJ2UoLI7Omdy5N00LvHTZUsDgJYh5p6R9/D7k1auoaLc5hPM57i95LnONyTzK+njFQSjFWSM1tt3Z8LoBAEAQBAEAQBAEAQBAEAQBAEB9wyZXBwAOUg2IuDbkRzC5lHMmuYTs7l7gwKjr4u0g+pk+JrdQ13Qs6HkRb81hSxeJwdTJU7UeH+y8qVOrG8dGYqF1RT1lP9K6Oh7TUh7Tcsu/72bSx1tZdVVRrYap1P/wCrcnx05WOY54VI5/A0OOGOp60Sx90uDXgj7w0P5C4538VY6MarYV056208jjEpwqZkZjM2SGSpo4w2oOkoBuY227zom2+LS5GoufFR5ZQqRo15Xhw7+Sl4cj26cXOC14/grOGYjJA/PGdxYg6tcOjm8xqtStQhWjlmvuvArwm4u6JV1LTVXehc2nlOpiebMcfwP5fyqoqlfD6VFmjzW/mvqS5YT+HR8iMxDCZoCe1ic0D4rXafJw0KtUsTSq/BJP39NyKVOUd0ZMCqXieFoe4NMsd2hxse+Nxey5xUIulNtK9n7HtNvMl3n3XVrmvqY7nI6V5t0eJDYjzFwfA+C8pUk4058Ul6W/Weyk05LvHD5qO0b2AmLQ9pcI81jY63+HbqvMX1OR9ZlvbS/wC39BSz37N/I6hPxBTxkNllax5GrSQS224cW3APqvl44KtNXhFtc/8AZpOtBaNlE4s4rNT9XFdsQN77F5Gx8ADy8it7AdHKh256y9ilXxGfRbGSFsUsLausaWlhtcafSQB3RbqDa7uYB9OJOdOo6GHe/wD68/wuYWWUc8/9mnhcr62vjc8C2YHLyaxmoaB00t6qavGOFwklH/bfE5g3Uqq5YuJJpJK5jadpdJFGbfdY9+hLjsLM187LPwcYQwrlVdoyfm0uXmT1nJ1Uo7r6nxHwvT00ZnrpDI7ci5sXdN7vJPX2Xr6QrV5qlhlZfvkkFQhBZqjv+/MpOJVQlkc8MawHZjQAGt5DTc+K26NN04KLbb5spylmd7GspTkIAgCAIAgCAIAgCAIAgCAIAgCA2MPrpIHiSJxa4fMdCNiPAqOrRhVjlmro6jJxd0XrDeM4J29nVsDSTvuw9D1ab+3VYNbourSeeg7+/wCf3QuwxMZK00Z+NMtqaqGWSON/etZwdG+wPgRpb1XHRua9Sg9JNacLNHuIt2Z7pEfjPDzqYiroXENAzFo1s0jcfeb1af8A5Yw2NjX/ALfErXn+7PvI6lFw7dMiHRU9brGW09Qd2E2jkP4T8J8P/quZq2F0leUOfFePPxIrQqbaP5ELX0MkLssrHMPiN/I7EeSu0q0KqzQdyGUXF2kjZoMcqIdGSuta2V3eb/a64Hoo6uEo1dZR19PY6jVnHZklQY+ZJYmvggJMjAHiMNcO+NQQqtXBqEJSjOWz0vpsSRq3aTSPmsx8Ne9rKanBD3DOWZnEhx1JJ35r2ng80U5VJbLS+glVs3aKNKr4hqZG5TKWt+7GAwf6bKengqEHdRu+/X3OJVpvS5H01O+R2WNrnuPJoJPyVic4wWaTsjhJt2ROtw2Gk71WRJL8NOw313HauGw8PzVB16uI0oaR/wCT+i4/uxNkjT1nq+X3JLCMIlxF/b1BLYW6Na0WBA+Fg5N5F25t7VsRiaeCj1dLWT3f37+4kp05VnmlsSXDVPG6snliaGQwN7JttifiN+ex18Qq2MnOOGhCbvKTzP6ElGKdRyWy0M2KcX01PmEIEsjjclv2SfxP52HS/ILih0ZXrWdTspevodTxEIfDqyh4vjEtS/NK69tmjRrfIfrut7D4anQjlgvuUZ1JTd2aCsHAQBAEAQBAEAQBAEAQBAEAQBAEAQBASeCYU2pdk7Zkb/ha8HveRvv4KricQ6CzZW13cCSnTU3a9iy0fC1dAHNY+J8bhZ0Zc6zxz0Le6ddwQVm1OkMLVack1JbPTT56liNCrHRWsTHCbp4b088T2sH7t5s4Ac2Fw9bE+XRU8eqNT+rTkm+K28/uTUM8exJFW424e+jv7WMfUvPL4HdPAHl6jotTo3G9dHJN9pfNfu5VxFHI7rYj6DiKaNuR2WWP/DlAcLeBOo91Yq4KlN5l2Zc1p+DiNaSVnqu8zGooJB3opYHf5bg9vs83HkFzkxcHpJSXfo/ke3pPdNeBno8Pog9j21pblc11nxkHQ30O3LoVHUrYrK4ule/JnUYU7pqXyPKjC6PO5zq4EFxNmxuJ1N9T19EhiMTlSVH1Z44U73zfIwtfh8d7NnndyDiI2/6TmXbWMnxjFd2r+eh5ekubPio4lly5IWsgjtbLGNT1u8972suoYGnmzVG5Pv8AtseOtK1o6I84YwR1XNY37NpvI79L/eP+5TG4tYanpu9l+8EKNJ1Jdxf+IpZWRCCkicXOGW7QAI2c9Tpe2g6br5/BxpyqdbXkrLnxZfquSjlgivO4ZrnxNhaY4Yh/Dzkknm55DTmJ6Xt4LRWPwsajqO8pc7e2unuV+oquOXZEFjmAClFnzsdJ/htBJt1JOwV/DYx4h3jBpc2QVKXV7vUhVdIggCAIAgCAIAgCAIAgCAIAgCAIAgCAIAgJzC+K6qCwD87R8LxfTwP2vmqNfo6hV1as+a/bE0MROPEl2/tDl5wMPk5w/Qqm+hafCb9Cb+ZLkfE3H0jgWup4y0ixBJNwuo9Dwi7qbuePFt6NIr8hZO60NO5rj8Mbi4X/AJS0kD1Wgs1KN6k7rvVvqV3aT7KNkcK1lr9g73Zf2zKL/wAhhr2z+/2OuoqciNraOSF2WVjmO6OFvbqrVOrCos0HdEcouLsz2hoJZiRExzyN8o28zsF5VrU6SvN2PYxcvhRIv4VrAL9g70LSfYFVl0hhm7Z18/sd9RU5GjHkidaaFxcN2OcWeVxlzfNTvNUjenJW57/WxwrRfaRYaPjh0TQyOmia0bAF3/vqs+p0TGpLNObb8ixHFOKsoo2D+0OX/AZf+Y/lZR/+Fh/zfodfzJciNxHjSql0DhEOjBr/AHG59rKzR6Lw9PVq/iRTxNSXcV5xubnUnmVopWIDxAEAQBAEAQBAEAQBAEAQBAEAQBAEAQBAEAQExgUdG/u1LpGOvo5pGUj8XdJB8dlTxUsTHWik1y4/klpqm9J3Re8L4boC28bWSj7xdn/Wywa+OxidpNx8rF6FClw1JmaeGnYMzmRMG2zR6BUowq1paJyfqStxgtdCsYhx22+SljdK8mwJBAJ8GjvH5LUo9EStmrSsv3yRWni1tBXNpuLPZHmxHsGNcLtiDXOeT4tJI9vcKJ4eEp5cJmbW74fQ76xpXq28BPi0zmdph4gliaNY8rg9p/lBHtYHzSOGpKWXFZoyfHS3seOpJq9KzRr4Zx3G45KhhidexI1aD4/EPYqSt0RNdqk8y+f2Z5DFp6SVizB0NQzTJKw+Tgsy1WjLjF+hY7M1zRBYrw3h7ReQNi8Q/J8ibfJXqGOxjdoXl5XIZ0aK30KHjbKRpy0pkfrq95Fv6RYH1K38M8RJXrWXcvqUanVrSFyLVojCAIAgCAIAgCAIAgCAIAgCAIAgCAIAgCAIAgCAID1riNjbyRq+4MsEL5XtY27nONmjxP6LiUo04uT0SPUnJ2Oj02HwYXTmZ1ny2tm5ucdmt6D/AGuvm51quPrKmtI/TmzQUI0IZnuc6r6180jpJHXc75dAByA6L6OlShSgoQWiKEpOTuzJhOJSU8gkjOo3HJw5g+C5r0IV4OExCbg7ov8Ai2Dw4jA2oh7shbcHrbdr/XS/LyXz9DE1MFVdKprH91RfnTjWjmjuc4cHMcWm7XAkEbWI0INl9InGaTWqM/VGNxvvr5rpaHgQBAEAQBAEAQBAEAQBAEAQBAEAQBAEAQBAW7hLheOaMz1BIZc5W3yggfaLndL9DyKx8f0hOlPqqS19fQtUKCks0tjHxdww2BongJMRIBF82W/2SHc2nbUnUhddH9ISrS6ur8Xv+TyvQUFmjsVVaxWCAIAgLFwdi1PSvfJMHl5Fm5QCAPi57nRZ3SOGrV4qMLW4k9CpCDbkY+LeIvpb25QWxs2B3LuZIHsP+V1gMF/Gi82smK9brHpsSeKcLwsoRUMzZ8kbjd2ney5tLeJVWh0hUniuqla12vS9iSdCKpZluZOFeFIainEsue5c62V1tAbbW6grnH9I1aNbJC1tD2hh4zhmZH8JcSikL2SBzo3G/dtdrtr68iLeysY/AvEpSjpJexHQr9XdPY1uLcQgqJRLCHAkWfmAFyNiNd7aHyClwFGrRp5Klu45rzjOV4kGrxCEAQBAEBv4FhhqZ2xA2vq49Gj7R8+niQq+KxCoUnUf6zunDPLKXHGeDYOxeae/aRi9s2bMQLkOB2JG1rbrGw/SlbrEqvwvutYuVMNDL2d0c/X0JQCAIAgCAIAgCAIAgCAIAgPCUBbuMHmOlo4L2HZhzgNiQG2PuXFZHR6U69Wr32Xz/Baru0IxHCzzLRVlOSe6zO3XQaEkeAuz5lMclTxVKrzdn++YovNTlEqS1yqEAQBAEB4UB1R7c1FkJ0NHe3jkGq+UTy4nMv8An9TTetO3cfHCJyQUsevfjlkO33mkf+YXXSHbq1J8ml8n9jyhpGK53ZzB25819QtjNPF6AgCAIAgCAsf7P3gVjb82PA87A/kCs3pZN4Z25osYV/1DbnpanDXzStY18cndz62F3XGZoN77jprvqoY1KGPjGDdmuHhyOnGdBt20ZUAtgqnqAIAgCAIAgCAIAgCAIAgPCgLZxxZ0dFINnQ6ezD+qyejNJ1oPhL7lrE6qD7vsODBlgrZT9kRZfXK4/qNPEJ0k81WjBb3+ww+kZvuKmFrFU9QBAEAQHhQHT6Z4z0UZ2lpHtOl/hjPtYFfLzXZrTX+M0/nI0k9YrmvsfdEwMqqaK1iyjdcdO9GPzaVzUeahUnzn9/uIq04rkvscvdufNfUrYzTxegIAgCAIAgN3CqCaUl0AJdGM5IIBb0Iud9OSgr1qVNJVdpaHcISlrHgXbhnig1bjT1DGkvabEDRwtqC035X8NFh43o/+MuupPZlyjX6zsSRQKqHI97L3yuc2/WxI/RfQwlmipc1cotWbRjXR4EAQBAEAQBAEAQBAEAQBAX3h10NdStpZjaSL7NrB2XUNLSRrYaHyF918/i1VwmIdemtJenff6F6llqwyS3R8cUOgoqX6JDYvkPeubute5c4gb6AAaabbLrAqriq/X1Nlty8F9TytlpwyR4lFW8UggCAIAgPCgOiOqQ2bDDcW7ItPheNoHzsvnVTcqWJXff0bL7laVPwM8E4OLSXIs2nAB9Wn83FRyhbo+PfL7nSf9w/A5s7c+a+lWxnHi9AQBAEAQBAT3BOItgqgXmzXtLCTyJIIv0Fxus/pOhKrQajutSfDzUZ6lzhwekoS+qBI0OXMQQL8mAC5J256LFlisTi0qFv3vLap06V5nMJZC5xcd3Ek+ZNz+a+pjFRSS4Ga3fU+V6AgCAIAgCAIAgCAIAgCAIADbUIATzQBAEAQBAEAQHlkAsgPUAQBAEAQBAEAQHpcdBc2G3h5JZA8QBAEAQ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4714884"/>
            <a:ext cx="1428760" cy="108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3571876"/>
            <a:ext cx="20764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eta para a direita 8"/>
          <p:cNvSpPr/>
          <p:nvPr/>
        </p:nvSpPr>
        <p:spPr>
          <a:xfrm>
            <a:off x="1785918" y="5072074"/>
            <a:ext cx="42862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785926"/>
            <a:ext cx="20002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75" y="1785928"/>
            <a:ext cx="1571636" cy="1336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857364"/>
            <a:ext cx="4572000" cy="3929090"/>
          </a:xfrm>
        </p:spPr>
        <p:txBody>
          <a:bodyPr>
            <a:noAutofit/>
          </a:bodyPr>
          <a:lstStyle/>
          <a:p>
            <a:pPr algn="just"/>
            <a:r>
              <a:rPr lang="pt-BR" sz="2200" dirty="0" smtClean="0"/>
              <a:t>Rotulagem: Especificações, orientação de uso e informações do fabricante</a:t>
            </a:r>
          </a:p>
          <a:p>
            <a:pPr algn="just"/>
            <a:endParaRPr lang="pt-BR" sz="2200" dirty="0" smtClean="0"/>
          </a:p>
          <a:p>
            <a:pPr algn="just"/>
            <a:endParaRPr lang="pt-BR" sz="2200" dirty="0" smtClean="0"/>
          </a:p>
          <a:p>
            <a:pPr algn="just"/>
            <a:endParaRPr lang="pt-BR" sz="2200" dirty="0" smtClean="0"/>
          </a:p>
          <a:p>
            <a:pPr algn="just"/>
            <a:endParaRPr lang="pt-BR" sz="2200" dirty="0" smtClean="0"/>
          </a:p>
          <a:p>
            <a:pPr algn="just"/>
            <a:r>
              <a:rPr lang="pt-BR" sz="2200" dirty="0" smtClean="0"/>
              <a:t>Orientação, treinamento e proteção de trabalhadores (Responsabilidade do empregador)</a:t>
            </a:r>
          </a:p>
          <a:p>
            <a:pPr algn="just"/>
            <a:endParaRPr lang="pt-BR" sz="2200" dirty="0" smtClean="0"/>
          </a:p>
          <a:p>
            <a:pPr algn="just"/>
            <a:endParaRPr lang="pt-BR" sz="22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57159" y="285728"/>
            <a:ext cx="8286808" cy="914400"/>
          </a:xfrm>
        </p:spPr>
        <p:txBody>
          <a:bodyPr/>
          <a:lstStyle/>
          <a:p>
            <a:pPr algn="ctr"/>
            <a:r>
              <a:rPr sz="4000" smtClean="0"/>
              <a:t>Pesticidas</a:t>
            </a:r>
            <a:endParaRPr lang="pt-BR" sz="4000" dirty="0"/>
          </a:p>
        </p:txBody>
      </p:sp>
      <p:pic>
        <p:nvPicPr>
          <p:cNvPr id="105474" name="Picture 2" descr="https://encrypted-tbn0.gstatic.com/images?q=tbn:ANd9GcT2kneLmEGTh_tzlHbaiAorIAexupXB-21KAL7RqxybOifDUvAU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5" y="285728"/>
            <a:ext cx="2193587" cy="1643074"/>
          </a:xfrm>
          <a:prstGeom prst="rect">
            <a:avLst/>
          </a:prstGeom>
          <a:noFill/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571878"/>
            <a:ext cx="2214578" cy="142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9" y="4786322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478" name="Picture 6" descr="http://2.bp.blogspot.com/--OCBSMGqkFg/TdMLxByE5uI/AAAAAAAAA2M/PZX0wrGAhkY/s1600/Desinfetant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1357298"/>
            <a:ext cx="1454356" cy="1785950"/>
          </a:xfrm>
          <a:prstGeom prst="rect">
            <a:avLst/>
          </a:prstGeom>
          <a:noFill/>
        </p:spPr>
      </p:pic>
      <p:pic>
        <p:nvPicPr>
          <p:cNvPr id="105480" name="Picture 8" descr="http://74.220.207.63/~agrosoft/agroarquivos/12640285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2380" y="2000240"/>
            <a:ext cx="1931621" cy="2124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1857364"/>
            <a:ext cx="4572000" cy="3929090"/>
          </a:xfrm>
        </p:spPr>
        <p:txBody>
          <a:bodyPr>
            <a:noAutofit/>
          </a:bodyPr>
          <a:lstStyle/>
          <a:p>
            <a:pPr algn="just"/>
            <a:r>
              <a:rPr lang="pt-BR" sz="2400" dirty="0" smtClean="0"/>
              <a:t>Transporte, armazenamento e disposição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Manejo integrado de pragas MIP</a:t>
            </a:r>
          </a:p>
          <a:p>
            <a:pPr algn="just"/>
            <a:endParaRPr lang="pt-BR" sz="2400" dirty="0" smtClean="0"/>
          </a:p>
          <a:p>
            <a:pPr algn="just"/>
            <a:endParaRPr lang="pt-BR" sz="2400" dirty="0" smtClean="0"/>
          </a:p>
          <a:p>
            <a:pPr algn="just"/>
            <a:r>
              <a:rPr lang="pt-BR" sz="2400" dirty="0" smtClean="0"/>
              <a:t>Envenenamento</a:t>
            </a:r>
            <a:endParaRPr lang="pt-BR" sz="2400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57159" y="285728"/>
            <a:ext cx="8286808" cy="914400"/>
          </a:xfrm>
        </p:spPr>
        <p:txBody>
          <a:bodyPr/>
          <a:lstStyle/>
          <a:p>
            <a:pPr algn="ctr"/>
            <a:r>
              <a:rPr sz="4000" dirty="0" smtClean="0"/>
              <a:t>Pesticidas</a:t>
            </a:r>
            <a:endParaRPr lang="pt-BR" sz="4000" dirty="0"/>
          </a:p>
        </p:txBody>
      </p:sp>
      <p:pic>
        <p:nvPicPr>
          <p:cNvPr id="106498" name="Picture 2" descr="http://4.bp.blogspot.com/-XFLPnM6L5J0/UOl-QNxOZ0I/AAAAAAAAO2A/9Ilk0pl6XZ4/s320/GEDC06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357168"/>
            <a:ext cx="2095494" cy="1571621"/>
          </a:xfrm>
          <a:prstGeom prst="rect">
            <a:avLst/>
          </a:prstGeom>
          <a:noFill/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9" y="1571614"/>
            <a:ext cx="2214578" cy="152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3" y="3357562"/>
            <a:ext cx="4000496" cy="105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4714884"/>
            <a:ext cx="21812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4643448"/>
            <a:ext cx="26098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sz="2000" dirty="0" smtClean="0"/>
              <a:t>Ainda a uma grande necessidade de conscientização social sobre a presença de produtos tóxicos na dia-a-dia;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Não há uma fiscalização intensa para o controle;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Ainda prefere-se a remediação do que a prevenção;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O Manejo Integrado de Pragas é uma das novas alternativas para redução do uso de pesticidas;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Necessidade de novas ideias e projetos que viabilizem as estratégias para a redução do impacto de produtos </a:t>
            </a:r>
            <a:r>
              <a:rPr lang="pt-BR" sz="2000" smtClean="0"/>
              <a:t>químicos tóxicos;</a:t>
            </a:r>
            <a:endParaRPr lang="pt-BR" sz="2000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57159" y="285728"/>
            <a:ext cx="8286808" cy="914400"/>
          </a:xfrm>
        </p:spPr>
        <p:txBody>
          <a:bodyPr/>
          <a:lstStyle/>
          <a:p>
            <a:pPr algn="ctr"/>
            <a:r>
              <a:rPr sz="4000" dirty="0" smtClean="0"/>
              <a:t>Considerações Finais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759083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829196"/>
          </a:xfrm>
        </p:spPr>
        <p:txBody>
          <a:bodyPr>
            <a:normAutofit fontScale="92500" lnSpcReduction="10000"/>
          </a:bodyPr>
          <a:lstStyle/>
          <a:p>
            <a:r>
              <a:rPr lang="pt-BR" sz="1800" dirty="0" smtClean="0"/>
              <a:t>Substâncias químicas perigosas à saúde e ao ambiente / Organização Mundial da Saúde, Programa Internacional de Segurança Química; tradução Janaína Conrado Lyra da Fonseca, Mary Rosa Rodrigues de </a:t>
            </a:r>
            <a:r>
              <a:rPr lang="pt-BR" sz="1800" dirty="0" err="1" smtClean="0"/>
              <a:t>Marchi</a:t>
            </a:r>
            <a:r>
              <a:rPr lang="pt-BR" sz="1800" dirty="0" smtClean="0"/>
              <a:t>, </a:t>
            </a:r>
            <a:r>
              <a:rPr lang="pt-BR" sz="1800" dirty="0" err="1" smtClean="0"/>
              <a:t>Jassyara</a:t>
            </a:r>
            <a:r>
              <a:rPr lang="pt-BR" sz="1800" dirty="0" smtClean="0"/>
              <a:t> Conrado Lyra da Fonseca. -- São Paulo: Cultura Acadêmica, 2008.</a:t>
            </a:r>
          </a:p>
          <a:p>
            <a:endParaRPr lang="pt-BR" sz="1800" dirty="0" smtClean="0">
              <a:hlinkClick r:id="rId2"/>
            </a:endParaRPr>
          </a:p>
          <a:p>
            <a:r>
              <a:rPr lang="pt-BR" sz="1800" dirty="0" smtClean="0"/>
              <a:t>Plantas Tóxicas: Conhecimento e Prevenção de Acidentes, Oliveira, </a:t>
            </a:r>
            <a:r>
              <a:rPr lang="pt-BR" sz="1800" dirty="0" err="1" smtClean="0"/>
              <a:t>Rejane</a:t>
            </a:r>
            <a:r>
              <a:rPr lang="pt-BR" sz="1800" dirty="0" smtClean="0"/>
              <a:t> B.; Godoy, Silvana A.p.; Costa, Fernando Batista da, São Paulo: </a:t>
            </a:r>
            <a:r>
              <a:rPr lang="pt-BR" sz="1800" dirty="0" err="1" smtClean="0"/>
              <a:t>Holos</a:t>
            </a:r>
            <a:r>
              <a:rPr lang="pt-BR" sz="1800" dirty="0" smtClean="0"/>
              <a:t>, 2003.</a:t>
            </a:r>
          </a:p>
          <a:p>
            <a:endParaRPr lang="pt-BR" sz="1800" dirty="0" smtClean="0"/>
          </a:p>
          <a:p>
            <a:r>
              <a:rPr lang="pt-BR" sz="1800" dirty="0" smtClean="0">
                <a:hlinkClick r:id="rId2"/>
              </a:rPr>
              <a:t>http://andrecafe.blogspot.com.br/2012_01_01_archive.html</a:t>
            </a:r>
            <a:r>
              <a:rPr lang="pt-BR" sz="1800" dirty="0" smtClean="0"/>
              <a:t>  Acessado em 08 de novembro de 2013.</a:t>
            </a:r>
          </a:p>
          <a:p>
            <a:endParaRPr lang="pt-BR" sz="1800" dirty="0" smtClean="0"/>
          </a:p>
          <a:p>
            <a:r>
              <a:rPr lang="pt-BR" sz="1800" dirty="0" smtClean="0">
                <a:hlinkClick r:id="rId3"/>
              </a:rPr>
              <a:t>http://www.achetudoeregiao.com.br/arvores/plantas_toxicas.htm</a:t>
            </a:r>
            <a:r>
              <a:rPr lang="pt-BR" sz="1800" dirty="0" smtClean="0"/>
              <a:t> Acessado em 10 de novembro de 2013</a:t>
            </a:r>
          </a:p>
          <a:p>
            <a:endParaRPr lang="pt-BR" sz="1800" dirty="0" smtClean="0"/>
          </a:p>
          <a:p>
            <a:r>
              <a:rPr lang="pt-BR" sz="1800" dirty="0" err="1" smtClean="0"/>
              <a:t>Maraschin</a:t>
            </a:r>
            <a:r>
              <a:rPr lang="pt-BR" sz="1800" dirty="0" smtClean="0"/>
              <a:t>, L. - AVALIAÇÃO DO GRAU DE CONTAMINAÇÃO POR PESTICIDAS NA ÁGUA DOS PRINCIPAIS RIOS FORMADORES DO PANTANAL MATO-GROSSENSE - UNIVERSIDADE FEDERAL DE MATO GROSSO, INSTITUTO DE SAÚDE COLETIVA, PROGRAMA DE PÓS-GRADUAÇÃO EM SAÚDE E AMBIENTE, Cuiabá – Mato Grosso, 2003 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57159" y="285728"/>
            <a:ext cx="8286808" cy="914400"/>
          </a:xfrm>
        </p:spPr>
        <p:txBody>
          <a:bodyPr/>
          <a:lstStyle/>
          <a:p>
            <a:pPr algn="ctr"/>
            <a:r>
              <a:rPr sz="4000" smtClean="0"/>
              <a:t>Referências Bibliográficas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t-BR" sz="6600" dirty="0" smtClean="0"/>
              <a:t>OBRIGADO</a:t>
            </a:r>
            <a:endParaRPr lang="pt-BR" sz="66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037" y="149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Ocorrência de produtos tóxicos:</a:t>
            </a:r>
            <a:br>
              <a:rPr lang="pt-BR" dirty="0" smtClean="0"/>
            </a:br>
            <a:r>
              <a:rPr lang="pt-BR" b="1" dirty="0" smtClean="0"/>
              <a:t>Naturais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2682" y="1398607"/>
            <a:ext cx="4499992" cy="2664296"/>
          </a:xfrm>
        </p:spPr>
        <p:txBody>
          <a:bodyPr>
            <a:normAutofit fontScale="32500" lnSpcReduction="20000"/>
          </a:bodyPr>
          <a:lstStyle/>
          <a:p>
            <a:r>
              <a:rPr lang="pt-BR" sz="6700" b="1" dirty="0" smtClean="0"/>
              <a:t>Fluoreto</a:t>
            </a:r>
            <a:r>
              <a:rPr lang="pt-BR" sz="6700" dirty="0" smtClean="0"/>
              <a:t>:</a:t>
            </a:r>
          </a:p>
          <a:p>
            <a:pPr lvl="1"/>
            <a:r>
              <a:rPr lang="pt-BR" sz="6300" dirty="0" smtClean="0"/>
              <a:t>Água, solo, ar e alimentos</a:t>
            </a:r>
          </a:p>
          <a:p>
            <a:pPr lvl="1"/>
            <a:r>
              <a:rPr lang="pt-BR" sz="6300" dirty="0" smtClean="0"/>
              <a:t>[0,5 a 1,0 mg/L] Previne cáries</a:t>
            </a:r>
          </a:p>
          <a:p>
            <a:pPr lvl="1"/>
            <a:r>
              <a:rPr lang="pt-BR" sz="6300" dirty="0" smtClean="0"/>
              <a:t>Exposição excessiva</a:t>
            </a:r>
          </a:p>
          <a:p>
            <a:pPr lvl="2"/>
            <a:r>
              <a:rPr lang="pt-BR" sz="5900" dirty="0" smtClean="0"/>
              <a:t>Fluorose dental</a:t>
            </a:r>
          </a:p>
          <a:p>
            <a:pPr lvl="2"/>
            <a:r>
              <a:rPr lang="pt-BR" sz="5900" dirty="0" smtClean="0"/>
              <a:t>Fluorose esquelética </a:t>
            </a:r>
          </a:p>
          <a:p>
            <a:pPr lvl="2"/>
            <a:endParaRPr lang="pt-BR" sz="5900" dirty="0" smtClean="0"/>
          </a:p>
          <a:p>
            <a:pPr marL="0" indent="0">
              <a:buNone/>
            </a:pPr>
            <a:r>
              <a:rPr lang="pt-BR" sz="6700" dirty="0"/>
              <a:t>	</a:t>
            </a:r>
            <a:endParaRPr lang="pt-BR" sz="6700" dirty="0">
              <a:sym typeface="Wingdings" panose="05000000000000000000" pitchFamily="2" charset="2"/>
            </a:endParaRPr>
          </a:p>
          <a:p>
            <a:endParaRPr lang="pt-BR" sz="6700" dirty="0" smtClean="0"/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047" y="1487703"/>
            <a:ext cx="2996314" cy="2088671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054064" y="357567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Fluorose dental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63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337" y="908720"/>
            <a:ext cx="5395647" cy="5949280"/>
          </a:xfrm>
        </p:spPr>
        <p:txBody>
          <a:bodyPr>
            <a:normAutofit/>
          </a:bodyPr>
          <a:lstStyle/>
          <a:p>
            <a:r>
              <a:rPr lang="pt-BR" b="1" dirty="0" smtClean="0">
                <a:sym typeface="Wingdings" panose="05000000000000000000" pitchFamily="2" charset="2"/>
              </a:rPr>
              <a:t>Arsênio</a:t>
            </a:r>
            <a:r>
              <a:rPr lang="pt-BR" dirty="0">
                <a:sym typeface="Wingdings" panose="05000000000000000000" pitchFamily="2" charset="2"/>
              </a:rPr>
              <a:t>: </a:t>
            </a:r>
            <a:endParaRPr lang="pt-BR" dirty="0" smtClean="0">
              <a:sym typeface="Wingdings" panose="05000000000000000000" pitchFamily="2" charset="2"/>
            </a:endParaRP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Fontes naturais, industriais e agrícolas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Presente em muitos minerais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Liberado na atmosfera: fundição inicial de minérios não ferrosos</a:t>
            </a:r>
          </a:p>
          <a:p>
            <a:pPr lvl="1"/>
            <a:endParaRPr lang="pt-BR" dirty="0">
              <a:sym typeface="Wingdings" panose="05000000000000000000" pitchFamily="2" charset="2"/>
            </a:endParaRPr>
          </a:p>
          <a:p>
            <a:r>
              <a:rPr lang="pt-BR" dirty="0" smtClean="0"/>
              <a:t>Exposição </a:t>
            </a:r>
            <a:r>
              <a:rPr lang="pt-BR" dirty="0"/>
              <a:t>excessiva: </a:t>
            </a:r>
            <a:endParaRPr lang="pt-BR" dirty="0" smtClean="0"/>
          </a:p>
          <a:p>
            <a:pPr lvl="1"/>
            <a:r>
              <a:rPr lang="pt-BR" dirty="0" smtClean="0"/>
              <a:t>Hiperpigmentação</a:t>
            </a:r>
          </a:p>
          <a:p>
            <a:pPr lvl="1"/>
            <a:r>
              <a:rPr lang="pt-BR" dirty="0" smtClean="0"/>
              <a:t> Queratose </a:t>
            </a:r>
            <a:r>
              <a:rPr lang="pt-BR" dirty="0"/>
              <a:t>(endurecimento de </a:t>
            </a:r>
            <a:r>
              <a:rPr lang="pt-BR" dirty="0" smtClean="0"/>
              <a:t>pele)</a:t>
            </a:r>
          </a:p>
          <a:p>
            <a:pPr marL="457200" lvl="1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3037" y="149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</a:t>
            </a:r>
            <a:br>
              <a:rPr lang="pt-BR" dirty="0" smtClean="0"/>
            </a:br>
            <a:r>
              <a:rPr lang="pt-BR" b="1" dirty="0" smtClean="0"/>
              <a:t>Naturais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619" y="3330685"/>
            <a:ext cx="2243019" cy="2718811"/>
          </a:xfrm>
          <a:prstGeom prst="rect">
            <a:avLst/>
          </a:prstGeom>
        </p:spPr>
      </p:pic>
      <p:pic>
        <p:nvPicPr>
          <p:cNvPr id="7" name="Picture 8" descr="mãos com manchas pret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493" y="1142101"/>
            <a:ext cx="2890343" cy="216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26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78616" y="881066"/>
            <a:ext cx="5395647" cy="5949280"/>
          </a:xfrm>
        </p:spPr>
        <p:txBody>
          <a:bodyPr>
            <a:normAutofit lnSpcReduction="10000"/>
          </a:bodyPr>
          <a:lstStyle/>
          <a:p>
            <a:r>
              <a:rPr lang="pt-BR" b="1" dirty="0" smtClean="0">
                <a:sym typeface="Wingdings" panose="05000000000000000000" pitchFamily="2" charset="2"/>
              </a:rPr>
              <a:t>Arsênio</a:t>
            </a:r>
            <a:r>
              <a:rPr lang="pt-BR" dirty="0">
                <a:sym typeface="Wingdings" panose="05000000000000000000" pitchFamily="2" charset="2"/>
              </a:rPr>
              <a:t>: </a:t>
            </a:r>
            <a:endParaRPr lang="pt-BR" dirty="0" smtClean="0">
              <a:sym typeface="Wingdings" panose="05000000000000000000" pitchFamily="2" charset="2"/>
            </a:endParaRP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Fontes naturais, industriais e agrícolas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Presente em muitos minerais</a:t>
            </a:r>
          </a:p>
          <a:p>
            <a:pPr lvl="1"/>
            <a:r>
              <a:rPr lang="pt-BR" dirty="0" smtClean="0">
                <a:sym typeface="Wingdings" panose="05000000000000000000" pitchFamily="2" charset="2"/>
              </a:rPr>
              <a:t>Liberado na atmosfera: fundição inicial de minérios não ferrosos</a:t>
            </a:r>
          </a:p>
          <a:p>
            <a:pPr lvl="1"/>
            <a:endParaRPr lang="pt-BR" dirty="0">
              <a:sym typeface="Wingdings" panose="05000000000000000000" pitchFamily="2" charset="2"/>
            </a:endParaRPr>
          </a:p>
          <a:p>
            <a:r>
              <a:rPr lang="pt-BR" dirty="0" smtClean="0"/>
              <a:t>Exposição </a:t>
            </a:r>
            <a:r>
              <a:rPr lang="pt-BR" dirty="0"/>
              <a:t>excessiva: </a:t>
            </a:r>
            <a:endParaRPr lang="pt-BR" dirty="0" smtClean="0"/>
          </a:p>
          <a:p>
            <a:pPr lvl="1"/>
            <a:r>
              <a:rPr lang="pt-BR" dirty="0" smtClean="0"/>
              <a:t>Hiperpigmentação</a:t>
            </a:r>
          </a:p>
          <a:p>
            <a:pPr lvl="1"/>
            <a:r>
              <a:rPr lang="pt-BR" dirty="0" smtClean="0"/>
              <a:t> Queratose </a:t>
            </a:r>
            <a:r>
              <a:rPr lang="pt-BR" dirty="0"/>
              <a:t>(endurecimento de </a:t>
            </a:r>
            <a:r>
              <a:rPr lang="pt-BR" dirty="0" smtClean="0"/>
              <a:t>pele)</a:t>
            </a:r>
          </a:p>
          <a:p>
            <a:pPr lvl="1"/>
            <a:r>
              <a:rPr lang="pt-BR" dirty="0" smtClean="0"/>
              <a:t>Câncer de pele</a:t>
            </a:r>
          </a:p>
          <a:p>
            <a:pPr marL="457200" lvl="1" indent="0">
              <a:buNone/>
            </a:pPr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53037" y="149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</a:t>
            </a:r>
            <a:br>
              <a:rPr lang="pt-BR" dirty="0" smtClean="0"/>
            </a:br>
            <a:r>
              <a:rPr lang="pt-BR" b="1" dirty="0" smtClean="0"/>
              <a:t>Naturais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697" y="3518412"/>
            <a:ext cx="3942277" cy="18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3037" y="149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Ocorrência de produtos tóxicos:</a:t>
            </a:r>
          </a:p>
          <a:p>
            <a:r>
              <a:rPr lang="pt-BR" b="1" dirty="0" smtClean="0"/>
              <a:t>Alimentos</a:t>
            </a:r>
            <a:endParaRPr lang="pt-BR" b="1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91784011"/>
              </p:ext>
            </p:extLst>
          </p:nvPr>
        </p:nvGraphicFramePr>
        <p:xfrm>
          <a:off x="833765" y="1157988"/>
          <a:ext cx="7848872" cy="5700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836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Classic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TC030006182[[fn=Classic Theme 2007]]</Template>
  <TotalTime>944</TotalTime>
  <Words>3368</Words>
  <Application>Microsoft Office PowerPoint</Application>
  <PresentationFormat>Apresentação na tela (4:3)</PresentationFormat>
  <Paragraphs>650</Paragraphs>
  <Slides>55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57" baseType="lpstr">
      <vt:lpstr>Classic</vt:lpstr>
      <vt:lpstr>Imagem de Bitmap</vt:lpstr>
      <vt:lpstr>Produtos Químicos Tóxicos</vt:lpstr>
      <vt:lpstr>Introdução</vt:lpstr>
      <vt:lpstr>Introdução Produtos Químicos Tóxicos </vt:lpstr>
      <vt:lpstr>Introdução</vt:lpstr>
      <vt:lpstr>Substâncias químicas tóxicas</vt:lpstr>
      <vt:lpstr>Ocorrência de produtos tóxicos: Naturais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Ocorrência de produtos tóxicos: Fontes Industriais</vt:lpstr>
      <vt:lpstr>Ocorrência de produtos tóxicos: Resíduos liberados</vt:lpstr>
      <vt:lpstr>Apresentação do PowerPoint</vt:lpstr>
      <vt:lpstr>Ocorrência de produtos tóxicos: Algumas ocorrências</vt:lpstr>
      <vt:lpstr>Apresentação do PowerPoint</vt:lpstr>
      <vt:lpstr>Ocorrência de produtos tóxicos: Agricultura e Pecuária</vt:lpstr>
      <vt:lpstr>Ocorrência de produtos tóxicos: Agricultura e Pecuária</vt:lpstr>
      <vt:lpstr>Ocorrência de produtos tóxicos: Agricultura e Pecuária</vt:lpstr>
      <vt:lpstr>Apresentação do PowerPoint</vt:lpstr>
      <vt:lpstr>Apresentação do PowerPoint</vt:lpstr>
      <vt:lpstr>Fontes urbanas de contaminações químicas</vt:lpstr>
      <vt:lpstr>EFEITOS DE SUBSTÂNCIAS TÓXICAS NO ORGANISMO</vt:lpstr>
      <vt:lpstr>Efeitos de substâncias tóxicas no organismo</vt:lpstr>
      <vt:lpstr>Efeitos de substâncias tóxicas no organismo</vt:lpstr>
      <vt:lpstr> Efeitos no sistema respiratório</vt:lpstr>
      <vt:lpstr> Efeitos no sistema respiratório</vt:lpstr>
      <vt:lpstr> Efeitos no sistema respiratório</vt:lpstr>
      <vt:lpstr> Efeitos sobre o Fígado</vt:lpstr>
      <vt:lpstr>Efeito sobre os Rins</vt:lpstr>
      <vt:lpstr>Efeito sobre os Rins</vt:lpstr>
      <vt:lpstr>Efeitos no sistema nervoso</vt:lpstr>
      <vt:lpstr>Efeitos no sistema nervoso</vt:lpstr>
      <vt:lpstr>EFEITOS DAS SUBSTÂNCIAS QUÍMICAS NO AMBIENTE</vt:lpstr>
      <vt:lpstr>Apresentação do PowerPoint</vt:lpstr>
      <vt:lpstr>Substâncias químicas nos ambientes aquáticos</vt:lpstr>
      <vt:lpstr>Substâncias químicas nos ambientes aquáticos</vt:lpstr>
      <vt:lpstr>Efeitos sobre os ecossistemas terrestres</vt:lpstr>
      <vt:lpstr>Chuva ácida</vt:lpstr>
      <vt:lpstr>Chuva ácida</vt:lpstr>
      <vt:lpstr>Apresentação do PowerPoint</vt:lpstr>
      <vt:lpstr>Ciclo de Vida</vt:lpstr>
      <vt:lpstr>Ciclo de Vida</vt:lpstr>
      <vt:lpstr>Apresentação do PowerPoint</vt:lpstr>
      <vt:lpstr>Prevenção x Redução</vt:lpstr>
      <vt:lpstr>Apresentação do PowerPoint</vt:lpstr>
      <vt:lpstr>Apresentação do PowerPoint</vt:lpstr>
      <vt:lpstr>Pesticidas</vt:lpstr>
      <vt:lpstr>Pesticidas</vt:lpstr>
      <vt:lpstr>Pesticidas</vt:lpstr>
      <vt:lpstr>Considerações Finais</vt:lpstr>
      <vt:lpstr>Referências Bibliográficas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Caio</dc:creator>
  <cp:lastModifiedBy>pa</cp:lastModifiedBy>
  <cp:revision>86</cp:revision>
  <dcterms:created xsi:type="dcterms:W3CDTF">2013-11-11T02:37:35Z</dcterms:created>
  <dcterms:modified xsi:type="dcterms:W3CDTF">2013-11-13T10:37:52Z</dcterms:modified>
</cp:coreProperties>
</file>