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8" r:id="rId5"/>
    <p:sldId id="269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0" r:id="rId16"/>
    <p:sldId id="271" r:id="rId17"/>
    <p:sldId id="272" r:id="rId18"/>
    <p:sldId id="275" r:id="rId19"/>
    <p:sldId id="273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20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19/11/13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pt-BR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19/11/13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pt-BR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19/11/13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pt-BR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19/11/13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pt-BR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19/11/13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19/11/13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Drag picture to placeholder or click icon to add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19/11/13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19/11/13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19/11/13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19/11/13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pt-B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19/11/13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8F1B69E8-23E9-4C1F-AA2B-3C5BA6EDBEAE}" type="datetimeFigureOut">
              <a:rPr lang="en-US" smtClean="0"/>
              <a:t>19/11/13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hyperlink" Target="http://www.ghgprotocol.org/standards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jpeg"/><Relationship Id="rId3" Type="http://schemas.openxmlformats.org/officeDocument/2006/relationships/hyperlink" Target="http://www.youtube.com/watch?v=JiFfKZYTsVg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hyperlink" Target="http://cdiac.ornl.gov/trends/emis/tre_coun.html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hyperlink" Target="http://pt.wikipedia.org/wiki/Gases_do_efeito_estufa" TargetMode="External"/><Relationship Id="rId12" Type="http://schemas.openxmlformats.org/officeDocument/2006/relationships/hyperlink" Target="http://pt.wikipedia.org/wiki/Unidades_de_comprimento" TargetMode="External"/><Relationship Id="rId1" Type="http://schemas.openxmlformats.org/officeDocument/2006/relationships/slideLayout" Target="../slideLayouts/slideLayout8.xml"/><Relationship Id="rId2" Type="http://schemas.openxmlformats.org/officeDocument/2006/relationships/hyperlink" Target="http://www.slideshare.net/igorbrant/captulo-06-a-atmosfera-12702813" TargetMode="External"/><Relationship Id="rId3" Type="http://schemas.openxmlformats.org/officeDocument/2006/relationships/hyperlink" Target="http://www.ghgprotocolbrasil.com.br/arquivos/133/GHG_Categorias-Escopo3-definicao-curta_final.pdf" TargetMode="External"/><Relationship Id="rId4" Type="http://schemas.openxmlformats.org/officeDocument/2006/relationships/hyperlink" Target="http://ecoguia.cm-mirandela.pt/index.php?oid=88" TargetMode="External"/><Relationship Id="rId5" Type="http://schemas.openxmlformats.org/officeDocument/2006/relationships/hyperlink" Target="http://www1.folha.uol.com.br/ambiente/1106153-agropecuaristas-poderao-medir-emissoes-de-gases-de-efeito-estufa.shtml" TargetMode="External"/><Relationship Id="rId6" Type="http://schemas.openxmlformats.org/officeDocument/2006/relationships/hyperlink" Target="http://www.institutocarbonobrasil.org.br/mudancas_climaticas/efeito_estufa" TargetMode="External"/><Relationship Id="rId7" Type="http://schemas.openxmlformats.org/officeDocument/2006/relationships/hyperlink" Target="http://www.institutocarbonobrasil.org.br/noticias2/noticia=735601" TargetMode="External"/><Relationship Id="rId8" Type="http://schemas.openxmlformats.org/officeDocument/2006/relationships/hyperlink" Target="http://www.sinaldetransito.com.br/artigos/gases_efeito_estufa.pdf" TargetMode="External"/><Relationship Id="rId9" Type="http://schemas.openxmlformats.org/officeDocument/2006/relationships/hyperlink" Target="http://revistasafra.com.br/agronegocio-responde-por-60-das-emissoes-de-gases-do-efeito-estufa-no-brasil/" TargetMode="External"/><Relationship Id="rId10" Type="http://schemas.openxmlformats.org/officeDocument/2006/relationships/hyperlink" Target="http://www.youtube.com/watch?v=JiFfKZYTsV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Gases </a:t>
            </a:r>
            <a:r>
              <a:rPr lang="en-US" dirty="0" err="1" smtClean="0"/>
              <a:t>Atmosféricos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Amanda </a:t>
            </a:r>
            <a:r>
              <a:rPr lang="en-US" dirty="0" err="1" smtClean="0"/>
              <a:t>Jéssica</a:t>
            </a:r>
            <a:r>
              <a:rPr lang="en-US" dirty="0" smtClean="0"/>
              <a:t> da Silva</a:t>
            </a:r>
          </a:p>
          <a:p>
            <a:r>
              <a:rPr lang="en-US" dirty="0" smtClean="0"/>
              <a:t>Bianca Viana Loureiro</a:t>
            </a:r>
          </a:p>
          <a:p>
            <a:r>
              <a:rPr lang="en-US" dirty="0" err="1" smtClean="0"/>
              <a:t>Guilherme</a:t>
            </a:r>
            <a:r>
              <a:rPr lang="en-US" dirty="0" smtClean="0"/>
              <a:t> </a:t>
            </a:r>
            <a:r>
              <a:rPr lang="en-US" dirty="0" err="1" smtClean="0"/>
              <a:t>Scudeller</a:t>
            </a:r>
            <a:endParaRPr lang="en-US" dirty="0" smtClean="0"/>
          </a:p>
          <a:p>
            <a:r>
              <a:rPr lang="en-US" dirty="0" smtClean="0"/>
              <a:t>Marina </a:t>
            </a:r>
            <a:r>
              <a:rPr lang="en-US" dirty="0" err="1" smtClean="0"/>
              <a:t>Gagliardo</a:t>
            </a:r>
            <a:r>
              <a:rPr lang="en-US" dirty="0" smtClean="0"/>
              <a:t> </a:t>
            </a:r>
            <a:r>
              <a:rPr lang="en-US" dirty="0" err="1" smtClean="0"/>
              <a:t>Pires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276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6614" y="980837"/>
            <a:ext cx="2295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Método</a:t>
            </a:r>
            <a:r>
              <a:rPr lang="en-US" dirty="0" smtClean="0">
                <a:solidFill>
                  <a:srgbClr val="FFFFFF"/>
                </a:solidFill>
              </a:rPr>
              <a:t> Bottom-UP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76614" y="1640959"/>
            <a:ext cx="851218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pt-BR" sz="1600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 Os cálculos das emissões de gases do efeito estufa pelo método bottom-up podem ser realizados como procedimento adicional ao método top-down, desde que hajam dados locais detalhados e confiáveis sobre a tecnologia de motorização utilizada, qualidade do combustível, consumo, quilometragem, fatores de emissão levantados em laboratórios locais, estado de manutenção da frota e afins, para cada subgrupo de veículos com características similares. O IPCC recomenda esta prática como forma de aferição dos cálculos e consequente melhoria da qualidade da informação.</a:t>
            </a:r>
            <a:endParaRPr lang="pt-BR" sz="1600" dirty="0">
              <a:solidFill>
                <a:srgbClr val="FFFFFF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286000" y="366422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 Emiss</a:t>
            </a:r>
            <a:r>
              <a:rPr lang="pt-BR" baseline="-25000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i</a:t>
            </a:r>
            <a:r>
              <a:rPr lang="pt-BR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 = FE</a:t>
            </a:r>
            <a:r>
              <a:rPr lang="pt-BR" baseline="-25000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iabc</a:t>
            </a:r>
            <a:r>
              <a:rPr lang="pt-BR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 x Atividade </a:t>
            </a:r>
            <a:r>
              <a:rPr lang="pt-BR" baseline="-25000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abc</a:t>
            </a:r>
            <a:r>
              <a:rPr lang="pt-BR" baseline="-25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pt-BR" baseline="-250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76614" y="4506347"/>
            <a:ext cx="861586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pt-BR" sz="1600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 Emiss</a:t>
            </a:r>
            <a:r>
              <a:rPr lang="pt-BR" sz="1600" baseline="-25000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i </a:t>
            </a:r>
            <a:r>
              <a:rPr lang="pt-BR" sz="1600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= emissões de um gás i;</a:t>
            </a:r>
          </a:p>
          <a:p>
            <a:pPr algn="just">
              <a:buFont typeface="Wingdings" pitchFamily="2" charset="2"/>
              <a:buChar char="§"/>
            </a:pPr>
            <a:r>
              <a:rPr lang="pt-BR" sz="1600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 FE</a:t>
            </a:r>
            <a:r>
              <a:rPr lang="pt-BR" sz="1600" baseline="-25000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i</a:t>
            </a:r>
            <a:r>
              <a:rPr lang="pt-BR" sz="1600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 = fator de emissão do gás i;</a:t>
            </a:r>
          </a:p>
          <a:p>
            <a:pPr algn="just">
              <a:buFont typeface="Wingdings" pitchFamily="2" charset="2"/>
              <a:buChar char="§"/>
            </a:pPr>
            <a:r>
              <a:rPr lang="pt-BR" sz="1600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 Atividade = quantidade de energia consumida ou distância percorrida;</a:t>
            </a:r>
          </a:p>
          <a:p>
            <a:pPr algn="just">
              <a:buFont typeface="Wingdings" pitchFamily="2" charset="2"/>
              <a:buChar char="§"/>
            </a:pPr>
            <a:r>
              <a:rPr lang="pt-BR" sz="1600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 i = CO</a:t>
            </a:r>
            <a:r>
              <a:rPr lang="pt-BR" sz="1600" baseline="-25000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2</a:t>
            </a:r>
            <a:r>
              <a:rPr lang="pt-BR" sz="1600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, CO, NO</a:t>
            </a:r>
            <a:r>
              <a:rPr lang="pt-BR" sz="1600" baseline="-25000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x</a:t>
            </a:r>
            <a:r>
              <a:rPr lang="pt-BR" sz="1600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, CH</a:t>
            </a:r>
            <a:r>
              <a:rPr lang="pt-BR" sz="1600" baseline="-25000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4</a:t>
            </a:r>
            <a:r>
              <a:rPr lang="pt-BR" sz="1600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, N</a:t>
            </a:r>
            <a:r>
              <a:rPr lang="pt-BR" sz="1600" baseline="-25000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2</a:t>
            </a:r>
            <a:r>
              <a:rPr lang="pt-BR" sz="1600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O;</a:t>
            </a:r>
          </a:p>
          <a:p>
            <a:pPr algn="just">
              <a:buFont typeface="Wingdings" pitchFamily="2" charset="2"/>
              <a:buChar char="§"/>
            </a:pPr>
            <a:r>
              <a:rPr lang="pt-BR" sz="1600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 a = tipo de combustível;</a:t>
            </a:r>
          </a:p>
          <a:p>
            <a:pPr algn="just">
              <a:buFont typeface="Wingdings" pitchFamily="2" charset="2"/>
              <a:buChar char="§"/>
            </a:pPr>
            <a:r>
              <a:rPr lang="pt-BR" sz="1600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 b = tipo de veículo;</a:t>
            </a:r>
          </a:p>
          <a:p>
            <a:pPr algn="just">
              <a:buFont typeface="Wingdings" pitchFamily="2" charset="2"/>
              <a:buChar char="§"/>
            </a:pPr>
            <a:r>
              <a:rPr lang="pt-BR" sz="1600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 c = tecnologias de controle de emissões</a:t>
            </a:r>
            <a:endParaRPr lang="pt-BR" sz="1600" dirty="0">
              <a:solidFill>
                <a:srgbClr val="FFFFFF"/>
              </a:solidFill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908608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79512" y="1191714"/>
            <a:ext cx="86409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1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 Rounded MT Bold"/>
                <a:ea typeface="Calibri" pitchFamily="34" charset="0"/>
                <a:cs typeface="Arial Rounded MT Bold"/>
              </a:rPr>
              <a:t>Exemplo 2: Metodologias Greenhouse</a:t>
            </a:r>
            <a:r>
              <a:rPr kumimoji="0" lang="pt-BR" b="1" i="1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 Rounded MT Bold"/>
                <a:ea typeface="Calibri" pitchFamily="34" charset="0"/>
                <a:cs typeface="Arial Rounded MT Bold"/>
              </a:rPr>
              <a:t> Gas Protocol </a:t>
            </a:r>
            <a:endParaRPr kumimoji="0" lang="pt-BR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 Rounded MT Bold"/>
              <a:cs typeface="Arial Rounded MT Bold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51520" y="1816360"/>
            <a:ext cx="8352928" cy="4134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buFont typeface="Wingdings" pitchFamily="2" charset="2"/>
              <a:buChar char="§"/>
            </a:pPr>
            <a:r>
              <a:rPr lang="pt-BR" sz="1600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 O </a:t>
            </a:r>
            <a:r>
              <a:rPr lang="pt-BR" sz="1600" b="1" dirty="0" smtClean="0">
                <a:solidFill>
                  <a:srgbClr val="FFFFFF"/>
                </a:solidFill>
                <a:latin typeface="Arial Rounded MT Bold"/>
                <a:cs typeface="Arial Rounded MT Bold"/>
                <a:hlinkClick r:id="rId2"/>
              </a:rPr>
              <a:t>GHG Protocol</a:t>
            </a:r>
            <a:r>
              <a:rPr lang="pt-BR" sz="1600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 é a metodologia mais utilizada para a realização de inventários de gases de efeito estufa (GEE). O método é compatível com as normas ISO e com as metodologias de qualificações do Painel Intergovernamental de Mudanças Climáticas (IPCC). A aplicação no Brasil acontece de modo adaptado ao contexto nacional. São diferenciais do programa Brasileiro GHG Protocol:</a:t>
            </a:r>
          </a:p>
          <a:p>
            <a:pPr algn="just" fontAlgn="base">
              <a:lnSpc>
                <a:spcPct val="150000"/>
              </a:lnSpc>
            </a:pPr>
            <a:r>
              <a:rPr lang="pt-BR" sz="1600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• Contabilização, cálculo, elaboração e publicação de relatório de GEE em base voluntária ;</a:t>
            </a:r>
            <a:br>
              <a:rPr lang="pt-BR" sz="1600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</a:br>
            <a:r>
              <a:rPr lang="pt-BR" sz="1600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• Capacitação de empresas e organizações;</a:t>
            </a:r>
            <a:br>
              <a:rPr lang="pt-BR" sz="1600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</a:br>
            <a:r>
              <a:rPr lang="pt-BR" sz="1600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• Plataforma online para divulgação pública dos inventários;</a:t>
            </a:r>
            <a:br>
              <a:rPr lang="pt-BR" sz="1600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</a:br>
            <a:r>
              <a:rPr lang="pt-BR" sz="1600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• Espaço de intercâmbio de informações entre instituições públicas e privadas e modelos de gestão</a:t>
            </a:r>
            <a:endParaRPr lang="pt-BR" sz="1600" dirty="0">
              <a:solidFill>
                <a:srgbClr val="FFFFFF"/>
              </a:solidFill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841532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5536" y="1175170"/>
            <a:ext cx="58457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i="1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Exemplo 3: fontes de emissão na agropecuária  no Brasil</a:t>
            </a:r>
            <a:endParaRPr lang="pt-BR" sz="1600" b="1" i="1" dirty="0">
              <a:solidFill>
                <a:srgbClr val="FFFFFF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3" name="Retângulo 3"/>
          <p:cNvSpPr/>
          <p:nvPr/>
        </p:nvSpPr>
        <p:spPr>
          <a:xfrm>
            <a:off x="1763688" y="1711257"/>
            <a:ext cx="65527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Notícia de 17/06/2012 veiculada pelo jornal Folha de São Paulo </a:t>
            </a:r>
            <a:endParaRPr lang="pt-BR" sz="1600" b="1" dirty="0">
              <a:solidFill>
                <a:srgbClr val="FFFFFF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4" name="Retângulo 2"/>
          <p:cNvSpPr/>
          <p:nvPr/>
        </p:nvSpPr>
        <p:spPr>
          <a:xfrm>
            <a:off x="395536" y="2393169"/>
            <a:ext cx="8280920" cy="1179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pt-BR" sz="1600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 Os agropecuaristas brasileiros poderão medir as emissões de GEE (gases do efeito estufa) de sua propriedade rural usando uma metodologia que será elaborada nos próximos dois anos por pesquisadores nacionais e internacionais;</a:t>
            </a:r>
            <a:endParaRPr lang="pt-BR" sz="1600" dirty="0">
              <a:solidFill>
                <a:srgbClr val="FFFFFF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95536" y="3832584"/>
            <a:ext cx="7848872" cy="2287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pt-BR" sz="1600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 No Brasil, as atividades agropecuárias são as maiores fontes de emissão de GEE. Porém, ainda não foi desenvolvida nenhuma metodologia que possa identificar a quantidade de poluentes gerados e tampouco ações para reduzi-los. Até 2020, o Brasil tem a meta de reduzir as emissões gerais em 40%. O compromisso foi feito durante a COP-15 (Cúpula do Meio Ambiente) ocorrida em 2009 em Copenhague (Dinamarca).</a:t>
            </a:r>
            <a:endParaRPr lang="pt-BR" sz="1600" dirty="0">
              <a:solidFill>
                <a:srgbClr val="FFFFFF"/>
              </a:solidFill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2326166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https://encrypted-tbn0.gstatic.com/images?q=tbn:ANd9GcTh4qc3MIHJxgdm42qawhLdp8pqeWiUv1h2wYFsb5gXdGdsgBY_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8772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Retângulo 2"/>
          <p:cNvSpPr/>
          <p:nvPr/>
        </p:nvSpPr>
        <p:spPr>
          <a:xfrm>
            <a:off x="1763688" y="6165304"/>
            <a:ext cx="5076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http://www.youtube.com/watch?v=</a:t>
            </a:r>
            <a:r>
              <a:rPr lang="pt-BR" b="1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JiFfKZYTsVg</a:t>
            </a:r>
            <a:endParaRPr lang="pt-BR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110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No </a:t>
            </a:r>
            <a:r>
              <a:rPr lang="en-US" dirty="0" err="1" smtClean="0"/>
              <a:t>Brasil</a:t>
            </a:r>
            <a:endParaRPr lang="en-US" dirty="0"/>
          </a:p>
        </p:txBody>
      </p:sp>
      <p:sp>
        <p:nvSpPr>
          <p:cNvPr id="4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b="1" dirty="0" smtClean="0"/>
              <a:t>Emissões GEE: </a:t>
            </a:r>
            <a:r>
              <a:rPr lang="pt-BR" dirty="0" smtClean="0"/>
              <a:t>aumentaram 7% (1990 a 2012);</a:t>
            </a:r>
          </a:p>
          <a:p>
            <a:r>
              <a:rPr lang="pt-BR" b="1" dirty="0"/>
              <a:t>As principais </a:t>
            </a:r>
            <a:r>
              <a:rPr lang="pt-BR" b="1" dirty="0" smtClean="0"/>
              <a:t>fontes:</a:t>
            </a:r>
            <a:r>
              <a:rPr lang="pt-BR" dirty="0" smtClean="0"/>
              <a:t> Mudança </a:t>
            </a:r>
            <a:r>
              <a:rPr lang="pt-BR" dirty="0"/>
              <a:t>no uso da terra (desmatamento, queima de resíduos florestais e calagem), agropecuária, energia, processos industriais e resíduos, nessa ordem em grau de emissões</a:t>
            </a:r>
            <a:r>
              <a:rPr lang="pt-B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226234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Setores</a:t>
            </a:r>
            <a:r>
              <a:rPr lang="en-US" dirty="0" smtClean="0"/>
              <a:t> e </a:t>
            </a:r>
            <a:r>
              <a:rPr lang="en-US" dirty="0" err="1" smtClean="0"/>
              <a:t>Emissões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97214"/>
            <a:ext cx="8951120" cy="3780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11066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Protocolo</a:t>
            </a:r>
            <a:r>
              <a:rPr lang="en-US" dirty="0" smtClean="0"/>
              <a:t> de Kyoto</a:t>
            </a:r>
            <a:endParaRPr lang="en-US" dirty="0"/>
          </a:p>
        </p:txBody>
      </p:sp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Criado em 1997</a:t>
            </a:r>
          </a:p>
          <a:p>
            <a:r>
              <a:rPr lang="pt-BR" dirty="0" smtClean="0"/>
              <a:t>Objetivo: redução da emissão de gases do efeito estufa em países desenvolvidos;</a:t>
            </a:r>
          </a:p>
          <a:p>
            <a:r>
              <a:rPr lang="pt-BR" dirty="0" smtClean="0"/>
              <a:t>Atualmente: 27 países da Europa, alguns estados europeus e Austrália;</a:t>
            </a:r>
          </a:p>
          <a:p>
            <a:r>
              <a:rPr lang="pt-BR" dirty="0" smtClean="0"/>
              <a:t>Meta: Incluir EUA e China (documento futuro);</a:t>
            </a:r>
          </a:p>
          <a:p>
            <a:r>
              <a:rPr lang="pt-BR" dirty="0" smtClean="0"/>
              <a:t>4 graus deve aumentar na temperatura até 2100;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488635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41830" y="936622"/>
            <a:ext cx="7716838" cy="723900"/>
          </a:xfrm>
        </p:spPr>
        <p:txBody>
          <a:bodyPr/>
          <a:lstStyle/>
          <a:p>
            <a:pPr algn="ctr"/>
            <a:r>
              <a:rPr lang="en-US" dirty="0" smtClean="0"/>
              <a:t>Ranking: </a:t>
            </a:r>
            <a:r>
              <a:rPr lang="en-US" dirty="0" err="1" smtClean="0"/>
              <a:t>Emissão</a:t>
            </a:r>
            <a:r>
              <a:rPr lang="en-US" dirty="0" smtClean="0"/>
              <a:t> de CO</a:t>
            </a:r>
            <a:r>
              <a:rPr lang="en-US" baseline="-25000" dirty="0" smtClean="0"/>
              <a:t>2</a:t>
            </a:r>
            <a:endParaRPr lang="en-US" dirty="0"/>
          </a:p>
        </p:txBody>
      </p:sp>
      <p:pic>
        <p:nvPicPr>
          <p:cNvPr id="6" name="Espaço Reservado para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460" y="1788822"/>
            <a:ext cx="7518964" cy="496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2660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4622" y="1487325"/>
            <a:ext cx="854755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>
                <a:solidFill>
                  <a:schemeClr val="bg1"/>
                </a:solidFill>
              </a:rPr>
              <a:t>Fonte</a:t>
            </a:r>
            <a:r>
              <a:rPr lang="en-US" dirty="0">
                <a:solidFill>
                  <a:schemeClr val="bg1"/>
                </a:solidFill>
              </a:rPr>
              <a:t> de dados </a:t>
            </a:r>
            <a:r>
              <a:rPr lang="en-US" dirty="0" err="1">
                <a:solidFill>
                  <a:schemeClr val="bg1"/>
                </a:solidFill>
              </a:rPr>
              <a:t>para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países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não-Anexo</a:t>
            </a:r>
            <a:r>
              <a:rPr lang="en-US" dirty="0">
                <a:solidFill>
                  <a:schemeClr val="bg1"/>
                </a:solidFill>
              </a:rPr>
              <a:t> I </a:t>
            </a:r>
            <a:r>
              <a:rPr lang="en-US" dirty="0" err="1">
                <a:solidFill>
                  <a:schemeClr val="bg1"/>
                </a:solidFill>
              </a:rPr>
              <a:t>em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relação</a:t>
            </a:r>
            <a:r>
              <a:rPr lang="en-US" dirty="0">
                <a:solidFill>
                  <a:schemeClr val="bg1"/>
                </a:solidFill>
              </a:rPr>
              <a:t> as </a:t>
            </a:r>
            <a:r>
              <a:rPr lang="en-US" dirty="0" err="1">
                <a:solidFill>
                  <a:schemeClr val="bg1"/>
                </a:solidFill>
              </a:rPr>
              <a:t>emissões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por</a:t>
            </a:r>
            <a:r>
              <a:rPr lang="en-US" dirty="0">
                <a:solidFill>
                  <a:schemeClr val="bg1"/>
                </a:solidFill>
              </a:rPr>
              <a:t> LULUCF: Houghton, R.A. 2008. Carbon Flux to the Atmosphere from Land-Use Changes: 1850-2005. In TRENDS: A Compendium of Data on Global Change.  </a:t>
            </a:r>
            <a:r>
              <a:rPr lang="en-US" dirty="0" err="1">
                <a:solidFill>
                  <a:schemeClr val="bg1"/>
                </a:solidFill>
              </a:rPr>
              <a:t>Fonte</a:t>
            </a:r>
            <a:r>
              <a:rPr lang="en-US" dirty="0">
                <a:solidFill>
                  <a:schemeClr val="bg1"/>
                </a:solidFill>
              </a:rPr>
              <a:t> de dados </a:t>
            </a:r>
            <a:r>
              <a:rPr lang="en-US" dirty="0" err="1">
                <a:solidFill>
                  <a:schemeClr val="bg1"/>
                </a:solidFill>
              </a:rPr>
              <a:t>para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países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não-Anexo</a:t>
            </a:r>
            <a:r>
              <a:rPr lang="en-US" dirty="0">
                <a:solidFill>
                  <a:schemeClr val="bg1"/>
                </a:solidFill>
              </a:rPr>
              <a:t> I </a:t>
            </a:r>
            <a:r>
              <a:rPr lang="en-US" dirty="0" err="1">
                <a:solidFill>
                  <a:schemeClr val="bg1"/>
                </a:solidFill>
              </a:rPr>
              <a:t>em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relação</a:t>
            </a:r>
            <a:r>
              <a:rPr lang="en-US" dirty="0">
                <a:solidFill>
                  <a:schemeClr val="bg1"/>
                </a:solidFill>
              </a:rPr>
              <a:t> as </a:t>
            </a:r>
            <a:r>
              <a:rPr lang="en-US" dirty="0" err="1">
                <a:solidFill>
                  <a:schemeClr val="bg1"/>
                </a:solidFill>
              </a:rPr>
              <a:t>emissões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por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queima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combustível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fóssil</a:t>
            </a:r>
            <a:r>
              <a:rPr lang="en-US" dirty="0">
                <a:solidFill>
                  <a:schemeClr val="bg1"/>
                </a:solidFill>
              </a:rPr>
              <a:t>: </a:t>
            </a:r>
            <a:r>
              <a:rPr lang="en-US" dirty="0" err="1">
                <a:solidFill>
                  <a:schemeClr val="bg1"/>
                </a:solidFill>
              </a:rPr>
              <a:t>Boden</a:t>
            </a:r>
            <a:r>
              <a:rPr lang="en-US" dirty="0">
                <a:solidFill>
                  <a:schemeClr val="bg1"/>
                </a:solidFill>
              </a:rPr>
              <a:t>, T.A., G. </a:t>
            </a:r>
            <a:r>
              <a:rPr lang="en-US" dirty="0" err="1">
                <a:solidFill>
                  <a:schemeClr val="bg1"/>
                </a:solidFill>
              </a:rPr>
              <a:t>Marland</a:t>
            </a:r>
            <a:r>
              <a:rPr lang="en-US" dirty="0">
                <a:solidFill>
                  <a:schemeClr val="bg1"/>
                </a:solidFill>
              </a:rPr>
              <a:t>, and R.J. Andres. 2009. Global, Regional, and National Fossil-Fuel CO2 Emissions. Carbon Dioxide Information Analysis Center, Oak Ridge National Laboratory, U.S. Department of Energy, Oak Ridge, Tenn., U.S.A. </a:t>
            </a:r>
            <a:r>
              <a:rPr lang="en-US" dirty="0" err="1">
                <a:solidFill>
                  <a:schemeClr val="bg1"/>
                </a:solidFill>
              </a:rPr>
              <a:t>doi</a:t>
            </a:r>
            <a:r>
              <a:rPr lang="en-US" dirty="0">
                <a:solidFill>
                  <a:schemeClr val="bg1"/>
                </a:solidFill>
              </a:rPr>
              <a:t> 10.3334/CDIAC/00001. </a:t>
            </a:r>
            <a:r>
              <a:rPr lang="en-US" dirty="0" err="1">
                <a:solidFill>
                  <a:schemeClr val="bg1"/>
                </a:solidFill>
              </a:rPr>
              <a:t>Fonte</a:t>
            </a:r>
            <a:r>
              <a:rPr lang="en-US" dirty="0">
                <a:solidFill>
                  <a:schemeClr val="bg1"/>
                </a:solidFill>
              </a:rPr>
              <a:t> de dados </a:t>
            </a:r>
            <a:r>
              <a:rPr lang="en-US" dirty="0" err="1">
                <a:solidFill>
                  <a:schemeClr val="bg1"/>
                </a:solidFill>
              </a:rPr>
              <a:t>para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países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Anexo</a:t>
            </a:r>
            <a:r>
              <a:rPr lang="en-US" dirty="0">
                <a:solidFill>
                  <a:schemeClr val="bg1"/>
                </a:solidFill>
              </a:rPr>
              <a:t> I: UNFCCC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4621" y="4513366"/>
            <a:ext cx="85475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rgbClr val="FFFFFF"/>
                </a:solidFill>
              </a:rPr>
              <a:t>World’s countries ranked by 2006 total fossil-fuel CO2 emissions. Tom </a:t>
            </a:r>
            <a:r>
              <a:rPr lang="en-US" dirty="0" err="1">
                <a:solidFill>
                  <a:srgbClr val="FFFFFF"/>
                </a:solidFill>
              </a:rPr>
              <a:t>Boden</a:t>
            </a:r>
            <a:r>
              <a:rPr lang="en-US" dirty="0">
                <a:solidFill>
                  <a:srgbClr val="FFFFFF"/>
                </a:solidFill>
              </a:rPr>
              <a:t>, Gregg </a:t>
            </a:r>
            <a:r>
              <a:rPr lang="en-US" dirty="0" err="1">
                <a:solidFill>
                  <a:srgbClr val="FFFFFF"/>
                </a:solidFill>
              </a:rPr>
              <a:t>Marland</a:t>
            </a:r>
            <a:r>
              <a:rPr lang="en-US" dirty="0">
                <a:solidFill>
                  <a:srgbClr val="FFFFFF"/>
                </a:solidFill>
              </a:rPr>
              <a:t>, and Bob Andres. Carbon Dioxide Information Analysis Center. Oak Ridge National Laboratory - </a:t>
            </a:r>
            <a:r>
              <a:rPr lang="en-US" dirty="0">
                <a:solidFill>
                  <a:srgbClr val="FFFFFF"/>
                </a:solidFill>
                <a:hlinkClick r:id="rId2"/>
              </a:rPr>
              <a:t>http://cdiac.ornl.gov/trends/emis/tre_coun.html</a:t>
            </a:r>
            <a:r>
              <a:rPr lang="en-US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40612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Conclusão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 err="1" smtClean="0"/>
              <a:t>Existem</a:t>
            </a:r>
            <a:r>
              <a:rPr lang="en-US" dirty="0" smtClean="0"/>
              <a:t> </a:t>
            </a:r>
            <a:r>
              <a:rPr lang="en-US" dirty="0" err="1"/>
              <a:t>metodologias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aferem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níveis</a:t>
            </a:r>
            <a:r>
              <a:rPr lang="en-US" dirty="0"/>
              <a:t> dos gases do </a:t>
            </a:r>
            <a:r>
              <a:rPr lang="en-US" dirty="0" err="1"/>
              <a:t>efeito</a:t>
            </a:r>
            <a:r>
              <a:rPr lang="en-US" dirty="0"/>
              <a:t> </a:t>
            </a:r>
            <a:r>
              <a:rPr lang="en-US" dirty="0" err="1"/>
              <a:t>estufa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atmosfera</a:t>
            </a:r>
            <a:r>
              <a:rPr lang="en-US" dirty="0"/>
              <a:t>. </a:t>
            </a:r>
            <a:r>
              <a:rPr lang="en-US" dirty="0" err="1"/>
              <a:t>Todavia</a:t>
            </a:r>
            <a:r>
              <a:rPr lang="en-US" dirty="0"/>
              <a:t>,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é</a:t>
            </a:r>
            <a:r>
              <a:rPr lang="en-US" dirty="0"/>
              <a:t> um </a:t>
            </a:r>
            <a:r>
              <a:rPr lang="en-US" dirty="0" err="1"/>
              <a:t>ponto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merece</a:t>
            </a:r>
            <a:r>
              <a:rPr lang="en-US" dirty="0"/>
              <a:t> </a:t>
            </a:r>
            <a:r>
              <a:rPr lang="en-US" dirty="0" err="1"/>
              <a:t>sempre</a:t>
            </a:r>
            <a:r>
              <a:rPr lang="en-US" dirty="0"/>
              <a:t> </a:t>
            </a:r>
            <a:r>
              <a:rPr lang="en-US" dirty="0" err="1"/>
              <a:t>atenção</a:t>
            </a:r>
            <a:r>
              <a:rPr lang="en-US" dirty="0"/>
              <a:t> </a:t>
            </a:r>
            <a:r>
              <a:rPr lang="en-US" dirty="0" err="1"/>
              <a:t>devido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qualidade</a:t>
            </a:r>
            <a:r>
              <a:rPr lang="en-US" dirty="0"/>
              <a:t> dos dados </a:t>
            </a:r>
            <a:r>
              <a:rPr lang="en-US" dirty="0" err="1"/>
              <a:t>gerados</a:t>
            </a:r>
            <a:r>
              <a:rPr lang="en-US" dirty="0"/>
              <a:t>, </a:t>
            </a:r>
            <a:r>
              <a:rPr lang="en-US" dirty="0" err="1"/>
              <a:t>sabendo</a:t>
            </a:r>
            <a:r>
              <a:rPr lang="en-US" dirty="0"/>
              <a:t>-se </a:t>
            </a:r>
            <a:r>
              <a:rPr lang="en-US" dirty="0" err="1"/>
              <a:t>ainda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novos</a:t>
            </a:r>
            <a:r>
              <a:rPr lang="en-US" dirty="0"/>
              <a:t> </a:t>
            </a:r>
            <a:r>
              <a:rPr lang="en-US" dirty="0" err="1"/>
              <a:t>desenvolvimentos</a:t>
            </a:r>
            <a:r>
              <a:rPr lang="en-US" dirty="0"/>
              <a:t> </a:t>
            </a:r>
            <a:r>
              <a:rPr lang="en-US" dirty="0" err="1"/>
              <a:t>podem</a:t>
            </a:r>
            <a:r>
              <a:rPr lang="en-US" dirty="0"/>
              <a:t> </a:t>
            </a:r>
            <a:r>
              <a:rPr lang="en-US" dirty="0" err="1"/>
              <a:t>contribuir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o </a:t>
            </a:r>
            <a:r>
              <a:rPr lang="en-US" dirty="0" err="1"/>
              <a:t>incremento</a:t>
            </a:r>
            <a:r>
              <a:rPr lang="en-US" dirty="0"/>
              <a:t> da </a:t>
            </a:r>
            <a:r>
              <a:rPr lang="en-US" dirty="0" err="1"/>
              <a:t>precisão</a:t>
            </a:r>
            <a:r>
              <a:rPr lang="en-US" dirty="0"/>
              <a:t> dos dados, </a:t>
            </a:r>
            <a:r>
              <a:rPr lang="en-US" dirty="0" err="1"/>
              <a:t>sobretudo</a:t>
            </a:r>
            <a:r>
              <a:rPr lang="en-US" dirty="0"/>
              <a:t> no </a:t>
            </a:r>
            <a:r>
              <a:rPr lang="en-US" dirty="0" err="1"/>
              <a:t>Brasil</a:t>
            </a:r>
            <a:r>
              <a:rPr lang="en-US" dirty="0"/>
              <a:t>, </a:t>
            </a:r>
            <a:r>
              <a:rPr lang="en-US" dirty="0" err="1"/>
              <a:t>que</a:t>
            </a:r>
            <a:r>
              <a:rPr lang="en-US" dirty="0"/>
              <a:t>,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comparação</a:t>
            </a:r>
            <a:r>
              <a:rPr lang="en-US" dirty="0"/>
              <a:t> </a:t>
            </a:r>
            <a:r>
              <a:rPr lang="en-US" dirty="0" err="1"/>
              <a:t>aos</a:t>
            </a:r>
            <a:r>
              <a:rPr lang="en-US" dirty="0"/>
              <a:t> </a:t>
            </a:r>
            <a:r>
              <a:rPr lang="en-US" dirty="0" err="1"/>
              <a:t>países</a:t>
            </a:r>
            <a:r>
              <a:rPr lang="en-US" dirty="0"/>
              <a:t> de 1º </a:t>
            </a:r>
            <a:r>
              <a:rPr lang="en-US" dirty="0" err="1"/>
              <a:t>Mundo</a:t>
            </a:r>
            <a:r>
              <a:rPr lang="en-US" dirty="0"/>
              <a:t>, </a:t>
            </a:r>
            <a:r>
              <a:rPr lang="en-US" dirty="0" err="1"/>
              <a:t>está</a:t>
            </a:r>
            <a:r>
              <a:rPr lang="en-US" dirty="0"/>
              <a:t> </a:t>
            </a:r>
            <a:r>
              <a:rPr lang="en-US" dirty="0" err="1"/>
              <a:t>carecendo</a:t>
            </a:r>
            <a:r>
              <a:rPr lang="en-US" dirty="0"/>
              <a:t> de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metodologia</a:t>
            </a:r>
            <a:r>
              <a:rPr lang="en-US" dirty="0"/>
              <a:t> e </a:t>
            </a:r>
            <a:r>
              <a:rPr lang="en-US" dirty="0" err="1"/>
              <a:t>instrumentação</a:t>
            </a:r>
            <a:r>
              <a:rPr lang="en-US" dirty="0"/>
              <a:t> </a:t>
            </a:r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/>
              <a:t>eficazes</a:t>
            </a:r>
            <a:r>
              <a:rPr lang="en-US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4046893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EFEITO ESTUFA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Camada</a:t>
            </a:r>
            <a:r>
              <a:rPr lang="en-US" dirty="0" smtClean="0"/>
              <a:t> de gases: N</a:t>
            </a:r>
            <a:r>
              <a:rPr lang="en-US" baseline="-25000" dirty="0" smtClean="0"/>
              <a:t>2</a:t>
            </a:r>
            <a:r>
              <a:rPr lang="en-US" dirty="0" smtClean="0"/>
              <a:t> (78%), O</a:t>
            </a:r>
            <a:r>
              <a:rPr lang="en-US" baseline="-25000" dirty="0" smtClean="0"/>
              <a:t>2</a:t>
            </a:r>
            <a:r>
              <a:rPr lang="en-US" dirty="0" smtClean="0"/>
              <a:t> (21%), H</a:t>
            </a:r>
            <a:r>
              <a:rPr lang="en-US" baseline="-25000" dirty="0" smtClean="0"/>
              <a:t>2</a:t>
            </a:r>
            <a:r>
              <a:rPr lang="en-US" dirty="0" smtClean="0"/>
              <a:t>O vapor (1%), CO</a:t>
            </a:r>
            <a:r>
              <a:rPr lang="en-US" baseline="-25000" dirty="0" smtClean="0"/>
              <a:t>2</a:t>
            </a:r>
            <a:r>
              <a:rPr lang="en-US" dirty="0" smtClean="0"/>
              <a:t> (0,04%) e outros.</a:t>
            </a:r>
          </a:p>
          <a:p>
            <a:r>
              <a:rPr lang="en-US" dirty="0" err="1" smtClean="0"/>
              <a:t>Fenômeno</a:t>
            </a:r>
            <a:r>
              <a:rPr lang="en-US" dirty="0" smtClean="0"/>
              <a:t> natural;</a:t>
            </a:r>
          </a:p>
          <a:p>
            <a:r>
              <a:rPr lang="en-US" dirty="0" err="1" smtClean="0"/>
              <a:t>Essencial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o </a:t>
            </a:r>
            <a:r>
              <a:rPr lang="en-US" dirty="0" err="1" smtClean="0"/>
              <a:t>desenvolvimento</a:t>
            </a:r>
            <a:r>
              <a:rPr lang="en-US" dirty="0" smtClean="0"/>
              <a:t> da </a:t>
            </a:r>
            <a:r>
              <a:rPr lang="en-US" dirty="0" err="1" smtClean="0"/>
              <a:t>vida</a:t>
            </a:r>
            <a:r>
              <a:rPr lang="en-US" dirty="0" smtClean="0"/>
              <a:t> </a:t>
            </a:r>
            <a:r>
              <a:rPr lang="en-US" dirty="0" err="1" smtClean="0"/>
              <a:t>humana</a:t>
            </a:r>
            <a:r>
              <a:rPr lang="en-US" dirty="0" smtClean="0"/>
              <a:t>;</a:t>
            </a:r>
          </a:p>
          <a:p>
            <a:r>
              <a:rPr lang="en-US" b="1" dirty="0" smtClean="0"/>
              <a:t>PROBLEMA</a:t>
            </a:r>
            <a:r>
              <a:rPr lang="en-US" dirty="0" smtClean="0"/>
              <a:t>: </a:t>
            </a:r>
            <a:r>
              <a:rPr lang="en-US" dirty="0" err="1" smtClean="0"/>
              <a:t>alta</a:t>
            </a:r>
            <a:r>
              <a:rPr lang="en-US" dirty="0" smtClean="0"/>
              <a:t> </a:t>
            </a:r>
            <a:r>
              <a:rPr lang="en-US" dirty="0" err="1" smtClean="0"/>
              <a:t>concentração</a:t>
            </a:r>
            <a:r>
              <a:rPr lang="en-US" dirty="0" smtClean="0"/>
              <a:t> dos gases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842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6093"/>
            <a:ext cx="9144000" cy="1447800"/>
          </a:xfrm>
        </p:spPr>
        <p:txBody>
          <a:bodyPr/>
          <a:lstStyle/>
          <a:p>
            <a:pPr algn="ctr"/>
            <a:r>
              <a:rPr lang="en-US" dirty="0" err="1" smtClean="0"/>
              <a:t>Referências</a:t>
            </a:r>
            <a:endParaRPr lang="en-US" dirty="0"/>
          </a:p>
        </p:txBody>
      </p:sp>
      <p:sp>
        <p:nvSpPr>
          <p:cNvPr id="4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0" y="1316832"/>
            <a:ext cx="9144000" cy="5541168"/>
          </a:xfrm>
        </p:spPr>
        <p:txBody>
          <a:bodyPr>
            <a:normAutofit fontScale="55000" lnSpcReduction="20000"/>
          </a:bodyPr>
          <a:lstStyle/>
          <a:p>
            <a:pPr>
              <a:buFont typeface="Arial"/>
              <a:buChar char="•"/>
            </a:pPr>
            <a:r>
              <a:rPr lang="pt-BR" sz="1400" dirty="0" smtClean="0">
                <a:latin typeface="Arial Rounded MT Bold"/>
                <a:cs typeface="Arial Rounded MT Bold"/>
              </a:rPr>
              <a:t>BRANT, I. A Atmosfera. Dispon</a:t>
            </a:r>
            <a:r>
              <a:rPr lang="pt-BR" sz="1400" dirty="0">
                <a:cs typeface="Arial Rounded MT Bold"/>
              </a:rPr>
              <a:t>ível em </a:t>
            </a:r>
            <a:r>
              <a:rPr lang="pt-BR" sz="1400" dirty="0">
                <a:cs typeface="Arial Rounded MT Bold"/>
                <a:hlinkClick r:id="rId2"/>
              </a:rPr>
              <a:t>http://www.slideshare.net/igorbrant/captulo-06-a-atmosfera-</a:t>
            </a:r>
            <a:r>
              <a:rPr lang="pt-BR" sz="1400" dirty="0" smtClean="0">
                <a:cs typeface="Arial Rounded MT Bold"/>
                <a:hlinkClick r:id="rId2"/>
              </a:rPr>
              <a:t>12702813</a:t>
            </a:r>
            <a:r>
              <a:rPr lang="pt-BR" sz="1400" dirty="0" smtClean="0">
                <a:cs typeface="Arial Rounded MT Bold"/>
              </a:rPr>
              <a:t>. Acesso em 11 de novembro de 2013.</a:t>
            </a:r>
          </a:p>
          <a:p>
            <a:pPr>
              <a:buFont typeface="Arial"/>
              <a:buChar char="•"/>
            </a:pPr>
            <a:r>
              <a:rPr lang="pt-BR" sz="1400" dirty="0" smtClean="0">
                <a:latin typeface="Arial Rounded MT Bold"/>
                <a:cs typeface="Arial Rounded MT Bold"/>
              </a:rPr>
              <a:t>Centro de Estudos em Sustentabilidade (</a:t>
            </a:r>
            <a:r>
              <a:rPr lang="pt-BR" sz="1400" dirty="0" err="1" smtClean="0">
                <a:latin typeface="Arial Rounded MT Bold"/>
                <a:cs typeface="Arial Rounded MT Bold"/>
              </a:rPr>
              <a:t>GVCes</a:t>
            </a:r>
            <a:r>
              <a:rPr lang="pt-BR" sz="1400" dirty="0" smtClean="0">
                <a:latin typeface="Arial Rounded MT Bold"/>
                <a:cs typeface="Arial Rounded MT Bold"/>
              </a:rPr>
              <a:t>). Categorias de emissão de escopo 3 adotadas pelo programa brasileiro GHG </a:t>
            </a:r>
            <a:r>
              <a:rPr lang="pt-BR" sz="1400" dirty="0" err="1" smtClean="0">
                <a:latin typeface="Arial Rounded MT Bold"/>
                <a:cs typeface="Arial Rounded MT Bold"/>
              </a:rPr>
              <a:t>Protocol</a:t>
            </a:r>
            <a:r>
              <a:rPr lang="pt-BR" sz="1400" dirty="0" smtClean="0">
                <a:latin typeface="Arial Rounded MT Bold"/>
                <a:cs typeface="Arial Rounded MT Bold"/>
              </a:rPr>
              <a:t>. Disponível </a:t>
            </a:r>
            <a:r>
              <a:rPr lang="pt-BR" sz="1400" dirty="0">
                <a:cs typeface="Arial Rounded MT Bold"/>
              </a:rPr>
              <a:t>em </a:t>
            </a:r>
            <a:r>
              <a:rPr lang="pt-BR" sz="1400" dirty="0">
                <a:cs typeface="Arial Rounded MT Bold"/>
                <a:hlinkClick r:id="rId3"/>
              </a:rPr>
              <a:t>http://www.ghgprotocolbrasil.com.br/arquivos/133/GHG_Categorias-Escopo3-definicao-</a:t>
            </a:r>
            <a:r>
              <a:rPr lang="pt-BR" sz="1400" dirty="0" smtClean="0">
                <a:cs typeface="Arial Rounded MT Bold"/>
                <a:hlinkClick r:id="rId3"/>
              </a:rPr>
              <a:t>curta_final.pdf</a:t>
            </a:r>
            <a:r>
              <a:rPr lang="pt-BR" sz="1400" dirty="0" smtClean="0">
                <a:cs typeface="Arial Rounded MT Bold"/>
              </a:rPr>
              <a:t>. Acesso em 11 de </a:t>
            </a:r>
            <a:r>
              <a:rPr lang="pt-BR" sz="1400" smtClean="0">
                <a:cs typeface="Arial Rounded MT Bold"/>
              </a:rPr>
              <a:t>novembro de 2013.</a:t>
            </a:r>
            <a:endParaRPr lang="pt-BR" sz="1400" dirty="0" smtClean="0">
              <a:latin typeface="Arial Rounded MT Bold"/>
              <a:cs typeface="Arial Rounded MT Bold"/>
            </a:endParaRPr>
          </a:p>
          <a:p>
            <a:pPr>
              <a:buFont typeface="Arial"/>
              <a:buChar char="•"/>
            </a:pPr>
            <a:r>
              <a:rPr lang="pt-BR" sz="1400" dirty="0" smtClean="0">
                <a:latin typeface="Arial Rounded MT Bold"/>
                <a:cs typeface="Arial Rounded MT Bold"/>
              </a:rPr>
              <a:t>ECOGUIA. Poluição do ar. Disponível em </a:t>
            </a:r>
            <a:r>
              <a:rPr lang="pt-BR" sz="1400" dirty="0">
                <a:latin typeface="Arial Rounded MT Bold"/>
                <a:cs typeface="Arial Rounded MT Bold"/>
                <a:hlinkClick r:id="rId4"/>
              </a:rPr>
              <a:t>http://ecoguia.cm-mirandela.pt/index.php?oid=</a:t>
            </a:r>
            <a:r>
              <a:rPr lang="pt-BR" sz="1400" dirty="0" smtClean="0">
                <a:latin typeface="Arial Rounded MT Bold"/>
                <a:cs typeface="Arial Rounded MT Bold"/>
                <a:hlinkClick r:id="rId4"/>
              </a:rPr>
              <a:t>88</a:t>
            </a:r>
            <a:r>
              <a:rPr lang="pt-BR" sz="1400" dirty="0" smtClean="0">
                <a:latin typeface="Arial Rounded MT Bold"/>
                <a:cs typeface="Arial Rounded MT Bold"/>
              </a:rPr>
              <a:t>. Acesso em 11 de novembro de </a:t>
            </a:r>
            <a:r>
              <a:rPr lang="pt-BR" sz="1400" dirty="0">
                <a:cs typeface="Arial Rounded MT Bold"/>
              </a:rPr>
              <a:t>2013</a:t>
            </a:r>
            <a:r>
              <a:rPr lang="pt-BR" sz="1400" dirty="0" smtClean="0">
                <a:cs typeface="Arial Rounded MT Bold"/>
              </a:rPr>
              <a:t>.</a:t>
            </a:r>
            <a:endParaRPr lang="pt-BR" sz="1400" dirty="0" smtClean="0">
              <a:latin typeface="Arial Rounded MT Bold"/>
              <a:cs typeface="Arial Rounded MT Bold"/>
            </a:endParaRPr>
          </a:p>
          <a:p>
            <a:pPr>
              <a:buFont typeface="Arial"/>
              <a:buChar char="•"/>
            </a:pPr>
            <a:r>
              <a:rPr lang="pt-BR" sz="1400" dirty="0" smtClean="0">
                <a:latin typeface="Arial Rounded MT Bold"/>
                <a:cs typeface="Arial Rounded MT Bold"/>
              </a:rPr>
              <a:t>FILHO, V. B. Agropecuaristas poderão pedir emissões de gases do efeito estufa. </a:t>
            </a:r>
            <a:r>
              <a:rPr lang="pt-BR" sz="1400" b="1" dirty="0" smtClean="0">
                <a:latin typeface="Arial Rounded MT Bold"/>
                <a:cs typeface="Arial Rounded MT Bold"/>
              </a:rPr>
              <a:t>Folha de São Paulo. </a:t>
            </a:r>
            <a:r>
              <a:rPr lang="pt-BR" sz="1400" dirty="0">
                <a:cs typeface="Arial Rounded MT Bold"/>
              </a:rPr>
              <a:t>Disponível em </a:t>
            </a:r>
            <a:r>
              <a:rPr lang="pt-BR" sz="1400" dirty="0">
                <a:cs typeface="Arial Rounded MT Bold"/>
                <a:hlinkClick r:id="rId5"/>
              </a:rPr>
              <a:t>http://www1.folha.uol.com.br/ambiente/1106153-agropecuaristas-poderao-medir-emissoes-de-gases-de-efeito-</a:t>
            </a:r>
            <a:r>
              <a:rPr lang="pt-BR" sz="1400" dirty="0" smtClean="0">
                <a:cs typeface="Arial Rounded MT Bold"/>
                <a:hlinkClick r:id="rId5"/>
              </a:rPr>
              <a:t>estufa.shtml</a:t>
            </a:r>
            <a:r>
              <a:rPr lang="pt-BR" sz="1400" dirty="0" smtClean="0">
                <a:cs typeface="Arial Rounded MT Bold"/>
              </a:rPr>
              <a:t>. Acesso em 11 de novembro de 2013.</a:t>
            </a:r>
            <a:endParaRPr lang="pt-BR" sz="1400" dirty="0" smtClean="0">
              <a:latin typeface="Arial Rounded MT Bold"/>
              <a:cs typeface="Arial Rounded MT Bold"/>
            </a:endParaRPr>
          </a:p>
          <a:p>
            <a:pPr>
              <a:buFont typeface="Arial"/>
              <a:buChar char="•"/>
            </a:pPr>
            <a:r>
              <a:rPr lang="pt-BR" sz="1400" dirty="0" smtClean="0">
                <a:cs typeface="Arial Rounded MT Bold"/>
              </a:rPr>
              <a:t>FRANCO</a:t>
            </a:r>
            <a:r>
              <a:rPr lang="pt-BR" sz="1400" dirty="0">
                <a:cs typeface="Arial Rounded MT Bold"/>
              </a:rPr>
              <a:t>, N. M. Mudanças climáticas e oportunidades de negócios para pequenas empresas. Brasília: SEBRAE, 2008. 59 p.</a:t>
            </a:r>
          </a:p>
          <a:p>
            <a:pPr>
              <a:buFont typeface="Arial"/>
              <a:buChar char="•"/>
            </a:pPr>
            <a:r>
              <a:rPr lang="pt-BR" sz="1400" dirty="0" smtClean="0">
                <a:latin typeface="Arial Rounded MT Bold"/>
                <a:cs typeface="Arial Rounded MT Bold"/>
              </a:rPr>
              <a:t>GOLDEMBERG, J.; LUCON, O. </a:t>
            </a:r>
            <a:r>
              <a:rPr lang="pt-BR" sz="1400" b="1" dirty="0" smtClean="0">
                <a:latin typeface="Arial Rounded MT Bold"/>
                <a:cs typeface="Arial Rounded MT Bold"/>
              </a:rPr>
              <a:t>Energia, meio ambiente e desenvolvimento</a:t>
            </a:r>
            <a:r>
              <a:rPr lang="pt-BR" sz="1400" dirty="0" smtClean="0">
                <a:latin typeface="Arial Rounded MT Bold"/>
                <a:cs typeface="Arial Rounded MT Bold"/>
              </a:rPr>
              <a:t>. Editora da Universidade de São Paulo, 2008. </a:t>
            </a:r>
          </a:p>
          <a:p>
            <a:pPr>
              <a:buFont typeface="Arial"/>
              <a:buChar char="•"/>
            </a:pPr>
            <a:r>
              <a:rPr lang="pt-BR" sz="1400" dirty="0" smtClean="0">
                <a:latin typeface="Arial Rounded MT Bold"/>
                <a:cs typeface="Arial Rounded MT Bold"/>
              </a:rPr>
              <a:t>Instituto Carbono Brasil. Efeito Estufa. Disponíve</a:t>
            </a:r>
            <a:r>
              <a:rPr lang="pt-BR" sz="1400" dirty="0">
                <a:latin typeface="Arial Rounded MT Bold"/>
                <a:cs typeface="Arial Rounded MT Bold"/>
              </a:rPr>
              <a:t>l em </a:t>
            </a:r>
            <a:r>
              <a:rPr lang="pt-BR" sz="1400" dirty="0" smtClean="0">
                <a:latin typeface="Arial Rounded MT Bold"/>
                <a:cs typeface="Arial Rounded MT Bold"/>
                <a:hlinkClick r:id="rId6"/>
              </a:rPr>
              <a:t>http</a:t>
            </a:r>
            <a:r>
              <a:rPr lang="pt-BR" sz="1400" dirty="0">
                <a:latin typeface="Arial Rounded MT Bold"/>
                <a:cs typeface="Arial Rounded MT Bold"/>
                <a:hlinkClick r:id="rId6"/>
              </a:rPr>
              <a:t>://www.institutocarbonobrasil.org.br/mudancas_climaticas/</a:t>
            </a:r>
            <a:r>
              <a:rPr lang="pt-BR" sz="1400" dirty="0" smtClean="0">
                <a:latin typeface="Arial Rounded MT Bold"/>
                <a:cs typeface="Arial Rounded MT Bold"/>
                <a:hlinkClick r:id="rId6"/>
              </a:rPr>
              <a:t>efeito_estufa</a:t>
            </a:r>
            <a:r>
              <a:rPr lang="pt-BR" sz="1400" dirty="0" smtClean="0">
                <a:latin typeface="Arial Rounded MT Bold"/>
                <a:cs typeface="Arial Rounded MT Bold"/>
              </a:rPr>
              <a:t> . Acesso em 11 de novembro de 2013.</a:t>
            </a:r>
          </a:p>
          <a:p>
            <a:pPr algn="just">
              <a:buFont typeface="Arial"/>
              <a:buChar char="•"/>
            </a:pPr>
            <a:r>
              <a:rPr lang="pt-BR" sz="1400" dirty="0" smtClean="0">
                <a:latin typeface="Arial Rounded MT Bold"/>
                <a:cs typeface="Arial Rounded MT Bold"/>
              </a:rPr>
              <a:t>Instituto Carbono Brasil. Concentração de Gases do Efeito Estufa registra novo recorde. </a:t>
            </a:r>
            <a:r>
              <a:rPr lang="pt-BR" sz="1400" dirty="0">
                <a:latin typeface="Arial Rounded MT Bold"/>
                <a:cs typeface="Arial Rounded MT Bold"/>
              </a:rPr>
              <a:t>Disponível em </a:t>
            </a:r>
            <a:r>
              <a:rPr lang="pt-BR" sz="1400" dirty="0">
                <a:latin typeface="Arial Rounded MT Bold"/>
                <a:cs typeface="Arial Rounded MT Bold"/>
                <a:hlinkClick r:id="rId7"/>
              </a:rPr>
              <a:t>http://www.institutocarbonobrasil.org.br/noticias2/noticia=</a:t>
            </a:r>
            <a:r>
              <a:rPr lang="pt-BR" sz="1400" dirty="0" smtClean="0">
                <a:latin typeface="Arial Rounded MT Bold"/>
                <a:cs typeface="Arial Rounded MT Bold"/>
                <a:hlinkClick r:id="rId7"/>
              </a:rPr>
              <a:t>735601</a:t>
            </a:r>
            <a:r>
              <a:rPr lang="pt-BR" sz="1400" dirty="0" smtClean="0">
                <a:latin typeface="Arial Rounded MT Bold"/>
                <a:cs typeface="Arial Rounded MT Bold"/>
              </a:rPr>
              <a:t>. Acesso em 11 de novembro de 2013.</a:t>
            </a:r>
          </a:p>
          <a:p>
            <a:pPr algn="just">
              <a:buFont typeface="Arial"/>
              <a:buChar char="•"/>
            </a:pPr>
            <a:r>
              <a:rPr lang="pt-BR" sz="1400" dirty="0" smtClean="0">
                <a:latin typeface="Arial Rounded MT Bold"/>
                <a:cs typeface="Arial Rounded MT Bold"/>
              </a:rPr>
              <a:t>JÚNIOR, O. M. A.; LINKE, R. R. A. Metodologia Simplificada de Cálculo das Emissões dos Gases do Efeito Estufa de Frotas de Veículos no Brasil. </a:t>
            </a:r>
            <a:r>
              <a:rPr lang="pt-BR" sz="1400" dirty="0">
                <a:cs typeface="Arial Rounded MT Bold"/>
              </a:rPr>
              <a:t>Disponível em </a:t>
            </a:r>
            <a:r>
              <a:rPr lang="pt-BR" sz="1400" dirty="0">
                <a:cs typeface="Arial Rounded MT Bold"/>
                <a:hlinkClick r:id="rId8"/>
              </a:rPr>
              <a:t>http://www.sinaldetransito.com.br/artigos/</a:t>
            </a:r>
            <a:r>
              <a:rPr lang="pt-BR" sz="1400" dirty="0" smtClean="0">
                <a:cs typeface="Arial Rounded MT Bold"/>
                <a:hlinkClick r:id="rId8"/>
              </a:rPr>
              <a:t>gases_efeito_estufa.pdf</a:t>
            </a:r>
            <a:r>
              <a:rPr lang="pt-BR" sz="1400" dirty="0" smtClean="0">
                <a:cs typeface="Arial Rounded MT Bold"/>
              </a:rPr>
              <a:t>. Acesso em 11 de novembro de 2013.</a:t>
            </a:r>
            <a:endParaRPr lang="pt-BR" sz="1400" dirty="0" smtClean="0">
              <a:latin typeface="Arial Rounded MT Bold"/>
              <a:cs typeface="Arial Rounded MT Bold"/>
            </a:endParaRPr>
          </a:p>
          <a:p>
            <a:pPr algn="just">
              <a:buFont typeface="Arial"/>
              <a:buChar char="•"/>
            </a:pPr>
            <a:r>
              <a:rPr lang="pt-BR" sz="1400" dirty="0" smtClean="0">
                <a:latin typeface="Arial Rounded MT Bold"/>
                <a:cs typeface="Arial Rounded MT Bold"/>
              </a:rPr>
              <a:t>PAULA, </a:t>
            </a:r>
            <a:r>
              <a:rPr lang="pt-BR" sz="1400" dirty="0">
                <a:latin typeface="Arial Rounded MT Bold"/>
                <a:cs typeface="Arial Rounded MT Bold"/>
              </a:rPr>
              <a:t>L. </a:t>
            </a:r>
            <a:r>
              <a:rPr lang="pt-BR" sz="1400" dirty="0" smtClean="0">
                <a:latin typeface="Arial Rounded MT Bold"/>
                <a:cs typeface="Arial Rounded MT Bold"/>
              </a:rPr>
              <a:t>de </a:t>
            </a:r>
            <a:r>
              <a:rPr lang="pt-BR" sz="1400" dirty="0">
                <a:latin typeface="Arial Rounded MT Bold"/>
                <a:cs typeface="Arial Rounded MT Bold"/>
              </a:rPr>
              <a:t>Agronegócio responde por 60% das emissões de gases do efeito estufa no Brasil. Portal Revista Safra. Disponível em </a:t>
            </a:r>
            <a:r>
              <a:rPr lang="pt-BR" sz="1400" dirty="0">
                <a:latin typeface="Arial Rounded MT Bold"/>
                <a:cs typeface="Arial Rounded MT Bold"/>
                <a:hlinkClick r:id="rId9"/>
              </a:rPr>
              <a:t>http://revistasafra.com.br/agronegocio-responde-por-60-das-emissoes-de-gases-do-efeito-estufa-no-brasil/</a:t>
            </a:r>
            <a:r>
              <a:rPr lang="pt-BR" sz="1400" dirty="0">
                <a:latin typeface="Arial Rounded MT Bold"/>
                <a:cs typeface="Arial Rounded MT Bold"/>
              </a:rPr>
              <a:t>. Acesso em 11 de novembro de 2013</a:t>
            </a:r>
            <a:r>
              <a:rPr lang="pt-BR" sz="1400" dirty="0" smtClean="0">
                <a:latin typeface="Arial Rounded MT Bold"/>
                <a:cs typeface="Arial Rounded MT Bold"/>
              </a:rPr>
              <a:t>.</a:t>
            </a:r>
          </a:p>
          <a:p>
            <a:pPr algn="just">
              <a:buFont typeface="Arial"/>
              <a:buChar char="•"/>
            </a:pPr>
            <a:r>
              <a:rPr lang="pt-BR" sz="1400" dirty="0" smtClean="0">
                <a:latin typeface="Arial Rounded MT Bold"/>
                <a:cs typeface="Arial Rounded MT Bold"/>
              </a:rPr>
              <a:t>TV BRASIL. Gases do Efeito Estufa Batem Recorde em 2011. Dispon</a:t>
            </a:r>
            <a:r>
              <a:rPr lang="pt-BR" sz="1400" dirty="0">
                <a:cs typeface="Arial Rounded MT Bold"/>
              </a:rPr>
              <a:t>ível em </a:t>
            </a:r>
            <a:r>
              <a:rPr lang="pt-BR" sz="1400" dirty="0">
                <a:cs typeface="Arial Rounded MT Bold"/>
                <a:hlinkClick r:id="rId10"/>
              </a:rPr>
              <a:t>http://www.youtube.com/watch?v=</a:t>
            </a:r>
            <a:r>
              <a:rPr lang="pt-BR" sz="1400" dirty="0" smtClean="0">
                <a:cs typeface="Arial Rounded MT Bold"/>
                <a:hlinkClick r:id="rId10"/>
              </a:rPr>
              <a:t>JiFfKZYTsVg</a:t>
            </a:r>
            <a:r>
              <a:rPr lang="pt-BR" sz="1400" dirty="0" smtClean="0">
                <a:cs typeface="Arial Rounded MT Bold"/>
              </a:rPr>
              <a:t>. Acesso em 11 de novembro de 2013.</a:t>
            </a:r>
          </a:p>
          <a:p>
            <a:pPr algn="just">
              <a:buFont typeface="Arial"/>
              <a:buChar char="•"/>
            </a:pPr>
            <a:r>
              <a:rPr lang="pt-BR" sz="1400" dirty="0" smtClean="0">
                <a:cs typeface="Arial Rounded MT Bold"/>
              </a:rPr>
              <a:t>WIKIPÉDIA. Gases do Efeito Estufa. </a:t>
            </a:r>
            <a:r>
              <a:rPr lang="pt-BR" sz="1400" dirty="0">
                <a:cs typeface="Arial Rounded MT Bold"/>
              </a:rPr>
              <a:t>Disponível em </a:t>
            </a:r>
            <a:r>
              <a:rPr lang="pt-BR" sz="1400" dirty="0">
                <a:cs typeface="Arial Rounded MT Bold"/>
                <a:hlinkClick r:id="rId11"/>
              </a:rPr>
              <a:t>http://pt.wikipedia.org/wiki/</a:t>
            </a:r>
            <a:r>
              <a:rPr lang="pt-BR" sz="1400" dirty="0" smtClean="0">
                <a:cs typeface="Arial Rounded MT Bold"/>
                <a:hlinkClick r:id="rId11"/>
              </a:rPr>
              <a:t>Gases_do_efeito_estufa</a:t>
            </a:r>
            <a:r>
              <a:rPr lang="pt-BR" sz="1400" dirty="0" smtClean="0">
                <a:cs typeface="Arial Rounded MT Bold"/>
              </a:rPr>
              <a:t>. Acesso em 11 de novembro de 2013.</a:t>
            </a:r>
          </a:p>
          <a:p>
            <a:pPr algn="just">
              <a:buFont typeface="Arial"/>
              <a:buChar char="•"/>
            </a:pPr>
            <a:r>
              <a:rPr lang="pt-BR" sz="1400" dirty="0" smtClean="0">
                <a:cs typeface="Arial Rounded MT Bold"/>
              </a:rPr>
              <a:t>WIKIPÉDIA. Unidades de Comprimento. </a:t>
            </a:r>
            <a:r>
              <a:rPr lang="pt-BR" sz="1400" dirty="0">
                <a:cs typeface="Arial Rounded MT Bold"/>
              </a:rPr>
              <a:t>Disponível em </a:t>
            </a:r>
            <a:r>
              <a:rPr lang="pt-BR" sz="1400" dirty="0">
                <a:cs typeface="Arial Rounded MT Bold"/>
                <a:hlinkClick r:id="rId12"/>
              </a:rPr>
              <a:t>http://pt.wikipedia.org/wiki/</a:t>
            </a:r>
            <a:r>
              <a:rPr lang="pt-BR" sz="1400" dirty="0" smtClean="0">
                <a:cs typeface="Arial Rounded MT Bold"/>
                <a:hlinkClick r:id="rId12"/>
              </a:rPr>
              <a:t>Unidades_de_comprimento</a:t>
            </a:r>
            <a:r>
              <a:rPr lang="pt-BR" sz="1400" dirty="0" smtClean="0">
                <a:cs typeface="Arial Rounded MT Bold"/>
              </a:rPr>
              <a:t>. Acesso em 11 de novembro de 2013.</a:t>
            </a:r>
          </a:p>
          <a:p>
            <a:pPr algn="just">
              <a:buFont typeface="Arial"/>
              <a:buChar char="•"/>
            </a:pPr>
            <a:endParaRPr lang="pt-BR" sz="1400" dirty="0" smtClean="0">
              <a:cs typeface="Arial Rounded MT Bold"/>
            </a:endParaRPr>
          </a:p>
          <a:p>
            <a:pPr algn="just">
              <a:buFont typeface="Arial"/>
              <a:buChar char="•"/>
            </a:pPr>
            <a:endParaRPr lang="pt-BR" sz="1400" dirty="0" smtClean="0">
              <a:latin typeface="Arial Rounded MT Bold"/>
              <a:cs typeface="Arial Rounded MT Bold"/>
            </a:endParaRPr>
          </a:p>
          <a:p>
            <a:pPr>
              <a:buFont typeface="Arial"/>
              <a:buChar char="•"/>
            </a:pPr>
            <a:endParaRPr lang="pt-BR" sz="1400" dirty="0" smtClean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1261671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EFEITO ESTUFA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Revolução</a:t>
            </a:r>
            <a:r>
              <a:rPr lang="en-US" dirty="0" smtClean="0"/>
              <a:t> Industrial (1750):      </a:t>
            </a:r>
            <a:r>
              <a:rPr lang="en-US" dirty="0" err="1" smtClean="0"/>
              <a:t>significativo</a:t>
            </a:r>
            <a:r>
              <a:rPr lang="en-US" dirty="0" smtClean="0"/>
              <a:t> [gases];</a:t>
            </a:r>
          </a:p>
          <a:p>
            <a:r>
              <a:rPr lang="en-US" dirty="0" err="1" smtClean="0"/>
              <a:t>Causas</a:t>
            </a:r>
            <a:r>
              <a:rPr lang="en-US" dirty="0" smtClean="0"/>
              <a:t> </a:t>
            </a:r>
            <a:r>
              <a:rPr lang="en-US" dirty="0" err="1" smtClean="0"/>
              <a:t>principais</a:t>
            </a:r>
            <a:r>
              <a:rPr lang="en-US" dirty="0" smtClean="0"/>
              <a:t>: </a:t>
            </a:r>
            <a:r>
              <a:rPr lang="en-US" dirty="0" err="1" smtClean="0"/>
              <a:t>queima</a:t>
            </a:r>
            <a:r>
              <a:rPr lang="en-US" dirty="0" smtClean="0"/>
              <a:t> de </a:t>
            </a:r>
            <a:r>
              <a:rPr lang="en-US" dirty="0" err="1" smtClean="0"/>
              <a:t>combustíveis</a:t>
            </a:r>
            <a:r>
              <a:rPr lang="en-US" dirty="0" smtClean="0"/>
              <a:t> </a:t>
            </a:r>
            <a:r>
              <a:rPr lang="en-US" dirty="0" err="1" smtClean="0"/>
              <a:t>fósseis</a:t>
            </a:r>
            <a:r>
              <a:rPr lang="en-US" dirty="0" smtClean="0"/>
              <a:t>, insumos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agricultura</a:t>
            </a:r>
            <a:r>
              <a:rPr lang="en-US" dirty="0" smtClean="0"/>
              <a:t>, </a:t>
            </a:r>
            <a:r>
              <a:rPr lang="en-US" dirty="0" err="1" smtClean="0"/>
              <a:t>dejetos</a:t>
            </a:r>
            <a:r>
              <a:rPr lang="en-US" dirty="0" smtClean="0"/>
              <a:t> de </a:t>
            </a:r>
            <a:r>
              <a:rPr lang="en-US" dirty="0" err="1" smtClean="0"/>
              <a:t>suínos</a:t>
            </a:r>
            <a:r>
              <a:rPr lang="en-US" dirty="0" smtClean="0"/>
              <a:t>, </a:t>
            </a:r>
            <a:r>
              <a:rPr lang="en-US" dirty="0" err="1" smtClean="0"/>
              <a:t>processo</a:t>
            </a:r>
            <a:r>
              <a:rPr lang="en-US" dirty="0" smtClean="0"/>
              <a:t> </a:t>
            </a:r>
            <a:r>
              <a:rPr lang="en-US" dirty="0" err="1" smtClean="0"/>
              <a:t>digestivo</a:t>
            </a:r>
            <a:r>
              <a:rPr lang="en-US" dirty="0" smtClean="0"/>
              <a:t> de </a:t>
            </a:r>
            <a:r>
              <a:rPr lang="en-US" dirty="0" err="1" smtClean="0"/>
              <a:t>ruminantes</a:t>
            </a:r>
            <a:r>
              <a:rPr lang="en-US" dirty="0" smtClean="0"/>
              <a:t>, </a:t>
            </a:r>
            <a:r>
              <a:rPr lang="en-US" dirty="0" err="1" smtClean="0"/>
              <a:t>plantações</a:t>
            </a:r>
            <a:r>
              <a:rPr lang="en-US" dirty="0" smtClean="0"/>
              <a:t> de </a:t>
            </a:r>
            <a:r>
              <a:rPr lang="en-US" dirty="0" err="1" smtClean="0"/>
              <a:t>arroz</a:t>
            </a:r>
            <a:r>
              <a:rPr lang="en-US" dirty="0" smtClean="0"/>
              <a:t> e </a:t>
            </a:r>
            <a:r>
              <a:rPr lang="en-US" dirty="0" err="1" smtClean="0"/>
              <a:t>produção</a:t>
            </a:r>
            <a:r>
              <a:rPr lang="en-US" dirty="0" smtClean="0"/>
              <a:t> de gases </a:t>
            </a:r>
            <a:r>
              <a:rPr lang="en-US" dirty="0" err="1" smtClean="0"/>
              <a:t>refrigerados</a:t>
            </a:r>
            <a:r>
              <a:rPr lang="en-US" dirty="0" smtClean="0"/>
              <a:t>;</a:t>
            </a:r>
          </a:p>
          <a:p>
            <a:r>
              <a:rPr lang="en-US" dirty="0" smtClean="0"/>
              <a:t>No </a:t>
            </a:r>
            <a:r>
              <a:rPr lang="en-US" dirty="0" err="1" smtClean="0"/>
              <a:t>Brasil</a:t>
            </a:r>
            <a:r>
              <a:rPr lang="en-US" dirty="0" smtClean="0"/>
              <a:t>: </a:t>
            </a:r>
            <a:r>
              <a:rPr lang="en-US" dirty="0" err="1" smtClean="0"/>
              <a:t>desmatamento</a:t>
            </a:r>
            <a:r>
              <a:rPr lang="en-US" dirty="0" smtClean="0"/>
              <a:t> – </a:t>
            </a:r>
            <a:r>
              <a:rPr lang="en-US" dirty="0" err="1" smtClean="0"/>
              <a:t>Floresta</a:t>
            </a:r>
            <a:r>
              <a:rPr lang="en-US" dirty="0" smtClean="0"/>
              <a:t> </a:t>
            </a:r>
            <a:r>
              <a:rPr lang="en-US" dirty="0" err="1" smtClean="0"/>
              <a:t>Amazônica</a:t>
            </a:r>
            <a:endParaRPr lang="en-US" dirty="0"/>
          </a:p>
        </p:txBody>
      </p:sp>
      <p:sp>
        <p:nvSpPr>
          <p:cNvPr id="4" name="Up Arrow 3"/>
          <p:cNvSpPr/>
          <p:nvPr/>
        </p:nvSpPr>
        <p:spPr>
          <a:xfrm>
            <a:off x="5346880" y="3012142"/>
            <a:ext cx="284053" cy="380301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328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EFEITO ESTUFA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Consequência</a:t>
            </a:r>
            <a:r>
              <a:rPr lang="en-US" dirty="0" smtClean="0"/>
              <a:t>: </a:t>
            </a:r>
            <a:r>
              <a:rPr lang="en-US" dirty="0" err="1" smtClean="0"/>
              <a:t>aquecimento</a:t>
            </a:r>
            <a:r>
              <a:rPr lang="en-US" dirty="0" smtClean="0"/>
              <a:t> global;</a:t>
            </a:r>
          </a:p>
          <a:p>
            <a:r>
              <a:rPr lang="en-US" dirty="0" err="1" smtClean="0"/>
              <a:t>Organização</a:t>
            </a:r>
            <a:r>
              <a:rPr lang="en-US" dirty="0" smtClean="0"/>
              <a:t> </a:t>
            </a:r>
            <a:r>
              <a:rPr lang="en-US" dirty="0" err="1" smtClean="0"/>
              <a:t>Metereológica</a:t>
            </a:r>
            <a:r>
              <a:rPr lang="en-US" dirty="0" smtClean="0"/>
              <a:t> Mundial (OMM): </a:t>
            </a:r>
            <a:r>
              <a:rPr lang="en-US" dirty="0" err="1" smtClean="0"/>
              <a:t>Boletim</a:t>
            </a:r>
            <a:r>
              <a:rPr lang="en-US" dirty="0" smtClean="0"/>
              <a:t> </a:t>
            </a:r>
            <a:r>
              <a:rPr lang="en-US" dirty="0" err="1" smtClean="0"/>
              <a:t>Anual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Gases do </a:t>
            </a:r>
            <a:r>
              <a:rPr lang="en-US" dirty="0" err="1" smtClean="0"/>
              <a:t>Efeito</a:t>
            </a:r>
            <a:r>
              <a:rPr lang="en-US" dirty="0" smtClean="0"/>
              <a:t> </a:t>
            </a:r>
            <a:r>
              <a:rPr lang="en-US" dirty="0" err="1" smtClean="0"/>
              <a:t>Estufa</a:t>
            </a:r>
            <a:r>
              <a:rPr lang="en-US" dirty="0" smtClean="0"/>
              <a:t> -             	32% </a:t>
            </a:r>
            <a:r>
              <a:rPr lang="en-US" dirty="0" err="1" smtClean="0"/>
              <a:t>força</a:t>
            </a:r>
            <a:r>
              <a:rPr lang="en-US" dirty="0" smtClean="0"/>
              <a:t> </a:t>
            </a:r>
            <a:r>
              <a:rPr lang="en-US" dirty="0" err="1" smtClean="0"/>
              <a:t>radioativa</a:t>
            </a:r>
            <a:r>
              <a:rPr lang="en-US" dirty="0" smtClean="0"/>
              <a:t> (1990-2012);</a:t>
            </a:r>
          </a:p>
          <a:p>
            <a:pPr algn="just"/>
            <a:r>
              <a:rPr lang="en-US" dirty="0" err="1" smtClean="0"/>
              <a:t>Força</a:t>
            </a:r>
            <a:r>
              <a:rPr lang="en-US" dirty="0" smtClean="0"/>
              <a:t> </a:t>
            </a:r>
            <a:r>
              <a:rPr lang="en-US" dirty="0" err="1" smtClean="0"/>
              <a:t>radioativa</a:t>
            </a:r>
            <a:r>
              <a:rPr lang="en-US" dirty="0" smtClean="0"/>
              <a:t>: </a:t>
            </a:r>
            <a:r>
              <a:rPr lang="en-US" dirty="0" err="1" smtClean="0"/>
              <a:t>usada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comparar</a:t>
            </a:r>
            <a:r>
              <a:rPr lang="en-US" dirty="0" smtClean="0"/>
              <a:t> a </a:t>
            </a:r>
            <a:r>
              <a:rPr lang="en-US" dirty="0" err="1" smtClean="0"/>
              <a:t>influência</a:t>
            </a:r>
            <a:r>
              <a:rPr lang="en-US" dirty="0" smtClean="0"/>
              <a:t> dos </a:t>
            </a:r>
            <a:r>
              <a:rPr lang="en-US" dirty="0" err="1" smtClean="0"/>
              <a:t>fatores</a:t>
            </a:r>
            <a:r>
              <a:rPr lang="en-US" dirty="0" smtClean="0"/>
              <a:t> </a:t>
            </a:r>
            <a:r>
              <a:rPr lang="en-US" dirty="0" err="1" smtClean="0"/>
              <a:t>humanos</a:t>
            </a:r>
            <a:r>
              <a:rPr lang="en-US" dirty="0" smtClean="0"/>
              <a:t> e </a:t>
            </a:r>
            <a:r>
              <a:rPr lang="en-US" dirty="0" err="1" smtClean="0"/>
              <a:t>naturais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o </a:t>
            </a:r>
            <a:r>
              <a:rPr lang="en-US" dirty="0" err="1" smtClean="0"/>
              <a:t>aquecimento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resfriamento</a:t>
            </a:r>
            <a:r>
              <a:rPr lang="en-US" dirty="0" smtClean="0"/>
              <a:t> do </a:t>
            </a:r>
            <a:r>
              <a:rPr lang="en-US" dirty="0" err="1" smtClean="0"/>
              <a:t>clima</a:t>
            </a:r>
            <a:r>
              <a:rPr lang="en-US" dirty="0" smtClean="0"/>
              <a:t> global.</a:t>
            </a:r>
            <a:endParaRPr lang="en-US" dirty="0"/>
          </a:p>
        </p:txBody>
      </p:sp>
      <p:sp>
        <p:nvSpPr>
          <p:cNvPr id="4" name="Up Arrow 3"/>
          <p:cNvSpPr/>
          <p:nvPr/>
        </p:nvSpPr>
        <p:spPr>
          <a:xfrm>
            <a:off x="1232193" y="4438917"/>
            <a:ext cx="377201" cy="377244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20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EFEITO ESTUFA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 smtClean="0"/>
              <a:t>Ações</a:t>
            </a:r>
            <a:r>
              <a:rPr lang="en-US" dirty="0" smtClean="0"/>
              <a:t> de </a:t>
            </a:r>
            <a:r>
              <a:rPr lang="en-US" dirty="0" err="1" smtClean="0"/>
              <a:t>combate</a:t>
            </a:r>
            <a:r>
              <a:rPr lang="en-US" dirty="0" smtClean="0"/>
              <a:t>: </a:t>
            </a:r>
            <a:r>
              <a:rPr lang="en-US" dirty="0" err="1" smtClean="0"/>
              <a:t>alterações</a:t>
            </a:r>
            <a:r>
              <a:rPr lang="en-US" dirty="0" smtClean="0"/>
              <a:t> no </a:t>
            </a:r>
            <a:r>
              <a:rPr lang="en-US" dirty="0" err="1" smtClean="0"/>
              <a:t>sistema</a:t>
            </a:r>
            <a:r>
              <a:rPr lang="en-US" dirty="0" smtClean="0"/>
              <a:t> de </a:t>
            </a:r>
            <a:r>
              <a:rPr lang="en-US" dirty="0" err="1" smtClean="0"/>
              <a:t>produção</a:t>
            </a:r>
            <a:r>
              <a:rPr lang="en-US" dirty="0" smtClean="0"/>
              <a:t>, de </a:t>
            </a:r>
            <a:r>
              <a:rPr lang="en-US" dirty="0" err="1" smtClean="0"/>
              <a:t>geração</a:t>
            </a:r>
            <a:r>
              <a:rPr lang="en-US" dirty="0" smtClean="0"/>
              <a:t> de </a:t>
            </a:r>
            <a:r>
              <a:rPr lang="en-US" dirty="0" err="1" smtClean="0"/>
              <a:t>energia</a:t>
            </a:r>
            <a:r>
              <a:rPr lang="en-US" dirty="0" smtClean="0"/>
              <a:t> e </a:t>
            </a:r>
            <a:r>
              <a:rPr lang="en-US" dirty="0" err="1" smtClean="0"/>
              <a:t>alteração</a:t>
            </a:r>
            <a:r>
              <a:rPr lang="en-US" dirty="0" smtClean="0"/>
              <a:t> </a:t>
            </a:r>
            <a:r>
              <a:rPr lang="en-US" dirty="0" err="1" smtClean="0"/>
              <a:t>nos</a:t>
            </a:r>
            <a:r>
              <a:rPr lang="en-US" dirty="0" smtClean="0"/>
              <a:t> </a:t>
            </a:r>
            <a:r>
              <a:rPr lang="en-US" dirty="0" err="1" smtClean="0"/>
              <a:t>hábitos</a:t>
            </a:r>
            <a:r>
              <a:rPr lang="en-US" dirty="0" smtClean="0"/>
              <a:t> de </a:t>
            </a:r>
            <a:r>
              <a:rPr lang="en-US" dirty="0" err="1" smtClean="0"/>
              <a:t>consumo</a:t>
            </a:r>
            <a:r>
              <a:rPr lang="en-US" dirty="0" smtClean="0"/>
              <a:t>;</a:t>
            </a:r>
          </a:p>
          <a:p>
            <a:pPr>
              <a:buFont typeface="Arial"/>
              <a:buChar char="•"/>
            </a:pPr>
            <a:r>
              <a:rPr lang="en-US" dirty="0" err="1" smtClean="0"/>
              <a:t>Inação</a:t>
            </a:r>
            <a:r>
              <a:rPr lang="en-US" dirty="0" smtClean="0"/>
              <a:t>: </a:t>
            </a:r>
            <a:r>
              <a:rPr lang="en-US" dirty="0" err="1" smtClean="0"/>
              <a:t>aceitar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danos</a:t>
            </a:r>
            <a:r>
              <a:rPr lang="en-US" dirty="0" smtClean="0"/>
              <a:t> </a:t>
            </a:r>
            <a:r>
              <a:rPr lang="en-US" dirty="0" err="1" smtClean="0"/>
              <a:t>recorrentes</a:t>
            </a:r>
            <a:r>
              <a:rPr lang="en-US" dirty="0" smtClean="0"/>
              <a:t>;</a:t>
            </a:r>
          </a:p>
          <a:p>
            <a:pPr>
              <a:buFont typeface="Arial"/>
              <a:buChar char="•"/>
            </a:pPr>
            <a:r>
              <a:rPr lang="en-US" dirty="0" err="1" smtClean="0"/>
              <a:t>Mitigação</a:t>
            </a:r>
            <a:r>
              <a:rPr lang="en-US" dirty="0" smtClean="0"/>
              <a:t>: </a:t>
            </a:r>
            <a:r>
              <a:rPr lang="en-US" dirty="0" err="1" smtClean="0"/>
              <a:t>intervenção</a:t>
            </a:r>
            <a:r>
              <a:rPr lang="en-US" dirty="0" smtClean="0"/>
              <a:t> </a:t>
            </a:r>
            <a:r>
              <a:rPr lang="en-US" dirty="0" err="1" smtClean="0"/>
              <a:t>humana</a:t>
            </a:r>
            <a:r>
              <a:rPr lang="en-US" dirty="0" smtClean="0"/>
              <a:t> – </a:t>
            </a:r>
            <a:r>
              <a:rPr lang="en-US" dirty="0" err="1" smtClean="0"/>
              <a:t>sumidouros</a:t>
            </a:r>
            <a:r>
              <a:rPr lang="en-US" dirty="0" smtClean="0"/>
              <a:t> de </a:t>
            </a:r>
            <a:r>
              <a:rPr lang="en-US" dirty="0" err="1" smtClean="0"/>
              <a:t>carbono</a:t>
            </a:r>
            <a:r>
              <a:rPr lang="en-US" dirty="0" smtClean="0"/>
              <a:t>. </a:t>
            </a:r>
            <a:r>
              <a:rPr lang="en-US" dirty="0" err="1" smtClean="0"/>
              <a:t>Benefícios</a:t>
            </a:r>
            <a:r>
              <a:rPr lang="en-US" dirty="0" smtClean="0"/>
              <a:t> a </a:t>
            </a:r>
            <a:r>
              <a:rPr lang="en-US" dirty="0" err="1" smtClean="0"/>
              <a:t>longo</a:t>
            </a:r>
            <a:r>
              <a:rPr lang="en-US" dirty="0" smtClean="0"/>
              <a:t> </a:t>
            </a:r>
            <a:r>
              <a:rPr lang="en-US" dirty="0" err="1" smtClean="0"/>
              <a:t>prazo</a:t>
            </a:r>
            <a:r>
              <a:rPr lang="en-US" dirty="0" smtClean="0"/>
              <a:t>;</a:t>
            </a:r>
          </a:p>
          <a:p>
            <a:pPr>
              <a:buFont typeface="Arial"/>
              <a:buChar char="•"/>
            </a:pPr>
            <a:r>
              <a:rPr lang="en-US" dirty="0" err="1" smtClean="0"/>
              <a:t>Adaptação</a:t>
            </a:r>
            <a:r>
              <a:rPr lang="en-US" dirty="0" smtClean="0"/>
              <a:t>: </a:t>
            </a:r>
            <a:r>
              <a:rPr lang="en-US" dirty="0" err="1" smtClean="0"/>
              <a:t>ajustes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práticas</a:t>
            </a:r>
            <a:r>
              <a:rPr lang="en-US" dirty="0" smtClean="0"/>
              <a:t>, </a:t>
            </a:r>
            <a:r>
              <a:rPr lang="en-US" dirty="0" err="1" smtClean="0"/>
              <a:t>processos</a:t>
            </a:r>
            <a:r>
              <a:rPr lang="en-US" dirty="0" smtClean="0"/>
              <a:t> e </a:t>
            </a:r>
            <a:r>
              <a:rPr lang="en-US" dirty="0" err="1" smtClean="0"/>
              <a:t>estruturas</a:t>
            </a:r>
            <a:r>
              <a:rPr lang="en-US" dirty="0" smtClean="0"/>
              <a:t>;</a:t>
            </a:r>
          </a:p>
          <a:p>
            <a:pPr>
              <a:buFont typeface="Arial"/>
              <a:buChar char="•"/>
            </a:pPr>
            <a:r>
              <a:rPr lang="en-US" dirty="0" err="1" smtClean="0"/>
              <a:t>Consumo</a:t>
            </a:r>
            <a:r>
              <a:rPr lang="en-US" dirty="0"/>
              <a:t> </a:t>
            </a:r>
            <a:r>
              <a:rPr lang="en-US" dirty="0" err="1" smtClean="0"/>
              <a:t>Responsável</a:t>
            </a:r>
            <a:r>
              <a:rPr lang="en-US" dirty="0" smtClean="0"/>
              <a:t>: </a:t>
            </a:r>
            <a:r>
              <a:rPr lang="en-US" dirty="0" err="1" smtClean="0"/>
              <a:t>cidadãos</a:t>
            </a:r>
            <a:r>
              <a:rPr lang="en-US" dirty="0" smtClean="0"/>
              <a:t> </a:t>
            </a:r>
            <a:r>
              <a:rPr lang="en-US" dirty="0" err="1" smtClean="0"/>
              <a:t>alteram</a:t>
            </a:r>
            <a:r>
              <a:rPr lang="en-US" dirty="0" smtClean="0"/>
              <a:t> </a:t>
            </a:r>
            <a:r>
              <a:rPr lang="en-US" dirty="0" err="1" smtClean="0"/>
              <a:t>seus</a:t>
            </a:r>
            <a:r>
              <a:rPr lang="en-US" dirty="0" smtClean="0"/>
              <a:t> </a:t>
            </a:r>
            <a:r>
              <a:rPr lang="en-US" dirty="0" err="1" smtClean="0"/>
              <a:t>hábitos</a:t>
            </a:r>
            <a:r>
              <a:rPr lang="en-US" dirty="0" smtClean="0"/>
              <a:t> de </a:t>
            </a:r>
            <a:r>
              <a:rPr lang="en-US" dirty="0" err="1" smtClean="0"/>
              <a:t>consumo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400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METODOLOGIAS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Análise</a:t>
            </a:r>
            <a:r>
              <a:rPr lang="en-US" dirty="0" smtClean="0"/>
              <a:t> da </a:t>
            </a:r>
            <a:r>
              <a:rPr lang="en-US" dirty="0" err="1" smtClean="0"/>
              <a:t>qualidade</a:t>
            </a:r>
            <a:r>
              <a:rPr lang="en-US" dirty="0" smtClean="0"/>
              <a:t> do </a:t>
            </a:r>
            <a:r>
              <a:rPr lang="en-US" dirty="0" err="1" smtClean="0"/>
              <a:t>ar</a:t>
            </a:r>
            <a:r>
              <a:rPr lang="en-US" dirty="0" smtClean="0"/>
              <a:t>;</a:t>
            </a:r>
          </a:p>
          <a:p>
            <a:r>
              <a:rPr lang="en-US" dirty="0" err="1" smtClean="0"/>
              <a:t>Resultados</a:t>
            </a:r>
            <a:r>
              <a:rPr lang="en-US" dirty="0" smtClean="0"/>
              <a:t> </a:t>
            </a:r>
            <a:r>
              <a:rPr lang="en-US" dirty="0" err="1" smtClean="0"/>
              <a:t>confiáveis</a:t>
            </a:r>
            <a:r>
              <a:rPr lang="en-US" dirty="0" smtClean="0"/>
              <a:t>, </a:t>
            </a:r>
            <a:r>
              <a:rPr lang="en-US" dirty="0" err="1" smtClean="0"/>
              <a:t>comparáveis</a:t>
            </a:r>
            <a:r>
              <a:rPr lang="en-US" dirty="0" smtClean="0"/>
              <a:t> e </a:t>
            </a:r>
            <a:r>
              <a:rPr lang="en-US" dirty="0" err="1" smtClean="0"/>
              <a:t>rastreáveis</a:t>
            </a:r>
            <a:r>
              <a:rPr lang="en-US" dirty="0" smtClean="0"/>
              <a:t>;</a:t>
            </a:r>
          </a:p>
          <a:p>
            <a:r>
              <a:rPr lang="en-US" dirty="0" err="1" smtClean="0"/>
              <a:t>Sistema</a:t>
            </a:r>
            <a:r>
              <a:rPr lang="en-US" dirty="0" smtClean="0"/>
              <a:t> </a:t>
            </a:r>
            <a:r>
              <a:rPr lang="en-US" dirty="0" err="1" smtClean="0"/>
              <a:t>Internacional</a:t>
            </a:r>
            <a:r>
              <a:rPr lang="en-US" dirty="0" smtClean="0"/>
              <a:t> de </a:t>
            </a:r>
            <a:r>
              <a:rPr lang="en-US" dirty="0" err="1" smtClean="0"/>
              <a:t>Unidades</a:t>
            </a:r>
            <a:r>
              <a:rPr lang="en-US" dirty="0" smtClean="0"/>
              <a:t> (SI)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80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METODOLOGIAS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Metodologias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a </a:t>
            </a:r>
            <a:r>
              <a:rPr lang="en-US" dirty="0" err="1" smtClean="0"/>
              <a:t>determinação</a:t>
            </a:r>
            <a:r>
              <a:rPr lang="en-US" dirty="0" smtClean="0"/>
              <a:t> de GEE</a:t>
            </a:r>
            <a:endParaRPr lang="en-US" dirty="0"/>
          </a:p>
        </p:txBody>
      </p:sp>
      <p:pic>
        <p:nvPicPr>
          <p:cNvPr id="4" name="Imagem 2" descr="https://encrypted-tbn0.gstatic.com/images?q=tbn:ANd9GcRUIrpqTFhUR6q0gbX-7WRG2ZQx6Q-oP51pUMuLlJu7LjxZcS_Sh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808370"/>
            <a:ext cx="208823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3" descr="http://wikienergia.com/~edp/images/d/d6/LigacoesCovalente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808370"/>
            <a:ext cx="230425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4" descr="http://www.max-boost.co.uk/max-boost/internet_articles/Nitrous%20Oxide%20Injection%20for%20Automotive%20Performance_files/Nitrous_molecule1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3808370"/>
            <a:ext cx="2775585" cy="2155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96390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9775" y="1018562"/>
            <a:ext cx="8361306" cy="5839438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pt-BR" i="1" dirty="0">
                <a:effectLst/>
                <a:latin typeface="Arial Rounded MT Bold"/>
                <a:ea typeface="Calibri" pitchFamily="34" charset="0"/>
                <a:cs typeface="Arial Rounded MT Bold"/>
              </a:rPr>
              <a:t>Exemplo 1: emissão de gases do efeito estufa de frotas de veículos no Brasil </a:t>
            </a:r>
            <a:endParaRPr lang="pt-BR" i="1" dirty="0" smtClean="0">
              <a:effectLst/>
              <a:latin typeface="Arial Rounded MT Bold"/>
              <a:ea typeface="Calibri" pitchFamily="34" charset="0"/>
              <a:cs typeface="Arial Rounded MT Bold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pt-BR" dirty="0">
                <a:latin typeface="Arial Rounded MT Bold"/>
                <a:ea typeface="Calibri" pitchFamily="34" charset="0"/>
                <a:cs typeface="Arial Rounded MT Bold"/>
              </a:rPr>
              <a:t>Segundo as diretrizes da publicação “</a:t>
            </a:r>
            <a:r>
              <a:rPr lang="pt-BR" dirty="0" err="1">
                <a:latin typeface="Arial Rounded MT Bold"/>
                <a:ea typeface="Calibri" pitchFamily="34" charset="0"/>
                <a:cs typeface="Arial Rounded MT Bold"/>
              </a:rPr>
              <a:t>Good</a:t>
            </a:r>
            <a:r>
              <a:rPr lang="pt-BR" dirty="0">
                <a:latin typeface="Arial Rounded MT Bold"/>
                <a:ea typeface="Calibri" pitchFamily="34" charset="0"/>
                <a:cs typeface="Arial Rounded MT Bold"/>
              </a:rPr>
              <a:t> </a:t>
            </a:r>
            <a:r>
              <a:rPr lang="pt-BR" dirty="0" err="1">
                <a:latin typeface="Arial Rounded MT Bold"/>
                <a:ea typeface="Calibri" pitchFamily="34" charset="0"/>
                <a:cs typeface="Arial Rounded MT Bold"/>
              </a:rPr>
              <a:t>Practice</a:t>
            </a:r>
            <a:r>
              <a:rPr lang="pt-BR" dirty="0">
                <a:latin typeface="Arial Rounded MT Bold"/>
                <a:ea typeface="Calibri" pitchFamily="34" charset="0"/>
                <a:cs typeface="Arial Rounded MT Bold"/>
              </a:rPr>
              <a:t> </a:t>
            </a:r>
            <a:r>
              <a:rPr lang="pt-BR" dirty="0" err="1">
                <a:latin typeface="Arial Rounded MT Bold"/>
                <a:ea typeface="Calibri" pitchFamily="34" charset="0"/>
                <a:cs typeface="Arial Rounded MT Bold"/>
              </a:rPr>
              <a:t>Guidance</a:t>
            </a:r>
            <a:r>
              <a:rPr lang="pt-BR" dirty="0">
                <a:latin typeface="Arial Rounded MT Bold"/>
                <a:ea typeface="Calibri" pitchFamily="34" charset="0"/>
                <a:cs typeface="Arial Rounded MT Bold"/>
              </a:rPr>
              <a:t> </a:t>
            </a:r>
            <a:r>
              <a:rPr lang="pt-BR" dirty="0" err="1">
                <a:latin typeface="Arial Rounded MT Bold"/>
                <a:ea typeface="Calibri" pitchFamily="34" charset="0"/>
                <a:cs typeface="Arial Rounded MT Bold"/>
              </a:rPr>
              <a:t>and</a:t>
            </a:r>
            <a:r>
              <a:rPr lang="pt-BR" dirty="0">
                <a:latin typeface="Arial Rounded MT Bold"/>
                <a:ea typeface="Calibri" pitchFamily="34" charset="0"/>
                <a:cs typeface="Arial Rounded MT Bold"/>
              </a:rPr>
              <a:t> </a:t>
            </a:r>
            <a:r>
              <a:rPr lang="pt-BR" dirty="0" err="1">
                <a:latin typeface="Arial Rounded MT Bold"/>
                <a:ea typeface="Calibri" pitchFamily="34" charset="0"/>
                <a:cs typeface="Arial Rounded MT Bold"/>
              </a:rPr>
              <a:t>Uncertainty</a:t>
            </a:r>
            <a:r>
              <a:rPr lang="pt-BR" dirty="0">
                <a:latin typeface="Arial Rounded MT Bold"/>
                <a:ea typeface="Calibri" pitchFamily="34" charset="0"/>
                <a:cs typeface="Arial Rounded MT Bold"/>
              </a:rPr>
              <a:t> Management in </a:t>
            </a:r>
            <a:r>
              <a:rPr lang="pt-BR" dirty="0" err="1">
                <a:latin typeface="Arial Rounded MT Bold"/>
                <a:ea typeface="Calibri" pitchFamily="34" charset="0"/>
                <a:cs typeface="Arial Rounded MT Bold"/>
              </a:rPr>
              <a:t>National</a:t>
            </a:r>
            <a:r>
              <a:rPr lang="pt-BR" dirty="0">
                <a:latin typeface="Arial Rounded MT Bold"/>
                <a:ea typeface="Calibri" pitchFamily="34" charset="0"/>
                <a:cs typeface="Arial Rounded MT Bold"/>
              </a:rPr>
              <a:t> </a:t>
            </a:r>
            <a:r>
              <a:rPr lang="pt-BR" dirty="0" err="1">
                <a:latin typeface="Arial Rounded MT Bold"/>
                <a:ea typeface="Calibri" pitchFamily="34" charset="0"/>
                <a:cs typeface="Arial Rounded MT Bold"/>
              </a:rPr>
              <a:t>Greenhouse</a:t>
            </a:r>
            <a:r>
              <a:rPr lang="pt-BR" dirty="0">
                <a:latin typeface="Arial Rounded MT Bold"/>
                <a:ea typeface="Calibri" pitchFamily="34" charset="0"/>
                <a:cs typeface="Arial Rounded MT Bold"/>
              </a:rPr>
              <a:t> </a:t>
            </a:r>
            <a:r>
              <a:rPr lang="pt-BR" dirty="0" err="1">
                <a:latin typeface="Arial Rounded MT Bold"/>
                <a:ea typeface="Calibri" pitchFamily="34" charset="0"/>
                <a:cs typeface="Arial Rounded MT Bold"/>
              </a:rPr>
              <a:t>Inventories</a:t>
            </a:r>
            <a:r>
              <a:rPr lang="pt-BR" dirty="0">
                <a:latin typeface="Arial Rounded MT Bold"/>
                <a:ea typeface="Calibri" pitchFamily="34" charset="0"/>
                <a:cs typeface="Arial Rounded MT Bold"/>
              </a:rPr>
              <a:t> – </a:t>
            </a:r>
            <a:r>
              <a:rPr lang="pt-BR" dirty="0" err="1">
                <a:latin typeface="Arial Rounded MT Bold"/>
                <a:ea typeface="Calibri" pitchFamily="34" charset="0"/>
                <a:cs typeface="Arial Rounded MT Bold"/>
              </a:rPr>
              <a:t>Revised</a:t>
            </a:r>
            <a:r>
              <a:rPr lang="pt-BR" dirty="0">
                <a:latin typeface="Arial Rounded MT Bold"/>
                <a:ea typeface="Calibri" pitchFamily="34" charset="0"/>
                <a:cs typeface="Arial Rounded MT Bold"/>
              </a:rPr>
              <a:t> 1996 IPCC </a:t>
            </a:r>
            <a:r>
              <a:rPr lang="pt-BR" dirty="0" err="1">
                <a:latin typeface="Arial Rounded MT Bold"/>
                <a:ea typeface="Calibri" pitchFamily="34" charset="0"/>
                <a:cs typeface="Arial Rounded MT Bold"/>
              </a:rPr>
              <a:t>Guidelines</a:t>
            </a:r>
            <a:r>
              <a:rPr lang="pt-BR" dirty="0">
                <a:latin typeface="Arial Rounded MT Bold"/>
                <a:ea typeface="Calibri" pitchFamily="34" charset="0"/>
                <a:cs typeface="Arial Rounded MT Bold"/>
              </a:rPr>
              <a:t> for </a:t>
            </a:r>
            <a:r>
              <a:rPr lang="pt-BR" dirty="0" err="1">
                <a:latin typeface="Arial Rounded MT Bold"/>
                <a:ea typeface="Calibri" pitchFamily="34" charset="0"/>
                <a:cs typeface="Arial Rounded MT Bold"/>
              </a:rPr>
              <a:t>National</a:t>
            </a:r>
            <a:r>
              <a:rPr lang="pt-BR" dirty="0">
                <a:latin typeface="Arial Rounded MT Bold"/>
                <a:ea typeface="Calibri" pitchFamily="34" charset="0"/>
                <a:cs typeface="Arial Rounded MT Bold"/>
              </a:rPr>
              <a:t> </a:t>
            </a:r>
            <a:r>
              <a:rPr lang="pt-BR" dirty="0" err="1">
                <a:latin typeface="Arial Rounded MT Bold"/>
                <a:ea typeface="Calibri" pitchFamily="34" charset="0"/>
                <a:cs typeface="Arial Rounded MT Bold"/>
              </a:rPr>
              <a:t>Greenhouse</a:t>
            </a:r>
            <a:r>
              <a:rPr lang="pt-BR" dirty="0">
                <a:latin typeface="Arial Rounded MT Bold"/>
                <a:ea typeface="Calibri" pitchFamily="34" charset="0"/>
                <a:cs typeface="Arial Rounded MT Bold"/>
              </a:rPr>
              <a:t> </a:t>
            </a:r>
            <a:r>
              <a:rPr lang="pt-BR" dirty="0" err="1">
                <a:latin typeface="Arial Rounded MT Bold"/>
                <a:ea typeface="Calibri" pitchFamily="34" charset="0"/>
                <a:cs typeface="Arial Rounded MT Bold"/>
              </a:rPr>
              <a:t>Gas</a:t>
            </a:r>
            <a:r>
              <a:rPr lang="pt-BR" dirty="0">
                <a:latin typeface="Arial Rounded MT Bold"/>
                <a:ea typeface="Calibri" pitchFamily="34" charset="0"/>
                <a:cs typeface="Arial Rounded MT Bold"/>
              </a:rPr>
              <a:t> </a:t>
            </a:r>
            <a:r>
              <a:rPr lang="pt-BR" dirty="0" err="1">
                <a:latin typeface="Arial Rounded MT Bold"/>
                <a:ea typeface="Calibri" pitchFamily="34" charset="0"/>
                <a:cs typeface="Arial Rounded MT Bold"/>
              </a:rPr>
              <a:t>Inventories</a:t>
            </a:r>
            <a:r>
              <a:rPr lang="pt-BR" dirty="0">
                <a:latin typeface="Arial Rounded MT Bold"/>
                <a:ea typeface="Calibri" pitchFamily="34" charset="0"/>
                <a:cs typeface="Arial Rounded MT Bold"/>
              </a:rPr>
              <a:t>”, as emissões de gases do efeito estufa de fontes móveis são melhor calculadas pela quantidade de combustível queimado, seu teor carbônico e as emissões correspondentes de CO2 (método Tier-1 ou top-</a:t>
            </a:r>
            <a:r>
              <a:rPr lang="pt-BR" dirty="0" err="1">
                <a:latin typeface="Arial Rounded MT Bold"/>
                <a:ea typeface="Calibri" pitchFamily="34" charset="0"/>
                <a:cs typeface="Arial Rounded MT Bold"/>
              </a:rPr>
              <a:t>down</a:t>
            </a:r>
            <a:r>
              <a:rPr lang="pt-BR" dirty="0">
                <a:latin typeface="Arial Rounded MT Bold"/>
                <a:ea typeface="Calibri" pitchFamily="34" charset="0"/>
                <a:cs typeface="Arial Rounded MT Bold"/>
              </a:rPr>
              <a:t>).</a:t>
            </a:r>
            <a:r>
              <a:rPr lang="pt-BR" dirty="0">
                <a:latin typeface="Arial Rounded MT Bold"/>
                <a:cs typeface="Arial Rounded MT Bold"/>
              </a:rPr>
              <a:t>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pt-BR" dirty="0">
              <a:latin typeface="Arial Rounded MT Bold"/>
              <a:cs typeface="Arial Rounded MT Bold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pt-BR" sz="2800" b="1" dirty="0" smtClean="0">
                <a:latin typeface="Arial Rounded MT Bold"/>
                <a:cs typeface="Arial Rounded MT Bold"/>
              </a:rPr>
              <a:t>Método </a:t>
            </a:r>
            <a:r>
              <a:rPr lang="pt-BR" sz="2800" b="1" dirty="0">
                <a:latin typeface="Arial Rounded MT Bold"/>
                <a:cs typeface="Arial Rounded MT Bold"/>
              </a:rPr>
              <a:t>top-</a:t>
            </a:r>
            <a:r>
              <a:rPr lang="pt-BR" sz="2800" b="1" dirty="0" err="1">
                <a:latin typeface="Arial Rounded MT Bold"/>
                <a:cs typeface="Arial Rounded MT Bold"/>
              </a:rPr>
              <a:t>down</a:t>
            </a:r>
            <a:r>
              <a:rPr lang="pt-BR" sz="2800" b="1" dirty="0">
                <a:latin typeface="Arial Rounded MT Bold"/>
                <a:cs typeface="Arial Rounded MT Bold"/>
              </a:rPr>
              <a:t> </a:t>
            </a:r>
            <a:r>
              <a:rPr lang="pt-BR" sz="2800" dirty="0">
                <a:latin typeface="Arial Rounded MT Bold"/>
                <a:cs typeface="Arial Rounded MT Bold"/>
              </a:rPr>
              <a:t>(conversão para unidade comum</a:t>
            </a:r>
            <a:r>
              <a:rPr lang="pt-BR" sz="2800" dirty="0" smtClean="0">
                <a:latin typeface="Arial Rounded MT Bold"/>
                <a:cs typeface="Arial Rounded MT Bold"/>
              </a:rPr>
              <a:t>)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endParaRPr lang="pt-BR" sz="2800" dirty="0">
              <a:latin typeface="Arial Rounded MT Bold"/>
              <a:cs typeface="Arial Rounded MT Bold"/>
            </a:endParaRPr>
          </a:p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pt-BR" sz="2800" b="1" dirty="0">
                <a:latin typeface="Arial Rounded MT Bold"/>
                <a:cs typeface="Arial Rounded MT Bold"/>
              </a:rPr>
              <a:t>CC = CA </a:t>
            </a:r>
            <a:r>
              <a:rPr lang="pt-BR" sz="2800" b="1" dirty="0" err="1">
                <a:latin typeface="Arial Rounded MT Bold"/>
                <a:cs typeface="Arial Rounded MT Bold"/>
              </a:rPr>
              <a:t>x</a:t>
            </a:r>
            <a:r>
              <a:rPr lang="pt-BR" sz="2800" b="1" dirty="0">
                <a:latin typeface="Arial Rounded MT Bold"/>
                <a:cs typeface="Arial Rounded MT Bold"/>
              </a:rPr>
              <a:t> </a:t>
            </a:r>
            <a:r>
              <a:rPr lang="pt-BR" sz="2800" b="1" dirty="0" err="1">
                <a:latin typeface="Arial Rounded MT Bold"/>
                <a:cs typeface="Arial Rounded MT Bold"/>
              </a:rPr>
              <a:t>Fconversão</a:t>
            </a:r>
            <a:r>
              <a:rPr lang="pt-BR" sz="2800" b="1" dirty="0">
                <a:latin typeface="Arial Rounded MT Bold"/>
                <a:cs typeface="Arial Rounded MT Bold"/>
              </a:rPr>
              <a:t> </a:t>
            </a:r>
            <a:r>
              <a:rPr lang="pt-BR" sz="2800" b="1" dirty="0" err="1">
                <a:latin typeface="Arial Rounded MT Bold"/>
                <a:cs typeface="Arial Rounded MT Bold"/>
              </a:rPr>
              <a:t>x</a:t>
            </a:r>
            <a:r>
              <a:rPr lang="pt-BR" sz="2800" b="1" dirty="0">
                <a:latin typeface="Arial Rounded MT Bold"/>
                <a:cs typeface="Arial Rounded MT Bold"/>
              </a:rPr>
              <a:t> 45,2 </a:t>
            </a:r>
            <a:r>
              <a:rPr lang="pt-BR" sz="2800" b="1" dirty="0" err="1">
                <a:latin typeface="Arial Rounded MT Bold"/>
                <a:cs typeface="Arial Rounded MT Bold"/>
              </a:rPr>
              <a:t>x</a:t>
            </a:r>
            <a:r>
              <a:rPr lang="pt-BR" sz="2800" b="1" dirty="0">
                <a:latin typeface="Arial Rounded MT Bold"/>
                <a:cs typeface="Arial Rounded MT Bold"/>
              </a:rPr>
              <a:t> 10-3x </a:t>
            </a:r>
            <a:r>
              <a:rPr lang="pt-BR" sz="2800" b="1" dirty="0" err="1" smtClean="0">
                <a:latin typeface="Arial Rounded MT Bold"/>
                <a:cs typeface="Arial Rounded MT Bold"/>
              </a:rPr>
              <a:t>Fcorreção</a:t>
            </a:r>
            <a:endParaRPr lang="pt-BR" sz="2800" b="1" dirty="0" smtClean="0">
              <a:latin typeface="Arial Rounded MT Bold"/>
              <a:cs typeface="Arial Rounded MT Bold"/>
            </a:endParaRPr>
          </a:p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pt-BR" sz="2800" b="1" dirty="0">
              <a:latin typeface="Arial Rounded MT Bold"/>
              <a:cs typeface="Arial Rounded MT Bold"/>
            </a:endParaRPr>
          </a:p>
          <a:p>
            <a:pPr algn="just">
              <a:buFont typeface="Wingdings" pitchFamily="2" charset="2"/>
              <a:buChar char="§"/>
            </a:pPr>
            <a:r>
              <a:rPr lang="pt-BR" sz="2800" dirty="0">
                <a:latin typeface="Arial Rounded MT Bold"/>
                <a:cs typeface="Arial Rounded MT Bold"/>
              </a:rPr>
              <a:t>1 </a:t>
            </a:r>
            <a:r>
              <a:rPr lang="pt-BR" sz="2800" dirty="0" err="1">
                <a:latin typeface="Arial Rounded MT Bold"/>
                <a:cs typeface="Arial Rounded MT Bold"/>
              </a:rPr>
              <a:t>tep</a:t>
            </a:r>
            <a:r>
              <a:rPr lang="pt-BR" sz="2800" dirty="0">
                <a:latin typeface="Arial Rounded MT Bold"/>
                <a:cs typeface="Arial Rounded MT Bold"/>
              </a:rPr>
              <a:t> (Brasil) = 45,2 </a:t>
            </a:r>
            <a:r>
              <a:rPr lang="pt-BR" sz="2800" dirty="0" err="1">
                <a:latin typeface="Arial Rounded MT Bold"/>
                <a:cs typeface="Arial Rounded MT Bold"/>
              </a:rPr>
              <a:t>x</a:t>
            </a:r>
            <a:r>
              <a:rPr lang="pt-BR" sz="2800" dirty="0">
                <a:latin typeface="Arial Rounded MT Bold"/>
                <a:cs typeface="Arial Rounded MT Bold"/>
              </a:rPr>
              <a:t> 10-3 TJ (</a:t>
            </a:r>
            <a:r>
              <a:rPr lang="pt-BR" sz="2800" dirty="0" err="1">
                <a:latin typeface="Arial Rounded MT Bold"/>
                <a:cs typeface="Arial Rounded MT Bold"/>
              </a:rPr>
              <a:t>tera</a:t>
            </a:r>
            <a:r>
              <a:rPr lang="pt-BR" sz="2800" dirty="0">
                <a:latin typeface="Arial Rounded MT Bold"/>
                <a:cs typeface="Arial Rounded MT Bold"/>
              </a:rPr>
              <a:t>-joule = 1012 J)</a:t>
            </a:r>
            <a:r>
              <a:rPr lang="pt-BR" sz="2800" dirty="0" smtClean="0">
                <a:latin typeface="Arial Rounded MT Bold"/>
                <a:cs typeface="Arial Rounded MT Bold"/>
              </a:rPr>
              <a:t>;</a:t>
            </a:r>
            <a:r>
              <a:rPr lang="pt-BR" dirty="0">
                <a:latin typeface="Arial Rounded MT Bold"/>
                <a:cs typeface="Arial Rounded MT Bold"/>
              </a:rPr>
              <a:t> CC = consumo de energia em TJ;</a:t>
            </a:r>
          </a:p>
          <a:p>
            <a:pPr algn="just">
              <a:buFont typeface="Wingdings" pitchFamily="2" charset="2"/>
              <a:buChar char="§"/>
            </a:pPr>
            <a:r>
              <a:rPr lang="pt-BR" dirty="0">
                <a:latin typeface="Arial Rounded MT Bold"/>
                <a:cs typeface="Arial Rounded MT Bold"/>
              </a:rPr>
              <a:t>CA = consumo de combustível (m3, l, kg)</a:t>
            </a:r>
            <a:r>
              <a:rPr lang="pt-BR" dirty="0" smtClean="0">
                <a:latin typeface="Arial Rounded MT Bold"/>
                <a:cs typeface="Arial Rounded MT Bold"/>
              </a:rPr>
              <a:t>;</a:t>
            </a:r>
          </a:p>
          <a:p>
            <a:pPr algn="just">
              <a:buFont typeface="Wingdings" pitchFamily="2" charset="2"/>
              <a:buChar char="§"/>
            </a:pPr>
            <a:r>
              <a:rPr lang="pt-BR" dirty="0" err="1" smtClean="0">
                <a:latin typeface="Arial Rounded MT Bold"/>
                <a:cs typeface="Arial Rounded MT Bold"/>
              </a:rPr>
              <a:t>Fconversão</a:t>
            </a:r>
            <a:r>
              <a:rPr lang="pt-BR" dirty="0" smtClean="0">
                <a:latin typeface="Arial Rounded MT Bold"/>
                <a:cs typeface="Arial Rounded MT Bold"/>
              </a:rPr>
              <a:t> </a:t>
            </a:r>
            <a:r>
              <a:rPr lang="pt-BR" dirty="0">
                <a:latin typeface="Arial Rounded MT Bold"/>
                <a:cs typeface="Arial Rounded MT Bold"/>
              </a:rPr>
              <a:t>= fator de conversão da unidade física de medida da quantidade de combustível para </a:t>
            </a:r>
            <a:r>
              <a:rPr lang="pt-BR" dirty="0" err="1">
                <a:latin typeface="Arial Rounded MT Bold"/>
                <a:cs typeface="Arial Rounded MT Bold"/>
              </a:rPr>
              <a:t>tep</a:t>
            </a:r>
            <a:r>
              <a:rPr lang="pt-BR" dirty="0">
                <a:latin typeface="Arial Rounded MT Bold"/>
                <a:cs typeface="Arial Rounded MT Bold"/>
              </a:rPr>
              <a:t>, com base no poder calorífico superior (PCS) do combustível (valores podem variar de ano para ano, de acordo com a publicação anual do BEN pelo MME</a:t>
            </a:r>
            <a:r>
              <a:rPr lang="pt-BR" dirty="0" smtClean="0">
                <a:latin typeface="Arial Rounded MT Bold"/>
                <a:cs typeface="Arial Rounded MT Bold"/>
              </a:rPr>
              <a:t>;</a:t>
            </a:r>
          </a:p>
          <a:p>
            <a:pPr algn="just">
              <a:buFont typeface="Wingdings" pitchFamily="2" charset="2"/>
              <a:buChar char="§"/>
            </a:pPr>
            <a:r>
              <a:rPr lang="pt-BR" dirty="0" err="1" smtClean="0">
                <a:latin typeface="Arial Rounded MT Bold"/>
                <a:cs typeface="Arial Rounded MT Bold"/>
              </a:rPr>
              <a:t>Fcorreção</a:t>
            </a:r>
            <a:r>
              <a:rPr lang="pt-BR" dirty="0" smtClean="0">
                <a:latin typeface="Arial Rounded MT Bold"/>
                <a:cs typeface="Arial Rounded MT Bold"/>
              </a:rPr>
              <a:t> </a:t>
            </a:r>
            <a:r>
              <a:rPr lang="pt-BR" dirty="0">
                <a:latin typeface="Arial Rounded MT Bold"/>
                <a:cs typeface="Arial Rounded MT Bold"/>
              </a:rPr>
              <a:t>= fator de correção de PCS para PCI (poder calorífico inferior). No BEN, o conteúdo energético tem como base o PCS, mas para o IPCC, a conversão para unidade comum de energia deve ser feita pela multiplicação do consumo pelo PCI. Para combustíveis sólidos e líquidos o </a:t>
            </a:r>
            <a:r>
              <a:rPr lang="pt-BR" dirty="0" err="1">
                <a:latin typeface="Arial Rounded MT Bold"/>
                <a:cs typeface="Arial Rounded MT Bold"/>
              </a:rPr>
              <a:t>Fcorreção</a:t>
            </a:r>
            <a:r>
              <a:rPr lang="pt-BR" dirty="0">
                <a:latin typeface="Arial Rounded MT Bold"/>
                <a:cs typeface="Arial Rounded MT Bold"/>
              </a:rPr>
              <a:t> = 0,95 e para combustíveis gasosos, o </a:t>
            </a:r>
            <a:r>
              <a:rPr lang="pt-BR" dirty="0" err="1">
                <a:latin typeface="Arial Rounded MT Bold"/>
                <a:cs typeface="Arial Rounded MT Bold"/>
              </a:rPr>
              <a:t>Fcorr</a:t>
            </a:r>
            <a:r>
              <a:rPr lang="pt-BR" dirty="0">
                <a:latin typeface="Arial Rounded MT Bold"/>
                <a:cs typeface="Arial Rounded MT Bold"/>
              </a:rPr>
              <a:t> = 0,90, conforme Ministério da Ciência e Tecnologia – MCT</a:t>
            </a:r>
            <a:r>
              <a:rPr lang="pt-BR" dirty="0" smtClean="0">
                <a:latin typeface="Arial Rounded MT Bold"/>
                <a:cs typeface="Arial Rounded MT Bold"/>
              </a:rPr>
              <a:t>.</a:t>
            </a:r>
            <a:endParaRPr lang="pt-BR" sz="2800" dirty="0" smtClean="0">
              <a:latin typeface="Arial Rounded MT Bold"/>
              <a:cs typeface="Arial Rounded MT Bold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endParaRPr lang="pt-BR" sz="2800" dirty="0">
              <a:latin typeface="Arial Rounded MT Bold"/>
              <a:cs typeface="Arial Rounded MT Bold"/>
            </a:endParaRPr>
          </a:p>
          <a:p>
            <a:pPr marL="0" indent="0" algn="just" fontAlgn="base">
              <a:spcBef>
                <a:spcPct val="0"/>
              </a:spcBef>
              <a:spcAft>
                <a:spcPct val="0"/>
              </a:spcAft>
              <a:buNone/>
            </a:pPr>
            <a:endParaRPr lang="pt-BR" sz="2800" b="1" dirty="0" smtClean="0">
              <a:latin typeface="Arial Rounded MT Bold"/>
              <a:cs typeface="Arial Rounded MT Bold"/>
            </a:endParaRPr>
          </a:p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pt-BR" sz="2800" b="1" dirty="0">
              <a:latin typeface="Arial Rounded MT Bold"/>
              <a:cs typeface="Arial Rounded MT Bold"/>
            </a:endParaRPr>
          </a:p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pt-BR" sz="2800" b="1" dirty="0">
              <a:latin typeface="Arial Rounded MT Bold"/>
              <a:cs typeface="Arial Rounded MT Bold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endParaRPr lang="pt-BR" sz="2800" dirty="0" smtClean="0">
              <a:latin typeface="Arial Rounded MT Bold"/>
              <a:cs typeface="Arial Rounded MT Bold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endParaRPr lang="pt-BR" sz="2800" dirty="0">
              <a:latin typeface="Arial Rounded MT Bold"/>
              <a:cs typeface="Arial Rounded MT Bold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endParaRPr lang="pt-BR" sz="2800" dirty="0" smtClean="0">
              <a:latin typeface="Arial Rounded MT Bold"/>
              <a:cs typeface="Arial Rounded MT Bold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endParaRPr lang="pt-BR" sz="2800" dirty="0">
              <a:latin typeface="Arial Rounded MT Bold"/>
              <a:cs typeface="Arial Rounded MT Bold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endParaRPr lang="pt-BR" sz="2800" dirty="0">
              <a:latin typeface="Arial Rounded MT Bold"/>
              <a:cs typeface="Arial Rounded MT Bold"/>
            </a:endParaRPr>
          </a:p>
          <a:p>
            <a:pPr marL="0" lvl="0" indent="0">
              <a:buNone/>
            </a:pPr>
            <a:endParaRPr lang="pt-BR" b="1" dirty="0">
              <a:effectLst/>
              <a:latin typeface="Arial Rounded MT Bold"/>
              <a:ea typeface="Calibri" pitchFamily="34" charset="0"/>
              <a:cs typeface="Arial Rounded MT Bold"/>
            </a:endParaRPr>
          </a:p>
          <a:p>
            <a:pPr marL="0" lvl="0" indent="0">
              <a:buNone/>
            </a:pPr>
            <a:endParaRPr lang="pt-BR" b="1" dirty="0">
              <a:effectLst/>
              <a:latin typeface="Arial Rounded MT Bold"/>
              <a:cs typeface="Arial Rounded MT Bold"/>
            </a:endParaRPr>
          </a:p>
          <a:p>
            <a:endParaRPr lang="en-US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1791530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9481" y="1043711"/>
            <a:ext cx="823557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Conteúdo</a:t>
            </a:r>
            <a:r>
              <a:rPr lang="en-US" b="1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 de </a:t>
            </a:r>
            <a:r>
              <a:rPr lang="en-US" b="1" dirty="0" err="1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Carbono</a:t>
            </a:r>
            <a:r>
              <a:rPr lang="en-US" b="1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:</a:t>
            </a:r>
          </a:p>
          <a:p>
            <a:endParaRPr lang="en-US" dirty="0" smtClean="0">
              <a:solidFill>
                <a:srgbClr val="FFFFFF"/>
              </a:solidFill>
              <a:latin typeface="Arial Rounded MT Bold"/>
              <a:cs typeface="Arial Rounded MT Bold"/>
            </a:endParaRPr>
          </a:p>
          <a:p>
            <a:pPr algn="ctr"/>
            <a:r>
              <a:rPr lang="pt-BR" b="1" dirty="0">
                <a:solidFill>
                  <a:srgbClr val="FFFFFF"/>
                </a:solidFill>
                <a:latin typeface="Arial Rounded MT Bold"/>
                <a:cs typeface="Arial Rounded MT Bold"/>
              </a:rPr>
              <a:t>QC = CC </a:t>
            </a:r>
            <a:r>
              <a:rPr lang="pt-BR" b="1" dirty="0" err="1">
                <a:solidFill>
                  <a:srgbClr val="FFFFFF"/>
                </a:solidFill>
                <a:latin typeface="Arial Rounded MT Bold"/>
                <a:cs typeface="Arial Rounded MT Bold"/>
              </a:rPr>
              <a:t>x</a:t>
            </a:r>
            <a:r>
              <a:rPr lang="pt-BR" b="1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lang="pt-BR" b="1" dirty="0" err="1">
                <a:solidFill>
                  <a:srgbClr val="FFFFFF"/>
                </a:solidFill>
                <a:latin typeface="Arial Rounded MT Bold"/>
                <a:cs typeface="Arial Rounded MT Bold"/>
              </a:rPr>
              <a:t>Femissão</a:t>
            </a:r>
            <a:r>
              <a:rPr lang="pt-BR" b="1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lang="pt-BR" b="1" dirty="0" err="1">
                <a:solidFill>
                  <a:srgbClr val="FFFFFF"/>
                </a:solidFill>
                <a:latin typeface="Arial Rounded MT Bold"/>
                <a:cs typeface="Arial Rounded MT Bold"/>
              </a:rPr>
              <a:t>x</a:t>
            </a:r>
            <a:r>
              <a:rPr lang="pt-BR" b="1" dirty="0">
                <a:solidFill>
                  <a:srgbClr val="FFFFFF"/>
                </a:solidFill>
                <a:latin typeface="Arial Rounded MT Bold"/>
                <a:cs typeface="Arial Rounded MT Bold"/>
              </a:rPr>
              <a:t> 10</a:t>
            </a:r>
            <a:r>
              <a:rPr lang="pt-BR" b="1" baseline="30000" dirty="0">
                <a:solidFill>
                  <a:srgbClr val="FFFFFF"/>
                </a:solidFill>
                <a:latin typeface="Arial Rounded MT Bold"/>
                <a:cs typeface="Arial Rounded MT Bold"/>
              </a:rPr>
              <a:t>-</a:t>
            </a:r>
            <a:r>
              <a:rPr lang="pt-BR" b="1" baseline="30000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3</a:t>
            </a:r>
          </a:p>
          <a:p>
            <a:endParaRPr lang="pt-BR" baseline="30000" dirty="0" smtClean="0">
              <a:solidFill>
                <a:srgbClr val="FFFFFF"/>
              </a:solidFill>
              <a:latin typeface="Arial Rounded MT Bold"/>
              <a:cs typeface="Arial Rounded MT Bold"/>
            </a:endParaRPr>
          </a:p>
          <a:p>
            <a:endParaRPr lang="pt-BR" baseline="30000" dirty="0">
              <a:solidFill>
                <a:srgbClr val="FFFFFF"/>
              </a:solidFill>
              <a:latin typeface="Arial Rounded MT Bold"/>
              <a:cs typeface="Arial Rounded MT Bold"/>
            </a:endParaRPr>
          </a:p>
          <a:p>
            <a:pPr marL="285750" indent="-285750">
              <a:buFont typeface="Arial"/>
              <a:buChar char="•"/>
            </a:pPr>
            <a:r>
              <a:rPr lang="pt-BR" sz="1400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QC </a:t>
            </a:r>
            <a:r>
              <a:rPr lang="pt-BR" sz="1400" dirty="0">
                <a:solidFill>
                  <a:srgbClr val="FFFFFF"/>
                </a:solidFill>
                <a:latin typeface="Arial Rounded MT Bold"/>
                <a:cs typeface="Arial Rounded MT Bold"/>
              </a:rPr>
              <a:t>= conteúdo de carbono expresso em </a:t>
            </a:r>
            <a:r>
              <a:rPr lang="pt-BR" sz="1400" dirty="0" err="1">
                <a:solidFill>
                  <a:srgbClr val="FFFFFF"/>
                </a:solidFill>
                <a:latin typeface="Arial Rounded MT Bold"/>
                <a:cs typeface="Arial Rounded MT Bold"/>
              </a:rPr>
              <a:t>GgC</a:t>
            </a:r>
            <a:r>
              <a:rPr lang="pt-BR" sz="1400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;</a:t>
            </a:r>
          </a:p>
          <a:p>
            <a:pPr marL="285750" indent="-285750" algn="just">
              <a:buFont typeface="Arial"/>
              <a:buChar char="•"/>
            </a:pPr>
            <a:r>
              <a:rPr lang="pt-BR" sz="1400" dirty="0">
                <a:solidFill>
                  <a:srgbClr val="FFFFFF"/>
                </a:solidFill>
                <a:latin typeface="Arial Rounded MT Bold"/>
                <a:cs typeface="Arial Rounded MT Bold"/>
              </a:rPr>
              <a:t>CC = consumo de energia em TJ;</a:t>
            </a:r>
          </a:p>
          <a:p>
            <a:pPr marL="285750" indent="-285750" algn="just">
              <a:buFont typeface="Arial"/>
              <a:buChar char="•"/>
            </a:pPr>
            <a:r>
              <a:rPr lang="pt-BR" sz="1400" dirty="0" err="1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Femiss</a:t>
            </a:r>
            <a:r>
              <a:rPr lang="pt-BR" sz="1400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lang="pt-BR" sz="1400" dirty="0">
                <a:solidFill>
                  <a:srgbClr val="FFFFFF"/>
                </a:solidFill>
                <a:latin typeface="Arial Rounded MT Bold"/>
                <a:cs typeface="Arial Rounded MT Bold"/>
              </a:rPr>
              <a:t>= fator de emissão de carbono (</a:t>
            </a:r>
            <a:r>
              <a:rPr lang="pt-BR" sz="1400" dirty="0" err="1">
                <a:solidFill>
                  <a:srgbClr val="FFFFFF"/>
                </a:solidFill>
                <a:latin typeface="Arial Rounded MT Bold"/>
                <a:cs typeface="Arial Rounded MT Bold"/>
              </a:rPr>
              <a:t>tC</a:t>
            </a:r>
            <a:r>
              <a:rPr lang="pt-BR" sz="1400" dirty="0">
                <a:solidFill>
                  <a:srgbClr val="FFFFFF"/>
                </a:solidFill>
                <a:latin typeface="Arial Rounded MT Bold"/>
                <a:cs typeface="Arial Rounded MT Bold"/>
              </a:rPr>
              <a:t>/TJ). Os valores do IPCC, 1996, e MCT, 1999, dos </a:t>
            </a:r>
            <a:r>
              <a:rPr lang="pt-BR" sz="1400" dirty="0" err="1">
                <a:solidFill>
                  <a:srgbClr val="FFFFFF"/>
                </a:solidFill>
                <a:latin typeface="Arial Rounded MT Bold"/>
                <a:cs typeface="Arial Rounded MT Bold"/>
              </a:rPr>
              <a:t>Femiss</a:t>
            </a:r>
            <a:r>
              <a:rPr lang="pt-BR" sz="1400" dirty="0">
                <a:solidFill>
                  <a:srgbClr val="FFFFFF"/>
                </a:solidFill>
                <a:latin typeface="Arial Rounded MT Bold"/>
                <a:cs typeface="Arial Rounded MT Bold"/>
              </a:rPr>
              <a:t> são: gasolina (18,9 </a:t>
            </a:r>
            <a:r>
              <a:rPr lang="pt-BR" sz="1400" dirty="0" err="1">
                <a:solidFill>
                  <a:srgbClr val="FFFFFF"/>
                </a:solidFill>
                <a:latin typeface="Arial Rounded MT Bold"/>
                <a:cs typeface="Arial Rounded MT Bold"/>
              </a:rPr>
              <a:t>tC</a:t>
            </a:r>
            <a:r>
              <a:rPr lang="pt-BR" sz="1400" dirty="0">
                <a:solidFill>
                  <a:srgbClr val="FFFFFF"/>
                </a:solidFill>
                <a:latin typeface="Arial Rounded MT Bold"/>
                <a:cs typeface="Arial Rounded MT Bold"/>
              </a:rPr>
              <a:t>/TJ); álcool anidro (14,81 </a:t>
            </a:r>
            <a:r>
              <a:rPr lang="pt-BR" sz="1400" dirty="0" err="1">
                <a:solidFill>
                  <a:srgbClr val="FFFFFF"/>
                </a:solidFill>
                <a:latin typeface="Arial Rounded MT Bold"/>
                <a:cs typeface="Arial Rounded MT Bold"/>
              </a:rPr>
              <a:t>tC</a:t>
            </a:r>
            <a:r>
              <a:rPr lang="pt-BR" sz="1400" dirty="0">
                <a:solidFill>
                  <a:srgbClr val="FFFFFF"/>
                </a:solidFill>
                <a:latin typeface="Arial Rounded MT Bold"/>
                <a:cs typeface="Arial Rounded MT Bold"/>
              </a:rPr>
              <a:t>/TJ); álcool hidratado (14,81 </a:t>
            </a:r>
            <a:r>
              <a:rPr lang="pt-BR" sz="1400" dirty="0" err="1">
                <a:solidFill>
                  <a:srgbClr val="FFFFFF"/>
                </a:solidFill>
                <a:latin typeface="Arial Rounded MT Bold"/>
                <a:cs typeface="Arial Rounded MT Bold"/>
              </a:rPr>
              <a:t>tC</a:t>
            </a:r>
            <a:r>
              <a:rPr lang="pt-BR" sz="1400" dirty="0">
                <a:solidFill>
                  <a:srgbClr val="FFFFFF"/>
                </a:solidFill>
                <a:latin typeface="Arial Rounded MT Bold"/>
                <a:cs typeface="Arial Rounded MT Bold"/>
              </a:rPr>
              <a:t>/TJ); diesel (20,2 </a:t>
            </a:r>
            <a:r>
              <a:rPr lang="pt-BR" sz="1400" dirty="0" err="1">
                <a:solidFill>
                  <a:srgbClr val="FFFFFF"/>
                </a:solidFill>
                <a:latin typeface="Arial Rounded MT Bold"/>
                <a:cs typeface="Arial Rounded MT Bold"/>
              </a:rPr>
              <a:t>tC</a:t>
            </a:r>
            <a:r>
              <a:rPr lang="pt-BR" sz="1400" dirty="0">
                <a:solidFill>
                  <a:srgbClr val="FFFFFF"/>
                </a:solidFill>
                <a:latin typeface="Arial Rounded MT Bold"/>
                <a:cs typeface="Arial Rounded MT Bold"/>
              </a:rPr>
              <a:t>/TJ); gás natural seco (15,3 </a:t>
            </a:r>
            <a:r>
              <a:rPr lang="pt-BR" sz="1400" dirty="0" err="1">
                <a:solidFill>
                  <a:srgbClr val="FFFFFF"/>
                </a:solidFill>
                <a:latin typeface="Arial Rounded MT Bold"/>
                <a:cs typeface="Arial Rounded MT Bold"/>
              </a:rPr>
              <a:t>tC</a:t>
            </a:r>
            <a:r>
              <a:rPr lang="pt-BR" sz="1400" dirty="0">
                <a:solidFill>
                  <a:srgbClr val="FFFFFF"/>
                </a:solidFill>
                <a:latin typeface="Arial Rounded MT Bold"/>
                <a:cs typeface="Arial Rounded MT Bold"/>
              </a:rPr>
              <a:t>/TJ);</a:t>
            </a:r>
          </a:p>
          <a:p>
            <a:pPr marL="285750" indent="-285750" algn="just">
              <a:buFont typeface="Arial"/>
              <a:buChar char="•"/>
            </a:pPr>
            <a:r>
              <a:rPr lang="pt-BR" sz="1400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10</a:t>
            </a:r>
            <a:r>
              <a:rPr lang="pt-BR" sz="1400" baseline="30000" dirty="0">
                <a:solidFill>
                  <a:srgbClr val="FFFFFF"/>
                </a:solidFill>
                <a:latin typeface="Arial Rounded MT Bold"/>
                <a:cs typeface="Arial Rounded MT Bold"/>
              </a:rPr>
              <a:t>-3</a:t>
            </a:r>
            <a:r>
              <a:rPr lang="pt-BR" sz="1400" dirty="0">
                <a:solidFill>
                  <a:srgbClr val="FFFFFF"/>
                </a:solidFill>
                <a:latin typeface="Arial Rounded MT Bold"/>
                <a:cs typeface="Arial Rounded MT Bold"/>
              </a:rPr>
              <a:t> = </a:t>
            </a:r>
            <a:r>
              <a:rPr lang="pt-BR" sz="1400" dirty="0" err="1">
                <a:solidFill>
                  <a:srgbClr val="FFFFFF"/>
                </a:solidFill>
                <a:latin typeface="Arial Rounded MT Bold"/>
                <a:cs typeface="Arial Rounded MT Bold"/>
              </a:rPr>
              <a:t>tC</a:t>
            </a:r>
            <a:r>
              <a:rPr lang="pt-BR" sz="1400" dirty="0">
                <a:solidFill>
                  <a:srgbClr val="FFFFFF"/>
                </a:solidFill>
                <a:latin typeface="Arial Rounded MT Bold"/>
                <a:cs typeface="Arial Rounded MT Bold"/>
              </a:rPr>
              <a:t>/</a:t>
            </a:r>
            <a:r>
              <a:rPr lang="pt-BR" sz="1400" dirty="0" err="1">
                <a:solidFill>
                  <a:srgbClr val="FFFFFF"/>
                </a:solidFill>
                <a:latin typeface="Arial Rounded MT Bold"/>
                <a:cs typeface="Arial Rounded MT Bold"/>
              </a:rPr>
              <a:t>GgC</a:t>
            </a:r>
            <a:endParaRPr lang="pt-BR" sz="1400" dirty="0">
              <a:solidFill>
                <a:srgbClr val="FFFFFF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9481" y="4502515"/>
            <a:ext cx="8235573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Emissões</a:t>
            </a:r>
            <a:r>
              <a:rPr lang="en-US" b="1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 de CO</a:t>
            </a:r>
            <a:r>
              <a:rPr lang="en-US" b="1" baseline="-25000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2</a:t>
            </a:r>
            <a:r>
              <a:rPr lang="en-US" b="1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:</a:t>
            </a:r>
          </a:p>
          <a:p>
            <a:endParaRPr lang="en-US" dirty="0">
              <a:solidFill>
                <a:srgbClr val="FFFFFF"/>
              </a:solidFill>
              <a:latin typeface="Arial Rounded MT Bold"/>
              <a:cs typeface="Arial Rounded MT Bold"/>
            </a:endParaRPr>
          </a:p>
          <a:p>
            <a:pPr algn="ctr"/>
            <a:r>
              <a:rPr lang="pt-BR" b="1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ECO</a:t>
            </a:r>
            <a:r>
              <a:rPr lang="pt-BR" b="1" baseline="-25000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2</a:t>
            </a:r>
            <a:r>
              <a:rPr lang="pt-BR" b="1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lang="pt-BR" b="1" dirty="0">
                <a:solidFill>
                  <a:srgbClr val="FFFFFF"/>
                </a:solidFill>
                <a:latin typeface="Arial Rounded MT Bold"/>
                <a:cs typeface="Arial Rounded MT Bold"/>
              </a:rPr>
              <a:t>= EC </a:t>
            </a:r>
            <a:r>
              <a:rPr lang="pt-BR" b="1" dirty="0" err="1">
                <a:solidFill>
                  <a:srgbClr val="FFFFFF"/>
                </a:solidFill>
                <a:latin typeface="Arial Rounded MT Bold"/>
                <a:cs typeface="Arial Rounded MT Bold"/>
              </a:rPr>
              <a:t>x</a:t>
            </a:r>
            <a:r>
              <a:rPr lang="pt-BR" b="1" dirty="0">
                <a:solidFill>
                  <a:srgbClr val="FFFFFF"/>
                </a:solidFill>
                <a:latin typeface="Arial Rounded MT Bold"/>
                <a:cs typeface="Arial Rounded MT Bold"/>
              </a:rPr>
              <a:t> 44/12</a:t>
            </a:r>
          </a:p>
          <a:p>
            <a:endParaRPr lang="en-US" dirty="0" smtClean="0">
              <a:solidFill>
                <a:srgbClr val="FFFFFF"/>
              </a:solidFill>
              <a:latin typeface="Arial Rounded MT Bold"/>
              <a:cs typeface="Arial Rounded MT Bold"/>
            </a:endParaRPr>
          </a:p>
          <a:p>
            <a:pPr marL="285750" indent="-285750">
              <a:buFont typeface="Arial"/>
              <a:buChar char="•"/>
            </a:pPr>
            <a:r>
              <a:rPr lang="pt-BR" sz="1400" dirty="0">
                <a:solidFill>
                  <a:srgbClr val="FFFFFF"/>
                </a:solidFill>
                <a:latin typeface="Arial Rounded MT Bold"/>
                <a:cs typeface="Arial Rounded MT Bold"/>
              </a:rPr>
              <a:t>Em função dos respectivos pesos moleculares, 44 </a:t>
            </a:r>
            <a:r>
              <a:rPr lang="pt-BR" sz="1400" dirty="0" err="1">
                <a:solidFill>
                  <a:srgbClr val="FFFFFF"/>
                </a:solidFill>
                <a:latin typeface="Arial Rounded MT Bold"/>
                <a:cs typeface="Arial Rounded MT Bold"/>
              </a:rPr>
              <a:t>ton</a:t>
            </a:r>
            <a:r>
              <a:rPr lang="pt-BR" sz="1400" dirty="0">
                <a:solidFill>
                  <a:srgbClr val="FFFFFF"/>
                </a:solidFill>
                <a:latin typeface="Arial Rounded MT Bold"/>
                <a:cs typeface="Arial Rounded MT Bold"/>
              </a:rPr>
              <a:t> CO</a:t>
            </a:r>
            <a:r>
              <a:rPr lang="pt-BR" sz="1400" baseline="-25000" dirty="0">
                <a:solidFill>
                  <a:srgbClr val="FFFFFF"/>
                </a:solidFill>
                <a:latin typeface="Arial Rounded MT Bold"/>
                <a:cs typeface="Arial Rounded MT Bold"/>
              </a:rPr>
              <a:t>2</a:t>
            </a:r>
            <a:r>
              <a:rPr lang="pt-BR" sz="1400" dirty="0">
                <a:solidFill>
                  <a:srgbClr val="FFFFFF"/>
                </a:solidFill>
                <a:latin typeface="Arial Rounded MT Bold"/>
                <a:cs typeface="Arial Rounded MT Bold"/>
              </a:rPr>
              <a:t> correspondem a 12 </a:t>
            </a:r>
            <a:r>
              <a:rPr lang="pt-BR" sz="1400" dirty="0" err="1">
                <a:solidFill>
                  <a:srgbClr val="FFFFFF"/>
                </a:solidFill>
                <a:latin typeface="Arial Rounded MT Bold"/>
                <a:cs typeface="Arial Rounded MT Bold"/>
              </a:rPr>
              <a:t>ton</a:t>
            </a:r>
            <a:r>
              <a:rPr lang="pt-BR" sz="1400" dirty="0">
                <a:solidFill>
                  <a:srgbClr val="FFFFFF"/>
                </a:solidFill>
                <a:latin typeface="Arial Rounded MT Bold"/>
                <a:cs typeface="Arial Rounded MT Bold"/>
              </a:rPr>
              <a:t> de C, ou 1ton CO</a:t>
            </a:r>
            <a:r>
              <a:rPr lang="pt-BR" sz="1400" baseline="-25000" dirty="0">
                <a:solidFill>
                  <a:srgbClr val="FFFFFF"/>
                </a:solidFill>
                <a:latin typeface="Arial Rounded MT Bold"/>
                <a:cs typeface="Arial Rounded MT Bold"/>
              </a:rPr>
              <a:t>2</a:t>
            </a:r>
            <a:r>
              <a:rPr lang="pt-BR" sz="1400" dirty="0">
                <a:solidFill>
                  <a:srgbClr val="FFFFFF"/>
                </a:solidFill>
                <a:latin typeface="Arial Rounded MT Bold"/>
                <a:cs typeface="Arial Rounded MT Bold"/>
              </a:rPr>
              <a:t> = 0,2727 </a:t>
            </a:r>
            <a:r>
              <a:rPr lang="pt-BR" sz="1400" dirty="0" err="1">
                <a:solidFill>
                  <a:srgbClr val="FFFFFF"/>
                </a:solidFill>
                <a:latin typeface="Arial Rounded MT Bold"/>
                <a:cs typeface="Arial Rounded MT Bold"/>
              </a:rPr>
              <a:t>ton</a:t>
            </a:r>
            <a:r>
              <a:rPr lang="pt-BR" sz="1400" dirty="0">
                <a:solidFill>
                  <a:srgbClr val="FFFFFF"/>
                </a:solidFill>
                <a:latin typeface="Arial Rounded MT Bold"/>
                <a:cs typeface="Arial Rounded MT Bold"/>
              </a:rPr>
              <a:t> C</a:t>
            </a:r>
          </a:p>
          <a:p>
            <a:endParaRPr lang="en-US" dirty="0">
              <a:solidFill>
                <a:srgbClr val="FFFFFF"/>
              </a:solidFill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516499038"/>
      </p:ext>
    </p:extLst>
  </p:cSld>
  <p:clrMapOvr>
    <a:masterClrMapping/>
  </p:clrMapOvr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110</TotalTime>
  <Words>1550</Words>
  <Application>Microsoft Macintosh PowerPoint</Application>
  <PresentationFormat>On-screen Show (4:3)</PresentationFormat>
  <Paragraphs>113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Sky</vt:lpstr>
      <vt:lpstr>Gases Atmosféricos</vt:lpstr>
      <vt:lpstr>EFEITO ESTUFA</vt:lpstr>
      <vt:lpstr>EFEITO ESTUFA</vt:lpstr>
      <vt:lpstr>EFEITO ESTUFA</vt:lpstr>
      <vt:lpstr>EFEITO ESTUFA</vt:lpstr>
      <vt:lpstr>METODOLOGIAS</vt:lpstr>
      <vt:lpstr>METODOLOGIAS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 Brasil</vt:lpstr>
      <vt:lpstr>Setores e Emissões</vt:lpstr>
      <vt:lpstr>Protocolo de Kyoto</vt:lpstr>
      <vt:lpstr>Ranking: Emissão de CO2</vt:lpstr>
      <vt:lpstr>PowerPoint Presentation</vt:lpstr>
      <vt:lpstr>Conclusão</vt:lpstr>
      <vt:lpstr>Referências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Gases Atmosféricos</dc:title>
  <dc:creator>Bianca Viana Loureiro</dc:creator>
  <cp:lastModifiedBy>Bianca Viana Loureiro</cp:lastModifiedBy>
  <cp:revision>14</cp:revision>
  <dcterms:created xsi:type="dcterms:W3CDTF">2013-11-12T23:39:15Z</dcterms:created>
  <dcterms:modified xsi:type="dcterms:W3CDTF">2013-11-19T17:11:33Z</dcterms:modified>
</cp:coreProperties>
</file>