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56" r:id="rId2"/>
    <p:sldId id="257" r:id="rId3"/>
    <p:sldId id="258" r:id="rId4"/>
    <p:sldId id="267" r:id="rId5"/>
    <p:sldId id="276" r:id="rId6"/>
    <p:sldId id="277" r:id="rId7"/>
    <p:sldId id="259" r:id="rId8"/>
    <p:sldId id="268" r:id="rId9"/>
    <p:sldId id="270" r:id="rId10"/>
    <p:sldId id="271" r:id="rId11"/>
    <p:sldId id="272" r:id="rId12"/>
    <p:sldId id="260" r:id="rId13"/>
    <p:sldId id="273" r:id="rId14"/>
    <p:sldId id="275" r:id="rId15"/>
    <p:sldId id="278" r:id="rId16"/>
    <p:sldId id="279" r:id="rId17"/>
    <p:sldId id="274" r:id="rId18"/>
    <p:sldId id="262" r:id="rId19"/>
    <p:sldId id="263" r:id="rId20"/>
    <p:sldId id="264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082" autoAdjust="0"/>
  </p:normalViewPr>
  <p:slideViewPr>
    <p:cSldViewPr>
      <p:cViewPr varScale="1">
        <p:scale>
          <a:sx n="45" d="100"/>
          <a:sy n="45" d="100"/>
        </p:scale>
        <p:origin x="-20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CD7D9-7A50-42DD-8093-A5430590F925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14C6D-1DCA-4AF8-B059-FC82C6BA0D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4C6D-1DCA-4AF8-B059-FC82C6BA0DA1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introdução de espécies de </a:t>
            </a:r>
            <a:r>
              <a:rPr lang="pt-BR" dirty="0" err="1" smtClean="0"/>
              <a:t>Pinus</a:t>
            </a:r>
            <a:r>
              <a:rPr lang="pt-BR" dirty="0" smtClean="0"/>
              <a:t> pode mudar o nível de acidez do</a:t>
            </a:r>
            <a:r>
              <a:rPr lang="pt-BR" baseline="0" dirty="0" smtClean="0"/>
              <a:t> </a:t>
            </a:r>
            <a:r>
              <a:rPr lang="pt-BR" dirty="0" smtClean="0"/>
              <a:t>solo, com </a:t>
            </a:r>
            <a:r>
              <a:rPr lang="pt-BR" dirty="0" err="1" smtClean="0"/>
              <a:t>conseqüentes</a:t>
            </a:r>
            <a:r>
              <a:rPr lang="pt-BR" dirty="0" smtClean="0"/>
              <a:t> alterações na microfauna e microflora, e</a:t>
            </a:r>
            <a:r>
              <a:rPr lang="pt-BR" baseline="0" dirty="0" smtClean="0"/>
              <a:t> </a:t>
            </a:r>
            <a:r>
              <a:rPr lang="pt-BR" dirty="0" smtClean="0"/>
              <a:t>inviabilizar a sobrevivência de espécies de vertebrados e invertebrados</a:t>
            </a:r>
            <a:r>
              <a:rPr lang="pt-BR" baseline="0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Rapoport</a:t>
            </a:r>
            <a:r>
              <a:rPr lang="pt-BR" dirty="0" smtClean="0"/>
              <a:t>, 1991).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4C6D-1DCA-4AF8-B059-FC82C6BA0DA1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São encontradas atualmente no Brasil 52 espécies de parasitas exóticos invasores que afetam a saúde</a:t>
            </a:r>
            <a:r>
              <a:rPr lang="pt-BR" baseline="0" dirty="0" smtClean="0"/>
              <a:t> </a:t>
            </a:r>
            <a:r>
              <a:rPr lang="pt-BR" dirty="0" smtClean="0"/>
              <a:t>humana que foram introduzidos em associação com as migrações humanas e animais, e em decorrência</a:t>
            </a:r>
            <a:r>
              <a:rPr lang="pt-BR" baseline="0" dirty="0" smtClean="0"/>
              <a:t> </a:t>
            </a:r>
            <a:r>
              <a:rPr lang="pt-BR" dirty="0" smtClean="0"/>
              <a:t>das atividades humanas (introdução de animais e comércio).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4C6D-1DCA-4AF8-B059-FC82C6BA0DA1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4C6D-1DCA-4AF8-B059-FC82C6BA0DA1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independentemente de divisas</a:t>
            </a:r>
            <a:r>
              <a:rPr lang="pt-B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políticas de países ou estados; ou seja, espécies brasileiras de um</a:t>
            </a:r>
            <a:r>
              <a:rPr lang="pt-B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ambiente também são exóticas em outros, ainda que dentro das mesmas</a:t>
            </a:r>
            <a:r>
              <a:rPr lang="pt-B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1" i="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fronteiras políticas</a:t>
            </a:r>
          </a:p>
          <a:p>
            <a:endParaRPr lang="pt-B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Espécies exóticas invasoras representam uma das maiores ameaças ao meio ambiente, com enormes prejuízos à economia, à biodiversidade e aos ecossistemas naturais, além dos riscos à saúde humana. </a:t>
            </a:r>
            <a:r>
              <a:rPr lang="pt-BR" sz="1200" b="1" i="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São consideradas a segunda maior causa de perda de biodiversidade</a:t>
            </a:r>
            <a:r>
              <a:rPr lang="pt-BR" sz="1200" b="0" i="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após as perda e degradação de 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habitats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espécies exóticas invasoras já contribuíram, desde o ano 1600, com 39% de todos os animais extintos, cujas causas são conhecidas (CDB).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Tendo em vista o número de espécies que já invadiram esses seis países estudados, estima-se que um total aproximado de 480 mil espécies exóticas já foram introduzidas nos diversos ecossistemas da Terra. Aproximadamente 20 a 30% dessas espécies são consideradas pragas e são responsáveis por grandes problemas ambientais (Pimentel 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al., 2001). Problemas de longo</a:t>
            </a:r>
            <a:r>
              <a:rPr lang="pt-B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prazo que se agravam com o passar do tempo e não permitem que os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ecossistemas afetados se recuperem naturalmente (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Westbrooks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1998)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4C6D-1DCA-4AF8-B059-FC82C6BA0DA1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Acompanhando as migrações humanas e animais para as Américas, encontramos diversas</a:t>
            </a:r>
            <a:r>
              <a:rPr lang="pt-B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espécies de parasitas, introduzidos acidentalmente por estarem associadas ao homem e a diversas</a:t>
            </a:r>
            <a:r>
              <a:rPr lang="pt-B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espécies animais.</a:t>
            </a:r>
          </a:p>
          <a:p>
            <a:endParaRPr lang="pt-B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4C6D-1DCA-4AF8-B059-FC82C6BA0DA1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Imagem bíblica</a:t>
            </a:r>
          </a:p>
          <a:p>
            <a:endParaRPr lang="pt-BR" dirty="0" smtClean="0"/>
          </a:p>
          <a:p>
            <a:r>
              <a:rPr lang="pt-BR" dirty="0" smtClean="0"/>
              <a:t>“ o triunfo da morte”  - </a:t>
            </a:r>
            <a:r>
              <a:rPr lang="pt-BR" dirty="0" err="1" smtClean="0"/>
              <a:t>Pieter</a:t>
            </a:r>
            <a:r>
              <a:rPr lang="pt-BR" dirty="0" smtClean="0"/>
              <a:t> </a:t>
            </a:r>
            <a:r>
              <a:rPr lang="pt-BR" dirty="0" err="1" smtClean="0"/>
              <a:t>Bruegel</a:t>
            </a:r>
            <a:r>
              <a:rPr lang="pt-BR" dirty="0" smtClean="0"/>
              <a:t> </a:t>
            </a:r>
          </a:p>
          <a:p>
            <a:endParaRPr lang="pt-B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Outro exemplo:</a:t>
            </a:r>
            <a:r>
              <a:rPr lang="pt-BR" baseline="0" dirty="0" smtClean="0"/>
              <a:t> 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varíola, hoje considerada</a:t>
            </a:r>
            <a:r>
              <a:rPr lang="pt-B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erradicada em todo o mundo, foi introduzida nas Américas pelos colonizadores europeus e,</a:t>
            </a:r>
            <a:r>
              <a:rPr lang="pt-B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juntamente com a tuberculose, contribuiu para dizimar populações de ameríndios (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Hinrichsen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</a:t>
            </a:r>
            <a:r>
              <a:rPr lang="pt-B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al., 2005)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4C6D-1DCA-4AF8-B059-FC82C6BA0DA1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 a crescente globalização e o consequente aumento do comércio internacional, espécies exóticas são introduzidas, intencional ou não intencionalmente, para locais onde não encontram inimigos naturais, tornando-se mais eficientes que as espécies nativas no uso dos recursos. Dessa forma, multiplicam-se rapidamente, o que ocasiona o empobrecimento dos ambientes, a simplificação dos ecossistemas e até mesmo a extinção de espécies nativas.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4C6D-1DCA-4AF8-B059-FC82C6BA0DA1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livro foi lançado em Curitiba</a:t>
            </a:r>
            <a:r>
              <a:rPr lang="pt-BR" baseline="0" dirty="0" smtClean="0"/>
              <a:t> (2006) durante a 8º reunião das partes da convenção sobre diversidade biológica.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4C6D-1DCA-4AF8-B059-FC82C6BA0DA1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primeira reunião sobre o tema ocorreu em 2001, quando o Governo Brasileiro, por meio de parceria entre o MMA e a Empresa Brasileira de Pesquisa Agropecuária - Embrapa, realizou em Brasília a “Reunião de Trabalho sobre Espécies Exóticas Invasoras”.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4C6D-1DCA-4AF8-B059-FC82C6BA0DA1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adoção desta meta pela Comissão Nacional de Biodiversidade é um importante passo para a concretização da implementação da Estratégia Nacional sobre Espécies Exóticas Invasoras. O reconhecimento desta meta representa um primeiro passo para que o país possa resgatar compromissos assumidos interna e externamente, de forma a criar condições efetivas para mitigar os crescentes danos causados pelas espécies exóticas invasoras que afetam os diferentes ambientes, os sistemas de produção e a saúde humana.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4C6D-1DCA-4AF8-B059-FC82C6BA0DA1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4C6D-1DCA-4AF8-B059-FC82C6BA0DA1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91A8F7C-E2DA-4B22-8F2A-1A31508CBD10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C788D6-330E-44BB-847E-9913FD184C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F7C-E2DA-4B22-8F2A-1A31508CBD10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88D6-330E-44BB-847E-9913FD184C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91A8F7C-E2DA-4B22-8F2A-1A31508CBD10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AC788D6-330E-44BB-847E-9913FD184C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F7C-E2DA-4B22-8F2A-1A31508CBD10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C788D6-330E-44BB-847E-9913FD184C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F7C-E2DA-4B22-8F2A-1A31508CBD10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AC788D6-330E-44BB-847E-9913FD184C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91A8F7C-E2DA-4B22-8F2A-1A31508CBD10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C788D6-330E-44BB-847E-9913FD184C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91A8F7C-E2DA-4B22-8F2A-1A31508CBD10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C788D6-330E-44BB-847E-9913FD184C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F7C-E2DA-4B22-8F2A-1A31508CBD10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C788D6-330E-44BB-847E-9913FD184C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F7C-E2DA-4B22-8F2A-1A31508CBD10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C788D6-330E-44BB-847E-9913FD184C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F7C-E2DA-4B22-8F2A-1A31508CBD10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C788D6-330E-44BB-847E-9913FD184C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91A8F7C-E2DA-4B22-8F2A-1A31508CBD10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AC788D6-330E-44BB-847E-9913FD184C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1A8F7C-E2DA-4B22-8F2A-1A31508CBD10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C788D6-330E-44BB-847E-9913FD184C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a.gov.br/biodiversidade/biosseguranca/especies-exoticas-invasoras/item/750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ma.gov.br/estruturas/174/_arquivos/174_05122008031348.pdf" TargetMode="External"/><Relationship Id="rId4" Type="http://schemas.openxmlformats.org/officeDocument/2006/relationships/hyperlink" Target="http://www.mma.gov.br/biodiversidade/biosseguranca/especies-exoticas-invasoras/item/7503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mdham.org.br/fumdhamentos7/artigos/1%20marcia%20chame%20e%20cia.pdf" TargetMode="External"/><Relationship Id="rId2" Type="http://schemas.openxmlformats.org/officeDocument/2006/relationships/hyperlink" Target="http://www.mma.gov.br/biodiversidade/biosseguranca/especies-exoticas-invasora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stitutohorus.org.br/download/gispSAmericapo.pdf" TargetMode="External"/><Relationship Id="rId4" Type="http://schemas.openxmlformats.org/officeDocument/2006/relationships/hyperlink" Target="http://www.redeprofauna.pr.gov.br/arquivos/File/biblioteca/unidades_de_conservacao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62200" y="3068960"/>
            <a:ext cx="6477000" cy="2798440"/>
          </a:xfrm>
        </p:spPr>
        <p:txBody>
          <a:bodyPr>
            <a:normAutofit/>
          </a:bodyPr>
          <a:lstStyle/>
          <a:p>
            <a:r>
              <a:rPr lang="pt-BR" dirty="0" smtClean="0"/>
              <a:t>Espécies EXÓTICAS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000" dirty="0" smtClean="0"/>
              <a:t>LGN 0478– Genética e questões socioambientais</a:t>
            </a:r>
            <a:br>
              <a:rPr lang="pt-BR" sz="2000" dirty="0" smtClean="0"/>
            </a:br>
            <a:r>
              <a:rPr lang="pt-BR" sz="2000" dirty="0" err="1" smtClean="0"/>
              <a:t>Profa</a:t>
            </a:r>
            <a:r>
              <a:rPr lang="pt-BR" sz="2000" dirty="0" smtClean="0"/>
              <a:t>. Dra. Silvia Molina</a:t>
            </a:r>
            <a:br>
              <a:rPr lang="pt-BR" sz="2000" dirty="0" smtClean="0"/>
            </a:br>
            <a:r>
              <a:rPr lang="pt-BR" sz="2000" dirty="0" smtClean="0"/>
              <a:t>Ingrid </a:t>
            </a:r>
            <a:r>
              <a:rPr lang="pt-BR" sz="2000" dirty="0" err="1" smtClean="0"/>
              <a:t>Bardini</a:t>
            </a:r>
            <a:r>
              <a:rPr lang="pt-BR" sz="2000" dirty="0" smtClean="0"/>
              <a:t> Francisco</a:t>
            </a: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Legislações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sz="3200" dirty="0" smtClean="0"/>
              <a:t>Resolução CONABIO nº6, de 03 de setembro de 2013, que dispõe sobre as Metas Nacionais de Biodiversidade para 2020. </a:t>
            </a:r>
          </a:p>
          <a:p>
            <a:r>
              <a:rPr lang="pt-BR" sz="3200" dirty="0" smtClean="0"/>
              <a:t>Meta 9 – </a:t>
            </a:r>
          </a:p>
          <a:p>
            <a:pPr algn="ctr">
              <a:buNone/>
            </a:pPr>
            <a:r>
              <a:rPr lang="pt-BR" sz="3200" dirty="0" smtClean="0"/>
              <a:t>“Até 2020, a Estratégia Nacional sobre Espécies Exóticas Invasoras deverá estar totalmente implementada, com participação e comprometimento dos estados e com a formulação de uma Política Nacional, garantindo o diagnóstico continuado e atualizado das espécies e a efetividade dos Planos de Ação de Prevenção, Contenção e Controle”.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Legislações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pt-BR" dirty="0" smtClean="0">
                <a:hlinkClick r:id="rId3"/>
              </a:rPr>
              <a:t>Legislação relacionada às espécies exóticas marinhas</a:t>
            </a:r>
            <a:endParaRPr lang="pt-BR" dirty="0" smtClean="0"/>
          </a:p>
          <a:p>
            <a:pPr fontAlgn="base"/>
            <a:endParaRPr lang="pt-BR" dirty="0" smtClean="0"/>
          </a:p>
          <a:p>
            <a:pPr fontAlgn="base"/>
            <a:r>
              <a:rPr lang="pt-BR" dirty="0" smtClean="0">
                <a:hlinkClick r:id="rId4"/>
              </a:rPr>
              <a:t>Legislação relacionada às espécies exóticas para o sistema de produção</a:t>
            </a:r>
            <a:endParaRPr lang="pt-BR" dirty="0" smtClean="0"/>
          </a:p>
          <a:p>
            <a:pPr fontAlgn="base"/>
            <a:endParaRPr lang="pt-BR" dirty="0" smtClean="0"/>
          </a:p>
          <a:p>
            <a:pPr fontAlgn="base"/>
            <a:r>
              <a:rPr lang="pt-BR" dirty="0" smtClean="0">
                <a:hlinkClick r:id="rId5"/>
              </a:rPr>
              <a:t>Legislação relacionada às espécies exóticas para a saúde humana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Benefícios</a:t>
            </a:r>
          </a:p>
          <a:p>
            <a:pPr>
              <a:buNone/>
            </a:pPr>
            <a:r>
              <a:rPr lang="pt-BR" dirty="0" smtClean="0"/>
              <a:t>Domesticação de plantas e animais</a:t>
            </a:r>
          </a:p>
          <a:p>
            <a:r>
              <a:rPr lang="pt-BR" dirty="0" smtClean="0"/>
              <a:t>Brasil</a:t>
            </a:r>
          </a:p>
          <a:p>
            <a:pPr>
              <a:buNone/>
            </a:pPr>
            <a:r>
              <a:rPr lang="pt-BR" dirty="0" smtClean="0"/>
              <a:t>Árvores dos gêneros </a:t>
            </a:r>
            <a:r>
              <a:rPr lang="pt-BR" i="1" dirty="0" err="1" smtClean="0"/>
              <a:t>Pinus</a:t>
            </a:r>
            <a:r>
              <a:rPr lang="pt-BR" dirty="0" smtClean="0"/>
              <a:t> e </a:t>
            </a:r>
            <a:r>
              <a:rPr lang="pt-BR" i="1" dirty="0" err="1" smtClean="0"/>
              <a:t>Eucalyptus</a:t>
            </a:r>
            <a:r>
              <a:rPr lang="pt-BR" i="1" dirty="0" smtClean="0"/>
              <a:t>.</a:t>
            </a:r>
          </a:p>
          <a:p>
            <a:pPr algn="ctr">
              <a:buNone/>
            </a:pPr>
            <a:r>
              <a:rPr lang="pt-BR" dirty="0" smtClean="0"/>
              <a:t>Mas será que realmente é um benefício?</a:t>
            </a:r>
          </a:p>
          <a:p>
            <a:pPr algn="ctr">
              <a:buNone/>
            </a:pPr>
            <a:r>
              <a:rPr lang="pt-BR" dirty="0" smtClean="0"/>
              <a:t>Benefício para que(m)?</a:t>
            </a:r>
          </a:p>
          <a:p>
            <a:pPr algn="ctr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Malefícios</a:t>
            </a:r>
          </a:p>
          <a:p>
            <a:pPr>
              <a:buFont typeface="Wingdings" pitchFamily="2" charset="2"/>
              <a:buChar char="à"/>
            </a:pPr>
            <a:r>
              <a:rPr lang="pt-BR" dirty="0" smtClean="0">
                <a:sym typeface="Wingdings" pitchFamily="2" charset="2"/>
              </a:rPr>
              <a:t>Mundo</a:t>
            </a:r>
          </a:p>
          <a:p>
            <a:pPr>
              <a:buNone/>
            </a:pPr>
            <a:r>
              <a:rPr lang="pt-BR" dirty="0" smtClean="0">
                <a:sym typeface="Wingdings" pitchFamily="2" charset="2"/>
              </a:rPr>
              <a:t>Campanha das quatro pragas – 1958 (Mao </a:t>
            </a:r>
            <a:r>
              <a:rPr lang="pt-BR" dirty="0" err="1" smtClean="0">
                <a:sym typeface="Wingdings" pitchFamily="2" charset="2"/>
              </a:rPr>
              <a:t>Tsé-Tung</a:t>
            </a:r>
            <a:r>
              <a:rPr lang="pt-BR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pt-BR" dirty="0" smtClean="0">
                <a:sym typeface="Wingdings" pitchFamily="2" charset="2"/>
              </a:rPr>
              <a:t>Ratos, moscas, mosquitos e pardais</a:t>
            </a:r>
          </a:p>
          <a:p>
            <a:pPr>
              <a:buNone/>
            </a:pPr>
            <a:endParaRPr lang="pt-BR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pt-BR" dirty="0" smtClean="0">
                <a:sym typeface="Wingdings" pitchFamily="2" charset="2"/>
              </a:rPr>
              <a:t>São considerados pragas a nível mundial!!!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à"/>
            </a:pPr>
            <a:r>
              <a:rPr lang="pt-BR" dirty="0" smtClean="0">
                <a:sym typeface="Wingdings" pitchFamily="2" charset="2"/>
              </a:rPr>
              <a:t>Brasil</a:t>
            </a:r>
          </a:p>
          <a:p>
            <a:pPr>
              <a:buNone/>
            </a:pPr>
            <a:r>
              <a:rPr lang="pt-BR" dirty="0" smtClean="0">
                <a:sym typeface="Wingdings" pitchFamily="2" charset="2"/>
              </a:rPr>
              <a:t>Saúde: </a:t>
            </a:r>
            <a:r>
              <a:rPr lang="pt-BR" dirty="0" smtClean="0"/>
              <a:t>São encontradas atualmente no Brasil 52 espécies de parasitas exóticos invasores que afetam a saúde humana </a:t>
            </a:r>
          </a:p>
          <a:p>
            <a:pPr>
              <a:buNone/>
            </a:pPr>
            <a:endParaRPr lang="pt-BR" dirty="0" smtClean="0">
              <a:sym typeface="Wingdings" pitchFamily="2" charset="2"/>
            </a:endParaRPr>
          </a:p>
          <a:p>
            <a:pPr>
              <a:buNone/>
            </a:pPr>
            <a:endParaRPr lang="pt-BR" dirty="0" smtClean="0">
              <a:sym typeface="Wingdings" pitchFamily="2" charset="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9144000" cy="612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Brasil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>
                <a:sym typeface="Wingdings" pitchFamily="2" charset="2"/>
              </a:rPr>
              <a:t>Mexilhão dourado (</a:t>
            </a:r>
            <a:r>
              <a:rPr lang="pt-BR" i="1" dirty="0" err="1" smtClean="0"/>
              <a:t>Limnoperna</a:t>
            </a:r>
            <a:r>
              <a:rPr lang="pt-BR" i="1" dirty="0" smtClean="0"/>
              <a:t> </a:t>
            </a:r>
            <a:r>
              <a:rPr lang="pt-BR" i="1" dirty="0" err="1" smtClean="0"/>
              <a:t>fortunei</a:t>
            </a:r>
            <a:r>
              <a:rPr lang="pt-BR" dirty="0" smtClean="0"/>
              <a:t>)</a:t>
            </a:r>
            <a:endParaRPr lang="pt-BR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pt-BR" dirty="0" smtClean="0">
                <a:sym typeface="Wingdings" pitchFamily="2" charset="2"/>
              </a:rPr>
              <a:t>caramujo gigante africano (</a:t>
            </a:r>
            <a:r>
              <a:rPr lang="pt-BR" i="1" dirty="0" err="1" smtClean="0"/>
              <a:t>Achatina</a:t>
            </a:r>
            <a:r>
              <a:rPr lang="pt-BR" i="1" dirty="0" smtClean="0"/>
              <a:t> </a:t>
            </a:r>
            <a:r>
              <a:rPr lang="pt-BR" i="1" dirty="0" err="1" smtClean="0"/>
              <a:t>fulica</a:t>
            </a:r>
            <a:r>
              <a:rPr lang="pt-BR" i="1" dirty="0" smtClean="0"/>
              <a:t>)</a:t>
            </a:r>
            <a:endParaRPr lang="pt-BR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pt-BR" dirty="0" smtClean="0">
                <a:sym typeface="Wingdings" pitchFamily="2" charset="2"/>
              </a:rPr>
              <a:t>Pardal (</a:t>
            </a:r>
            <a:r>
              <a:rPr lang="pt-BR" i="1" dirty="0" err="1" smtClean="0">
                <a:sym typeface="Wingdings" pitchFamily="2" charset="2"/>
              </a:rPr>
              <a:t>Passer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err="1" smtClean="0">
                <a:sym typeface="Wingdings" pitchFamily="2" charset="2"/>
              </a:rPr>
              <a:t>spp</a:t>
            </a:r>
            <a:r>
              <a:rPr lang="pt-BR" dirty="0" smtClean="0">
                <a:sym typeface="Wingdings" pitchFamily="2" charset="2"/>
              </a:rPr>
              <a:t>)</a:t>
            </a:r>
          </a:p>
          <a:p>
            <a:pPr algn="ctr">
              <a:buNone/>
            </a:pPr>
            <a:r>
              <a:rPr lang="pt-BR" dirty="0" smtClean="0">
                <a:sym typeface="Wingdings" pitchFamily="2" charset="2"/>
              </a:rPr>
              <a:t>Javali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err="1" smtClean="0">
                <a:sym typeface="Wingdings" pitchFamily="2" charset="2"/>
              </a:rPr>
              <a:t>Javaporco</a:t>
            </a:r>
            <a:r>
              <a:rPr lang="pt-BR" dirty="0" smtClean="0">
                <a:sym typeface="Wingdings" pitchFamily="2" charset="2"/>
              </a:rPr>
              <a:t> (</a:t>
            </a:r>
            <a:r>
              <a:rPr lang="pt-BR" i="1" dirty="0" err="1" smtClean="0"/>
              <a:t>Sus</a:t>
            </a:r>
            <a:r>
              <a:rPr lang="pt-BR" i="1" dirty="0" smtClean="0"/>
              <a:t> </a:t>
            </a:r>
            <a:r>
              <a:rPr lang="pt-BR" i="1" dirty="0" err="1" smtClean="0"/>
              <a:t>scrofa</a:t>
            </a:r>
            <a:r>
              <a:rPr lang="pt-BR" i="1" dirty="0" smtClean="0"/>
              <a:t>)</a:t>
            </a:r>
            <a:endParaRPr lang="pt-BR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pt-BR" dirty="0" smtClean="0">
                <a:sym typeface="Wingdings" pitchFamily="2" charset="2"/>
              </a:rPr>
              <a:t>Pombos (</a:t>
            </a:r>
            <a:r>
              <a:rPr lang="pt-BR" i="1" dirty="0" err="1" smtClean="0"/>
              <a:t>Columba</a:t>
            </a:r>
            <a:r>
              <a:rPr lang="pt-BR" i="1" dirty="0" smtClean="0"/>
              <a:t> </a:t>
            </a:r>
            <a:r>
              <a:rPr lang="pt-BR" i="1" dirty="0" err="1" smtClean="0"/>
              <a:t>livia</a:t>
            </a:r>
            <a:r>
              <a:rPr lang="pt-BR" dirty="0" smtClean="0"/>
              <a:t>)</a:t>
            </a:r>
            <a:endParaRPr lang="pt-BR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Mas e o ser humano? 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6660232" cy="482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à"/>
            </a:pPr>
            <a:r>
              <a:rPr lang="pt-BR" dirty="0" smtClean="0">
                <a:sym typeface="Wingdings" pitchFamily="2" charset="2"/>
              </a:rPr>
              <a:t>Piracicaba</a:t>
            </a:r>
          </a:p>
          <a:p>
            <a:pPr>
              <a:buNone/>
            </a:pPr>
            <a:r>
              <a:rPr lang="pt-BR" dirty="0" err="1" smtClean="0"/>
              <a:t>sagüi-de-tufo-preto</a:t>
            </a:r>
            <a:endParaRPr lang="pt-BR" dirty="0" smtClean="0"/>
          </a:p>
          <a:p>
            <a:pPr>
              <a:buNone/>
            </a:pPr>
            <a:r>
              <a:rPr lang="pt-BR" dirty="0" err="1" smtClean="0"/>
              <a:t>Leucena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>
              <a:sym typeface="Wingdings" pitchFamily="2" charset="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8629712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Manejo adequado voltado à </a:t>
            </a:r>
            <a:r>
              <a:rPr lang="pt-BR" dirty="0" smtClean="0"/>
              <a:t>prevenção e preservação;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Aliar a introdução de uma nova espécie ao tripé da sustentabilidade: social, ambiental e econômico;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Referência Bibliográfica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http://www.mma.gov.br/biodiversidade/biosseguranca/especies-exoticas-invasoras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http://www.fumdham.org.br/fumdhamentos7/artigos/1%20marcia%20chame%20e%20cia.</a:t>
            </a:r>
            <a:r>
              <a:rPr lang="pt-BR" dirty="0" err="1" smtClean="0">
                <a:hlinkClick r:id="rId3"/>
              </a:rPr>
              <a:t>pdf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http://www.redeprofauna.pr.gov.br/arquivos/File/biblioteca/unidades_de_conservacao.pdf#</a:t>
            </a:r>
            <a:r>
              <a:rPr lang="pt-BR" dirty="0" err="1" smtClean="0">
                <a:hlinkClick r:id="rId4"/>
              </a:rPr>
              <a:t>page</a:t>
            </a:r>
            <a:r>
              <a:rPr lang="pt-BR" dirty="0" smtClean="0">
                <a:hlinkClick r:id="rId4"/>
              </a:rPr>
              <a:t>=29</a:t>
            </a:r>
            <a:endParaRPr lang="pt-BR" dirty="0" smtClean="0"/>
          </a:p>
          <a:p>
            <a:r>
              <a:rPr lang="pt-BR" dirty="0" smtClean="0">
                <a:hlinkClick r:id="rId5"/>
              </a:rPr>
              <a:t>http://www.institutohorus.org.br/download/gispSAmericapo.pdf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Conceito</a:t>
            </a:r>
          </a:p>
          <a:p>
            <a:r>
              <a:rPr lang="pt-BR" dirty="0" smtClean="0"/>
              <a:t>Histórico e políticas públicas </a:t>
            </a:r>
          </a:p>
          <a:p>
            <a:endParaRPr lang="pt-BR" dirty="0" smtClean="0"/>
          </a:p>
          <a:p>
            <a:r>
              <a:rPr lang="pt-BR" dirty="0" smtClean="0"/>
              <a:t>Estudo de caso</a:t>
            </a:r>
          </a:p>
          <a:p>
            <a:pPr>
              <a:buFont typeface="Wingdings"/>
              <a:buChar char="à"/>
            </a:pPr>
            <a:r>
              <a:rPr lang="pt-BR" dirty="0" smtClean="0">
                <a:sym typeface="Wingdings" pitchFamily="2" charset="2"/>
              </a:rPr>
              <a:t>Benefícios;</a:t>
            </a:r>
          </a:p>
          <a:p>
            <a:pPr>
              <a:buFont typeface="Wingdings"/>
              <a:buChar char="à"/>
            </a:pPr>
            <a:r>
              <a:rPr lang="pt-BR" dirty="0" smtClean="0">
                <a:sym typeface="Wingdings" pitchFamily="2" charset="2"/>
              </a:rPr>
              <a:t>Malefícios.</a:t>
            </a:r>
          </a:p>
          <a:p>
            <a:pPr>
              <a:buFont typeface="Wingdings"/>
              <a:buChar char="à"/>
            </a:pPr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Considerações finais </a:t>
            </a: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Referência bibliográfica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b="1" dirty="0" smtClean="0"/>
              <a:t>OBRIGADA!</a:t>
            </a:r>
            <a:endParaRPr lang="pt-BR" sz="5400" b="1" dirty="0"/>
          </a:p>
        </p:txBody>
      </p:sp>
      <p:pic>
        <p:nvPicPr>
          <p:cNvPr id="7170" name="Picture 2" descr="C:\Users\User\Desktop\globalizacion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5944120" cy="5373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é?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b="1" dirty="0" smtClean="0"/>
              <a:t>Convenção sobre Diversidade Biológica - CDB </a:t>
            </a:r>
          </a:p>
          <a:p>
            <a:pPr algn="ctr">
              <a:buNone/>
            </a:pPr>
            <a:endParaRPr lang="pt-BR" dirty="0" smtClean="0"/>
          </a:p>
          <a:p>
            <a:pPr>
              <a:buFont typeface="Wingdings"/>
              <a:buChar char="à"/>
            </a:pPr>
            <a:r>
              <a:rPr lang="pt-BR" dirty="0" smtClean="0"/>
              <a:t>“</a:t>
            </a:r>
            <a:r>
              <a:rPr lang="pt-BR" u="sng" dirty="0" smtClean="0"/>
              <a:t>Espécie Exótica</a:t>
            </a:r>
            <a:r>
              <a:rPr lang="pt-BR" dirty="0" smtClean="0"/>
              <a:t> é toda espécie que se encontra fora de sua </a:t>
            </a:r>
            <a:r>
              <a:rPr lang="pt-BR" u="sng" dirty="0" smtClean="0"/>
              <a:t>área de distribuição natural</a:t>
            </a:r>
            <a:r>
              <a:rPr lang="pt-BR" dirty="0" smtClean="0"/>
              <a:t>.” </a:t>
            </a:r>
          </a:p>
          <a:p>
            <a:pPr>
              <a:buFont typeface="Wingdings"/>
              <a:buChar char="à"/>
            </a:pPr>
            <a:endParaRPr lang="pt-BR" dirty="0" smtClean="0"/>
          </a:p>
          <a:p>
            <a:pPr>
              <a:buFont typeface="Wingdings"/>
              <a:buChar char="à"/>
            </a:pPr>
            <a:r>
              <a:rPr lang="pt-BR" dirty="0" smtClean="0"/>
              <a:t>"</a:t>
            </a:r>
            <a:r>
              <a:rPr lang="pt-BR" u="sng" dirty="0" smtClean="0"/>
              <a:t>Espécie Exótica Invasora</a:t>
            </a:r>
            <a:r>
              <a:rPr lang="pt-BR" dirty="0" smtClean="0"/>
              <a:t> é definida como sendo aquela que ameaça ecossistemas, </a:t>
            </a:r>
            <a:r>
              <a:rPr lang="pt-BR" dirty="0" err="1" smtClean="0"/>
              <a:t>hábitats</a:t>
            </a:r>
            <a:r>
              <a:rPr lang="pt-BR" dirty="0" smtClean="0"/>
              <a:t> ou espécies. Estas espécies, por suas vantagens competitivas e favorecidas pela ausência de inimigos naturais, têm capacidade de se proliferar e invadir ecossistemas, sejam eles naturais ou </a:t>
            </a:r>
            <a:r>
              <a:rPr lang="pt-BR" dirty="0" err="1" smtClean="0"/>
              <a:t>antropizados</a:t>
            </a:r>
            <a:r>
              <a:rPr lang="pt-BR" dirty="0" smtClean="0"/>
              <a:t>.”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6" name="Picture 2" descr="C:\Users\User\Desktop\logo-cb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3880" y="0"/>
            <a:ext cx="1080120" cy="1201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Migrações</a:t>
            </a:r>
          </a:p>
          <a:p>
            <a:pPr>
              <a:buFont typeface="Wingdings" pitchFamily="2" charset="2"/>
              <a:buChar char="à"/>
            </a:pPr>
            <a:r>
              <a:rPr lang="pt-BR" dirty="0" smtClean="0">
                <a:sym typeface="Wingdings" pitchFamily="2" charset="2"/>
              </a:rPr>
              <a:t>Teoria do Estreito </a:t>
            </a:r>
          </a:p>
          <a:p>
            <a:pPr>
              <a:buNone/>
            </a:pPr>
            <a:r>
              <a:rPr lang="pt-BR" dirty="0" smtClean="0">
                <a:sym typeface="Wingdings" pitchFamily="2" charset="2"/>
              </a:rPr>
              <a:t>de Bering </a:t>
            </a:r>
          </a:p>
        </p:txBody>
      </p:sp>
      <p:pic>
        <p:nvPicPr>
          <p:cNvPr id="5122" name="Picture 2" descr="C:\Users\User\Desktop\ber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556792"/>
            <a:ext cx="5316754" cy="530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Peste negra (séc. XIV – Baixa Idade Média)</a:t>
            </a:r>
          </a:p>
          <a:p>
            <a:pPr>
              <a:buFont typeface="Wingdings" pitchFamily="2" charset="2"/>
              <a:buChar char="à"/>
            </a:pPr>
            <a:r>
              <a:rPr lang="pt-BR" dirty="0" smtClean="0"/>
              <a:t>Invasão da Europa pelo rato preto indiano </a:t>
            </a:r>
            <a:r>
              <a:rPr lang="pt-BR" i="1" dirty="0" err="1" smtClean="0"/>
              <a:t>Rattus</a:t>
            </a:r>
            <a:r>
              <a:rPr lang="pt-BR" i="1" dirty="0" smtClean="0"/>
              <a:t> </a:t>
            </a:r>
            <a:r>
              <a:rPr lang="pt-BR" i="1" dirty="0" err="1" smtClean="0"/>
              <a:t>rattus</a:t>
            </a:r>
            <a:endParaRPr lang="pt-BR" i="1" dirty="0" smtClean="0"/>
          </a:p>
          <a:p>
            <a:pPr>
              <a:buFont typeface="Wingdings" pitchFamily="2" charset="2"/>
              <a:buChar char="à"/>
            </a:pPr>
            <a:r>
              <a:rPr lang="pt-BR" dirty="0" smtClean="0"/>
              <a:t>A doença é causada pela bactéria </a:t>
            </a:r>
            <a:r>
              <a:rPr lang="pt-BR" i="1" dirty="0" err="1" smtClean="0"/>
              <a:t>Yersinia</a:t>
            </a:r>
            <a:r>
              <a:rPr lang="pt-BR" i="1" dirty="0" smtClean="0"/>
              <a:t> </a:t>
            </a:r>
            <a:r>
              <a:rPr lang="pt-BR" i="1" dirty="0" err="1" smtClean="0"/>
              <a:t>pestis</a:t>
            </a:r>
            <a:r>
              <a:rPr lang="pt-BR" dirty="0" smtClean="0"/>
              <a:t> , transmitida ao ser humano através das pulgas (</a:t>
            </a:r>
            <a:r>
              <a:rPr lang="pt-BR" i="1" dirty="0" err="1" smtClean="0"/>
              <a:t>Xenopsylla</a:t>
            </a:r>
            <a:r>
              <a:rPr lang="pt-BR" i="1" dirty="0" smtClean="0"/>
              <a:t> </a:t>
            </a:r>
            <a:r>
              <a:rPr lang="pt-BR" i="1" dirty="0" err="1" smtClean="0"/>
              <a:t>cheopis</a:t>
            </a:r>
            <a:r>
              <a:rPr lang="pt-BR" dirty="0" smtClean="0"/>
              <a:t>) dos ratos-pretos</a:t>
            </a:r>
            <a:endParaRPr lang="pt-BR" i="1" dirty="0" smtClean="0"/>
          </a:p>
          <a:p>
            <a:pPr>
              <a:buFont typeface="Wingdings" pitchFamily="2" charset="2"/>
              <a:buChar char="à"/>
            </a:pPr>
            <a:endParaRPr lang="pt-BR" dirty="0" smtClean="0">
              <a:sym typeface="Wingdings" pitchFamily="2" charset="2"/>
            </a:endParaRPr>
          </a:p>
        </p:txBody>
      </p:sp>
      <p:pic>
        <p:nvPicPr>
          <p:cNvPr id="4098" name="Picture 2" descr="C:\Users\User\Desktop\Black_Dea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8237213" cy="5517232"/>
          </a:xfrm>
          <a:prstGeom prst="rect">
            <a:avLst/>
          </a:prstGeom>
          <a:noFill/>
        </p:spPr>
      </p:pic>
      <p:pic>
        <p:nvPicPr>
          <p:cNvPr id="4099" name="Picture 3" descr="C:\Users\User\Desktop\o triunfo da mor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2656"/>
            <a:ext cx="9164809" cy="6525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Globalização</a:t>
            </a:r>
          </a:p>
          <a:p>
            <a:endParaRPr lang="pt-BR" dirty="0"/>
          </a:p>
        </p:txBody>
      </p:sp>
      <p:pic>
        <p:nvPicPr>
          <p:cNvPr id="6146" name="Picture 2" descr="C:\Users\User\Desktop\globalizaçã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132856"/>
            <a:ext cx="6300192" cy="4725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 e políticas públicas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 Encontro Internacional sobre Espécies Invasoras realizado em </a:t>
            </a:r>
            <a:r>
              <a:rPr lang="pt-BR" dirty="0" err="1" smtClean="0"/>
              <a:t>Trondheim</a:t>
            </a:r>
            <a:r>
              <a:rPr lang="pt-BR" dirty="0" smtClean="0"/>
              <a:t> – Noruega (1996)</a:t>
            </a:r>
          </a:p>
          <a:p>
            <a:pPr>
              <a:buFont typeface="Wingdings" pitchFamily="2" charset="2"/>
              <a:buChar char="à"/>
            </a:pPr>
            <a:r>
              <a:rPr lang="pt-BR" dirty="0" smtClean="0"/>
              <a:t>Programa Global para Espécies Exóticas Invasoras – GISP (1997) </a:t>
            </a:r>
          </a:p>
          <a:p>
            <a:pPr algn="ctr">
              <a:buNone/>
            </a:pPr>
            <a:r>
              <a:rPr lang="pt-BR" dirty="0" smtClean="0"/>
              <a:t>“para conservar a biodiversidade e manter a subsistência humana, minimizando a propagação e o impacto de espécies exóticas invasoras.”</a:t>
            </a:r>
          </a:p>
          <a:p>
            <a:pPr>
              <a:buFont typeface="Wingdings" pitchFamily="2" charset="2"/>
              <a:buChar char="à"/>
            </a:pPr>
            <a:endParaRPr lang="pt-BR" dirty="0" smtClean="0"/>
          </a:p>
        </p:txBody>
      </p:sp>
      <p:pic>
        <p:nvPicPr>
          <p:cNvPr id="2051" name="Picture 3" descr="C:\Users\User\Desktop\Gis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8363415" cy="6858000"/>
          </a:xfrm>
          <a:prstGeom prst="rect">
            <a:avLst/>
          </a:prstGeom>
          <a:noFill/>
        </p:spPr>
      </p:pic>
      <p:pic>
        <p:nvPicPr>
          <p:cNvPr id="2053" name="Picture 5" descr="C:\Users\User\Desktop\gis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4564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 e políticas públicas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t-BR" dirty="0" smtClean="0"/>
              <a:t>Governo Brasileiro, por meio de parceria entre o MMA e a Empresa Brasileira de Pesquisa Agropecuária - Embrapa, realizou em Brasília , 2001, “I Reunião de Trabalho sobre Espécies Exóticas Invasoras”.</a:t>
            </a:r>
          </a:p>
          <a:p>
            <a:pPr>
              <a:buNone/>
            </a:pPr>
            <a:r>
              <a:rPr lang="pt-BR" dirty="0" smtClean="0"/>
              <a:t>Resultados :</a:t>
            </a:r>
          </a:p>
          <a:p>
            <a:r>
              <a:rPr lang="pt-BR" dirty="0" smtClean="0"/>
              <a:t>(i) prevenção e controle dos impactos de espécies exóticas invasoras sobre os ecossistemas naturais e sobre a rica biodiversidade da região; </a:t>
            </a:r>
          </a:p>
          <a:p>
            <a:r>
              <a:rPr lang="pt-BR" dirty="0" smtClean="0"/>
              <a:t>(ii) elaboração de diagnósticos nacionais, pesquisa, capacitação técnica, fortalecimento institucional, sensibilização pública, coordenação de ações e harmonização de legislações; </a:t>
            </a:r>
          </a:p>
          <a:p>
            <a:r>
              <a:rPr lang="pt-BR" dirty="0" smtClean="0"/>
              <a:t>(iii) atenção urgente ao problema de introdução de espécies exóticas invasoras nas diferentes bacias hidrográficas da região e ecossistemas </a:t>
            </a:r>
            <a:r>
              <a:rPr lang="pt-BR" dirty="0" err="1" smtClean="0"/>
              <a:t>transfronteiriços</a:t>
            </a:r>
            <a:r>
              <a:rPr lang="pt-BR" dirty="0" smtClean="0"/>
              <a:t>; e </a:t>
            </a:r>
          </a:p>
          <a:p>
            <a:r>
              <a:rPr lang="pt-BR" dirty="0" smtClean="0"/>
              <a:t>(iv) coordenação e cooperação entre os setores agrícolas, florestais, pesqueiros e ambientais nacionais no tratamento dessa questão.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 e políticas públicas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 smtClean="0"/>
              <a:t>Câmara Técnica Permanente sobre Espécies Exóticas Invasoras – CTPEEI - no âmbito da Comissão Nacional de Biodiversidade – CONABIO (Deliberação CONABIO de 30 de agosto de 2006)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390</TotalTime>
  <Words>1184</Words>
  <Application>Microsoft Office PowerPoint</Application>
  <PresentationFormat>Apresentação na tela (4:3)</PresentationFormat>
  <Paragraphs>124</Paragraphs>
  <Slides>20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Mediano</vt:lpstr>
      <vt:lpstr>Espécies EXÓTICAS  LGN 0478– Genética e questões socioambientais Profa. Dra. Silvia Molina Ingrid Bardini Francisco</vt:lpstr>
      <vt:lpstr>Sumário</vt:lpstr>
      <vt:lpstr>O que é? </vt:lpstr>
      <vt:lpstr>Histórico</vt:lpstr>
      <vt:lpstr>Histórico</vt:lpstr>
      <vt:lpstr>Histórico</vt:lpstr>
      <vt:lpstr>Histórico e políticas públicas</vt:lpstr>
      <vt:lpstr>Histórico e políticas públicas</vt:lpstr>
      <vt:lpstr>Histórico e políticas públicas</vt:lpstr>
      <vt:lpstr>Legislações</vt:lpstr>
      <vt:lpstr>Legislações</vt:lpstr>
      <vt:lpstr>Estudo de caso</vt:lpstr>
      <vt:lpstr>Estudo de caso</vt:lpstr>
      <vt:lpstr>Estudo de caso</vt:lpstr>
      <vt:lpstr>Estudo de caso</vt:lpstr>
      <vt:lpstr>Estudo de caso</vt:lpstr>
      <vt:lpstr>Estudo de caso</vt:lpstr>
      <vt:lpstr>Considerações finais</vt:lpstr>
      <vt:lpstr>Referência Bibliográfica</vt:lpstr>
      <vt:lpstr>OBRIGADA!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Espécies EXÓTICAS</dc:title>
  <dc:creator>User</dc:creator>
  <cp:lastModifiedBy>User</cp:lastModifiedBy>
  <cp:revision>37</cp:revision>
  <dcterms:created xsi:type="dcterms:W3CDTF">2013-11-12T21:59:37Z</dcterms:created>
  <dcterms:modified xsi:type="dcterms:W3CDTF">2013-11-13T09:13:42Z</dcterms:modified>
</cp:coreProperties>
</file>