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71" r:id="rId4"/>
    <p:sldId id="273" r:id="rId5"/>
    <p:sldId id="281" r:id="rId6"/>
    <p:sldId id="283" r:id="rId7"/>
    <p:sldId id="286" r:id="rId8"/>
    <p:sldId id="278" r:id="rId9"/>
    <p:sldId id="277" r:id="rId10"/>
    <p:sldId id="289" r:id="rId11"/>
    <p:sldId id="279" r:id="rId12"/>
    <p:sldId id="290" r:id="rId13"/>
    <p:sldId id="280" r:id="rId14"/>
    <p:sldId id="276" r:id="rId15"/>
    <p:sldId id="256" r:id="rId16"/>
    <p:sldId id="257" r:id="rId17"/>
    <p:sldId id="258" r:id="rId18"/>
    <p:sldId id="259" r:id="rId19"/>
    <p:sldId id="260" r:id="rId20"/>
    <p:sldId id="261" r:id="rId21"/>
    <p:sldId id="293" r:id="rId22"/>
    <p:sldId id="291" r:id="rId23"/>
    <p:sldId id="292" r:id="rId24"/>
    <p:sldId id="266" r:id="rId25"/>
    <p:sldId id="262" r:id="rId26"/>
    <p:sldId id="263" r:id="rId27"/>
    <p:sldId id="264" r:id="rId28"/>
    <p:sldId id="269" r:id="rId29"/>
    <p:sldId id="270" r:id="rId30"/>
    <p:sldId id="294" r:id="rId31"/>
    <p:sldId id="28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7374-DEC1-4EC3-A3C2-E212CD862755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79F7-25A1-44F1-A3C4-69AFEB30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0" y="4572000"/>
            <a:ext cx="4572000" cy="2286000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818"/>
          <a:stretch>
            <a:fillRect/>
          </a:stretch>
        </p:blipFill>
        <p:spPr bwMode="auto">
          <a:xfrm>
            <a:off x="3851920" y="4655130"/>
            <a:ext cx="4572000" cy="2202870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53999"/>
          <a:stretch>
            <a:fillRect/>
          </a:stretch>
        </p:blipFill>
        <p:spPr bwMode="auto">
          <a:xfrm>
            <a:off x="7712344" y="4754856"/>
            <a:ext cx="1431656" cy="210314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187624" y="33265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UNIVERSIDADE DE SÃO PAULO</a:t>
            </a:r>
          </a:p>
          <a:p>
            <a:pPr algn="ctr"/>
            <a:r>
              <a:rPr lang="pt-BR" dirty="0" smtClean="0"/>
              <a:t>ESCOLA SUPERIOR DE AGRICULTURA ‘LUIZ DE QUEIROZ’</a:t>
            </a:r>
          </a:p>
          <a:p>
            <a:pPr algn="ctr"/>
            <a:r>
              <a:rPr lang="pt-BR" dirty="0" smtClean="0"/>
              <a:t>LGN- Genética e Questões Socioambientais</a:t>
            </a:r>
          </a:p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206084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Crescimento Populacional e Seus Impactos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3728" y="37170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Jofre Carneiro</a:t>
            </a:r>
          </a:p>
          <a:p>
            <a:pPr algn="ctr"/>
            <a:r>
              <a:rPr lang="pt-BR" sz="2400" dirty="0" smtClean="0"/>
              <a:t>Laura Magalhães Vasconcellos</a:t>
            </a:r>
          </a:p>
          <a:p>
            <a:pPr algn="ctr"/>
            <a:r>
              <a:rPr lang="pt-BR" sz="2400" dirty="0" smtClean="0"/>
              <a:t>Júlia Silva </a:t>
            </a:r>
            <a:r>
              <a:rPr lang="pt-BR" sz="2400" dirty="0" err="1" smtClean="0"/>
              <a:t>Morosini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Crescimento </a:t>
            </a:r>
            <a:r>
              <a:rPr lang="pt-BR" dirty="0" smtClean="0"/>
              <a:t>populacional da Revolução Industrial até 1960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38808" y="6119718"/>
            <a:ext cx="5953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</a:t>
            </a:r>
            <a:r>
              <a:rPr lang="pt-BR" sz="1100" dirty="0"/>
              <a:t>http://fabiomarinelli.ilcannocchiale.it/mediamanager/sys.user/164815/popo2.jpg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215" y="1600200"/>
            <a:ext cx="6807569" cy="4525963"/>
          </a:xfrm>
        </p:spPr>
      </p:pic>
    </p:spTree>
    <p:extLst>
      <p:ext uri="{BB962C8B-B14F-4D97-AF65-F5344CB8AC3E}">
        <p14:creationId xmlns:p14="http://schemas.microsoft.com/office/powerpoint/2010/main" xmlns="" val="14424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Políticas </a:t>
            </a:r>
            <a:r>
              <a:rPr lang="pt-BR" dirty="0" smtClean="0"/>
              <a:t>públicas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5407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De incentivo: ocupação territorial, força militar, envelhecimento populacional.</a:t>
            </a:r>
          </a:p>
          <a:p>
            <a:r>
              <a:rPr lang="pt-BR" dirty="0" smtClean="0"/>
              <a:t>De controle: lei de controle da natalidade, reformas sociais e planejamento familiar.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577935"/>
            <a:ext cx="5904656" cy="3939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619672" y="6517184"/>
            <a:ext cx="5094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://www.abc.net.au/radionational/image/4984820-3x2-700x467.jpg</a:t>
            </a:r>
          </a:p>
        </p:txBody>
      </p:sp>
    </p:spTree>
    <p:extLst>
      <p:ext uri="{BB962C8B-B14F-4D97-AF65-F5344CB8AC3E}">
        <p14:creationId xmlns:p14="http://schemas.microsoft.com/office/powerpoint/2010/main" xmlns="" val="31308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339752" y="6165304"/>
            <a:ext cx="5022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://cloudfront-assets.reason.com/assets/db/13579205358486.jpg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Políticas </a:t>
            </a:r>
            <a:r>
              <a:rPr lang="pt-BR" dirty="0" smtClean="0"/>
              <a:t>públicas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40768"/>
          </a:xfrm>
        </p:spPr>
        <p:txBody>
          <a:bodyPr>
            <a:normAutofit/>
          </a:bodyPr>
          <a:lstStyle/>
          <a:p>
            <a:r>
              <a:rPr lang="pt-BR" dirty="0" smtClean="0"/>
              <a:t>Transição demográfica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05010" y="6255574"/>
            <a:ext cx="7559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Disponível</a:t>
            </a:r>
            <a:r>
              <a:rPr lang="pt-BR" sz="1000" dirty="0"/>
              <a:t>: http://www.coolgeography.co.uk/A-level/AQA/Year%2012/Population/DTM/demographic_transition_detailed.jpg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010" y="1671902"/>
            <a:ext cx="6548365" cy="45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8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Crescimento populacional </a:t>
            </a:r>
            <a:r>
              <a:rPr lang="pt-BR" dirty="0" smtClean="0"/>
              <a:t>de 1960 até 2050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531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Para 2050, segundo dados da ONU (2013), pode-se chegar a 10 bilhões de pessoas. Quando possivelmente comece um declínio.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675731"/>
            <a:ext cx="5022304" cy="3417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2339752" y="6165304"/>
            <a:ext cx="5022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://cloudfront-assets.reason.com/assets/db/13579205358486.jpg</a:t>
            </a:r>
          </a:p>
        </p:txBody>
      </p:sp>
    </p:spTree>
    <p:extLst>
      <p:ext uri="{BB962C8B-B14F-4D97-AF65-F5344CB8AC3E}">
        <p14:creationId xmlns:p14="http://schemas.microsoft.com/office/powerpoint/2010/main" xmlns="" val="2578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42088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2- Consequências do Aumento da População</a:t>
            </a:r>
            <a:endParaRPr lang="pt-BR" sz="4400" b="1" dirty="0"/>
          </a:p>
        </p:txBody>
      </p:sp>
      <p:pic>
        <p:nvPicPr>
          <p:cNvPr id="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aJ0pZNCHy7M/TrapA_iqNFI/AAAAAAAAAD4/E16_UUPGMuU/s1600/cresc+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2617" cy="6858000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2195736" y="1052736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411760" y="2132856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3635896" y="2924944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188640"/>
            <a:ext cx="5112568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Aumento do uso de recursos naturais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764704"/>
            <a:ext cx="777686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Índios basicamente viviam dos recursos naturais, usando-os de forma equilibrada e sustentável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27584" y="270892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Infelizmente</a:t>
            </a:r>
            <a:r>
              <a:rPr lang="pt-BR" sz="2400" dirty="0"/>
              <a:t>, essa cultura tem passado de geração em geração e até os dias de hoje ainda predomina (WALLAVER, 2000).</a:t>
            </a:r>
          </a:p>
        </p:txBody>
      </p:sp>
      <p:sp>
        <p:nvSpPr>
          <p:cNvPr id="5" name="Elipse 4"/>
          <p:cNvSpPr/>
          <p:nvPr/>
        </p:nvSpPr>
        <p:spPr>
          <a:xfrm>
            <a:off x="2051720" y="188640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206084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Crenças religiosas sobre recursos infindáveis</a:t>
            </a:r>
            <a:endParaRPr lang="pt-BR" sz="2400" dirty="0"/>
          </a:p>
        </p:txBody>
      </p:sp>
      <p:pic>
        <p:nvPicPr>
          <p:cNvPr id="23554" name="Picture 2" descr="http://pastorsamuellemos.files.wordpress.com/2013/04/in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846" y="2708920"/>
            <a:ext cx="3708609" cy="2970133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188640"/>
            <a:ext cx="309634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Aumento da Poluição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Descoberta do petróleo em 1857 nos EUA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39552" y="155679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H</a:t>
            </a:r>
            <a:r>
              <a:rPr lang="pt-BR" sz="2400" dirty="0" smtClean="0"/>
              <a:t>omem </a:t>
            </a:r>
            <a:r>
              <a:rPr lang="pt-BR" sz="2400" dirty="0"/>
              <a:t>saltou para uma nova era: o mundo </a:t>
            </a:r>
            <a:r>
              <a:rPr lang="pt-BR" sz="2400" dirty="0" smtClean="0"/>
              <a:t>industrializado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547664" y="443711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Além </a:t>
            </a:r>
            <a:r>
              <a:rPr lang="pt-BR" sz="2400" dirty="0"/>
              <a:t>de destruirmos as reservas naturais sobrecarregamos o meio ambiente com </a:t>
            </a:r>
            <a:r>
              <a:rPr lang="pt-BR" sz="2400" dirty="0" smtClean="0"/>
              <a:t>poluentes!!</a:t>
            </a:r>
            <a:endParaRPr lang="pt-BR" sz="2400" dirty="0"/>
          </a:p>
        </p:txBody>
      </p:sp>
      <p:sp>
        <p:nvSpPr>
          <p:cNvPr id="6" name="Elipse 5"/>
          <p:cNvSpPr/>
          <p:nvPr/>
        </p:nvSpPr>
        <p:spPr>
          <a:xfrm>
            <a:off x="2627784" y="188640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2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23728" y="2636912"/>
            <a:ext cx="4752528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Criação de uma demanda energética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4211960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211960" y="32129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563888" y="3933056"/>
            <a:ext cx="144016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Poluição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1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2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2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251520" y="3933056"/>
            <a:ext cx="4104456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4716016" y="3861048"/>
            <a:ext cx="4104456" cy="266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3326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Importante Considerar...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7864" y="1124744"/>
            <a:ext cx="23042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Industrialização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1988840"/>
            <a:ext cx="662473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Divisão da população em duas classes econômicas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3212976"/>
            <a:ext cx="302433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que espoliavam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3212976"/>
            <a:ext cx="352839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que eram espoliados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4716016" y="3933056"/>
            <a:ext cx="4251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Acumulava economias e conhecimento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251520" y="4077072"/>
            <a:ext cx="4131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V</a:t>
            </a:r>
            <a:r>
              <a:rPr lang="pt-BR" sz="2000" dirty="0" smtClean="0"/>
              <a:t>ivia no estado mais precário possível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251520" y="450912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Utilizava desordenadamente as reservas naturais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323528" y="6093296"/>
            <a:ext cx="2677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A</a:t>
            </a:r>
            <a:r>
              <a:rPr lang="pt-BR" sz="2000" dirty="0" smtClean="0"/>
              <a:t>umentando a pobreza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251520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/>
              <a:t>Degradação de áreas agricultáveis e de recursos hídricos 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8024" y="43651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Desperdício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788024" y="479715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Consumo inconsciente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788024" y="52292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Não sentiam os Impactos 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88024" y="566124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Capacidade política e social de mudança</a:t>
            </a:r>
            <a:endParaRPr lang="pt-BR" sz="2000" dirty="0"/>
          </a:p>
        </p:txBody>
      </p:sp>
      <p:cxnSp>
        <p:nvCxnSpPr>
          <p:cNvPr id="29" name="Conector de seta reta 28"/>
          <p:cNvCxnSpPr>
            <a:stCxn id="4" idx="2"/>
          </p:cNvCxnSpPr>
          <p:nvPr/>
        </p:nvCxnSpPr>
        <p:spPr>
          <a:xfrm>
            <a:off x="4499992" y="1586409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5" idx="2"/>
          </p:cNvCxnSpPr>
          <p:nvPr/>
        </p:nvCxnSpPr>
        <p:spPr>
          <a:xfrm flipH="1">
            <a:off x="3203848" y="2450505"/>
            <a:ext cx="1368152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5" idx="2"/>
          </p:cNvCxnSpPr>
          <p:nvPr/>
        </p:nvCxnSpPr>
        <p:spPr>
          <a:xfrm>
            <a:off x="4572000" y="2450505"/>
            <a:ext cx="1584176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7" idx="2"/>
            <a:endCxn id="27" idx="0"/>
          </p:cNvCxnSpPr>
          <p:nvPr/>
        </p:nvCxnSpPr>
        <p:spPr>
          <a:xfrm flipH="1">
            <a:off x="2303748" y="3674641"/>
            <a:ext cx="72008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6" idx="2"/>
          </p:cNvCxnSpPr>
          <p:nvPr/>
        </p:nvCxnSpPr>
        <p:spPr>
          <a:xfrm>
            <a:off x="6804248" y="3674641"/>
            <a:ext cx="144016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645024"/>
            <a:ext cx="734481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Os ricos </a:t>
            </a:r>
            <a:r>
              <a:rPr lang="pt-BR" sz="2400" b="1" dirty="0"/>
              <a:t>pelos padrões de consumo insustentáveis (NEIVA, 2001).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 modelo econômico atual está baseado na </a:t>
            </a:r>
            <a:r>
              <a:rPr lang="pt-BR" sz="2400" b="1" dirty="0" err="1" smtClean="0"/>
              <a:t>concentração–exclusão</a:t>
            </a:r>
            <a:r>
              <a:rPr lang="pt-BR" sz="2400" b="1" dirty="0" smtClean="0"/>
              <a:t> de renda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611560" y="155679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Ambos os modelos econômicos afetam o meio ambiente.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683568" y="2348880"/>
            <a:ext cx="756084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A pobreza pelo fato de só sobreviver pelo uso predatório dos recursos naturais </a:t>
            </a:r>
            <a:endParaRPr lang="pt-BR" sz="2400" b="1" dirty="0"/>
          </a:p>
        </p:txBody>
      </p:sp>
      <p:pic>
        <p:nvPicPr>
          <p:cNvPr id="20482" name="Picture 2" descr="http://1.bp.blogspot.com/-Ilwd8GkCfHg/Ujb9_f2McSI/AAAAAAAAoGc/0Ja0tXIo_NE/s1600/desigualdade-social-20120925-2109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51545"/>
          <a:stretch>
            <a:fillRect/>
          </a:stretch>
        </p:blipFill>
        <p:spPr bwMode="auto">
          <a:xfrm>
            <a:off x="971600" y="4422460"/>
            <a:ext cx="7128792" cy="2435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1- Crescimento </a:t>
            </a:r>
            <a:r>
              <a:rPr lang="pt-BR" b="1" dirty="0" smtClean="0"/>
              <a:t>Populacional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562" y="1512670"/>
            <a:ext cx="6098875" cy="4580626"/>
          </a:xfrm>
          <a:prstGeom prst="rect">
            <a:avLst/>
          </a:prstGeom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877272"/>
            <a:ext cx="4572000" cy="134076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960402"/>
            <a:ext cx="4572000" cy="1257638"/>
          </a:xfrm>
          <a:prstGeom prst="rect">
            <a:avLst/>
          </a:prstGeom>
          <a:noFill/>
        </p:spPr>
      </p:pic>
      <p:pic>
        <p:nvPicPr>
          <p:cNvPr id="1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949280"/>
            <a:ext cx="1431656" cy="1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91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331640" y="908720"/>
            <a:ext cx="66967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Problemas Ambientais Trazidos pelo Crescimento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772816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Extinção de espécies vegetais e animais;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Recursos Hídricos;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Conservação do Solo;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Lixo,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Saneamento Básico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Condições Climáticas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Desperdício</a:t>
            </a:r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899592" y="908720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</a:t>
            </a:r>
            <a:endParaRPr lang="pt-BR" sz="2400" b="1" dirty="0"/>
          </a:p>
        </p:txBody>
      </p:sp>
      <p:pic>
        <p:nvPicPr>
          <p:cNvPr id="19458" name="Picture 2" descr="http://2.bp.blogspot.com/_pKANF2Dad2Y/S_gUaalWYWI/AAAAAAAAABw/IMOGZPjJsCo/s320/Os-12-grandes-problemas-ambientais-da-humanidad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369884"/>
            <a:ext cx="3816424" cy="448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cheiro:World population density map.PNG"/>
          <p:cNvPicPr>
            <a:picLocks noChangeAspect="1" noChangeArrowheads="1"/>
          </p:cNvPicPr>
          <p:nvPr/>
        </p:nvPicPr>
        <p:blipFill>
          <a:blip r:embed="rId2" cstate="print"/>
          <a:srcRect r="5208"/>
          <a:stretch>
            <a:fillRect/>
          </a:stretch>
        </p:blipFill>
        <p:spPr bwMode="auto">
          <a:xfrm>
            <a:off x="0" y="1052736"/>
            <a:ext cx="9144000" cy="479906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259632" y="62068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Densidade Populacional Mundial</a:t>
            </a:r>
            <a:endParaRPr lang="pt-BR" sz="2800" dirty="0"/>
          </a:p>
        </p:txBody>
      </p:sp>
      <p:pic>
        <p:nvPicPr>
          <p:cNvPr id="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N-b8ZjGb3U/UBIawReOGwI/AAAAAAAAARw/Ay34xbsQRhE/s1600/bande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04248" cy="453439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059832" y="836712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Caso da </a:t>
            </a:r>
            <a:r>
              <a:rPr lang="pt-BR" sz="3600" b="1" dirty="0" smtClean="0"/>
              <a:t>Canadá</a:t>
            </a:r>
            <a:endParaRPr lang="pt-BR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980728"/>
            <a:ext cx="288032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Déficit Populacional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203848" y="3501008"/>
            <a:ext cx="283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Incentivo </a:t>
            </a:r>
            <a:r>
              <a:rPr lang="pt-BR" sz="2400" dirty="0" smtClean="0"/>
              <a:t>à imigração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203848" y="4149080"/>
            <a:ext cx="393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Envelhecimento </a:t>
            </a:r>
            <a:r>
              <a:rPr lang="pt-BR" sz="2400" dirty="0" smtClean="0"/>
              <a:t>da população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31840" y="4725144"/>
            <a:ext cx="286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Falta </a:t>
            </a:r>
            <a:r>
              <a:rPr lang="pt-BR" sz="2400" dirty="0" smtClean="0"/>
              <a:t>de </a:t>
            </a:r>
            <a:r>
              <a:rPr lang="pt-BR" sz="2400" dirty="0" err="1" smtClean="0"/>
              <a:t>mão-de-obra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691680" y="1844824"/>
            <a:ext cx="513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Área: 9.976.139 </a:t>
            </a:r>
            <a:r>
              <a:rPr lang="pt-BR" sz="2400" dirty="0" smtClean="0"/>
              <a:t>quilômetros quadrados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691680" y="2420888"/>
            <a:ext cx="5075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População: 33,5 </a:t>
            </a:r>
            <a:r>
              <a:rPr lang="pt-BR" sz="2400" dirty="0" smtClean="0"/>
              <a:t>milhões de habitantes.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2411760" y="2996952"/>
            <a:ext cx="0" cy="194421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411760" y="3789040"/>
            <a:ext cx="7920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2411760" y="4365104"/>
            <a:ext cx="7920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2411760" y="4941168"/>
            <a:ext cx="7920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21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22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836712"/>
            <a:ext cx="2855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Caso da China</a:t>
            </a:r>
            <a:endParaRPr lang="pt-BR" sz="3600" b="1" dirty="0"/>
          </a:p>
        </p:txBody>
      </p:sp>
      <p:pic>
        <p:nvPicPr>
          <p:cNvPr id="14338" name="Picture 2" descr="http://www.defesaaereanaval.com.br/wp-content/uploads/2013/02/china-bandeir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068836" cy="4049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6288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No século XX, o aumento rápido e em grande número da população fez a China enfrentar grandes problemas de emprego e desenvolvimento, etc.. 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9087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População cresceu muito rápido</a:t>
            </a:r>
            <a:endParaRPr lang="pt-BR" sz="2400" dirty="0"/>
          </a:p>
        </p:txBody>
      </p:sp>
      <p:pic>
        <p:nvPicPr>
          <p:cNvPr id="18434" name="Picture 2" descr="População chinesa atingiu os 1.341 milhões de pesso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533775" cy="2352675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QLeCBlJcpA7yt7McIpVEksBKg0e5RhtcS4AWocHK2a8_7N7Yc5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3616619" cy="2376264"/>
          </a:xfrm>
          <a:prstGeom prst="rect">
            <a:avLst/>
          </a:prstGeom>
          <a:noFill/>
        </p:spPr>
      </p:pic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25020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Grande População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23528" y="2213554"/>
            <a:ext cx="820891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“excesso de população é um dos problemas da educação na China que afeta o processo de melhoramento da situação de educação e dificulta o investimento na área de educação”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103181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Dificuldade de implementar programas de </a:t>
            </a:r>
            <a:r>
              <a:rPr lang="pt-BR" sz="2800" b="1" u="sng" dirty="0" smtClean="0"/>
              <a:t>desenvolvimento</a:t>
            </a:r>
            <a:endParaRPr lang="pt-BR" sz="2400" dirty="0"/>
          </a:p>
        </p:txBody>
      </p:sp>
      <p:sp>
        <p:nvSpPr>
          <p:cNvPr id="5" name="Seta para baixo 4"/>
          <p:cNvSpPr/>
          <p:nvPr/>
        </p:nvSpPr>
        <p:spPr>
          <a:xfrm>
            <a:off x="3995936" y="801294"/>
            <a:ext cx="216024" cy="5040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007058" y="1828727"/>
            <a:ext cx="216024" cy="5040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m curva para a esquerda 6"/>
          <p:cNvSpPr/>
          <p:nvPr/>
        </p:nvSpPr>
        <p:spPr>
          <a:xfrm>
            <a:off x="4572000" y="4077073"/>
            <a:ext cx="864096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baixo 8"/>
          <p:cNvSpPr/>
          <p:nvPr/>
        </p:nvSpPr>
        <p:spPr>
          <a:xfrm rot="16015192">
            <a:off x="3216285" y="4271218"/>
            <a:ext cx="1568545" cy="9404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6228184" y="34183"/>
            <a:ext cx="1872208" cy="576064"/>
          </a:xfrm>
          <a:prstGeom prst="wedgeEllipseCallout">
            <a:avLst>
              <a:gd name="adj1" fmla="val -90743"/>
              <a:gd name="adj2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 território!</a:t>
            </a:r>
            <a:endParaRPr lang="pt-BR" dirty="0"/>
          </a:p>
        </p:txBody>
      </p:sp>
      <p:pic>
        <p:nvPicPr>
          <p:cNvPr id="1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12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79512" y="9807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País que se torna vulnerável a vários problemas,nomeadamente, ao problema da </a:t>
            </a:r>
            <a:r>
              <a:rPr lang="pt-BR" sz="2400" b="1" u="sng" dirty="0" smtClean="0"/>
              <a:t>segurança</a:t>
            </a:r>
            <a:endParaRPr lang="pt-BR" sz="2400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27984" y="2420888"/>
            <a:ext cx="4392488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Segurança das finanças, </a:t>
            </a:r>
          </a:p>
          <a:p>
            <a:pPr algn="ctr"/>
            <a:r>
              <a:rPr lang="pt-BR" sz="2400" dirty="0" smtClean="0"/>
              <a:t>do ambiente,</a:t>
            </a:r>
          </a:p>
          <a:p>
            <a:pPr algn="ctr"/>
            <a:r>
              <a:rPr lang="pt-BR" sz="2400" dirty="0" smtClean="0"/>
              <a:t> da informação,</a:t>
            </a:r>
          </a:p>
          <a:p>
            <a:pPr algn="ctr"/>
            <a:r>
              <a:rPr lang="pt-BR" sz="2400" dirty="0" smtClean="0"/>
              <a:t> da população, </a:t>
            </a:r>
          </a:p>
          <a:p>
            <a:pPr algn="ctr"/>
            <a:r>
              <a:rPr lang="pt-BR" sz="2400" dirty="0" smtClean="0"/>
              <a:t>de situações de epidemia...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364088" y="198884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www.silvaporto.com.br/blog/wp-content/uploads/fotos_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952328" cy="1970416"/>
          </a:xfrm>
          <a:prstGeom prst="rect">
            <a:avLst/>
          </a:prstGeom>
          <a:noFill/>
        </p:spPr>
      </p:pic>
      <p:pic>
        <p:nvPicPr>
          <p:cNvPr id="16388" name="Picture 4" descr="http://www.bbc.co.uk/portuguese/images/030429_sars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25144"/>
            <a:ext cx="2857500" cy="1714500"/>
          </a:xfrm>
          <a:prstGeom prst="rect">
            <a:avLst/>
          </a:prstGeom>
          <a:noFill/>
        </p:spPr>
      </p:pic>
      <p:pic>
        <p:nvPicPr>
          <p:cNvPr id="16390" name="Picture 6" descr="http://p2.trrsf.com/image/fget/cf/619/464/images.terra.com/2013/09/19/casaspequenashongkongdivso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2915816" cy="218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_7ZvdW80U28M/TNU0aPJYs3I/AAAAAAAACbQ/5opIItr7xwE/s1600/arquiv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6350" cy="4676776"/>
          </a:xfrm>
          <a:prstGeom prst="rect">
            <a:avLst/>
          </a:prstGeom>
          <a:noFill/>
        </p:spPr>
      </p:pic>
      <p:pic>
        <p:nvPicPr>
          <p:cNvPr id="26628" name="Picture 4" descr="http://strange.com.br/wp-content/uploads/2012/11/departamento-chino-diminuto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171826"/>
          </a:xfrm>
          <a:prstGeom prst="rect">
            <a:avLst/>
          </a:prstGeom>
          <a:noFill/>
        </p:spPr>
      </p:pic>
      <p:pic>
        <p:nvPicPr>
          <p:cNvPr id="26630" name="Picture 6" descr="http://n.i.uol.com.br/noticia/2010/04/08/roupas-penduradas-em-edificio-em-wuhan-provincia-de-hubei-na-china-1270754404165_300x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4942227" cy="3789040"/>
          </a:xfrm>
          <a:prstGeom prst="rect">
            <a:avLst/>
          </a:prstGeom>
          <a:noFill/>
        </p:spPr>
      </p:pic>
      <p:pic>
        <p:nvPicPr>
          <p:cNvPr id="26632" name="Picture 8" descr="http://greensavers.sapo.pt/wp-content/themes/codistage/thumb.php?src=files/HongKong_SAPO.jpg&amp;w=570&amp;h=280&amp;zc=1&amp;q=90"/>
          <p:cNvPicPr>
            <a:picLocks noChangeAspect="1" noChangeArrowheads="1"/>
          </p:cNvPicPr>
          <p:nvPr/>
        </p:nvPicPr>
        <p:blipFill>
          <a:blip r:embed="rId5" cstate="print"/>
          <a:srcRect r="18582"/>
          <a:stretch>
            <a:fillRect/>
          </a:stretch>
        </p:blipFill>
        <p:spPr bwMode="auto">
          <a:xfrm>
            <a:off x="-468560" y="3068960"/>
            <a:ext cx="6280088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4766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Contradições do Crescimento Chinês..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acumulação de cada vez mais riqueza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83568" y="1700808"/>
            <a:ext cx="514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aumento da produtividade do trabalho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683568" y="2276872"/>
            <a:ext cx="609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necessidade de matéria-prima para a indústria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11560" y="3429000"/>
            <a:ext cx="539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aumento do nível de vida do povo chinês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539552" y="4077072"/>
            <a:ext cx="5341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desenvolvimento da tecnologia e ciência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539552" y="4653136"/>
            <a:ext cx="5828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aumento da qualidade de vida da população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67544" y="5229200"/>
            <a:ext cx="413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estabilidade e segurança social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683568" y="28529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o processo de urbanização no contexto de globalização</a:t>
            </a:r>
            <a:endParaRPr lang="pt-BR" sz="2400" dirty="0"/>
          </a:p>
        </p:txBody>
      </p:sp>
      <p:pic>
        <p:nvPicPr>
          <p:cNvPr id="11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12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Tópicos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Origens </a:t>
            </a:r>
            <a:r>
              <a:rPr lang="pt-BR" dirty="0" smtClean="0"/>
              <a:t>do </a:t>
            </a:r>
            <a:r>
              <a:rPr lang="pt-BR" i="1" dirty="0" smtClean="0"/>
              <a:t>Homo Sapiens</a:t>
            </a:r>
            <a:endParaRPr lang="pt-BR" i="1" dirty="0"/>
          </a:p>
          <a:p>
            <a:r>
              <a:rPr lang="pt-BR" dirty="0"/>
              <a:t>Distribuição/Adaptação</a:t>
            </a:r>
          </a:p>
          <a:p>
            <a:r>
              <a:rPr lang="pt-BR" dirty="0"/>
              <a:t>Crescimento populacional da Antiguidade a Revolução </a:t>
            </a:r>
            <a:r>
              <a:rPr lang="pt-BR" dirty="0" smtClean="0"/>
              <a:t>Industrial</a:t>
            </a:r>
          </a:p>
          <a:p>
            <a:r>
              <a:rPr lang="pt-BR" dirty="0"/>
              <a:t>Crescimento populacional após Revolução </a:t>
            </a:r>
            <a:r>
              <a:rPr lang="pt-BR" dirty="0" smtClean="0"/>
              <a:t>Industrial</a:t>
            </a:r>
          </a:p>
          <a:p>
            <a:r>
              <a:rPr lang="pt-BR" dirty="0" smtClean="0"/>
              <a:t>Políticas públicas de incentivo/controle</a:t>
            </a:r>
          </a:p>
          <a:p>
            <a:r>
              <a:rPr lang="pt-BR" dirty="0" smtClean="0"/>
              <a:t>Estimativas futuras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11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2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51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0" y="4572000"/>
            <a:ext cx="4572000" cy="2286000"/>
          </a:xfrm>
          <a:prstGeom prst="rect">
            <a:avLst/>
          </a:prstGeom>
          <a:noFill/>
        </p:spPr>
      </p:pic>
      <p:pic>
        <p:nvPicPr>
          <p:cNvPr id="3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818"/>
          <a:stretch>
            <a:fillRect/>
          </a:stretch>
        </p:blipFill>
        <p:spPr bwMode="auto">
          <a:xfrm>
            <a:off x="3851920" y="4655130"/>
            <a:ext cx="4572000" cy="2202870"/>
          </a:xfrm>
          <a:prstGeom prst="rect">
            <a:avLst/>
          </a:prstGeom>
          <a:noFill/>
        </p:spPr>
      </p:pic>
      <p:pic>
        <p:nvPicPr>
          <p:cNvPr id="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53999"/>
          <a:stretch>
            <a:fillRect/>
          </a:stretch>
        </p:blipFill>
        <p:spPr bwMode="auto">
          <a:xfrm>
            <a:off x="7712344" y="4754856"/>
            <a:ext cx="1431656" cy="210314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43808" y="191683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Obrigado!</a:t>
            </a:r>
            <a:endParaRPr lang="pt-BR" sz="6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MAZOYER, M.; ROUDART, </a:t>
            </a:r>
            <a:r>
              <a:rPr lang="pt-BR" dirty="0" err="1"/>
              <a:t>L.História</a:t>
            </a:r>
            <a:r>
              <a:rPr lang="pt-BR" dirty="0"/>
              <a:t> das agriculturas do mundo: do neolítico à crise contemporânea</a:t>
            </a:r>
            <a:r>
              <a:rPr lang="pt-BR" dirty="0" smtClean="0"/>
              <a:t>. Lisboa</a:t>
            </a:r>
            <a:r>
              <a:rPr lang="pt-BR" dirty="0"/>
              <a:t>: Instituto Piaget, 2001</a:t>
            </a:r>
            <a:r>
              <a:rPr lang="pt-BR" dirty="0" smtClean="0"/>
              <a:t>.</a:t>
            </a:r>
          </a:p>
          <a:p>
            <a:r>
              <a:rPr lang="pt-BR" dirty="0" smtClean="0"/>
              <a:t>UN. United </a:t>
            </a:r>
            <a:r>
              <a:rPr lang="pt-BR" dirty="0" err="1" smtClean="0"/>
              <a:t>Nations</a:t>
            </a:r>
            <a:r>
              <a:rPr lang="pt-BR" dirty="0" smtClean="0"/>
              <a:t> News Centre.  World </a:t>
            </a:r>
            <a:r>
              <a:rPr lang="pt-BR" dirty="0" err="1" smtClean="0"/>
              <a:t>population</a:t>
            </a:r>
            <a:r>
              <a:rPr lang="pt-BR" dirty="0" smtClean="0"/>
              <a:t> </a:t>
            </a:r>
            <a:r>
              <a:rPr lang="pt-BR" dirty="0" err="1" smtClean="0"/>
              <a:t>projected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reach</a:t>
            </a:r>
            <a:r>
              <a:rPr lang="pt-BR" dirty="0" smtClean="0"/>
              <a:t> 9.6 </a:t>
            </a:r>
            <a:r>
              <a:rPr lang="pt-BR" dirty="0" err="1" smtClean="0"/>
              <a:t>billion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2050. </a:t>
            </a:r>
            <a:r>
              <a:rPr lang="pt-BR" dirty="0"/>
              <a:t>Disponível em: </a:t>
            </a:r>
            <a:r>
              <a:rPr lang="pt-BR" dirty="0" smtClean="0"/>
              <a:t>&lt;http</a:t>
            </a:r>
            <a:r>
              <a:rPr lang="pt-BR" dirty="0"/>
              <a:t>://www.un.org/apps/news/story.asp?NewsID=45165#.</a:t>
            </a:r>
            <a:r>
              <a:rPr lang="pt-BR" dirty="0" smtClean="0"/>
              <a:t>UoEW5yc0Ezc&gt;. Acesso em: 09 nov. 2013.</a:t>
            </a:r>
            <a:endParaRPr lang="pt-BR" dirty="0"/>
          </a:p>
        </p:txBody>
      </p:sp>
      <p:pic>
        <p:nvPicPr>
          <p:cNvPr id="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111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733256"/>
            <a:ext cx="4586458" cy="134076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816386"/>
            <a:ext cx="4586458" cy="125763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943496"/>
            <a:ext cx="1431656" cy="1157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Origem do </a:t>
            </a:r>
            <a:r>
              <a:rPr lang="pt-BR" i="1" dirty="0" smtClean="0"/>
              <a:t>Homo Sapiens</a:t>
            </a:r>
            <a:endParaRPr lang="pt-BR" i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5494104"/>
          </a:xfrm>
        </p:spPr>
      </p:pic>
      <p:sp>
        <p:nvSpPr>
          <p:cNvPr id="6" name="Retângulo 5"/>
          <p:cNvSpPr/>
          <p:nvPr/>
        </p:nvSpPr>
        <p:spPr>
          <a:xfrm>
            <a:off x="1259632" y="6597352"/>
            <a:ext cx="7884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Disponível: http</a:t>
            </a:r>
            <a:r>
              <a:rPr lang="pt-BR" sz="1050" dirty="0"/>
              <a:t>://ahduvido.com.br/wp-content/uploads/evolucao1-670x568.jpg</a:t>
            </a:r>
          </a:p>
        </p:txBody>
      </p:sp>
    </p:spTree>
    <p:extLst>
      <p:ext uri="{BB962C8B-B14F-4D97-AF65-F5344CB8AC3E}">
        <p14:creationId xmlns:p14="http://schemas.microsoft.com/office/powerpoint/2010/main" xmlns="" val="3887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Origem do </a:t>
            </a:r>
            <a:r>
              <a:rPr lang="pt-BR" i="1" dirty="0" smtClean="0"/>
              <a:t>Homo Sapiens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Teórias</a:t>
            </a:r>
            <a:r>
              <a:rPr lang="pt-BR" dirty="0"/>
              <a:t> do “Out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Africa</a:t>
            </a:r>
            <a:r>
              <a:rPr lang="pt-BR" dirty="0"/>
              <a:t>” </a:t>
            </a:r>
            <a:r>
              <a:rPr lang="pt-BR" dirty="0" err="1"/>
              <a:t>vs</a:t>
            </a:r>
            <a:r>
              <a:rPr lang="pt-BR" dirty="0"/>
              <a:t> “</a:t>
            </a:r>
            <a:r>
              <a:rPr lang="pt-BR" dirty="0" err="1" smtClean="0"/>
              <a:t>Multirregionalismo</a:t>
            </a:r>
            <a:r>
              <a:rPr lang="pt-BR" dirty="0"/>
              <a:t>”</a:t>
            </a:r>
          </a:p>
          <a:p>
            <a:pPr algn="just"/>
            <a:r>
              <a:rPr lang="pt-BR" dirty="0" smtClean="0"/>
              <a:t>Avanço da informática aliada aos estudos do </a:t>
            </a:r>
            <a:r>
              <a:rPr lang="pt-BR" dirty="0" err="1" smtClean="0"/>
              <a:t>mtDNA</a:t>
            </a:r>
            <a:r>
              <a:rPr lang="pt-BR" dirty="0" smtClean="0"/>
              <a:t> e do projeto Genoma, possibilitou entender um pouco mais a provável origem dos homens modernos. </a:t>
            </a:r>
          </a:p>
          <a:p>
            <a:pPr algn="just"/>
            <a:r>
              <a:rPr lang="pt-BR" dirty="0" smtClean="0"/>
              <a:t>A análise da evolução humana é complexa.</a:t>
            </a:r>
          </a:p>
        </p:txBody>
      </p:sp>
      <p:pic>
        <p:nvPicPr>
          <p:cNvPr id="4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7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Origem do </a:t>
            </a:r>
            <a:r>
              <a:rPr lang="pt-BR" i="1" dirty="0" smtClean="0"/>
              <a:t>Homo Sapiens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8367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+- 60 mil (ou mais) anos atrás saíram da África.</a:t>
            </a:r>
          </a:p>
          <a:p>
            <a:pPr algn="just"/>
            <a:r>
              <a:rPr lang="pt-BR" dirty="0" smtClean="0"/>
              <a:t>Primeira migração humana.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1560" y="5551880"/>
            <a:ext cx="7056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Disponível: </a:t>
            </a:r>
            <a:r>
              <a:rPr lang="pt-BR" sz="1050" dirty="0"/>
              <a:t>http://4.bp.blogspot.com/-YBNhJakl5bc/T6vK6EvuvbI/AAAAAAAAXXs/2B1kI_XXzkQ/s1600/africa.jpg</a:t>
            </a:r>
          </a:p>
          <a:p>
            <a:endParaRPr lang="pt-BR" sz="105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7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Distribuição/Adaptação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792" y="836712"/>
            <a:ext cx="8229600" cy="168478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Agricultura: +- 10.000 a.C. (</a:t>
            </a:r>
            <a:r>
              <a:rPr lang="pt-BR" sz="2400" dirty="0" err="1" smtClean="0"/>
              <a:t>Mazoyer</a:t>
            </a:r>
            <a:r>
              <a:rPr lang="pt-BR" sz="2400" dirty="0" smtClean="0"/>
              <a:t>, 2001)</a:t>
            </a:r>
          </a:p>
          <a:p>
            <a:r>
              <a:rPr lang="pt-BR" sz="2400" dirty="0"/>
              <a:t>Especialização e divisão do trabalho</a:t>
            </a:r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099944" cy="3857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763688" y="5733256"/>
            <a:ext cx="58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://www.islandbreath.org/2012Year/04/120401neolithic.jpg</a:t>
            </a:r>
          </a:p>
        </p:txBody>
      </p:sp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8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339752" y="6165304"/>
            <a:ext cx="5022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://cloudfront-assets.reason.com/assets/db/13579205358486.jpg</a:t>
            </a:r>
          </a:p>
        </p:txBody>
      </p:sp>
    </p:spTree>
    <p:extLst>
      <p:ext uri="{BB962C8B-B14F-4D97-AF65-F5344CB8AC3E}">
        <p14:creationId xmlns:p14="http://schemas.microsoft.com/office/powerpoint/2010/main" xmlns="" val="42747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Crescimento populacional da Antiguidade 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430964" cy="1800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Associado </a:t>
            </a:r>
            <a:r>
              <a:rPr lang="pt-BR" sz="2400" dirty="0"/>
              <a:t>com </a:t>
            </a:r>
            <a:r>
              <a:rPr lang="pt-BR" sz="2400" dirty="0" smtClean="0"/>
              <a:t>o aumento </a:t>
            </a:r>
            <a:r>
              <a:rPr lang="pt-BR" sz="2400" dirty="0"/>
              <a:t>da qualidade de </a:t>
            </a:r>
            <a:r>
              <a:rPr lang="pt-BR" sz="2400" dirty="0" smtClean="0"/>
              <a:t>vida devido aos </a:t>
            </a:r>
            <a:r>
              <a:rPr lang="pt-BR" sz="2400" dirty="0"/>
              <a:t>avanços </a:t>
            </a:r>
            <a:r>
              <a:rPr lang="pt-BR" sz="2400" dirty="0" smtClean="0"/>
              <a:t>sociais</a:t>
            </a:r>
            <a:r>
              <a:rPr lang="pt-BR" sz="2400" dirty="0"/>
              <a:t> </a:t>
            </a:r>
            <a:r>
              <a:rPr lang="pt-BR" sz="2400" dirty="0" smtClean="0"/>
              <a:t>e tecnológicos.</a:t>
            </a:r>
          </a:p>
          <a:p>
            <a:r>
              <a:rPr lang="pt-BR" sz="2400" dirty="0" smtClean="0"/>
              <a:t>Acumulação de riqueza 	     Grandes civilizações.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3851920" y="1988840"/>
            <a:ext cx="562992" cy="25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808"/>
            <a:ext cx="3484612" cy="256207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3568" y="5066284"/>
            <a:ext cx="20703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Maias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345" y="2276872"/>
            <a:ext cx="2944127" cy="220809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164377" y="4556751"/>
            <a:ext cx="20703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Egípcia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907" y="2568030"/>
            <a:ext cx="2533253" cy="279531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595862" y="5498108"/>
            <a:ext cx="20703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Roma</a:t>
            </a:r>
            <a:endParaRPr lang="pt-BR" dirty="0"/>
          </a:p>
        </p:txBody>
      </p:sp>
      <p:pic>
        <p:nvPicPr>
          <p:cNvPr id="15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1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1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2339752" y="6165304"/>
            <a:ext cx="5022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http</a:t>
            </a:r>
            <a:r>
              <a:rPr lang="pt-BR" sz="1100" dirty="0"/>
              <a:t>://cloudfront-assets.reason.com/assets/db/13579205358486.jpg</a:t>
            </a:r>
          </a:p>
        </p:txBody>
      </p:sp>
    </p:spTree>
    <p:extLst>
      <p:ext uri="{BB962C8B-B14F-4D97-AF65-F5344CB8AC3E}">
        <p14:creationId xmlns:p14="http://schemas.microsoft.com/office/powerpoint/2010/main" xmlns="" val="21936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4"/>
          <a:stretch>
            <a:fillRect/>
          </a:stretch>
        </p:blipFill>
        <p:spPr bwMode="auto">
          <a:xfrm>
            <a:off x="-180528" y="5517232"/>
            <a:ext cx="4586458" cy="1340768"/>
          </a:xfrm>
          <a:prstGeom prst="rect">
            <a:avLst/>
          </a:prstGeom>
          <a:noFill/>
        </p:spPr>
      </p:pic>
      <p:pic>
        <p:nvPicPr>
          <p:cNvPr id="7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92"/>
          <a:stretch>
            <a:fillRect/>
          </a:stretch>
        </p:blipFill>
        <p:spPr bwMode="auto">
          <a:xfrm>
            <a:off x="3657950" y="5600362"/>
            <a:ext cx="4586458" cy="1257638"/>
          </a:xfrm>
          <a:prstGeom prst="rect">
            <a:avLst/>
          </a:prstGeom>
          <a:noFill/>
        </p:spPr>
      </p:pic>
      <p:pic>
        <p:nvPicPr>
          <p:cNvPr id="9" name="Picture 2" descr="http://nichonation.com/wp-content/uploads/2013/07/Popul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86" b="74674"/>
          <a:stretch>
            <a:fillRect/>
          </a:stretch>
        </p:blipFill>
        <p:spPr bwMode="auto">
          <a:xfrm>
            <a:off x="7712344" y="5727472"/>
            <a:ext cx="1431656" cy="1157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/>
              <a:t>Crescimento </a:t>
            </a:r>
            <a:r>
              <a:rPr lang="pt-BR" sz="3200" dirty="0" smtClean="0"/>
              <a:t>populacional após Revolução </a:t>
            </a:r>
            <a:r>
              <a:rPr lang="pt-BR" sz="3200" dirty="0"/>
              <a:t>Industrial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139675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Medicina, agricultura, saneamento básico, organização social, entre outros fatores, que eram limitantes foram superados.</a:t>
            </a:r>
          </a:p>
          <a:p>
            <a:r>
              <a:rPr lang="pt-BR" sz="2400" dirty="0" smtClean="0"/>
              <a:t>Teorias sobre crescimento populacional e econômico: Thomas Malthus, </a:t>
            </a:r>
            <a:r>
              <a:rPr lang="pt-BR" sz="2400" dirty="0" err="1" smtClean="0"/>
              <a:t>Condorcet</a:t>
            </a:r>
            <a:r>
              <a:rPr lang="pt-BR" sz="2400" dirty="0" smtClean="0"/>
              <a:t> e Transição Demográfica.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835696" y="6525344"/>
            <a:ext cx="4680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Disponível: </a:t>
            </a:r>
            <a:r>
              <a:rPr lang="pt-BR" sz="1100" dirty="0"/>
              <a:t>http://media.cagle.com/98/2010/03/02/75344_600.jpg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214" y="2636912"/>
            <a:ext cx="5550336" cy="39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8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822</Words>
  <Application>Microsoft Office PowerPoint</Application>
  <PresentationFormat>Apresentação na tela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1- Crescimento Populacional</vt:lpstr>
      <vt:lpstr>Tópicos</vt:lpstr>
      <vt:lpstr>Origem do Homo Sapiens</vt:lpstr>
      <vt:lpstr>Origem do Homo Sapiens</vt:lpstr>
      <vt:lpstr>Origem do Homo Sapiens</vt:lpstr>
      <vt:lpstr>Distribuição/Adaptação</vt:lpstr>
      <vt:lpstr>Crescimento populacional da Antiguidade a Revolução Industrial</vt:lpstr>
      <vt:lpstr>Crescimento populacional após Revolução Industrial</vt:lpstr>
      <vt:lpstr>Crescimento populacional da Revolução Industrial até 1960</vt:lpstr>
      <vt:lpstr>Políticas públicas </vt:lpstr>
      <vt:lpstr>Políticas públicas </vt:lpstr>
      <vt:lpstr>Crescimento populacional de 1960 até 2050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M. Vasconcellos</dc:creator>
  <cp:lastModifiedBy>Laura M. Vasconcellos</cp:lastModifiedBy>
  <cp:revision>84</cp:revision>
  <dcterms:created xsi:type="dcterms:W3CDTF">2013-11-08T19:55:39Z</dcterms:created>
  <dcterms:modified xsi:type="dcterms:W3CDTF">2013-11-13T00:25:38Z</dcterms:modified>
</cp:coreProperties>
</file>