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57" r:id="rId3"/>
    <p:sldId id="258" r:id="rId4"/>
    <p:sldId id="260" r:id="rId5"/>
    <p:sldId id="261" r:id="rId6"/>
    <p:sldId id="286" r:id="rId7"/>
    <p:sldId id="287" r:id="rId8"/>
    <p:sldId id="288" r:id="rId9"/>
    <p:sldId id="289" r:id="rId10"/>
    <p:sldId id="290" r:id="rId11"/>
    <p:sldId id="271" r:id="rId12"/>
    <p:sldId id="272" r:id="rId13"/>
    <p:sldId id="273" r:id="rId14"/>
    <p:sldId id="274" r:id="rId15"/>
    <p:sldId id="266" r:id="rId16"/>
    <p:sldId id="276" r:id="rId17"/>
    <p:sldId id="277" r:id="rId18"/>
    <p:sldId id="278" r:id="rId19"/>
    <p:sldId id="275" r:id="rId20"/>
    <p:sldId id="280" r:id="rId21"/>
    <p:sldId id="281" r:id="rId22"/>
    <p:sldId id="282" r:id="rId23"/>
    <p:sldId id="283" r:id="rId24"/>
    <p:sldId id="284" r:id="rId25"/>
    <p:sldId id="264" r:id="rId26"/>
    <p:sldId id="270" r:id="rId27"/>
    <p:sldId id="265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3154" autoAdjust="0"/>
  </p:normalViewPr>
  <p:slideViewPr>
    <p:cSldViewPr>
      <p:cViewPr varScale="1">
        <p:scale>
          <a:sx n="56" d="100"/>
          <a:sy n="56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A1EDF5-0BFC-4929-BEEA-F1F08C5E4AA5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3A63F2-DEBB-4E0D-B25D-A2ABB834AA5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8263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tr2001.saude.gov.br/sas/decas/neoplas.mansia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Isso sem falar na interação com a embalagem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Falar sobre a alergia alimentar também (bem rápido)</a:t>
            </a: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0A92F-C737-4168-BCD4-C02E893EEA95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387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>
                <a:hlinkClick r:id="rId3"/>
              </a:rPr>
              <a:t>http://dtr2001.saude.gov.br/sas/decas/neoplas.mansia.htm</a:t>
            </a:r>
            <a:endParaRPr lang="pt-BR" smtClean="0"/>
          </a:p>
          <a:p>
            <a:pPr eaLnBrk="1" hangingPunct="1">
              <a:spcBef>
                <a:spcPct val="0"/>
              </a:spcBef>
            </a:pPr>
            <a:r>
              <a:rPr lang="pt-BR" smtClean="0"/>
              <a:t>ESTÃO PUBLICANDO DADOS PARA 2010 (ATUALIZAÇÃO)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729DC1-65AC-498E-9D7E-BFDD8BF30E1C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14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4DC-C1BB-4D33-8BAF-32252C7B047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955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ácidos graxos insaturados, os quais estão normalmente esterificados com glicerol formando os triglicerídeos, são as estruturas mais suscetíveis ao processo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oxidativo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pois apresentam em sua molécula duplas ligações com elevada concentração eletrônica. Desta forma, os ácidos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linoléico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linolênico, reconhecidos como essenciais, seriam os substratos mais suscetíveis.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dirty="0" smtClean="0"/>
          </a:p>
          <a:p>
            <a:r>
              <a:rPr lang="pt-BR" dirty="0" smtClean="0"/>
              <a:t>Formação dos produtos que dão  cheiro de </a:t>
            </a:r>
            <a:r>
              <a:rPr lang="pt-BR" dirty="0" err="1" smtClean="0"/>
              <a:t>rancidez</a:t>
            </a:r>
            <a:r>
              <a:rPr lang="pt-BR" dirty="0" smtClean="0"/>
              <a:t> ocorre a partir da decomposição dos hidroperóxidos, assim como pela formação dos RL</a:t>
            </a:r>
          </a:p>
          <a:p>
            <a:r>
              <a:rPr lang="pt-BR" dirty="0" smtClean="0"/>
              <a:t>Produtos: aldeídos, cetonas, </a:t>
            </a:r>
            <a:r>
              <a:rPr lang="pt-BR" dirty="0" err="1" smtClean="0"/>
              <a:t>álcoois</a:t>
            </a:r>
            <a:r>
              <a:rPr lang="pt-BR" dirty="0" smtClean="0"/>
              <a:t>, hidrocarbonetos, ésteres, </a:t>
            </a:r>
            <a:r>
              <a:rPr lang="pt-BR" dirty="0" err="1" smtClean="0"/>
              <a:t>furanos</a:t>
            </a:r>
            <a:r>
              <a:rPr lang="pt-BR" dirty="0" smtClean="0"/>
              <a:t> e </a:t>
            </a:r>
            <a:r>
              <a:rPr lang="pt-BR" dirty="0" err="1" smtClean="0"/>
              <a:t>lactonas</a:t>
            </a:r>
            <a:endParaRPr lang="pt-BR" dirty="0" smtClean="0"/>
          </a:p>
          <a:p>
            <a:r>
              <a:rPr lang="pt-BR" dirty="0" smtClean="0"/>
              <a:t>Também podem se condensar em dímeros e polímeros que se quebram e produzem material volátil: odor rançoso </a:t>
            </a:r>
          </a:p>
          <a:p>
            <a:r>
              <a:rPr lang="pt-BR" dirty="0" smtClean="0"/>
              <a:t>Hidroperóxidos e alguns de seus produtos: podem interagir com </a:t>
            </a:r>
            <a:r>
              <a:rPr lang="pt-BR" dirty="0" err="1" smtClean="0"/>
              <a:t>ptns</a:t>
            </a:r>
            <a:r>
              <a:rPr lang="pt-BR" dirty="0" smtClean="0"/>
              <a:t>, membranas e enzimas: afetando funções vitais das células e estruturas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4DC-C1BB-4D33-8BAF-32252C7B047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989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Hidrogenação: reação na qual átomos de hidrogênio são </a:t>
            </a:r>
            <a:r>
              <a:rPr lang="pt-BR" dirty="0" err="1" smtClean="0"/>
              <a:t>add</a:t>
            </a:r>
            <a:r>
              <a:rPr lang="pt-BR" dirty="0" smtClean="0"/>
              <a:t> as duplas ligações de </a:t>
            </a:r>
            <a:r>
              <a:rPr lang="pt-BR" dirty="0" err="1" smtClean="0"/>
              <a:t>ác</a:t>
            </a:r>
            <a:r>
              <a:rPr lang="pt-BR" dirty="0" smtClean="0"/>
              <a:t>. Graxos insaturados, convertendo os a </a:t>
            </a:r>
            <a:r>
              <a:rPr lang="pt-BR" dirty="0" err="1" smtClean="0"/>
              <a:t>ác</a:t>
            </a:r>
            <a:r>
              <a:rPr lang="pt-BR" dirty="0" smtClean="0"/>
              <a:t> graxos insaturados ou de menos grau de </a:t>
            </a:r>
            <a:r>
              <a:rPr lang="pt-BR" dirty="0" err="1" smtClean="0"/>
              <a:t>insaturação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Alta pressão de hidrogênio + catalisador níquel + elevada temperatura (180 – 190ºC) </a:t>
            </a:r>
            <a:r>
              <a:rPr lang="pt-BR" sz="1200" dirty="0" smtClean="0"/>
              <a:t>Hidrogenação: forma trans</a:t>
            </a:r>
          </a:p>
          <a:p>
            <a:endParaRPr lang="pt-BR" dirty="0" smtClean="0"/>
          </a:p>
          <a:p>
            <a:r>
              <a:rPr lang="pt-BR" dirty="0" smtClean="0"/>
              <a:t>São sólidos a TA, </a:t>
            </a:r>
            <a:r>
              <a:rPr lang="pt-BR" dirty="0" err="1" smtClean="0"/>
              <a:t>pf</a:t>
            </a:r>
            <a:r>
              <a:rPr lang="pt-BR" dirty="0" smtClean="0"/>
              <a:t> mais elevado</a:t>
            </a:r>
          </a:p>
          <a:p>
            <a:r>
              <a:rPr lang="pt-BR" dirty="0" smtClean="0"/>
              <a:t>Interesterificação química e enzimática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4DC-C1BB-4D33-8BAF-32252C7B047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742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Carbamato de etila ou uretano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Tiquira: bebida fermentada de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Canadá: legislação completa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Brasil: traçando diretrizes para cachaça = exportação*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Estes compostos são provenientes do próprio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meio e como um resultado da atividade microbiológica durante a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fermentação alcoólica, sendo a ureia o principal precursor para a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formação do CE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Micrograma por litro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9587CC-05E0-41EB-AADD-05F5ADD967E9}" type="slidenum">
              <a:rPr lang="pt-BR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8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4627E-FF6C-4ADD-9378-6EBA08DD39F3}" type="slidenum">
              <a:rPr lang="pt-BR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267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um problema</a:t>
            </a:r>
            <a:r>
              <a:rPr lang="pt-BR" baseline="0" dirty="0" smtClean="0"/>
              <a:t> e criação de vários outros!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63F2-DEBB-4E0D-B25D-A2ABB834AA55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4835-3FDD-48A5-9B6A-1DFAA894C723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FE42C-BDF7-4091-88C7-A7161B0EDF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E326-6039-49FA-A5FC-DC999D2D44BB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7E76-8425-4B5C-8264-C1DF7D76815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18DA-6444-4CE3-865B-4824A108D612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495F-5983-464D-BA4C-0D4ACEF2CB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1047-9478-47AF-8727-FC7CF30A1367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15731-5AB0-4EF1-8B28-DB462DC4EA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67B6-8035-469B-ADED-DC1C75663F54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ACA6-CB6C-4023-AA67-EB62D67E813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3E4D-DA03-4858-BBF6-FD76824749E0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CB50-8141-4A73-859D-BA2544B4D5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0AAC-C0EF-4CFD-956E-CD65EF7806D8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B4B8-B71C-4032-8184-6A602C4563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0B62-A46D-4066-9FDD-C43916EA3771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EA374-E49C-4A33-B9FA-E4F12E3F33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0E90-DA6A-46E2-80A2-E41BB2FB1FAC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13D29-834A-448C-96EB-B542795E56B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725F-B5F3-4362-90CC-D96739E9E680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6311D-992C-4808-B63D-6A582B1624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BA79-FB14-4B0F-A517-355BA2C432A4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25FA9-3FE8-44E4-8AB9-CCA383BF86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FDDD8-3D5C-4395-A923-899F821EC199}" type="datetimeFigureOut">
              <a:rPr lang="pt-BR"/>
              <a:pPr>
                <a:defRPr/>
              </a:pPr>
              <a:t>12/11/2013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8A63E47-07D9-418B-996C-BCFEEB01336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://www.upan.org.br/dioxinas/index.htm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gencia.fapesp.br/14117" TargetMode="External"/><Relationship Id="rId2" Type="http://schemas.openxmlformats.org/officeDocument/2006/relationships/hyperlink" Target="http://sistemasweb.agricultura.gov.br/sislegis/action/detalhaAto.do?method=consultarLegislacaoFeder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ja.abril.com.br/noticia/saude/mortes-por-cancer-caem-no-brasil-e-mais-oito-paises-do-continente-american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5.googleusercontent.com/-JBHR5pcXcmg/UlDfDqtOu6I/AAAAAAAAQ4o/-dodjZZMwwo/s800/alimentos.jpg"/>
          <p:cNvPicPr>
            <a:picLocks noChangeAspect="1" noChangeArrowheads="1"/>
          </p:cNvPicPr>
          <p:nvPr/>
        </p:nvPicPr>
        <p:blipFill>
          <a:blip r:embed="rId2" cstate="print">
            <a:lum bright="67000" contrast="-68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28" y="3159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Universidade de São Paulo</a:t>
            </a:r>
            <a:br>
              <a:rPr lang="pt-BR" sz="2800" b="1" dirty="0" smtClean="0"/>
            </a:br>
            <a:r>
              <a:rPr lang="pt-BR" sz="2800" b="1" dirty="0" smtClean="0"/>
              <a:t>Escola Superior de Agricultura Luiz de Queiroz</a:t>
            </a:r>
            <a:br>
              <a:rPr lang="pt-BR" sz="2800" b="1" dirty="0" smtClean="0"/>
            </a:br>
            <a:r>
              <a:rPr lang="pt-BR" sz="2800" b="1" dirty="0" smtClean="0"/>
              <a:t>Departamento de Genética</a:t>
            </a:r>
            <a:br>
              <a:rPr lang="pt-BR" sz="2800" b="1" dirty="0" smtClean="0"/>
            </a:br>
            <a:r>
              <a:rPr lang="pt-BR" sz="2800" b="1" dirty="0" smtClean="0"/>
              <a:t>LGN 479 - Genética e Questões Socioambientais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3174" y="503398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Anna Flavia de Souza Silva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Daniela </a:t>
            </a:r>
            <a:r>
              <a:rPr lang="pt-BR" b="1" dirty="0" err="1" smtClean="0">
                <a:solidFill>
                  <a:schemeClr val="tx1"/>
                </a:solidFill>
              </a:rPr>
              <a:t>Carniela</a:t>
            </a:r>
            <a:endParaRPr lang="pt-BR" b="1" dirty="0" smtClean="0">
              <a:solidFill>
                <a:schemeClr val="tx1"/>
              </a:solidFill>
            </a:endParaRPr>
          </a:p>
          <a:p>
            <a:pPr algn="r"/>
            <a:r>
              <a:rPr lang="pt-BR" b="1" dirty="0" err="1" smtClean="0">
                <a:solidFill>
                  <a:schemeClr val="tx1"/>
                </a:solidFill>
              </a:rPr>
              <a:t>Leticia</a:t>
            </a:r>
            <a:r>
              <a:rPr lang="pt-BR" b="1" dirty="0" smtClean="0">
                <a:solidFill>
                  <a:schemeClr val="tx1"/>
                </a:solidFill>
              </a:rPr>
              <a:t> Trevizan</a:t>
            </a:r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Luiza Cancian de Rezende</a:t>
            </a:r>
          </a:p>
        </p:txBody>
      </p:sp>
      <p:pic>
        <p:nvPicPr>
          <p:cNvPr id="4" name="Picture 10" descr="https://encrypted-tbn0.gstatic.com/images?q=tbn:ANd9GcRl990oVzX6j6Qe1kyO1F6atWhGLOCXI0lpfQTTVuLOQUVa-4Mr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0" y="134924"/>
            <a:ext cx="9286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2500307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Compostos Químicos Tóxicos Formados no Processamento de Alimentos 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ariodeumaexgordinha.com.br/wp-content/uploads/2012/07/limpeza-oleo-cozinha-apartamento-dica-porto-freire-engenharia-construtora-fortaleza.jpg"/>
          <p:cNvPicPr>
            <a:picLocks noChangeAspect="1" noChangeArrowheads="1"/>
          </p:cNvPicPr>
          <p:nvPr/>
        </p:nvPicPr>
        <p:blipFill>
          <a:blip r:embed="rId2" cstate="print"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Estudos: Óleos e Gorduras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pt-BR" dirty="0" smtClean="0"/>
              <a:t>Ingestão dos compostos formados a partir da oxidação pode causar doença gástrica crônica e câncer </a:t>
            </a:r>
          </a:p>
          <a:p>
            <a:r>
              <a:rPr lang="pt-BR" dirty="0" smtClean="0"/>
              <a:t>Animais alimentados com gordura oxidada e muito aquecida apresentaram irritação do trato gastrointestinal, </a:t>
            </a:r>
            <a:r>
              <a:rPr lang="pt-BR" dirty="0" err="1" smtClean="0"/>
              <a:t>hipertofia</a:t>
            </a:r>
            <a:r>
              <a:rPr lang="pt-BR" dirty="0" smtClean="0"/>
              <a:t> hepática, detenção do crescimento e morte</a:t>
            </a:r>
          </a:p>
          <a:p>
            <a:r>
              <a:rPr lang="pt-BR" dirty="0" smtClean="0"/>
              <a:t>Os AGT podem aumentar os níveis de lipoproteína e de triglicerídeos séricos e causar resistência à insulina, desencadeando diabetes </a:t>
            </a:r>
            <a:r>
              <a:rPr lang="pt-BR" i="1" dirty="0" err="1" smtClean="0"/>
              <a:t>mellitus</a:t>
            </a:r>
            <a:r>
              <a:rPr lang="pt-BR" i="1" dirty="0" smtClean="0"/>
              <a:t> </a:t>
            </a:r>
            <a:r>
              <a:rPr lang="pt-BR" dirty="0" smtClean="0"/>
              <a:t>tipo 2.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49729" y="6519446"/>
            <a:ext cx="209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(MARQUES </a:t>
            </a:r>
            <a:r>
              <a:rPr lang="pt-BR" sz="1600" dirty="0" err="1" smtClean="0"/>
              <a:t>et</a:t>
            </a:r>
            <a:r>
              <a:rPr lang="pt-BR" sz="1600" dirty="0" smtClean="0"/>
              <a:t> </a:t>
            </a:r>
            <a:r>
              <a:rPr lang="pt-BR" sz="1600" dirty="0" err="1" smtClean="0"/>
              <a:t>al</a:t>
            </a:r>
            <a:r>
              <a:rPr lang="pt-BR" sz="1600" dirty="0" smtClean="0"/>
              <a:t>, 2009)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3.bp.blogspot.com/-_5oGhwWtEwM/UJKTZvk2xTI/AAAAAAAAB2I/cXYK6S-tpTQ/s400/toast500_66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3203848" cy="292494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</a:t>
            </a:r>
            <a:r>
              <a:rPr lang="pt-BR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Acrilamida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(AA)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9685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Sólido cristalino, Incolor, Baixo peso molecular, Biodegradável, solúvel H</a:t>
            </a:r>
            <a:r>
              <a:rPr lang="pt-BR" sz="2000" dirty="0" smtClean="0"/>
              <a:t>2</a:t>
            </a:r>
            <a:r>
              <a:rPr lang="pt-BR" sz="2800" dirty="0" smtClean="0"/>
              <a:t>O / Acetona / Etanol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Fontes de exposição: Fumo, </a:t>
            </a:r>
            <a:r>
              <a:rPr lang="pt-BR" sz="2800" u="sng" dirty="0" smtClean="0">
                <a:solidFill>
                  <a:schemeClr val="accent6">
                    <a:lumMod val="75000"/>
                  </a:schemeClr>
                </a:solidFill>
              </a:rPr>
              <a:t>Alimentos </a:t>
            </a:r>
            <a:r>
              <a:rPr lang="pt-BR" sz="2800" u="sng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pt-BR" sz="2800" u="sng" dirty="0" smtClean="0">
                <a:solidFill>
                  <a:schemeClr val="accent6">
                    <a:lumMod val="75000"/>
                  </a:schemeClr>
                </a:solidFill>
              </a:rPr>
              <a:t>ermicamente processados</a:t>
            </a:r>
            <a:r>
              <a:rPr lang="pt-BR" sz="2800" dirty="0" smtClean="0"/>
              <a:t>, Exposição ambiental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Utilização: Pesquisas laboratoriais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/>
              <a:t> (eletroforese e cromatografia),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/>
              <a:t>tratamento de H</a:t>
            </a:r>
            <a:r>
              <a:rPr lang="pt-BR" sz="2000" dirty="0" smtClean="0"/>
              <a:t>2</a:t>
            </a:r>
            <a:r>
              <a:rPr lang="pt-BR" sz="2800" dirty="0" smtClean="0"/>
              <a:t>O residuais e esgotos,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t-BR" sz="2800" dirty="0" smtClean="0"/>
              <a:t> papel e celulose, fabricação de cosméticos</a:t>
            </a:r>
            <a:endParaRPr lang="pt-BR" sz="2800" dirty="0"/>
          </a:p>
        </p:txBody>
      </p:sp>
      <p:sp>
        <p:nvSpPr>
          <p:cNvPr id="12292" name="CaixaDeTexto 3"/>
          <p:cNvSpPr txBox="1">
            <a:spLocks noChangeArrowheads="1"/>
          </p:cNvSpPr>
          <p:nvPr/>
        </p:nvSpPr>
        <p:spPr bwMode="auto">
          <a:xfrm>
            <a:off x="0" y="6534150"/>
            <a:ext cx="5329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500" dirty="0"/>
              <a:t>(MCCOLLISTER </a:t>
            </a:r>
            <a:r>
              <a:rPr lang="pt-BR" sz="1500" dirty="0" err="1"/>
              <a:t>et</a:t>
            </a:r>
            <a:r>
              <a:rPr lang="pt-BR" sz="1500" dirty="0"/>
              <a:t> </a:t>
            </a:r>
            <a:r>
              <a:rPr lang="pt-BR" sz="1500" dirty="0" err="1"/>
              <a:t>al</a:t>
            </a:r>
            <a:r>
              <a:rPr lang="pt-BR" sz="1500" dirty="0"/>
              <a:t>, 1964; SMITH </a:t>
            </a:r>
            <a:r>
              <a:rPr lang="pt-BR" sz="1500" dirty="0" err="1"/>
              <a:t>et</a:t>
            </a:r>
            <a:r>
              <a:rPr lang="pt-BR" sz="1500" dirty="0"/>
              <a:t> </a:t>
            </a:r>
            <a:r>
              <a:rPr lang="pt-BR" sz="1500" dirty="0" err="1"/>
              <a:t>al</a:t>
            </a:r>
            <a:r>
              <a:rPr lang="pt-BR" sz="1500" dirty="0"/>
              <a:t>, 1996 </a:t>
            </a:r>
            <a:r>
              <a:rPr lang="pt-BR" sz="1500" i="1" dirty="0"/>
              <a:t>apud</a:t>
            </a:r>
            <a:r>
              <a:rPr lang="pt-BR" sz="1500" dirty="0"/>
              <a:t> VINHAS,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seupersonal.com.br/wp-content/uploads/2012/09/evil-french-fries_by-felicia_2-6-2012-49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Acrilamida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(AA)</a:t>
            </a:r>
            <a:endParaRPr lang="pt-BR" sz="54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Formação: processamento T ≥ 120°C de alimentos com elevados teores de </a:t>
            </a:r>
            <a:r>
              <a:rPr lang="pt-BR" sz="2800" b="1" dirty="0" err="1" smtClean="0">
                <a:solidFill>
                  <a:schemeClr val="bg1"/>
                </a:solidFill>
              </a:rPr>
              <a:t>CHO´s</a:t>
            </a:r>
            <a:r>
              <a:rPr lang="pt-BR" sz="2800" b="1" dirty="0" smtClean="0">
                <a:solidFill>
                  <a:schemeClr val="bg1"/>
                </a:solidFill>
              </a:rPr>
              <a:t> (amido)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dirty="0" smtClean="0"/>
              <a:t>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917848" y="2780928"/>
            <a:ext cx="7308304" cy="1721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</a:rPr>
              <a:t>Reação de </a:t>
            </a:r>
            <a:r>
              <a:rPr lang="pt-BR" sz="3200" dirty="0" err="1">
                <a:solidFill>
                  <a:schemeClr val="tx1"/>
                </a:solidFill>
              </a:rPr>
              <a:t>Maillard</a:t>
            </a:r>
            <a:r>
              <a:rPr lang="pt-BR" sz="3200" dirty="0">
                <a:solidFill>
                  <a:schemeClr val="tx1"/>
                </a:solidFill>
              </a:rPr>
              <a:t> (Asparagina e </a:t>
            </a:r>
            <a:r>
              <a:rPr lang="pt-BR" sz="3200" dirty="0" err="1">
                <a:solidFill>
                  <a:schemeClr val="tx1"/>
                </a:solidFill>
              </a:rPr>
              <a:t>Gli</a:t>
            </a:r>
            <a:r>
              <a:rPr lang="pt-BR" sz="3200" dirty="0">
                <a:solidFill>
                  <a:schemeClr val="tx1"/>
                </a:solidFill>
              </a:rPr>
              <a:t>/</a:t>
            </a:r>
            <a:r>
              <a:rPr lang="pt-BR" sz="3200" dirty="0" err="1">
                <a:solidFill>
                  <a:schemeClr val="tx1"/>
                </a:solidFill>
              </a:rPr>
              <a:t>Fru</a:t>
            </a:r>
            <a:r>
              <a:rPr lang="pt-BR" sz="3200" dirty="0">
                <a:solidFill>
                  <a:schemeClr val="tx1"/>
                </a:solidFill>
              </a:rPr>
              <a:t>) provoca alterações organolépticas e de biodisponibilidade de </a:t>
            </a:r>
            <a:r>
              <a:rPr lang="pt-BR" sz="3200" dirty="0" err="1">
                <a:solidFill>
                  <a:schemeClr val="tx1"/>
                </a:solidFill>
              </a:rPr>
              <a:t>aa´s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03748" y="4871915"/>
            <a:ext cx="4536504" cy="162331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tx1"/>
                </a:solidFill>
              </a:rPr>
              <a:t>Lipídeos: glicerol ou ácido aspártico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 ácido acrílico + amônia = AA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13322" name="CaixaDeTexto 6"/>
          <p:cNvSpPr txBox="1">
            <a:spLocks noChangeArrowheads="1"/>
          </p:cNvSpPr>
          <p:nvPr/>
        </p:nvSpPr>
        <p:spPr bwMode="auto">
          <a:xfrm>
            <a:off x="539750" y="6534150"/>
            <a:ext cx="868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500" dirty="0">
                <a:solidFill>
                  <a:schemeClr val="bg1"/>
                </a:solidFill>
              </a:rPr>
              <a:t>(TAREKE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2000; 2002. STEDLER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2002; MOTTRAM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2002; ZYZAK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2003 </a:t>
            </a:r>
            <a:r>
              <a:rPr lang="pt-BR" sz="1500" i="1" dirty="0">
                <a:solidFill>
                  <a:schemeClr val="bg1"/>
                </a:solidFill>
              </a:rPr>
              <a:t>apud</a:t>
            </a:r>
            <a:r>
              <a:rPr lang="pt-BR" sz="1500" dirty="0">
                <a:solidFill>
                  <a:schemeClr val="bg1"/>
                </a:solidFill>
              </a:rPr>
              <a:t> VINHAS,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seupersonal.com.br/wp-content/uploads/2012/09/evil-french-fries_by-felicia_2-6-2012-490x350.jpg"/>
          <p:cNvPicPr>
            <a:picLocks noChangeAspect="1" noChangeArrowheads="1"/>
          </p:cNvPicPr>
          <p:nvPr/>
        </p:nvPicPr>
        <p:blipFill>
          <a:blip r:embed="rId2" cstate="print">
            <a:lum bright="-28000" contrast="-58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</a:t>
            </a: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Acrilamida</a:t>
            </a: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(AA)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Níveis: tempo e Temperatura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           escurecimento da superfície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Riscos Potenciais: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00" b="1" dirty="0" smtClean="0">
                <a:solidFill>
                  <a:schemeClr val="bg1"/>
                </a:solidFill>
              </a:rPr>
              <a:t>Estudos com administração oral ratos</a:t>
            </a:r>
            <a:r>
              <a:rPr lang="pt-BR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efeitos carcinogênicos / Humanos  inconclusivos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Ingerida, é absorvida em grande parte pelo organismo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Biotransformada</a:t>
            </a:r>
            <a:r>
              <a:rPr lang="pt-BR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pt-BR" sz="2600" b="1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in vivo</a:t>
            </a:r>
            <a:r>
              <a:rPr lang="pt-BR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a </a:t>
            </a:r>
            <a:r>
              <a:rPr lang="pt-BR" sz="2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glicidamida</a:t>
            </a:r>
            <a:r>
              <a:rPr lang="pt-BR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(forma bases com DNA)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600" dirty="0"/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1933575" y="6519863"/>
            <a:ext cx="72104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500" dirty="0">
                <a:solidFill>
                  <a:schemeClr val="bg1"/>
                </a:solidFill>
              </a:rPr>
              <a:t>(JOHNSON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1986; FRIEDMAN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1995; GHANAYEM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2005 </a:t>
            </a:r>
            <a:r>
              <a:rPr lang="pt-BR" sz="1500" i="1" dirty="0">
                <a:solidFill>
                  <a:schemeClr val="bg1"/>
                </a:solidFill>
              </a:rPr>
              <a:t>apud</a:t>
            </a:r>
            <a:r>
              <a:rPr lang="pt-BR" sz="1500" dirty="0">
                <a:solidFill>
                  <a:schemeClr val="bg1"/>
                </a:solidFill>
              </a:rPr>
              <a:t> VINHAS,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seupersonal.com.br/wp-content/uploads/2012/09/evil-french-fries_by-felicia_2-6-2012-490x350.jpg"/>
          <p:cNvPicPr>
            <a:picLocks noChangeAspect="1" noChangeArrowheads="1"/>
          </p:cNvPicPr>
          <p:nvPr/>
        </p:nvPicPr>
        <p:blipFill>
          <a:blip r:embed="rId2" cstate="print">
            <a:lum bright="-28000" contrast="-58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</a:t>
            </a: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Acrilamida</a:t>
            </a: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(AA)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800" b="1" dirty="0" smtClean="0">
                <a:solidFill>
                  <a:schemeClr val="bg1"/>
                </a:solidFill>
              </a:rPr>
              <a:t>IARC (</a:t>
            </a:r>
            <a:r>
              <a:rPr lang="pt-BR" sz="2800" b="1" i="1" dirty="0" err="1" smtClean="0">
                <a:solidFill>
                  <a:schemeClr val="bg1"/>
                </a:solidFill>
              </a:rPr>
              <a:t>International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Agency</a:t>
            </a:r>
            <a:r>
              <a:rPr lang="pt-BR" sz="2800" b="1" i="1" dirty="0" smtClean="0">
                <a:solidFill>
                  <a:schemeClr val="bg1"/>
                </a:solidFill>
              </a:rPr>
              <a:t> for Research </a:t>
            </a:r>
            <a:r>
              <a:rPr lang="pt-BR" sz="2800" b="1" i="1" dirty="0" err="1" smtClean="0">
                <a:solidFill>
                  <a:schemeClr val="bg1"/>
                </a:solidFill>
              </a:rPr>
              <a:t>on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Cancer</a:t>
            </a:r>
            <a:r>
              <a:rPr lang="pt-BR" sz="2800" b="1" dirty="0" smtClean="0">
                <a:solidFill>
                  <a:schemeClr val="bg1"/>
                </a:solidFill>
              </a:rPr>
              <a:t>) </a:t>
            </a:r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 AA nível 2A, provavelmente carcinogênica para humanos</a:t>
            </a: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OMS (Organização Mundial da Saúde)  alimentação saudável e moderar consumo fritos e gordurosos</a:t>
            </a: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Redução teores: hidrólise da AA (ácido acrílico / amônia)</a:t>
            </a:r>
          </a:p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sym typeface="Wingdings" pitchFamily="2" charset="2"/>
              </a:rPr>
              <a:t>Minimizar formação: controle umidade / t e T°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5327650" y="6534150"/>
            <a:ext cx="3816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500" dirty="0">
                <a:solidFill>
                  <a:schemeClr val="bg1"/>
                </a:solidFill>
              </a:rPr>
              <a:t>(HOGERVORST </a:t>
            </a:r>
            <a:r>
              <a:rPr lang="pt-BR" sz="1500" dirty="0" err="1">
                <a:solidFill>
                  <a:schemeClr val="bg1"/>
                </a:solidFill>
              </a:rPr>
              <a:t>et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al</a:t>
            </a:r>
            <a:r>
              <a:rPr lang="pt-BR" sz="1500" dirty="0">
                <a:solidFill>
                  <a:schemeClr val="bg1"/>
                </a:solidFill>
              </a:rPr>
              <a:t>, 2010 </a:t>
            </a:r>
            <a:r>
              <a:rPr lang="pt-BR" sz="1500" i="1" dirty="0">
                <a:solidFill>
                  <a:schemeClr val="bg1"/>
                </a:solidFill>
              </a:rPr>
              <a:t>apud</a:t>
            </a:r>
            <a:r>
              <a:rPr lang="pt-BR" sz="1500" dirty="0">
                <a:solidFill>
                  <a:schemeClr val="bg1"/>
                </a:solidFill>
              </a:rPr>
              <a:t> VINHAS,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uizmotivador.com/arquivos_imagem/not_arquivo_1345849073.jpg"/>
          <p:cNvPicPr>
            <a:picLocks noChangeAspect="1" noChangeArrowheads="1"/>
          </p:cNvPicPr>
          <p:nvPr/>
        </p:nvPicPr>
        <p:blipFill>
          <a:blip r:embed="rId2" cstate="print">
            <a:lum bright="-29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Aminas Heterocíclicas (AH)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1143000" y="6519863"/>
            <a:ext cx="800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600" dirty="0">
                <a:solidFill>
                  <a:schemeClr val="bg1"/>
                </a:solidFill>
              </a:rPr>
              <a:t>(MARQUES </a:t>
            </a:r>
            <a:r>
              <a:rPr lang="pt-BR" sz="1600" dirty="0" err="1">
                <a:solidFill>
                  <a:schemeClr val="bg1"/>
                </a:solidFill>
              </a:rPr>
              <a:t>et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al</a:t>
            </a:r>
            <a:r>
              <a:rPr lang="pt-BR" sz="1600" dirty="0">
                <a:solidFill>
                  <a:schemeClr val="bg1"/>
                </a:solidFill>
              </a:rPr>
              <a:t>, 2009)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8012" y="1774949"/>
            <a:ext cx="8230006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t-BR" sz="3200" dirty="0"/>
              <a:t>Formação: pirólise de </a:t>
            </a:r>
            <a:r>
              <a:rPr lang="pt-BR" sz="3200" dirty="0" err="1"/>
              <a:t>aa´s</a:t>
            </a:r>
            <a:r>
              <a:rPr lang="pt-BR" sz="3200" dirty="0"/>
              <a:t>: </a:t>
            </a:r>
            <a:r>
              <a:rPr lang="pt-BR" sz="3200" dirty="0" err="1"/>
              <a:t>Trp</a:t>
            </a:r>
            <a:r>
              <a:rPr lang="pt-BR" sz="3200" dirty="0"/>
              <a:t>, </a:t>
            </a:r>
            <a:r>
              <a:rPr lang="pt-BR" sz="3200" dirty="0" err="1"/>
              <a:t>Lys</a:t>
            </a:r>
            <a:r>
              <a:rPr lang="pt-BR" sz="3200" dirty="0"/>
              <a:t>, </a:t>
            </a:r>
            <a:r>
              <a:rPr lang="pt-BR" sz="3200" dirty="0" err="1"/>
              <a:t>Glu</a:t>
            </a:r>
            <a:r>
              <a:rPr lang="pt-BR" sz="3200" dirty="0"/>
              <a:t> e </a:t>
            </a:r>
            <a:r>
              <a:rPr lang="pt-BR" sz="3200" dirty="0" err="1"/>
              <a:t>Phe</a:t>
            </a:r>
            <a:endParaRPr lang="pt-BR" sz="3200" dirty="0"/>
          </a:p>
          <a:p>
            <a:pPr>
              <a:defRPr/>
            </a:pPr>
            <a:r>
              <a:rPr lang="pt-BR" sz="3200" dirty="0"/>
              <a:t>                    reação entre creatinina e produtos da Reação de </a:t>
            </a:r>
            <a:r>
              <a:rPr lang="pt-BR" sz="3200" dirty="0" err="1"/>
              <a:t>Maillard</a:t>
            </a:r>
            <a:endParaRPr lang="pt-BR" sz="32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5982" y="4141335"/>
            <a:ext cx="8230006" cy="2088232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t-BR" sz="3200" dirty="0"/>
              <a:t>Produzidas: exposição de alimentos ricos em proteínas (carnes e pescado) a altas </a:t>
            </a:r>
            <a:r>
              <a:rPr lang="pt-BR" sz="3200" dirty="0" err="1"/>
              <a:t>T°</a:t>
            </a:r>
            <a:r>
              <a:rPr lang="pt-BR" sz="3200" dirty="0"/>
              <a:t> ; Resíduos de panelas ; Extratos de carne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uizmotivador.com/arquivos_imagem/not_arquivo_1345849073.jpg"/>
          <p:cNvPicPr>
            <a:picLocks noChangeAspect="1" noChangeArrowheads="1"/>
          </p:cNvPicPr>
          <p:nvPr/>
        </p:nvPicPr>
        <p:blipFill>
          <a:blip r:embed="rId2" cstate="print">
            <a:lum bright="-29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Aminas Heterocíclicas (AH)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159732" y="1628800"/>
            <a:ext cx="4824536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t-BR" sz="3200" dirty="0"/>
              <a:t>Carne bovina assada e frita: encontrados </a:t>
            </a:r>
            <a:r>
              <a:rPr lang="pt-BR" sz="3200" dirty="0" err="1"/>
              <a:t>mutágenos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79512" y="3136106"/>
            <a:ext cx="8712968" cy="3494113"/>
          </a:xfrm>
          <a:solidFill>
            <a:schemeClr val="accent2">
              <a:lumMod val="7500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 smtClean="0"/>
              <a:t>Tortinhas de carne bovina moída fritas </a:t>
            </a:r>
            <a:r>
              <a:rPr lang="pt-BR" dirty="0" err="1" smtClean="0"/>
              <a:t>T°s</a:t>
            </a:r>
            <a:r>
              <a:rPr lang="pt-BR" dirty="0" smtClean="0"/>
              <a:t>: 175°C, 200°C e 225°C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 smtClean="0"/>
              <a:t>Tempos: 6 e 10 min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 smtClean="0"/>
              <a:t>Resultados: &gt; concentrações em </a:t>
            </a:r>
            <a:r>
              <a:rPr lang="pt-BR" dirty="0" err="1" smtClean="0"/>
              <a:t>T°</a:t>
            </a:r>
            <a:r>
              <a:rPr lang="pt-BR" dirty="0" smtClean="0"/>
              <a:t>= 225°C / 10 min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 smtClean="0"/>
              <a:t>Vit. E adicionada: reduz quantidades de AH entre 45 –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uizmotivador.com/arquivos_imagem/not_arquivo_1345849073.jpg"/>
          <p:cNvPicPr>
            <a:picLocks noChangeAspect="1" noChangeArrowheads="1"/>
          </p:cNvPicPr>
          <p:nvPr/>
        </p:nvPicPr>
        <p:blipFill>
          <a:blip r:embed="rId2" cstate="print">
            <a:lum bright="53000" contrast="-6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Aminas Heterocíclicas (AH)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 smtClean="0"/>
              <a:t>Substância mutagênica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 smtClean="0"/>
              <a:t>Estudos em animais: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 smtClean="0"/>
              <a:t>Tumores principalmente na bexiga em animais de experimentação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 smtClean="0"/>
              <a:t>Animais: neoplasias em glândulas mamárias, próstata, pulmão, cólon, pele, pâncreas, bexiga e fígado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 smtClean="0"/>
              <a:t>Evidências: afetam sistema vascular, </a:t>
            </a:r>
            <a:r>
              <a:rPr lang="pt-BR" b="1" dirty="0" err="1" smtClean="0"/>
              <a:t>gl</a:t>
            </a:r>
            <a:r>
              <a:rPr lang="pt-BR" b="1" dirty="0" smtClean="0"/>
              <a:t>. salivares, degeneração </a:t>
            </a:r>
            <a:r>
              <a:rPr lang="pt-BR" b="1" dirty="0" err="1" smtClean="0"/>
              <a:t>miocardial</a:t>
            </a:r>
            <a:endParaRPr lang="pt-BR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uizmotivador.com/arquivos_imagem/not_arquivo_1345849073.jpg"/>
          <p:cNvPicPr>
            <a:picLocks noChangeAspect="1" noChangeArrowheads="1"/>
          </p:cNvPicPr>
          <p:nvPr/>
        </p:nvPicPr>
        <p:blipFill>
          <a:blip r:embed="rId2" cstate="print">
            <a:lum bright="53000" contrast="-6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Aminas Heterocíclicas (AH)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3000" b="1" dirty="0" smtClean="0"/>
              <a:t>Reduzir formação: adição antioxidantes naturais / sintéticos durante cocção </a:t>
            </a:r>
            <a:r>
              <a:rPr lang="pt-BR" sz="3000" b="1" dirty="0" smtClean="0">
                <a:sym typeface="Wingdings" panose="05000000000000000000" pitchFamily="2" charset="2"/>
              </a:rPr>
              <a:t> Proteína de soja concentrada e Farinha de semente de algodão sem gordura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sz="3000" b="1" dirty="0">
                <a:sym typeface="Wingdings" panose="05000000000000000000" pitchFamily="2" charset="2"/>
              </a:rPr>
              <a:t> </a:t>
            </a:r>
            <a:r>
              <a:rPr lang="pt-BR" sz="3000" b="1" dirty="0" smtClean="0">
                <a:sym typeface="Wingdings" panose="05000000000000000000" pitchFamily="2" charset="2"/>
              </a:rPr>
              <a:t>                                    em hambúrguer: adição de cebola na carne bovina triturada crua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3000" b="1" dirty="0" smtClean="0">
                <a:sym typeface="Wingdings" panose="05000000000000000000" pitchFamily="2" charset="2"/>
              </a:rPr>
              <a:t>Micro-ondas: </a:t>
            </a:r>
            <a:r>
              <a:rPr lang="pt-BR" sz="3000" b="1" dirty="0" err="1" smtClean="0">
                <a:sym typeface="Wingdings" panose="05000000000000000000" pitchFamily="2" charset="2"/>
              </a:rPr>
              <a:t>mutagenicidade</a:t>
            </a:r>
            <a:r>
              <a:rPr lang="pt-BR" sz="3000" b="1" dirty="0" smtClean="0">
                <a:sym typeface="Wingdings" panose="05000000000000000000" pitchFamily="2" charset="2"/>
              </a:rPr>
              <a:t> reduzida pelo menor t de cocção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3000" b="1" dirty="0" smtClean="0">
                <a:sym typeface="Wingdings" panose="05000000000000000000" pitchFamily="2" charset="2"/>
              </a:rPr>
              <a:t>Consumo diário tolerado: não encontrados para seres humanos</a:t>
            </a:r>
            <a:endParaRPr lang="pt-B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</a:t>
            </a:r>
            <a:r>
              <a:rPr lang="pt-BR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Carbamato</a:t>
            </a:r>
            <a:r>
              <a:rPr lang="pt-B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Etila</a:t>
            </a:r>
            <a:endParaRPr lang="pt-BR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600200"/>
            <a:ext cx="5786438" cy="48291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EtOCONH2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Potencialmente carcinogênico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pão, iogurte, vinho, cerveja, saquê, bebidas </a:t>
            </a:r>
            <a:r>
              <a:rPr lang="pt-BR" b="1" dirty="0" err="1" smtClean="0">
                <a:solidFill>
                  <a:srgbClr val="00B050"/>
                </a:solidFill>
              </a:rPr>
              <a:t>fermento-destiladas</a:t>
            </a:r>
            <a:r>
              <a:rPr lang="pt-BR" dirty="0" smtClean="0"/>
              <a:t>:</a:t>
            </a:r>
            <a:r>
              <a:rPr lang="pt-BR" b="1" dirty="0" smtClean="0"/>
              <a:t> </a:t>
            </a:r>
            <a:r>
              <a:rPr lang="pt-BR" dirty="0" smtClean="0"/>
              <a:t>uísque, rum, vodca, </a:t>
            </a:r>
            <a:r>
              <a:rPr lang="pt-BR" dirty="0" err="1" smtClean="0"/>
              <a:t>grapa</a:t>
            </a:r>
            <a:r>
              <a:rPr lang="pt-BR" dirty="0" smtClean="0"/>
              <a:t>, </a:t>
            </a:r>
            <a:r>
              <a:rPr lang="pt-BR" u="sng" dirty="0" smtClean="0"/>
              <a:t>cachaça</a:t>
            </a:r>
            <a:r>
              <a:rPr lang="pt-BR" dirty="0" smtClean="0"/>
              <a:t>, tiquira (...)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Concentração baixa x Exposição ao consumo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857488" y="1571612"/>
            <a:ext cx="35719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7" name="CaixaDeTexto 4"/>
          <p:cNvSpPr txBox="1">
            <a:spLocks noChangeArrowheads="1"/>
          </p:cNvSpPr>
          <p:nvPr/>
        </p:nvSpPr>
        <p:spPr bwMode="auto">
          <a:xfrm>
            <a:off x="3429000" y="1357313"/>
            <a:ext cx="5715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sz="2600" b="1"/>
              <a:t>Etanol e precursores nitrogenados (ureia, fosfato de carbamila, cianeto...)</a:t>
            </a:r>
          </a:p>
        </p:txBody>
      </p:sp>
      <p:sp>
        <p:nvSpPr>
          <p:cNvPr id="20488" name="CaixaDeTexto 5"/>
          <p:cNvSpPr txBox="1">
            <a:spLocks noChangeArrowheads="1"/>
          </p:cNvSpPr>
          <p:nvPr/>
        </p:nvSpPr>
        <p:spPr bwMode="auto">
          <a:xfrm>
            <a:off x="3429000" y="6429375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/>
              <a:t>(FRANCO et al, 2002; BRASIL, 2005; CARUSO et al, 2010)</a:t>
            </a:r>
          </a:p>
        </p:txBody>
      </p:sp>
      <p:pic>
        <p:nvPicPr>
          <p:cNvPr id="3074" name="Picture 2" descr="http://imguol.com/2012/10/18/cachca-bebida-pinga-alcool-1350575645309_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72"/>
            <a:ext cx="2428872" cy="242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357158" y="5281870"/>
            <a:ext cx="5786478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/>
              <a:t>Limite por Legislação Brasileira : 150 </a:t>
            </a:r>
            <a:r>
              <a:rPr lang="pt-BR" sz="2500" b="1" dirty="0" err="1"/>
              <a:t>ppb</a:t>
            </a:r>
            <a:endParaRPr lang="pt-BR" sz="25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/>
              <a:t>Cachaça*; Canadá: Legislação completa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57290" y="1638532"/>
            <a:ext cx="5072098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PROCESSAMENTO</a:t>
            </a:r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964406" y="2607470"/>
            <a:ext cx="1285875" cy="10715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6200000" flipH="1">
            <a:off x="5607844" y="2678906"/>
            <a:ext cx="1143000" cy="6429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>
            <a:off x="3248819" y="3178969"/>
            <a:ext cx="1501775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85720" y="3800307"/>
            <a:ext cx="21431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 variedade de consumo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14678" y="3929066"/>
            <a:ext cx="20002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 shelf life do produto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857884" y="3643314"/>
            <a:ext cx="25717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Adequação às necessidades da vida moderna</a:t>
            </a:r>
          </a:p>
        </p:txBody>
      </p:sp>
      <p:pic>
        <p:nvPicPr>
          <p:cNvPr id="4114" name="Picture 2" descr="https://encrypted-tbn3.gstatic.com/images?q=tbn:ANd9GcSRO9kX4GT2yCPVnPGtLJkhljWPMGmDE1mAWGFs6Fgcj9pWf1p0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95250"/>
            <a:ext cx="24606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" descr="https://encrypted-tbn0.gstatic.com/images?q=tbn:ANd9GcSGIB1BnRfhiqxclqVrN4lhk4lZzgDpzzHdV5EMmZSf89cpc2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389563"/>
            <a:ext cx="2214563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4" descr="http://www.laranjeiraskids.com.br/blog/wp-content/uploads/2012/08/alimentos-industrializad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072063"/>
            <a:ext cx="19288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676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Dioxinas</a:t>
            </a:r>
            <a:endParaRPr lang="pt-BR" sz="4200" dirty="0">
              <a:solidFill>
                <a:srgbClr val="7030A0"/>
              </a:solidFill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91513" cy="5329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t-BR" smtClean="0"/>
          </a:p>
          <a:p>
            <a:pPr eaLnBrk="1" hangingPunct="1">
              <a:buFont typeface="Arial" charset="0"/>
              <a:buNone/>
            </a:pPr>
            <a:r>
              <a:rPr lang="pt-BR" smtClean="0"/>
              <a:t>                                       </a:t>
            </a:r>
            <a:r>
              <a:rPr lang="pt-BR" sz="2000" smtClean="0"/>
              <a:t>(Dibenzeno-p-dioxinas policloradas)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428750"/>
            <a:ext cx="3243263" cy="936625"/>
          </a:xfrm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708275"/>
            <a:ext cx="36449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14313" y="2571750"/>
            <a:ext cx="3455987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Courier New" pitchFamily="49" charset="0"/>
              <a:buChar char="o"/>
              <a:defRPr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Courier New" pitchFamily="49" charset="0"/>
              <a:buChar char="o"/>
              <a:defRPr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dirty="0"/>
              <a:t>Formadas a partir de processos químicos envolvendo cloro de maneira não intencional (exemplos: pesticidas, incêndio, branqueamento de celulose);</a:t>
            </a:r>
          </a:p>
          <a:p>
            <a:pPr algn="ctr">
              <a:buFont typeface="Courier New" pitchFamily="49" charset="0"/>
              <a:buChar char="o"/>
              <a:defRPr/>
            </a:pPr>
            <a:endParaRPr lang="pt-BR" sz="2000" dirty="0"/>
          </a:p>
          <a:p>
            <a:pPr algn="ctr">
              <a:defRPr/>
            </a:pPr>
            <a:endParaRPr lang="pt-BR" sz="2000" dirty="0"/>
          </a:p>
        </p:txBody>
      </p:sp>
      <p:sp>
        <p:nvSpPr>
          <p:cNvPr id="22535" name="Retângulo 10"/>
          <p:cNvSpPr>
            <a:spLocks noChangeArrowheads="1"/>
          </p:cNvSpPr>
          <p:nvPr/>
        </p:nvSpPr>
        <p:spPr bwMode="auto">
          <a:xfrm>
            <a:off x="468313" y="6272213"/>
            <a:ext cx="7488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500">
                <a:latin typeface="Arial" charset="0"/>
                <a:cs typeface="Arial" charset="0"/>
              </a:rPr>
              <a:t>(Portal das Dioxinas</a:t>
            </a:r>
            <a:r>
              <a:rPr lang="pt-BR" sz="1500">
                <a:cs typeface="Arial" charset="0"/>
              </a:rPr>
              <a:t>: </a:t>
            </a:r>
            <a:r>
              <a:rPr lang="pt-BR" sz="1500">
                <a:latin typeface="Arial" charset="0"/>
                <a:cs typeface="Arial" charset="0"/>
                <a:hlinkClick r:id="rId5"/>
              </a:rPr>
              <a:t>http://www.upan.org.br/dioxinas/index.htm</a:t>
            </a:r>
            <a:r>
              <a:rPr lang="pt-BR" sz="1500">
                <a:latin typeface="Arial" charset="0"/>
                <a:cs typeface="Arial" charset="0"/>
              </a:rPr>
              <a:t>;  Grossi, 1993)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40338" t="53806" r="35594" b="13239"/>
          <a:stretch>
            <a:fillRect/>
          </a:stretch>
        </p:blipFill>
        <p:spPr bwMode="auto">
          <a:xfrm>
            <a:off x="2124075" y="2060575"/>
            <a:ext cx="4535488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7632700" cy="2924175"/>
          </a:xfrm>
        </p:spPr>
      </p:pic>
      <p:sp>
        <p:nvSpPr>
          <p:cNvPr id="24579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66713" y="4214813"/>
            <a:ext cx="7848600" cy="1928812"/>
          </a:xfrm>
        </p:spPr>
        <p:txBody>
          <a:bodyPr/>
          <a:lstStyle/>
          <a:p>
            <a:pPr eaLnBrk="1" hangingPunct="1"/>
            <a:r>
              <a:rPr lang="pt-BR" sz="2000" smtClean="0"/>
              <a:t>Encontradas em todo ambiente (solo ar vegetais);</a:t>
            </a:r>
          </a:p>
          <a:p>
            <a:pPr eaLnBrk="1" hangingPunct="1"/>
            <a:endParaRPr lang="pt-BR" sz="2000" smtClean="0"/>
          </a:p>
          <a:p>
            <a:pPr eaLnBrk="1" hangingPunct="1"/>
            <a:r>
              <a:rPr lang="pt-BR" sz="2000" smtClean="0"/>
              <a:t>Problema da ração contaminada: dioxinas se instalam nos tecidos adiposos dos animais, sendo mantidas por toda a cadeia alimentar.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-180975" y="5949950"/>
          <a:ext cx="7704856" cy="777240"/>
        </p:xfrm>
        <a:graphic>
          <a:graphicData uri="http://schemas.openxmlformats.org/drawingml/2006/table">
            <a:tbl>
              <a:tblPr/>
              <a:tblGrid>
                <a:gridCol w="684876"/>
                <a:gridCol w="7019980"/>
              </a:tblGrid>
              <a:tr h="0">
                <a:tc>
                  <a:txBody>
                    <a:bodyPr/>
                    <a:lstStyle/>
                    <a:p>
                      <a:endParaRPr lang="pt-B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pt-B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ASSUNCAO, João V de  </a:t>
                      </a:r>
                      <a:r>
                        <a:rPr lang="pt-BR" sz="15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pt-BR" sz="15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 PESQUERO, Célia R</a:t>
                      </a:r>
                      <a:r>
                        <a:rPr lang="pt-BR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 1999</a:t>
                      </a:r>
                      <a:endParaRPr lang="pt-BR" sz="15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684213" y="260350"/>
            <a:ext cx="7467600" cy="7778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pt-BR" sz="40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500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Dioxinas</a:t>
            </a:r>
            <a:endParaRPr lang="pt-BR" sz="4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7991475" cy="3240087"/>
          </a:xfrm>
        </p:spPr>
        <p:txBody>
          <a:bodyPr/>
          <a:lstStyle/>
          <a:p>
            <a:pPr eaLnBrk="1" hangingPunct="1"/>
            <a:r>
              <a:rPr lang="pt-BR" sz="2200" smtClean="0"/>
              <a:t> Caráter cumulativo - o controle deve ser efetivo durante toda a cadeia, desde o campo até os abatedouros;</a:t>
            </a:r>
          </a:p>
          <a:p>
            <a:pPr eaLnBrk="1" hangingPunct="1"/>
            <a:endParaRPr lang="pt-BR" sz="2200" smtClean="0"/>
          </a:p>
          <a:p>
            <a:pPr eaLnBrk="1" hangingPunct="1"/>
            <a:r>
              <a:rPr lang="pt-BR" sz="2200" smtClean="0"/>
              <a:t>Carcinogênicas;</a:t>
            </a:r>
          </a:p>
          <a:p>
            <a:pPr eaLnBrk="1" hangingPunct="1"/>
            <a:endParaRPr lang="pt-BR" sz="2200" smtClean="0"/>
          </a:p>
          <a:p>
            <a:pPr eaLnBrk="1" hangingPunct="1"/>
            <a:r>
              <a:rPr lang="pt-BR" sz="2200" smtClean="0"/>
              <a:t>Cloroacne - erupções cutâneas de várias formas:</a:t>
            </a:r>
          </a:p>
          <a:p>
            <a:pPr eaLnBrk="1" hangingPunct="1"/>
            <a:endParaRPr lang="pt-BR" sz="22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149725"/>
            <a:ext cx="42132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tângulo 5"/>
          <p:cNvSpPr>
            <a:spLocks noChangeArrowheads="1"/>
          </p:cNvSpPr>
          <p:nvPr/>
        </p:nvSpPr>
        <p:spPr bwMode="auto">
          <a:xfrm>
            <a:off x="4859338" y="4941888"/>
            <a:ext cx="33131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Victor Yushchenko - ex-candidato à presidência da Ucrânia em 2004</a:t>
            </a:r>
          </a:p>
        </p:txBody>
      </p:sp>
      <p:sp>
        <p:nvSpPr>
          <p:cNvPr id="25605" name="Retângulo 6"/>
          <p:cNvSpPr>
            <a:spLocks noChangeArrowheads="1"/>
          </p:cNvSpPr>
          <p:nvPr/>
        </p:nvSpPr>
        <p:spPr bwMode="auto">
          <a:xfrm>
            <a:off x="-2484438" y="6373813"/>
            <a:ext cx="853281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/>
              <a:t>WHO – World Health Organization; 2010 </a:t>
            </a:r>
            <a:endParaRPr lang="pt-BR" sz="1500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0" y="260648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Dioxinas</a:t>
            </a:r>
            <a:endParaRPr lang="pt-BR" sz="4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t-BR" sz="2000" dirty="0" smtClean="0"/>
              <a:t>“Testes recém-divulgados em amostras de ração contaminada na Alemanha apontam que o alimento animal continha mais de 77 vezes a quantidade aceitável de dioxina”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Atividade ilegal – venda de ácidos graxos contaminados (óleos bicombustíveis para processos industriais) à fabricantes de ração;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Amostras com contaminação excedente muito acima do limite tolerado;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dirty="0" smtClean="0"/>
          </a:p>
        </p:txBody>
      </p:sp>
      <p:sp>
        <p:nvSpPr>
          <p:cNvPr id="26627" name="Retângulo 3"/>
          <p:cNvSpPr>
            <a:spLocks noChangeArrowheads="1"/>
          </p:cNvSpPr>
          <p:nvPr/>
        </p:nvSpPr>
        <p:spPr bwMode="auto">
          <a:xfrm>
            <a:off x="0" y="63960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>
                <a:latin typeface="Arial" charset="0"/>
                <a:cs typeface="Arial" charset="0"/>
              </a:rPr>
              <a:t>   (BBC Brasil - Atualizado em 7 de janeiro, 2011 - 17:52)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50" y="1857375"/>
          <a:ext cx="828680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  <a:gridCol w="3786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Regulamento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Alimento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REGULAMENTO (CE) N.o 574/2011 DA COMISSÃO EUROPÉIA</a:t>
                      </a:r>
                      <a:r>
                        <a:rPr lang="pt-BR" dirty="0" smtClean="0"/>
                        <a:t>, de 16 de Junho de 2011, da </a:t>
                      </a:r>
                      <a:r>
                        <a:rPr lang="pt-BR" u="sng" dirty="0" smtClean="0"/>
                        <a:t>União Européia.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Limite tolerável em ração que</a:t>
                      </a:r>
                      <a:r>
                        <a:rPr lang="pt-BR" baseline="0" dirty="0" smtClean="0"/>
                        <a:t> contenham de óleos vegetais e subprodutos</a:t>
                      </a:r>
                      <a:r>
                        <a:rPr lang="pt-BR" dirty="0" smtClean="0"/>
                        <a:t> =  1,5 </a:t>
                      </a:r>
                      <a:r>
                        <a:rPr lang="pt-BR" dirty="0" err="1" smtClean="0"/>
                        <a:t>pg</a:t>
                      </a:r>
                      <a:r>
                        <a:rPr lang="pt-BR" dirty="0" smtClean="0"/>
                        <a:t>/g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REGULAMENTO (CE) N.o 1881/2006 DA COMISSÃO EUROPÉIA, </a:t>
                      </a:r>
                      <a:r>
                        <a:rPr lang="pt-BR" dirty="0" smtClean="0"/>
                        <a:t>de 19 de Dezembro de 2006, da União Européia.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Limite de dioxinas mais </a:t>
                      </a:r>
                      <a:r>
                        <a:rPr lang="pt-BR" dirty="0" err="1" smtClean="0"/>
                        <a:t>PCB´</a:t>
                      </a:r>
                      <a:r>
                        <a:rPr lang="pt-BR" dirty="0" smtClean="0"/>
                        <a:t>s na carne suína = 1,5 </a:t>
                      </a:r>
                      <a:r>
                        <a:rPr lang="pt-BR" dirty="0" err="1" smtClean="0"/>
                        <a:t>pg</a:t>
                      </a:r>
                      <a:r>
                        <a:rPr lang="pt-BR" dirty="0" smtClean="0"/>
                        <a:t>/g de gordura.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REGULAMENTO (CE) N.o 1881/2006 DA COMISSÃO EUROPÉIA, </a:t>
                      </a:r>
                      <a:r>
                        <a:rPr lang="pt-BR" dirty="0" smtClean="0"/>
                        <a:t>de 19 de Dezembro de 2006, da União Européia.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Limite de dioxinas mais </a:t>
                      </a:r>
                      <a:r>
                        <a:rPr lang="pt-BR" dirty="0" err="1" smtClean="0"/>
                        <a:t>PCB´</a:t>
                      </a:r>
                      <a:r>
                        <a:rPr lang="pt-BR" dirty="0" smtClean="0"/>
                        <a:t>s na carne de aves = 4,0 </a:t>
                      </a:r>
                      <a:r>
                        <a:rPr lang="pt-BR" dirty="0" err="1" smtClean="0"/>
                        <a:t>pg</a:t>
                      </a:r>
                      <a:r>
                        <a:rPr lang="pt-BR" dirty="0" smtClean="0"/>
                        <a:t>/g de gordura.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REGULAMENTO (CE) N.o 1881/2006 DA COMISSÃO EUROPÉIA, </a:t>
                      </a:r>
                      <a:r>
                        <a:rPr lang="pt-BR" dirty="0" smtClean="0"/>
                        <a:t>de 19 de Dezembro de 2006, da União Européia.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Limite de dioxinas mais </a:t>
                      </a:r>
                      <a:r>
                        <a:rPr lang="pt-BR" dirty="0" err="1" smtClean="0"/>
                        <a:t>PCB´</a:t>
                      </a:r>
                      <a:r>
                        <a:rPr lang="pt-BR" dirty="0" smtClean="0"/>
                        <a:t>s em</a:t>
                      </a:r>
                      <a:r>
                        <a:rPr lang="pt-BR" baseline="0" dirty="0" smtClean="0"/>
                        <a:t> ovos de galinha e subprodutos = 6,0 </a:t>
                      </a:r>
                      <a:r>
                        <a:rPr lang="pt-BR" dirty="0" err="1" smtClean="0"/>
                        <a:t>pg</a:t>
                      </a:r>
                      <a:r>
                        <a:rPr lang="pt-BR" dirty="0" smtClean="0"/>
                        <a:t>/g de gordura.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0" y="404813"/>
            <a:ext cx="9143999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Dioxinas</a:t>
            </a:r>
            <a:endParaRPr lang="pt-BR" sz="4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armaciaessentia.com.br/blog/wp-content/uploads/2012/04/O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857499"/>
            <a:ext cx="4000500" cy="4000501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6688" cy="48736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Proliferação da contaminação – ovos contaminados;</a:t>
            </a:r>
          </a:p>
          <a:p>
            <a:pPr marL="0" indent="0" eaLnBrk="1" hangingPunct="1">
              <a:buNone/>
              <a:defRPr/>
            </a:pPr>
            <a:endParaRPr lang="pt-BR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u="sng" dirty="0" smtClean="0"/>
              <a:t>Consequências: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Cerca de 4,7 mil fazendas fechadas no país;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Mais de mil fazendas proibidas de vender ovos até que se confirme que elas estão livres de contaminação;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dirty="0" smtClean="0"/>
          </a:p>
        </p:txBody>
      </p:sp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0" y="639603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>
                <a:latin typeface="Arial" charset="0"/>
                <a:cs typeface="Arial" charset="0"/>
              </a:rPr>
              <a:t>   (BBC Brasil - Atualizado em 7 de janeiro, 2011 - 17:52)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404813"/>
            <a:ext cx="9143999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– Dioxinas</a:t>
            </a:r>
            <a:endParaRPr lang="pt-BR" sz="5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-JBHR5pcXcmg/UlDfDqtOu6I/AAAAAAAAQ4o/-dodjZZMwwo/s800/alimentos.jpg"/>
          <p:cNvPicPr>
            <a:picLocks noChangeAspect="1" noChangeArrowheads="1"/>
          </p:cNvPicPr>
          <p:nvPr/>
        </p:nvPicPr>
        <p:blipFill>
          <a:blip r:embed="rId3" cstate="print">
            <a:lum bright="67000" contrast="-68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Processos sendo aplicados  em alimentos sem posterior estudos relacionados a formação de compostos químicos nocivos a saúde;</a:t>
            </a:r>
          </a:p>
          <a:p>
            <a:pPr algn="ctr" eaLnBrk="1" hangingPunct="1">
              <a:buNone/>
            </a:pPr>
            <a:endParaRPr lang="pt-BR" dirty="0" smtClean="0"/>
          </a:p>
          <a:p>
            <a:pPr algn="ctr" eaLnBrk="1" hangingPunct="1"/>
            <a:r>
              <a:rPr lang="pt-BR" dirty="0" smtClean="0"/>
              <a:t>Importante área para atuação do profissional de Ciências dos Alimentos com o objetivo de melhorar estes processos; </a:t>
            </a:r>
          </a:p>
          <a:p>
            <a:pPr algn="ctr" eaLnBrk="1" hangingPunct="1"/>
            <a:endParaRPr lang="pt-BR" dirty="0" smtClean="0"/>
          </a:p>
          <a:p>
            <a:pPr algn="ctr" eaLnBrk="1" hangingPunct="1"/>
            <a:r>
              <a:rPr lang="pt-BR" dirty="0" smtClean="0"/>
              <a:t>O trabalho agregou conhecimento com respeito ao tema.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 Bibliográficas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75"/>
            <a:ext cx="8929688" cy="52863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FRANCO,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D.W.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al. CARBAMATO DE ETILA EM BEBIDAS ALCOÓLICAS (CACHAÇA, TIQUIRA, UÍSQUE E GRAPA). </a:t>
            </a:r>
            <a:r>
              <a:rPr lang="pt-BR" sz="1500" b="1" dirty="0" err="1" smtClean="0">
                <a:latin typeface="Arial" pitchFamily="34" charset="0"/>
                <a:cs typeface="Arial" pitchFamily="34" charset="0"/>
              </a:rPr>
              <a:t>Quim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. Nova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Vol. 25, No. 6B, 1074-1077, 2002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RIES, LAG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al.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 SEER </a:t>
            </a:r>
            <a:r>
              <a:rPr lang="pt-BR" sz="1500" b="1" dirty="0" err="1" smtClean="0">
                <a:latin typeface="Arial" pitchFamily="34" charset="0"/>
                <a:cs typeface="Arial" pitchFamily="34" charset="0"/>
              </a:rPr>
              <a:t>Cancer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b="1" dirty="0" err="1" smtClean="0">
                <a:latin typeface="Arial" pitchFamily="34" charset="0"/>
                <a:cs typeface="Arial" pitchFamily="34" charset="0"/>
              </a:rPr>
              <a:t>Statistics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5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pt-BR" sz="1500" i="1" dirty="0" smtClean="0">
                <a:latin typeface="Arial" pitchFamily="34" charset="0"/>
                <a:cs typeface="Arial" pitchFamily="34" charset="0"/>
              </a:rPr>
              <a:t>, 1975-2002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National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Cancer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Institute.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Bethesda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MD, http://seer.cancer.gov/csr/1975_2002/, acessado em 08/11/2013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BRASIL. Ministério da Agricultura Pecuária e Abastecimento (MAPA). Instrução Normativa nº 13, de 29/6/ 2005, Diário Oficial da União, Seção I, p. 3-3, de 30/06/2005. Disponível em: </a:t>
            </a:r>
            <a:r>
              <a:rPr lang="pt-BR" sz="1500" dirty="0" smtClean="0">
                <a:latin typeface="Arial" pitchFamily="34" charset="0"/>
                <a:cs typeface="Arial" pitchFamily="34" charset="0"/>
                <a:hlinkClick r:id="rId2"/>
              </a:rPr>
              <a:t>http://sistemasweb.agricultura.gov.br/sislegis/action/detalhaAto.do?</a:t>
            </a:r>
            <a:r>
              <a:rPr lang="pt-BR" sz="1500" dirty="0" err="1" smtClean="0">
                <a:latin typeface="Arial" pitchFamily="34" charset="0"/>
                <a:cs typeface="Arial" pitchFamily="34" charset="0"/>
                <a:hlinkClick r:id="rId2"/>
              </a:rPr>
              <a:t>method</a:t>
            </a:r>
            <a:r>
              <a:rPr lang="pt-BR" sz="1500" dirty="0" smtClean="0">
                <a:latin typeface="Arial" pitchFamily="34" charset="0"/>
                <a:cs typeface="Arial" pitchFamily="34" charset="0"/>
                <a:hlinkClick r:id="rId2"/>
              </a:rPr>
              <a:t>=</a:t>
            </a:r>
            <a:r>
              <a:rPr lang="pt-BR" sz="1500" dirty="0" err="1" smtClean="0">
                <a:latin typeface="Arial" pitchFamily="34" charset="0"/>
                <a:cs typeface="Arial" pitchFamily="34" charset="0"/>
                <a:hlinkClick r:id="rId2"/>
              </a:rPr>
              <a:t>consultarLegislacaoFederal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acessado em 11/11/2013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MARQUES, A.C.; BITENCOURT, T.V.; ROSA,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C.S.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Formação de toxinas durante o processamento de alimentos e as possíveis conseqüências para o organismo humano.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Rev. Nutr. 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vol.22 no.2 Campinas Mar./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Apr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 2009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CARUSO,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M.S.F.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; NAGATO,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L.A.F.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; ALABURDA, J. BENZO(A)PIRENO, CARBAMATO DE ETILA E METANOL EM CACHAÇAS. </a:t>
            </a:r>
            <a:r>
              <a:rPr lang="pt-BR" sz="1500" b="1" dirty="0" err="1" smtClean="0">
                <a:latin typeface="Arial" pitchFamily="34" charset="0"/>
                <a:cs typeface="Arial" pitchFamily="34" charset="0"/>
              </a:rPr>
              <a:t>Quim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. Nova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Vol. 33, No. 9, 1973-1976, 2010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PILEGGI , M.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Alimentos contaminados no processamento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Publicação Eletrônica da Agência de Notícias da FAPESP, 04/07/2011. Disponível em: </a:t>
            </a:r>
            <a:r>
              <a:rPr lang="pt-BR" sz="1500" dirty="0" smtClean="0">
                <a:latin typeface="Arial" pitchFamily="34" charset="0"/>
                <a:cs typeface="Arial" pitchFamily="34" charset="0"/>
                <a:hlinkClick r:id="rId3"/>
              </a:rPr>
              <a:t>http://agencia.fapesp.br/14117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acessado em 06/11/2013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VEJA.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Mortes por câncer caem no Brasil e em mais oito países do continente americano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Publicação Eletrônica, 06/11/2013. Disponível em: </a:t>
            </a:r>
            <a:r>
              <a:rPr lang="pt-BR" sz="1500" dirty="0" smtClean="0">
                <a:latin typeface="Arial" pitchFamily="34" charset="0"/>
                <a:cs typeface="Arial" pitchFamily="34" charset="0"/>
                <a:hlinkClick r:id="rId4"/>
              </a:rPr>
              <a:t>http://veja.abril.com.br/noticia/saude/mortes-por-cancer-caem-no-brasil-e-mais-oito-paises-do-continente-americano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acessado em 11/11/2013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VINHAS, A. M. Exposição alimentar à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acrilamida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: Uma revisão sistemática.  UNIVERSIDADE FEDERAL DO RIO GRANDE DO SUL. Porto Alegre – RS. 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egrinacultural.files.wordpress.com/2010/06/obrigad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39952" y="5580727"/>
            <a:ext cx="500404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 Metodologia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dirty="0" smtClean="0"/>
              <a:t>Demonstrar exposição e consumo à substâncias tóxicas formadas durante o processamento/preparo de alimentos (industrializado e tradicional)</a:t>
            </a:r>
          </a:p>
          <a:p>
            <a:pPr eaLnBrk="1" hangingPunct="1">
              <a:buFont typeface="Arial" charset="0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Revisão Bibliográfica (artigos de</a:t>
            </a:r>
          </a:p>
          <a:p>
            <a:pPr eaLnBrk="1" hangingPunct="1">
              <a:buFont typeface="Arial" charset="0"/>
              <a:buNone/>
            </a:pPr>
            <a:r>
              <a:rPr lang="pt-BR" smtClean="0"/>
              <a:t>2002 a 2013)</a:t>
            </a:r>
          </a:p>
        </p:txBody>
      </p:sp>
      <p:pic>
        <p:nvPicPr>
          <p:cNvPr id="5124" name="Picture 2" descr="http://www.espada.eti.br/Images/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85762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Tóxicas - Formação</a:t>
            </a:r>
            <a:endParaRPr lang="pt-BR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0562" y="3786191"/>
            <a:ext cx="3400420" cy="71438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/>
              <a:t>Substâncias tóxicas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714744" y="2143116"/>
            <a:ext cx="571504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2844" y="1857364"/>
            <a:ext cx="3429024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/>
              <a:t>Altas Temperaturas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/>
              <a:t>Técnicas de Preparo</a:t>
            </a:r>
          </a:p>
        </p:txBody>
      </p:sp>
      <p:sp>
        <p:nvSpPr>
          <p:cNvPr id="7" name="Seta para a direita 6"/>
          <p:cNvSpPr/>
          <p:nvPr/>
        </p:nvSpPr>
        <p:spPr>
          <a:xfrm rot="5400000">
            <a:off x="5679289" y="3178967"/>
            <a:ext cx="571504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14876" y="5286388"/>
            <a:ext cx="2643206" cy="5715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Neoplasias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29124" y="1857364"/>
            <a:ext cx="3571900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3200" dirty="0"/>
              <a:t>Reações e Mecanismos ainda desconhecidos</a:t>
            </a:r>
          </a:p>
        </p:txBody>
      </p:sp>
      <p:sp>
        <p:nvSpPr>
          <p:cNvPr id="12" name="Seta para a direita 11"/>
          <p:cNvSpPr/>
          <p:nvPr/>
        </p:nvSpPr>
        <p:spPr>
          <a:xfrm rot="10800000">
            <a:off x="3643306" y="3857628"/>
            <a:ext cx="655162" cy="5574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68" name="CaixaDeTexto 12"/>
          <p:cNvSpPr txBox="1">
            <a:spLocks noChangeArrowheads="1"/>
          </p:cNvSpPr>
          <p:nvPr/>
        </p:nvSpPr>
        <p:spPr bwMode="auto">
          <a:xfrm>
            <a:off x="1143000" y="6519863"/>
            <a:ext cx="800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600"/>
              <a:t>(KNIZE et al, 2002 apud MARQUES et al, 2009; MARQUES et al, 2009; PILEGGI, 2011)</a:t>
            </a:r>
          </a:p>
        </p:txBody>
      </p:sp>
      <p:sp>
        <p:nvSpPr>
          <p:cNvPr id="14" name="Seta para a direita 13"/>
          <p:cNvSpPr/>
          <p:nvPr/>
        </p:nvSpPr>
        <p:spPr>
          <a:xfrm rot="5400000">
            <a:off x="5679289" y="4607727"/>
            <a:ext cx="571504" cy="5000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2844" y="3571876"/>
            <a:ext cx="3429024" cy="24288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700" dirty="0"/>
              <a:t>Oxidação Lipídica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700" dirty="0"/>
              <a:t>Hidrogenação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700" dirty="0" err="1"/>
              <a:t>Pirólise</a:t>
            </a:r>
            <a:endParaRPr lang="pt-BR" sz="2700" dirty="0"/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700" dirty="0"/>
              <a:t>Defumação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700" dirty="0"/>
              <a:t>(...)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286644" y="6000768"/>
            <a:ext cx="164307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Alergias*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Neoplasia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mtClean="0"/>
              <a:t>Crescimento celular descontrolado (tumores) </a:t>
            </a:r>
          </a:p>
          <a:p>
            <a:pPr algn="just" eaLnBrk="1" hangingPunct="1">
              <a:buFont typeface="Arial" charset="0"/>
              <a:buNone/>
            </a:pPr>
            <a:endParaRPr lang="pt-BR" smtClean="0"/>
          </a:p>
          <a:p>
            <a:pPr algn="just" eaLnBrk="1" hangingPunct="1"/>
            <a:r>
              <a:rPr lang="pt-BR" smtClean="0"/>
              <a:t>Segunda doença que mais mata nas Américas</a:t>
            </a:r>
          </a:p>
          <a:p>
            <a:pPr algn="just" eaLnBrk="1" hangingPunct="1">
              <a:buFont typeface="Arial" charset="0"/>
              <a:buNone/>
            </a:pPr>
            <a:endParaRPr lang="pt-BR" smtClean="0"/>
          </a:p>
          <a:p>
            <a:pPr algn="just" eaLnBrk="1" hangingPunct="1"/>
            <a:r>
              <a:rPr lang="pt-BR" smtClean="0"/>
              <a:t> 10 400 000 de casos diretamente relacionados à alimentação, em norte-americanos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9679"/>
          <a:stretch>
            <a:fillRect/>
          </a:stretch>
        </p:blipFill>
        <p:spPr bwMode="auto">
          <a:xfrm>
            <a:off x="899592" y="188640"/>
            <a:ext cx="71437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aixaDeTexto 6"/>
          <p:cNvSpPr txBox="1">
            <a:spLocks noChangeArrowheads="1"/>
          </p:cNvSpPr>
          <p:nvPr/>
        </p:nvSpPr>
        <p:spPr bwMode="auto">
          <a:xfrm>
            <a:off x="4214813" y="6559550"/>
            <a:ext cx="500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BR" sz="1400"/>
              <a:t>(RIES et al, 2005; MARQUES et al 2009; VEJA,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iariodeumaexgordinha.com.br/wp-content/uploads/2012/07/limpeza-oleo-cozinha-apartamento-dica-porto-freire-engenharia-construtora-fortaleza.jpg"/>
          <p:cNvPicPr>
            <a:picLocks noChangeAspect="1" noChangeArrowheads="1"/>
          </p:cNvPicPr>
          <p:nvPr/>
        </p:nvPicPr>
        <p:blipFill>
          <a:blip r:embed="rId3" cstate="print"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52736"/>
          </a:xfrm>
        </p:spPr>
        <p:txBody>
          <a:bodyPr>
            <a:noAutofit/>
          </a:bodyPr>
          <a:lstStyle/>
          <a:p>
            <a:r>
              <a:rPr lang="pt-BR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Estudos: Óleos e Gorduras</a:t>
            </a:r>
            <a:endParaRPr lang="pt-BR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232248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Alimentos ricos em lipídios: oxidação, hidrólise, polimerização e hidrogenação</a:t>
            </a:r>
          </a:p>
          <a:p>
            <a:pPr algn="ctr">
              <a:buNone/>
            </a:pPr>
            <a:r>
              <a:rPr lang="pt-BR" dirty="0" smtClean="0"/>
              <a:t>Diversos produtos formados como: peróxidos, RL e ácidos graxos trans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519446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(MARQUES </a:t>
            </a:r>
            <a:r>
              <a:rPr lang="pt-BR" sz="1600" dirty="0" err="1" smtClean="0"/>
              <a:t>et</a:t>
            </a:r>
            <a:r>
              <a:rPr lang="pt-BR" sz="1600" dirty="0" smtClean="0"/>
              <a:t> </a:t>
            </a:r>
            <a:r>
              <a:rPr lang="pt-BR" sz="1600" dirty="0" err="1" smtClean="0"/>
              <a:t>al</a:t>
            </a:r>
            <a:r>
              <a:rPr lang="pt-BR" sz="1600" dirty="0" smtClean="0"/>
              <a:t>, 2009)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844824"/>
            <a:ext cx="8280920" cy="40318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Oxidação</a:t>
            </a:r>
          </a:p>
          <a:p>
            <a:pPr algn="ctr"/>
            <a:r>
              <a:rPr lang="pt-BR" sz="2800" dirty="0" smtClean="0"/>
              <a:t>ALTERA: qualidade sensorial, valor nutricional, funcionalidade e toxidez. </a:t>
            </a:r>
          </a:p>
          <a:p>
            <a:pPr algn="ctr"/>
            <a:r>
              <a:rPr lang="pt-BR" sz="2800" dirty="0" smtClean="0"/>
              <a:t>Produção, armazenamento e preparo.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Produz peróxidos degradados em alcoóis, aldeídos, ácidos, hidrocarbonetos, cetonas e RL</a:t>
            </a:r>
          </a:p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Velocidade depende: </a:t>
            </a:r>
            <a:r>
              <a:rPr lang="pt-BR" sz="2800" dirty="0" smtClean="0"/>
              <a:t>do grau de instauração do </a:t>
            </a:r>
            <a:r>
              <a:rPr lang="pt-BR" sz="2800" dirty="0" err="1" smtClean="0"/>
              <a:t>ác</a:t>
            </a:r>
            <a:r>
              <a:rPr lang="pt-BR" sz="2800" dirty="0" smtClean="0"/>
              <a:t> graxo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Fritura x Oxidação</a:t>
            </a:r>
            <a:endParaRPr lang="pt-B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err="1" smtClean="0"/>
              <a:t>TºC</a:t>
            </a:r>
            <a:r>
              <a:rPr lang="pt-BR" sz="2800" b="1" dirty="0" smtClean="0"/>
              <a:t> elevadas: aceleram os processos </a:t>
            </a:r>
            <a:r>
              <a:rPr lang="pt-BR" sz="2800" b="1" dirty="0" err="1" smtClean="0"/>
              <a:t>oxidativos</a:t>
            </a:r>
            <a:r>
              <a:rPr lang="pt-BR" sz="2800" b="1" dirty="0" smtClean="0"/>
              <a:t> e de degradação dos lipídios </a:t>
            </a:r>
          </a:p>
          <a:p>
            <a:pPr algn="ctr">
              <a:buNone/>
            </a:pPr>
            <a:r>
              <a:rPr lang="pt-BR" sz="3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FRITURA</a:t>
            </a:r>
            <a:endParaRPr lang="pt-BR" sz="3000" u="sng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pt-BR" sz="2800" dirty="0" smtClean="0"/>
              <a:t>Componentes responsáveis pelas mudanças na estrutura dos lipídios:</a:t>
            </a:r>
          </a:p>
          <a:p>
            <a:r>
              <a:rPr lang="pt-BR" sz="2800" dirty="0" smtClean="0"/>
              <a:t>umidade do alimento: hidrólise dos triglicerídeos</a:t>
            </a:r>
          </a:p>
          <a:p>
            <a:r>
              <a:rPr lang="pt-BR" sz="2800" dirty="0" smtClean="0"/>
              <a:t>contato do óleo/gordura com o O</a:t>
            </a:r>
            <a:r>
              <a:rPr lang="pt-BR" sz="1600" dirty="0" smtClean="0"/>
              <a:t>2</a:t>
            </a:r>
            <a:r>
              <a:rPr lang="pt-BR" sz="2800" dirty="0" smtClean="0"/>
              <a:t>: oxidação</a:t>
            </a:r>
          </a:p>
          <a:p>
            <a:r>
              <a:rPr lang="pt-BR" sz="2800" dirty="0" smtClean="0"/>
              <a:t> alta </a:t>
            </a:r>
            <a:r>
              <a:rPr lang="pt-BR" sz="2800" dirty="0" err="1" smtClean="0"/>
              <a:t>TºC</a:t>
            </a:r>
            <a:r>
              <a:rPr lang="pt-BR" sz="2800" dirty="0" smtClean="0"/>
              <a:t> (</a:t>
            </a:r>
            <a:r>
              <a:rPr lang="pt-BR" sz="2800" dirty="0" err="1" smtClean="0"/>
              <a:t>aprox</a:t>
            </a:r>
            <a:r>
              <a:rPr lang="pt-BR" sz="2800" dirty="0" smtClean="0"/>
              <a:t> 180ºC): alterações térmicas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19446"/>
            <a:ext cx="209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(MARQUES </a:t>
            </a:r>
            <a:r>
              <a:rPr lang="pt-BR" sz="1600" dirty="0" err="1" smtClean="0"/>
              <a:t>et</a:t>
            </a:r>
            <a:r>
              <a:rPr lang="pt-BR" sz="1600" dirty="0" smtClean="0"/>
              <a:t> </a:t>
            </a:r>
            <a:r>
              <a:rPr lang="pt-BR" sz="1600" dirty="0" err="1" smtClean="0"/>
              <a:t>al</a:t>
            </a:r>
            <a:r>
              <a:rPr lang="pt-BR" sz="1600" dirty="0" smtClean="0"/>
              <a:t>, 2009)</a:t>
            </a:r>
            <a:endParaRPr lang="pt-BR" sz="1600" dirty="0"/>
          </a:p>
        </p:txBody>
      </p:sp>
      <p:pic>
        <p:nvPicPr>
          <p:cNvPr id="15362" name="Picture 2" descr="http://planetasustentavel.abril.com.br/imagem/de_olho_fritura_abre325x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085184"/>
            <a:ext cx="3095625" cy="159067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9552" y="5157192"/>
            <a:ext cx="4392488" cy="1246495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500" dirty="0" smtClean="0"/>
              <a:t>Utilizar menos óleo + panelas altas e estreitas + não deixar o óleo exposto a luz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iariodeumaexgordinha.com.br/wp-content/uploads/2012/07/limpeza-oleo-cozinha-apartamento-dica-porto-freire-engenharia-construtora-fortaleza.jpg"/>
          <p:cNvPicPr>
            <a:picLocks noChangeAspect="1" noChangeArrowheads="1"/>
          </p:cNvPicPr>
          <p:nvPr/>
        </p:nvPicPr>
        <p:blipFill>
          <a:blip r:embed="rId3" cstate="print"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Estudos: Óleos e Gorduras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Auto-oxidação: em lipídios que contém </a:t>
            </a:r>
            <a:r>
              <a:rPr lang="pt-BR" sz="2800" dirty="0" err="1" smtClean="0"/>
              <a:t>ác</a:t>
            </a:r>
            <a:r>
              <a:rPr lang="pt-BR" sz="2800" dirty="0" smtClean="0"/>
              <a:t> graxo insaturado</a:t>
            </a:r>
          </a:p>
          <a:p>
            <a:endParaRPr lang="pt-BR" sz="2800" dirty="0" smtClean="0"/>
          </a:p>
          <a:p>
            <a:r>
              <a:rPr lang="pt-BR" sz="2800" dirty="0" smtClean="0"/>
              <a:t>Formação hidroperóxidos </a:t>
            </a:r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Também podem se condensar em dímeros e polímeros que se quebram e produzem material volátil: odor </a:t>
            </a:r>
            <a:r>
              <a:rPr lang="pt-BR" sz="2800" dirty="0" smtClean="0"/>
              <a:t>rançoso</a:t>
            </a:r>
          </a:p>
          <a:p>
            <a:pPr>
              <a:buNone/>
            </a:pPr>
            <a:r>
              <a:rPr lang="pt-BR" sz="2800" dirty="0" smtClean="0"/>
              <a:t> </a:t>
            </a:r>
            <a:endParaRPr lang="pt-BR" sz="2800" dirty="0" smtClean="0"/>
          </a:p>
          <a:p>
            <a:r>
              <a:rPr lang="pt-BR" sz="2800" dirty="0" smtClean="0"/>
              <a:t>Hidroperóxidos e alguns de seus produtos - podem interagir com </a:t>
            </a:r>
            <a:r>
              <a:rPr lang="pt-BR" sz="2800" dirty="0" err="1" smtClean="0"/>
              <a:t>ptns</a:t>
            </a:r>
            <a:r>
              <a:rPr lang="pt-BR" sz="2800" dirty="0" smtClean="0"/>
              <a:t>, membranas e enzimas: afetando funções vitais das células e estruturas</a:t>
            </a:r>
            <a:endParaRPr lang="pt-BR" sz="2800" dirty="0"/>
          </a:p>
        </p:txBody>
      </p:sp>
      <p:sp>
        <p:nvSpPr>
          <p:cNvPr id="4" name="Seta para a direita 3"/>
          <p:cNvSpPr/>
          <p:nvPr/>
        </p:nvSpPr>
        <p:spPr>
          <a:xfrm>
            <a:off x="4283968" y="2132856"/>
            <a:ext cx="504056" cy="556640"/>
          </a:xfrm>
          <a:prstGeom prst="rightArrow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1916832"/>
            <a:ext cx="3851920" cy="1631216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Decompostos em: aldeídos, cetonas, alcoóis, hidrocarbonetos, ésteres, </a:t>
            </a:r>
            <a:r>
              <a:rPr lang="pt-BR" sz="2500" dirty="0" err="1" smtClean="0"/>
              <a:t>furanos</a:t>
            </a:r>
            <a:r>
              <a:rPr lang="pt-BR" sz="2500" dirty="0" smtClean="0"/>
              <a:t> e </a:t>
            </a:r>
            <a:r>
              <a:rPr lang="pt-BR" sz="2500" dirty="0" err="1" smtClean="0"/>
              <a:t>lactonas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iariodeumaexgordinha.com.br/wp-content/uploads/2012/07/limpeza-oleo-cozinha-apartamento-dica-porto-freire-engenharia-construtora-fortaleza.jpg"/>
          <p:cNvPicPr>
            <a:picLocks noChangeAspect="1" noChangeArrowheads="1"/>
          </p:cNvPicPr>
          <p:nvPr/>
        </p:nvPicPr>
        <p:blipFill>
          <a:blip r:embed="rId3" cstate="print">
            <a:lum bright="52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Hidrogenação - Ácidos Graxos Trans</a:t>
            </a:r>
            <a:endParaRPr lang="pt-B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008112"/>
          </a:xfrm>
        </p:spPr>
        <p:txBody>
          <a:bodyPr>
            <a:normAutofit/>
          </a:bodyPr>
          <a:lstStyle/>
          <a:p>
            <a:r>
              <a:rPr lang="pt-BR" sz="2800" dirty="0" err="1" smtClean="0"/>
              <a:t>Ác</a:t>
            </a:r>
            <a:r>
              <a:rPr lang="pt-BR" sz="2800" dirty="0" smtClean="0"/>
              <a:t> graxos insaturados (AGI) uma ou mais dupla: podem formar isômeros geométricos             natureza: </a:t>
            </a:r>
            <a:r>
              <a:rPr lang="pt-BR" sz="2800" dirty="0" err="1" smtClean="0"/>
              <a:t>cis</a:t>
            </a:r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</p:txBody>
      </p:sp>
      <p:sp>
        <p:nvSpPr>
          <p:cNvPr id="4" name="Seta para a direita 3"/>
          <p:cNvSpPr/>
          <p:nvPr/>
        </p:nvSpPr>
        <p:spPr>
          <a:xfrm>
            <a:off x="4788024" y="1340768"/>
            <a:ext cx="648072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 descr="http://www.infoescola.com/wp-content/uploads/2012/03/hidrogenaca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373216"/>
            <a:ext cx="4522465" cy="112737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259632" y="2060848"/>
            <a:ext cx="6552728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Hidrogenação – objetivos: reduzir o grau de instauração e modificar características física (textura e PF)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348880"/>
            <a:ext cx="9144000" cy="27853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HIDROGENAÇÃO</a:t>
            </a:r>
          </a:p>
          <a:p>
            <a:pPr algn="ctr"/>
            <a:r>
              <a:rPr lang="pt-BR" sz="2600" dirty="0" smtClean="0"/>
              <a:t>Átomos de hidrogênio são adicionados as duplas ligações de </a:t>
            </a:r>
            <a:r>
              <a:rPr lang="pt-BR" sz="2600" dirty="0" err="1" smtClean="0"/>
              <a:t>ác</a:t>
            </a:r>
            <a:r>
              <a:rPr lang="pt-BR" sz="2600" dirty="0" smtClean="0"/>
              <a:t>. graxos insaturados</a:t>
            </a:r>
          </a:p>
          <a:p>
            <a:pPr algn="ctr"/>
            <a:r>
              <a:rPr lang="pt-BR" sz="2600" dirty="0" smtClean="0"/>
              <a:t>Produtos: </a:t>
            </a:r>
            <a:r>
              <a:rPr lang="pt-BR" sz="2600" dirty="0" err="1" smtClean="0"/>
              <a:t>ác</a:t>
            </a:r>
            <a:r>
              <a:rPr lang="pt-BR" sz="2600" dirty="0" smtClean="0"/>
              <a:t>. graxos saturados ou de menor grau de </a:t>
            </a:r>
            <a:r>
              <a:rPr lang="pt-BR" sz="2600" dirty="0" smtClean="0"/>
              <a:t>instauração</a:t>
            </a:r>
          </a:p>
          <a:p>
            <a:pPr algn="ctr"/>
            <a:r>
              <a:rPr lang="pt-BR" sz="2600" dirty="0" smtClean="0"/>
              <a:t>Forma Ácidos Graxos Trans</a:t>
            </a:r>
            <a:endParaRPr lang="pt-BR" sz="2600" dirty="0" smtClean="0"/>
          </a:p>
          <a:p>
            <a:pPr algn="ctr"/>
            <a:r>
              <a:rPr lang="pt-B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pressão de hidrogênio + catalisador níquel + </a:t>
            </a:r>
            <a:r>
              <a:rPr lang="pt-B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TºC</a:t>
            </a:r>
            <a:endParaRPr lang="pt-BR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12294" name="Picture 6" descr="http://n.i.uol.com.br/licaodecasa/ensmedio/quimica/isomeria-cis-tr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92896"/>
            <a:ext cx="6912768" cy="237980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7049729" y="6519446"/>
            <a:ext cx="209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(MARQUES </a:t>
            </a:r>
            <a:r>
              <a:rPr lang="pt-BR" sz="1600" dirty="0" err="1" smtClean="0"/>
              <a:t>et</a:t>
            </a:r>
            <a:r>
              <a:rPr lang="pt-BR" sz="1600" dirty="0" smtClean="0"/>
              <a:t> </a:t>
            </a:r>
            <a:r>
              <a:rPr lang="pt-BR" sz="1600" dirty="0" err="1" smtClean="0"/>
              <a:t>al</a:t>
            </a:r>
            <a:r>
              <a:rPr lang="pt-BR" sz="1600" dirty="0" smtClean="0"/>
              <a:t>, 2009)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1893</Words>
  <Application>Microsoft Office PowerPoint</Application>
  <PresentationFormat>Apresentação na tela (4:3)</PresentationFormat>
  <Paragraphs>244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Universidade de São Paulo Escola Superior de Agricultura Luiz de Queiroz Departamento de Genética LGN 479 - Genética e Questões Socioambientais </vt:lpstr>
      <vt:lpstr>Introdução</vt:lpstr>
      <vt:lpstr>Objetivo e Metodologia</vt:lpstr>
      <vt:lpstr>Substâncias Tóxicas - Formação</vt:lpstr>
      <vt:lpstr>Neoplasia</vt:lpstr>
      <vt:lpstr>Estudos: Óleos e Gorduras</vt:lpstr>
      <vt:lpstr>Fritura x Oxidação</vt:lpstr>
      <vt:lpstr>Estudos: Óleos e Gorduras</vt:lpstr>
      <vt:lpstr>Hidrogenação - Ácidos Graxos Trans</vt:lpstr>
      <vt:lpstr>Estudos: Óleos e Gorduras</vt:lpstr>
      <vt:lpstr>Estudos – Acrilamida (AA)</vt:lpstr>
      <vt:lpstr>Estudos – Acrilamida (AA)</vt:lpstr>
      <vt:lpstr>Estudos – Acrilamida (AA)</vt:lpstr>
      <vt:lpstr>Estudos – Acrilamida (AA)</vt:lpstr>
      <vt:lpstr>Estudos – Aminas Heterocíclicas (AH)</vt:lpstr>
      <vt:lpstr>Estudos – Aminas Heterocíclicas (AH)</vt:lpstr>
      <vt:lpstr>Estudos – Aminas Heterocíclicas (AH)</vt:lpstr>
      <vt:lpstr>Estudos – Aminas Heterocíclicas (AH)</vt:lpstr>
      <vt:lpstr>Estudos – Carbamato de Etila</vt:lpstr>
      <vt:lpstr>Estudos – Dioxinas</vt:lpstr>
      <vt:lpstr>Estudos – Dioxinas</vt:lpstr>
      <vt:lpstr>Slide 22</vt:lpstr>
      <vt:lpstr>Slide 23</vt:lpstr>
      <vt:lpstr>Slide 24</vt:lpstr>
      <vt:lpstr>Conclusões</vt:lpstr>
      <vt:lpstr>Referências Bibliográficas</vt:lpstr>
      <vt:lpstr>Dúvidas?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de São Paulo Escola Superior de Agricultura Luiz de Queiroz Departamento de Genética LGN 479 - Genética e Questões Socioambientais</dc:title>
  <dc:creator>Anna Flávia</dc:creator>
  <cp:lastModifiedBy>Letícia Trevizan</cp:lastModifiedBy>
  <cp:revision>94</cp:revision>
  <dcterms:created xsi:type="dcterms:W3CDTF">2013-11-07T13:22:13Z</dcterms:created>
  <dcterms:modified xsi:type="dcterms:W3CDTF">2013-11-12T20:11:37Z</dcterms:modified>
</cp:coreProperties>
</file>