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9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19EAC2A3-A340-42E7-BC9B-AC55CF1123C1}" type="datetimeFigureOut">
              <a:rPr lang="pt-BR" smtClean="0"/>
              <a:pPr/>
              <a:t>12/11/2013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E0720B8-B156-425D-B84B-2CD3BE546CFA}"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9EAC2A3-A340-42E7-BC9B-AC55CF1123C1}" type="datetimeFigureOut">
              <a:rPr lang="pt-BR" smtClean="0"/>
              <a:pPr/>
              <a:t>12/11/2013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E0720B8-B156-425D-B84B-2CD3BE546CFA}"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9EAC2A3-A340-42E7-BC9B-AC55CF1123C1}" type="datetimeFigureOut">
              <a:rPr lang="pt-BR" smtClean="0"/>
              <a:pPr/>
              <a:t>12/11/2013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E0720B8-B156-425D-B84B-2CD3BE546CFA}"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9EAC2A3-A340-42E7-BC9B-AC55CF1123C1}" type="datetimeFigureOut">
              <a:rPr lang="pt-BR" smtClean="0"/>
              <a:pPr/>
              <a:t>12/11/2013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E0720B8-B156-425D-B84B-2CD3BE546CFA}"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19EAC2A3-A340-42E7-BC9B-AC55CF1123C1}" type="datetimeFigureOut">
              <a:rPr lang="pt-BR" smtClean="0"/>
              <a:pPr/>
              <a:t>12/11/2013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E0720B8-B156-425D-B84B-2CD3BE546CFA}"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19EAC2A3-A340-42E7-BC9B-AC55CF1123C1}" type="datetimeFigureOut">
              <a:rPr lang="pt-BR" smtClean="0"/>
              <a:pPr/>
              <a:t>12/11/2013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E0720B8-B156-425D-B84B-2CD3BE546CFA}"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19EAC2A3-A340-42E7-BC9B-AC55CF1123C1}" type="datetimeFigureOut">
              <a:rPr lang="pt-BR" smtClean="0"/>
              <a:pPr/>
              <a:t>12/11/2013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E0720B8-B156-425D-B84B-2CD3BE546CFA}"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19EAC2A3-A340-42E7-BC9B-AC55CF1123C1}" type="datetimeFigureOut">
              <a:rPr lang="pt-BR" smtClean="0"/>
              <a:pPr/>
              <a:t>12/11/2013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E0720B8-B156-425D-B84B-2CD3BE546CFA}"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9EAC2A3-A340-42E7-BC9B-AC55CF1123C1}" type="datetimeFigureOut">
              <a:rPr lang="pt-BR" smtClean="0"/>
              <a:pPr/>
              <a:t>12/11/2013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E0720B8-B156-425D-B84B-2CD3BE546CFA}"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19EAC2A3-A340-42E7-BC9B-AC55CF1123C1}" type="datetimeFigureOut">
              <a:rPr lang="pt-BR" smtClean="0"/>
              <a:pPr/>
              <a:t>12/11/2013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E0720B8-B156-425D-B84B-2CD3BE546CFA}"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19EAC2A3-A340-42E7-BC9B-AC55CF1123C1}" type="datetimeFigureOut">
              <a:rPr lang="pt-BR" smtClean="0"/>
              <a:pPr/>
              <a:t>12/11/2013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E0720B8-B156-425D-B84B-2CD3BE546CFA}"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EAC2A3-A340-42E7-BC9B-AC55CF1123C1}" type="datetimeFigureOut">
              <a:rPr lang="pt-BR" smtClean="0"/>
              <a:pPr/>
              <a:t>12/11/2013</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720B8-B156-425D-B84B-2CD3BE546CFA}"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zoo.bio.ufpr.br/filopa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anaramos@ufmg.br"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749752" y="3228536"/>
            <a:ext cx="7854696" cy="1752600"/>
          </a:xfrm>
        </p:spPr>
        <p:txBody>
          <a:bodyPr>
            <a:noAutofit/>
          </a:bodyPr>
          <a:lstStyle/>
          <a:p>
            <a:endParaRPr lang="pt-BR" sz="2000" b="1" dirty="0" smtClean="0"/>
          </a:p>
          <a:p>
            <a:pPr algn="r"/>
            <a:r>
              <a:rPr lang="pt-BR" sz="1800" dirty="0" err="1" smtClean="0">
                <a:solidFill>
                  <a:schemeClr val="accent2">
                    <a:lumMod val="75000"/>
                  </a:schemeClr>
                </a:solidFill>
                <a:effectLst>
                  <a:outerShdw blurRad="38100" dist="38100" dir="2700000" algn="tl">
                    <a:srgbClr val="000000">
                      <a:alpha val="43137"/>
                    </a:srgbClr>
                  </a:outerShdw>
                </a:effectLst>
                <a:latin typeface="Calibri" pitchFamily="34" charset="0"/>
                <a:cs typeface="Calibri" pitchFamily="34" charset="0"/>
              </a:rPr>
              <a:t>Profa</a:t>
            </a:r>
            <a:r>
              <a:rPr lang="pt-BR" sz="1800" dirty="0" smtClean="0">
                <a:solidFill>
                  <a:schemeClr val="accent2">
                    <a:lumMod val="75000"/>
                  </a:schemeClr>
                </a:solidFill>
                <a:effectLst>
                  <a:outerShdw blurRad="38100" dist="38100" dir="2700000" algn="tl">
                    <a:srgbClr val="000000">
                      <a:alpha val="43137"/>
                    </a:srgbClr>
                  </a:outerShdw>
                </a:effectLst>
                <a:latin typeface="Calibri" pitchFamily="34" charset="0"/>
                <a:cs typeface="Calibri" pitchFamily="34" charset="0"/>
              </a:rPr>
              <a:t>. Dra. Silvia Maria Guerra </a:t>
            </a:r>
            <a:r>
              <a:rPr lang="pt-BR" sz="1800" dirty="0" smtClean="0">
                <a:solidFill>
                  <a:schemeClr val="accent2">
                    <a:lumMod val="75000"/>
                  </a:schemeClr>
                </a:solidFill>
                <a:effectLst>
                  <a:outerShdw blurRad="38100" dist="38100" dir="2700000" algn="tl">
                    <a:srgbClr val="000000">
                      <a:alpha val="43137"/>
                    </a:srgbClr>
                  </a:outerShdw>
                </a:effectLst>
                <a:latin typeface="Calibri" pitchFamily="34" charset="0"/>
                <a:cs typeface="Calibri" pitchFamily="34" charset="0"/>
              </a:rPr>
              <a:t>Molina</a:t>
            </a:r>
            <a:endParaRPr lang="pt-BR" sz="1800" dirty="0" smtClean="0">
              <a:solidFill>
                <a:schemeClr val="accent2">
                  <a:lumMod val="75000"/>
                </a:schemeClr>
              </a:solidFill>
              <a:effectLst>
                <a:outerShdw blurRad="38100" dist="38100" dir="2700000" algn="tl">
                  <a:srgbClr val="000000">
                    <a:alpha val="43137"/>
                  </a:srgbClr>
                </a:outerShdw>
              </a:effectLst>
              <a:latin typeface="Calibri" pitchFamily="34" charset="0"/>
              <a:cs typeface="Calibri" pitchFamily="34" charset="0"/>
            </a:endParaRPr>
          </a:p>
        </p:txBody>
      </p:sp>
      <p:pic>
        <p:nvPicPr>
          <p:cNvPr id="2052" name="Picture 34" descr="logo_ESALQ_200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028384" y="5445224"/>
            <a:ext cx="814838" cy="11967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3"/>
          <p:cNvSpPr txBox="1">
            <a:spLocks noChangeArrowheads="1"/>
          </p:cNvSpPr>
          <p:nvPr/>
        </p:nvSpPr>
        <p:spPr>
          <a:xfrm>
            <a:off x="3923928" y="6206462"/>
            <a:ext cx="1440160" cy="648072"/>
          </a:xfrm>
          <a:prstGeom prst="rect">
            <a:avLst/>
          </a:prstGeom>
        </p:spPr>
        <p:txBody>
          <a:bodyPr vert="horz" lIns="0" rIns="18288">
            <a:no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ctr"/>
            <a:r>
              <a:rPr lang="pt-BR" sz="1600" dirty="0" smtClean="0">
                <a:solidFill>
                  <a:schemeClr val="accent2">
                    <a:lumMod val="75000"/>
                  </a:schemeClr>
                </a:solidFill>
                <a:effectLst>
                  <a:outerShdw blurRad="38100" dist="38100" dir="2700000" algn="tl">
                    <a:srgbClr val="000000">
                      <a:alpha val="43137"/>
                    </a:srgbClr>
                  </a:outerShdw>
                </a:effectLst>
                <a:latin typeface="Calibri" pitchFamily="34" charset="0"/>
                <a:cs typeface="Calibri" pitchFamily="34" charset="0"/>
              </a:rPr>
              <a:t>Piracicaba</a:t>
            </a:r>
            <a:br>
              <a:rPr lang="pt-BR" sz="1600" dirty="0" smtClean="0">
                <a:solidFill>
                  <a:schemeClr val="accent2">
                    <a:lumMod val="75000"/>
                  </a:schemeClr>
                </a:solidFill>
                <a:effectLst>
                  <a:outerShdw blurRad="38100" dist="38100" dir="2700000" algn="tl">
                    <a:srgbClr val="000000">
                      <a:alpha val="43137"/>
                    </a:srgbClr>
                  </a:outerShdw>
                </a:effectLst>
                <a:latin typeface="Calibri" pitchFamily="34" charset="0"/>
                <a:cs typeface="Calibri" pitchFamily="34" charset="0"/>
              </a:rPr>
            </a:br>
            <a:r>
              <a:rPr lang="pt-BR" sz="1600" dirty="0" smtClean="0">
                <a:solidFill>
                  <a:schemeClr val="accent2">
                    <a:lumMod val="75000"/>
                  </a:schemeClr>
                </a:solidFill>
                <a:effectLst>
                  <a:outerShdw blurRad="38100" dist="38100" dir="2700000" algn="tl">
                    <a:srgbClr val="000000">
                      <a:alpha val="43137"/>
                    </a:srgbClr>
                  </a:outerShdw>
                </a:effectLst>
                <a:latin typeface="Calibri" pitchFamily="34" charset="0"/>
                <a:cs typeface="Calibri" pitchFamily="34" charset="0"/>
              </a:rPr>
              <a:t>2013</a:t>
            </a:r>
            <a:endParaRPr lang="pt-BR" sz="1600" dirty="0" smtClean="0">
              <a:solidFill>
                <a:schemeClr val="accent2">
                  <a:lumMod val="75000"/>
                </a:schemeClr>
              </a:solidFill>
              <a:effectLst>
                <a:outerShdw blurRad="38100" dist="38100" dir="2700000" algn="tl">
                  <a:srgbClr val="000000">
                    <a:alpha val="43137"/>
                  </a:srgbClr>
                </a:outerShdw>
              </a:effectLst>
              <a:latin typeface="Calibri" pitchFamily="34" charset="0"/>
              <a:cs typeface="Calibri" pitchFamily="34" charset="0"/>
            </a:endParaRPr>
          </a:p>
        </p:txBody>
      </p:sp>
      <p:sp>
        <p:nvSpPr>
          <p:cNvPr id="7" name="Retângulo 6"/>
          <p:cNvSpPr/>
          <p:nvPr/>
        </p:nvSpPr>
        <p:spPr>
          <a:xfrm>
            <a:off x="304800" y="1371600"/>
            <a:ext cx="8686800" cy="1585049"/>
          </a:xfrm>
          <a:prstGeom prst="rect">
            <a:avLst/>
          </a:prstGeom>
        </p:spPr>
        <p:txBody>
          <a:bodyPr wrap="square">
            <a:spAutoFit/>
          </a:bodyPr>
          <a:lstStyle/>
          <a:p>
            <a:r>
              <a:rPr lang="pt-BR" sz="2500" i="1" dirty="0" smtClean="0">
                <a:solidFill>
                  <a:schemeClr val="accent2">
                    <a:lumMod val="75000"/>
                  </a:schemeClr>
                </a:solidFill>
              </a:rPr>
              <a:t>LGN - 478 e 479 Genética e Questões Socioambientais</a:t>
            </a:r>
            <a:r>
              <a:rPr lang="pt-BR" sz="2400" i="1" dirty="0" smtClean="0">
                <a:solidFill>
                  <a:schemeClr val="accent2">
                    <a:lumMod val="75000"/>
                  </a:schemeClr>
                </a:solidFill>
              </a:rPr>
              <a:t/>
            </a:r>
            <a:br>
              <a:rPr lang="pt-BR" sz="2400" i="1" dirty="0" smtClean="0">
                <a:solidFill>
                  <a:schemeClr val="accent2">
                    <a:lumMod val="75000"/>
                  </a:schemeClr>
                </a:solidFill>
              </a:rPr>
            </a:br>
            <a:r>
              <a:rPr lang="pt-BR" i="1" dirty="0" smtClean="0">
                <a:solidFill>
                  <a:schemeClr val="accent2">
                    <a:lumMod val="75000"/>
                  </a:schemeClr>
                </a:solidFill>
              </a:rPr>
              <a:t>Universidade de São Paulo</a:t>
            </a:r>
            <a:br>
              <a:rPr lang="pt-BR" i="1" dirty="0" smtClean="0">
                <a:solidFill>
                  <a:schemeClr val="accent2">
                    <a:lumMod val="75000"/>
                  </a:schemeClr>
                </a:solidFill>
              </a:rPr>
            </a:br>
            <a:r>
              <a:rPr lang="pt-BR" i="1" dirty="0" smtClean="0">
                <a:solidFill>
                  <a:schemeClr val="accent2">
                    <a:lumMod val="75000"/>
                  </a:schemeClr>
                </a:solidFill>
              </a:rPr>
              <a:t>Escola Superior de Agricultura "Luiz de Queiroz”</a:t>
            </a:r>
            <a:br>
              <a:rPr lang="pt-BR" i="1" dirty="0" smtClean="0">
                <a:solidFill>
                  <a:schemeClr val="accent2">
                    <a:lumMod val="75000"/>
                  </a:schemeClr>
                </a:solidFill>
              </a:rPr>
            </a:br>
            <a:r>
              <a:rPr lang="pt-BR" i="1" dirty="0" smtClean="0">
                <a:solidFill>
                  <a:schemeClr val="accent2">
                    <a:lumMod val="75000"/>
                  </a:schemeClr>
                </a:solidFill>
              </a:rPr>
              <a:t>Departamento de Genética </a:t>
            </a:r>
            <a:br>
              <a:rPr lang="pt-BR" i="1" dirty="0" smtClean="0">
                <a:solidFill>
                  <a:schemeClr val="accent2">
                    <a:lumMod val="75000"/>
                  </a:schemeClr>
                </a:solidFill>
              </a:rPr>
            </a:br>
            <a:endParaRPr lang="pt-BR"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323850" y="2852738"/>
            <a:ext cx="8569325" cy="1143000"/>
          </a:xfrm>
        </p:spPr>
        <p:txBody>
          <a:bodyPr>
            <a:normAutofit fontScale="90000"/>
          </a:bodyPr>
          <a:lstStyle/>
          <a:p>
            <a:pPr algn="l" eaLnBrk="1" hangingPunct="1">
              <a:lnSpc>
                <a:spcPct val="140000"/>
              </a:lnSpc>
              <a:defRPr/>
            </a:pPr>
            <a:r>
              <a:rPr lang="pt-BR" sz="2400" smtClean="0">
                <a:solidFill>
                  <a:srgbClr val="A50021"/>
                </a:solidFill>
                <a:latin typeface="Tahoma" pitchFamily="34" charset="0"/>
              </a:rPr>
              <a:t>Exemplos de trabalhos na área:</a:t>
            </a:r>
            <a:br>
              <a:rPr lang="pt-BR" sz="2400" smtClean="0">
                <a:solidFill>
                  <a:srgbClr val="A50021"/>
                </a:solidFill>
                <a:latin typeface="Tahoma" pitchFamily="34" charset="0"/>
              </a:rPr>
            </a:br>
            <a:r>
              <a:rPr lang="pt-BR" sz="2400" smtClean="0">
                <a:solidFill>
                  <a:srgbClr val="A50021"/>
                </a:solidFill>
                <a:latin typeface="Tahoma" pitchFamily="34" charset="0"/>
              </a:rPr>
              <a:t/>
            </a:r>
            <a:br>
              <a:rPr lang="pt-BR" sz="2400" smtClean="0">
                <a:solidFill>
                  <a:srgbClr val="A50021"/>
                </a:solidFill>
                <a:latin typeface="Tahoma" pitchFamily="34" charset="0"/>
              </a:rPr>
            </a:br>
            <a:r>
              <a:rPr lang="pt-BR" sz="2200" smtClean="0">
                <a:solidFill>
                  <a:srgbClr val="A50021"/>
                </a:solidFill>
                <a:latin typeface="Tahoma" pitchFamily="34" charset="0"/>
              </a:rPr>
              <a:t>LIMA, ANTÔNIO ALMERICO BIONDI</a:t>
            </a:r>
            <a:r>
              <a:rPr lang="pt-BR" sz="2200" b="1" smtClean="0">
                <a:solidFill>
                  <a:srgbClr val="A50021"/>
                </a:solidFill>
                <a:latin typeface="Tahoma" pitchFamily="34" charset="0"/>
              </a:rPr>
              <a:t> </a:t>
            </a:r>
            <a:br>
              <a:rPr lang="pt-BR" sz="2200" b="1" smtClean="0">
                <a:solidFill>
                  <a:srgbClr val="A50021"/>
                </a:solidFill>
                <a:latin typeface="Tahoma" pitchFamily="34" charset="0"/>
              </a:rPr>
            </a:br>
            <a:r>
              <a:rPr lang="pt-BR" sz="2200" smtClean="0">
                <a:solidFill>
                  <a:srgbClr val="A50021"/>
                </a:solidFill>
                <a:effectLst>
                  <a:outerShdw blurRad="38100" dist="38100" dir="2700000" algn="tl">
                    <a:srgbClr val="000000"/>
                  </a:outerShdw>
                </a:effectLst>
                <a:latin typeface="Tahoma" pitchFamily="34" charset="0"/>
              </a:rPr>
              <a:t>ETNOCONHECIMENTO E EDUCAÇÃO DE TRABALHADORES/AS </a:t>
            </a:r>
            <a:br>
              <a:rPr lang="pt-BR" sz="2200" smtClean="0">
                <a:solidFill>
                  <a:srgbClr val="A50021"/>
                </a:solidFill>
                <a:effectLst>
                  <a:outerShdw blurRad="38100" dist="38100" dir="2700000" algn="tl">
                    <a:srgbClr val="000000"/>
                  </a:outerShdw>
                </a:effectLst>
                <a:latin typeface="Tahoma" pitchFamily="34" charset="0"/>
              </a:rPr>
            </a:br>
            <a:r>
              <a:rPr lang="pt-BR" sz="2200" smtClean="0">
                <a:solidFill>
                  <a:srgbClr val="A50021"/>
                </a:solidFill>
                <a:effectLst>
                  <a:outerShdw blurRad="38100" dist="38100" dir="2700000" algn="tl">
                    <a:srgbClr val="000000"/>
                  </a:outerShdw>
                </a:effectLst>
                <a:latin typeface="Tahoma" pitchFamily="34" charset="0"/>
              </a:rPr>
              <a:t>NA AMAZÔNIA</a:t>
            </a:r>
            <a:br>
              <a:rPr lang="pt-BR" sz="2200" smtClean="0">
                <a:solidFill>
                  <a:srgbClr val="A50021"/>
                </a:solidFill>
                <a:effectLst>
                  <a:outerShdw blurRad="38100" dist="38100" dir="2700000" algn="tl">
                    <a:srgbClr val="000000"/>
                  </a:outerShdw>
                </a:effectLst>
                <a:latin typeface="Tahoma" pitchFamily="34" charset="0"/>
              </a:rPr>
            </a:br>
            <a:r>
              <a:rPr lang="pt-BR" sz="2000" smtClean="0">
                <a:solidFill>
                  <a:srgbClr val="A50021"/>
                </a:solidFill>
                <a:latin typeface="Tahoma" pitchFamily="34" charset="0"/>
              </a:rPr>
              <a:t>Núcleo Trabalho e Educação da Faculdade de Educação da Universidade Federal da Bahia (NUTE/FACED/UFBA) </a:t>
            </a:r>
            <a:br>
              <a:rPr lang="pt-BR" sz="2000" smtClean="0">
                <a:solidFill>
                  <a:srgbClr val="A50021"/>
                </a:solidFill>
                <a:latin typeface="Tahoma" pitchFamily="34" charset="0"/>
              </a:rPr>
            </a:br>
            <a:r>
              <a:rPr lang="pt-BR" sz="2000" smtClean="0">
                <a:solidFill>
                  <a:srgbClr val="A50021"/>
                </a:solidFill>
                <a:latin typeface="Tahoma" pitchFamily="34" charset="0"/>
              </a:rPr>
              <a:t>I Encontro de Etno Biologia e Etnoecologia da Região Norte - Sociedade Brasileira de Etnobiologia e Etnoecologia - Seccional Norte, 2001, Manaus. </a:t>
            </a:r>
            <a:br>
              <a:rPr lang="pt-BR" sz="2000" smtClean="0">
                <a:solidFill>
                  <a:srgbClr val="A50021"/>
                </a:solidFill>
                <a:latin typeface="Tahoma" pitchFamily="34" charset="0"/>
              </a:rPr>
            </a:br>
            <a:r>
              <a:rPr lang="pt-BR" sz="2000" smtClean="0">
                <a:solidFill>
                  <a:srgbClr val="A50021"/>
                </a:solidFill>
                <a:latin typeface="Tahoma" pitchFamily="34" charset="0"/>
              </a:rPr>
              <a:t/>
            </a:r>
            <a:br>
              <a:rPr lang="pt-BR" sz="2000" smtClean="0">
                <a:solidFill>
                  <a:srgbClr val="A50021"/>
                </a:solidFill>
                <a:latin typeface="Tahoma" pitchFamily="34" charset="0"/>
              </a:rPr>
            </a:br>
            <a:r>
              <a:rPr lang="pt-BR" sz="2000" smtClean="0">
                <a:solidFill>
                  <a:srgbClr val="A50021"/>
                </a:solidFill>
                <a:latin typeface="Tahoma" pitchFamily="34" charset="0"/>
              </a:rPr>
              <a:t>SOUZA, MILENA RAMIRES DE</a:t>
            </a:r>
            <a:r>
              <a:rPr lang="pt-BR" sz="2400" smtClean="0">
                <a:solidFill>
                  <a:srgbClr val="A50021"/>
                </a:solidFill>
                <a:latin typeface="Tahoma" pitchFamily="34" charset="0"/>
              </a:rPr>
              <a:t/>
            </a:r>
            <a:br>
              <a:rPr lang="pt-BR" sz="2400" smtClean="0">
                <a:solidFill>
                  <a:srgbClr val="A50021"/>
                </a:solidFill>
                <a:latin typeface="Tahoma" pitchFamily="34" charset="0"/>
              </a:rPr>
            </a:br>
            <a:r>
              <a:rPr lang="pt-BR" sz="2400" smtClean="0">
                <a:solidFill>
                  <a:srgbClr val="A50021"/>
                </a:solidFill>
                <a:effectLst>
                  <a:outerShdw blurRad="38100" dist="38100" dir="2700000" algn="tl">
                    <a:srgbClr val="000000"/>
                  </a:outerShdw>
                </a:effectLst>
                <a:latin typeface="Tahoma" pitchFamily="34" charset="0"/>
              </a:rPr>
              <a:t>Etnoconhecimento caiçara e uso de recursos pesqueiros por pescadores artesanais e esportivos no Vale do Ribeira </a:t>
            </a:r>
            <a:br>
              <a:rPr lang="pt-BR" sz="2400" smtClean="0">
                <a:solidFill>
                  <a:srgbClr val="A50021"/>
                </a:solidFill>
                <a:effectLst>
                  <a:outerShdw blurRad="38100" dist="38100" dir="2700000" algn="tl">
                    <a:srgbClr val="000000"/>
                  </a:outerShdw>
                </a:effectLst>
                <a:latin typeface="Tahoma" pitchFamily="34" charset="0"/>
              </a:rPr>
            </a:br>
            <a:r>
              <a:rPr lang="pt-BR" sz="2000" smtClean="0">
                <a:solidFill>
                  <a:srgbClr val="A50021"/>
                </a:solidFill>
                <a:latin typeface="Tahoma" pitchFamily="34" charset="0"/>
              </a:rPr>
              <a:t>ESALQ-CENA/USP – PPGI-Ecologia Aplicada, 2004.</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323850" y="2852738"/>
            <a:ext cx="8569325" cy="1143000"/>
          </a:xfrm>
        </p:spPr>
        <p:txBody>
          <a:bodyPr>
            <a:normAutofit fontScale="90000"/>
          </a:bodyPr>
          <a:lstStyle/>
          <a:p>
            <a:pPr algn="l" eaLnBrk="1" hangingPunct="1">
              <a:lnSpc>
                <a:spcPct val="140000"/>
              </a:lnSpc>
              <a:defRPr/>
            </a:pPr>
            <a:r>
              <a:rPr lang="pt-BR" altLang="ja-JP" sz="2600" i="1" smtClean="0">
                <a:solidFill>
                  <a:srgbClr val="A50021"/>
                </a:solidFill>
                <a:effectLst>
                  <a:outerShdw blurRad="38100" dist="38100" dir="2700000" algn="tl">
                    <a:srgbClr val="000000"/>
                  </a:outerShdw>
                </a:effectLst>
                <a:latin typeface="Tahoma" pitchFamily="34" charset="0"/>
                <a:ea typeface="ＭＳ Ｐゴシック" charset="-128"/>
              </a:rPr>
              <a:t>Filogeografia</a:t>
            </a:r>
            <a:r>
              <a:rPr lang="pt-BR" altLang="ja-JP" sz="2200" smtClean="0">
                <a:solidFill>
                  <a:srgbClr val="A50021"/>
                </a:solidFill>
                <a:latin typeface="Tahoma" pitchFamily="34" charset="0"/>
                <a:ea typeface="ＭＳ Ｐゴシック" charset="-128"/>
              </a:rPr>
              <a:t/>
            </a:r>
            <a:br>
              <a:rPr lang="pt-BR" altLang="ja-JP" sz="2200" smtClean="0">
                <a:solidFill>
                  <a:srgbClr val="A50021"/>
                </a:solidFill>
                <a:latin typeface="Tahoma" pitchFamily="34" charset="0"/>
                <a:ea typeface="ＭＳ Ｐゴシック" charset="-128"/>
              </a:rPr>
            </a:br>
            <a:r>
              <a:rPr lang="pt-BR" altLang="ja-JP" sz="2200" smtClean="0">
                <a:solidFill>
                  <a:srgbClr val="A50021"/>
                </a:solidFill>
                <a:latin typeface="Tahoma" pitchFamily="34" charset="0"/>
                <a:ea typeface="ＭＳ Ｐゴシック" charset="-128"/>
              </a:rPr>
              <a:t/>
            </a:r>
            <a:br>
              <a:rPr lang="pt-BR" altLang="ja-JP" sz="2200" smtClean="0">
                <a:solidFill>
                  <a:srgbClr val="A50021"/>
                </a:solidFill>
                <a:latin typeface="Tahoma" pitchFamily="34" charset="0"/>
                <a:ea typeface="ＭＳ Ｐゴシック" charset="-128"/>
              </a:rPr>
            </a:br>
            <a:r>
              <a:rPr lang="pt-BR" altLang="ja-JP" sz="2200" smtClean="0">
                <a:solidFill>
                  <a:srgbClr val="A50021"/>
                </a:solidFill>
                <a:latin typeface="Tahoma" pitchFamily="34" charset="0"/>
                <a:ea typeface="ＭＳ Ｐゴシック" charset="-128"/>
              </a:rPr>
              <a:t/>
            </a:r>
            <a:br>
              <a:rPr lang="pt-BR" altLang="ja-JP" sz="2200" smtClean="0">
                <a:solidFill>
                  <a:srgbClr val="A50021"/>
                </a:solidFill>
                <a:latin typeface="Tahoma" pitchFamily="34" charset="0"/>
                <a:ea typeface="ＭＳ Ｐゴシック" charset="-128"/>
              </a:rPr>
            </a:br>
            <a:r>
              <a:rPr lang="pt-BR" altLang="ja-JP" sz="2200" smtClean="0">
                <a:solidFill>
                  <a:srgbClr val="A50021"/>
                </a:solidFill>
                <a:latin typeface="Tahoma" pitchFamily="34" charset="0"/>
                <a:ea typeface="ＭＳ Ｐゴシック" charset="-128"/>
              </a:rPr>
              <a:t>Estuda os componentes históricos e filogenéticos das distribuições espaciais das linhagens gênicas</a:t>
            </a:r>
            <a:br>
              <a:rPr lang="pt-BR" altLang="ja-JP" sz="2200" smtClean="0">
                <a:solidFill>
                  <a:srgbClr val="A50021"/>
                </a:solidFill>
                <a:latin typeface="Tahoma" pitchFamily="34" charset="0"/>
                <a:ea typeface="ＭＳ Ｐゴシック" charset="-128"/>
              </a:rPr>
            </a:br>
            <a:r>
              <a:rPr lang="pt-BR" altLang="ja-JP" sz="2200" smtClean="0">
                <a:solidFill>
                  <a:srgbClr val="A50021"/>
                </a:solidFill>
                <a:latin typeface="Tahoma" pitchFamily="34" charset="0"/>
                <a:ea typeface="ＭＳ Ｐゴシック" charset="-128"/>
              </a:rPr>
              <a:t/>
            </a:r>
            <a:br>
              <a:rPr lang="pt-BR" altLang="ja-JP" sz="2200" smtClean="0">
                <a:solidFill>
                  <a:srgbClr val="A50021"/>
                </a:solidFill>
                <a:latin typeface="Tahoma" pitchFamily="34" charset="0"/>
                <a:ea typeface="ＭＳ Ｐゴシック" charset="-128"/>
              </a:rPr>
            </a:br>
            <a:r>
              <a:rPr lang="pt-BR" altLang="ja-JP" sz="2200" smtClean="0">
                <a:solidFill>
                  <a:srgbClr val="A50021"/>
                </a:solidFill>
                <a:latin typeface="Tahoma" pitchFamily="34" charset="0"/>
                <a:ea typeface="ＭＳ Ｐゴシック" charset="-128"/>
              </a:rPr>
              <a:t/>
            </a:r>
            <a:br>
              <a:rPr lang="pt-BR" altLang="ja-JP" sz="2200" smtClean="0">
                <a:solidFill>
                  <a:srgbClr val="A50021"/>
                </a:solidFill>
                <a:latin typeface="Tahoma" pitchFamily="34" charset="0"/>
                <a:ea typeface="ＭＳ Ｐゴシック" charset="-128"/>
              </a:rPr>
            </a:br>
            <a:r>
              <a:rPr lang="pt-BR" altLang="ja-JP" sz="2200" smtClean="0">
                <a:solidFill>
                  <a:srgbClr val="A50021"/>
                </a:solidFill>
                <a:latin typeface="Tahoma" pitchFamily="34" charset="0"/>
                <a:ea typeface="ＭＳ Ｐゴシック" charset="-128"/>
              </a:rPr>
              <a:t>Estuda os princípios e processos que governam a distribuição geográfica de linhagens genealógicas</a:t>
            </a:r>
            <a:r>
              <a:rPr lang="pt-BR" altLang="ja-JP" sz="2200" b="1" i="1" smtClean="0">
                <a:solidFill>
                  <a:srgbClr val="A50021"/>
                </a:solidFill>
                <a:latin typeface="Tahoma" pitchFamily="34" charset="0"/>
                <a:ea typeface="ＭＳ Ｐゴシック" charset="-128"/>
              </a:rPr>
              <a:t>, </a:t>
            </a:r>
            <a:r>
              <a:rPr lang="pt-BR" altLang="ja-JP" sz="2200" smtClean="0">
                <a:solidFill>
                  <a:srgbClr val="A50021"/>
                </a:solidFill>
                <a:latin typeface="Tahoma" pitchFamily="34" charset="0"/>
                <a:ea typeface="ＭＳ Ｐゴシック" charset="-128"/>
              </a:rPr>
              <a:t>especialmente aquelas entre espécies próximas ou dentro das espécies.</a:t>
            </a:r>
            <a:br>
              <a:rPr lang="pt-BR" altLang="ja-JP" sz="2200" smtClean="0">
                <a:solidFill>
                  <a:srgbClr val="A50021"/>
                </a:solidFill>
                <a:latin typeface="Tahoma" pitchFamily="34" charset="0"/>
                <a:ea typeface="ＭＳ Ｐゴシック" charset="-128"/>
              </a:rPr>
            </a:br>
            <a:endParaRPr lang="pt-BR" sz="2200" smtClean="0">
              <a:solidFill>
                <a:srgbClr val="A50021"/>
              </a:solidFill>
              <a:latin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323850" y="2852738"/>
            <a:ext cx="8569325" cy="1143000"/>
          </a:xfrm>
        </p:spPr>
        <p:txBody>
          <a:bodyPr>
            <a:normAutofit fontScale="90000"/>
          </a:bodyPr>
          <a:lstStyle/>
          <a:p>
            <a:pPr algn="l" eaLnBrk="1" hangingPunct="1">
              <a:lnSpc>
                <a:spcPct val="140000"/>
              </a:lnSpc>
            </a:pPr>
            <a:r>
              <a:rPr lang="pt-BR" altLang="ja-JP" sz="2600" smtClean="0">
                <a:solidFill>
                  <a:srgbClr val="A50021"/>
                </a:solidFill>
                <a:latin typeface="Tahoma" pitchFamily="34" charset="0"/>
                <a:ea typeface="ＭＳ Ｐゴシック" charset="-128"/>
              </a:rPr>
              <a:t>Filogeografia – metodologias</a:t>
            </a:r>
            <a:br>
              <a:rPr lang="pt-BR" altLang="ja-JP" sz="2600" smtClean="0">
                <a:solidFill>
                  <a:srgbClr val="A50021"/>
                </a:solidFill>
                <a:latin typeface="Tahoma" pitchFamily="34" charset="0"/>
                <a:ea typeface="ＭＳ Ｐゴシック" charset="-128"/>
              </a:rPr>
            </a:br>
            <a:r>
              <a:rPr lang="pt-BR" altLang="ja-JP" sz="2600" smtClean="0">
                <a:solidFill>
                  <a:srgbClr val="A50021"/>
                </a:solidFill>
                <a:latin typeface="Tahoma" pitchFamily="34" charset="0"/>
                <a:ea typeface="ＭＳ Ｐゴシック" charset="-128"/>
              </a:rPr>
              <a:t/>
            </a:r>
            <a:br>
              <a:rPr lang="pt-BR" altLang="ja-JP" sz="2600" smtClean="0">
                <a:solidFill>
                  <a:srgbClr val="A50021"/>
                </a:solidFill>
                <a:latin typeface="Tahoma" pitchFamily="34" charset="0"/>
                <a:ea typeface="ＭＳ Ｐゴシック" charset="-128"/>
              </a:rPr>
            </a:br>
            <a:r>
              <a:rPr lang="pt-BR" altLang="ja-JP" sz="2600" smtClean="0">
                <a:solidFill>
                  <a:srgbClr val="A50021"/>
                </a:solidFill>
                <a:latin typeface="Tahoma" pitchFamily="34" charset="0"/>
                <a:ea typeface="ＭＳ Ｐゴシック" charset="-128"/>
              </a:rPr>
              <a:t>Pela comparação de seqüências de DNA de indivíduos através da distribuição geográfica de uma espécie, podemos reconstruir as genealogias dos genes, ou árvores genéticas, que refletem as relações evolutivas entre populações</a:t>
            </a:r>
            <a:br>
              <a:rPr lang="pt-BR" altLang="ja-JP" sz="2600" smtClean="0">
                <a:solidFill>
                  <a:srgbClr val="A50021"/>
                </a:solidFill>
                <a:latin typeface="Tahoma" pitchFamily="34" charset="0"/>
                <a:ea typeface="ＭＳ Ｐゴシック" charset="-128"/>
              </a:rPr>
            </a:br>
            <a:r>
              <a:rPr lang="pt-BR" altLang="ja-JP" sz="2600" smtClean="0">
                <a:solidFill>
                  <a:srgbClr val="A50021"/>
                </a:solidFill>
                <a:latin typeface="Tahoma" pitchFamily="34" charset="0"/>
                <a:ea typeface="ＭＳ Ｐゴシック" charset="-128"/>
              </a:rPr>
              <a:t/>
            </a:r>
            <a:br>
              <a:rPr lang="pt-BR" altLang="ja-JP" sz="2600" smtClean="0">
                <a:solidFill>
                  <a:srgbClr val="A50021"/>
                </a:solidFill>
                <a:latin typeface="Tahoma" pitchFamily="34" charset="0"/>
                <a:ea typeface="ＭＳ Ｐゴシック" charset="-128"/>
              </a:rPr>
            </a:br>
            <a:r>
              <a:rPr lang="pt-BR" altLang="ja-JP" sz="2600" smtClean="0">
                <a:solidFill>
                  <a:srgbClr val="A50021"/>
                </a:solidFill>
                <a:latin typeface="Tahoma" pitchFamily="34" charset="0"/>
                <a:ea typeface="ＭＳ Ｐゴシック" charset="-128"/>
              </a:rPr>
              <a:t>Análise espacial das linhagens dos genes: comportamento, morfologia, moléculas</a:t>
            </a:r>
            <a:endParaRPr lang="pt-BR" sz="2600" smtClean="0">
              <a:solidFill>
                <a:srgbClr val="A50021"/>
              </a:solidFill>
              <a:latin typeface="Tahom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323850" y="2852738"/>
            <a:ext cx="8569325" cy="1143000"/>
          </a:xfrm>
        </p:spPr>
        <p:txBody>
          <a:bodyPr>
            <a:normAutofit fontScale="90000"/>
          </a:bodyPr>
          <a:lstStyle/>
          <a:p>
            <a:pPr algn="l" eaLnBrk="1" hangingPunct="1">
              <a:lnSpc>
                <a:spcPct val="140000"/>
              </a:lnSpc>
              <a:defRPr/>
            </a:pPr>
            <a:r>
              <a:rPr lang="en-US" altLang="ja-JP" sz="2600" i="1" smtClean="0">
                <a:solidFill>
                  <a:srgbClr val="A50021"/>
                </a:solidFill>
                <a:effectLst>
                  <a:outerShdw blurRad="38100" dist="38100" dir="2700000" algn="tl">
                    <a:srgbClr val="000000"/>
                  </a:outerShdw>
                </a:effectLst>
                <a:latin typeface="Tahoma" pitchFamily="34" charset="0"/>
                <a:ea typeface="ＭＳ Ｐゴシック" charset="-128"/>
              </a:rPr>
              <a:t>Técnicas</a:t>
            </a:r>
            <a:r>
              <a:rPr lang="en-US" altLang="ja-JP" sz="2600" smtClean="0">
                <a:solidFill>
                  <a:srgbClr val="A50021"/>
                </a:solidFill>
                <a:latin typeface="Tahoma" pitchFamily="34" charset="0"/>
                <a:ea typeface="ＭＳ Ｐゴシック" charset="-128"/>
              </a:rPr>
              <a:t/>
            </a:r>
            <a:br>
              <a:rPr lang="en-US" altLang="ja-JP" sz="2600" smtClean="0">
                <a:solidFill>
                  <a:srgbClr val="A50021"/>
                </a:solidFill>
                <a:latin typeface="Tahoma" pitchFamily="34" charset="0"/>
                <a:ea typeface="ＭＳ Ｐゴシック" charset="-128"/>
              </a:rPr>
            </a:br>
            <a:r>
              <a:rPr lang="en-US" altLang="ja-JP" sz="2200" smtClean="0">
                <a:solidFill>
                  <a:srgbClr val="A50021"/>
                </a:solidFill>
                <a:latin typeface="Tahoma" pitchFamily="34" charset="0"/>
                <a:ea typeface="ＭＳ Ｐゴシック" charset="-128"/>
              </a:rPr>
              <a:t/>
            </a:r>
            <a:br>
              <a:rPr lang="en-US" altLang="ja-JP" sz="2200" smtClean="0">
                <a:solidFill>
                  <a:srgbClr val="A50021"/>
                </a:solidFill>
                <a:latin typeface="Tahoma" pitchFamily="34" charset="0"/>
                <a:ea typeface="ＭＳ Ｐゴシック" charset="-128"/>
              </a:rPr>
            </a:br>
            <a:r>
              <a:rPr lang="en-US" altLang="ja-JP" sz="2600" smtClean="0">
                <a:solidFill>
                  <a:srgbClr val="A50021"/>
                </a:solidFill>
                <a:latin typeface="Tahoma" pitchFamily="34" charset="0"/>
                <a:ea typeface="ＭＳ Ｐゴシック" charset="-128"/>
              </a:rPr>
              <a:t>RAPD (Random Amplification of Polymorphic DNA)</a:t>
            </a:r>
            <a:br>
              <a:rPr lang="en-US" altLang="ja-JP" sz="2600" smtClean="0">
                <a:solidFill>
                  <a:srgbClr val="A50021"/>
                </a:solidFill>
                <a:latin typeface="Tahoma" pitchFamily="34" charset="0"/>
                <a:ea typeface="ＭＳ Ｐゴシック" charset="-128"/>
              </a:rPr>
            </a:br>
            <a:r>
              <a:rPr lang="en-US" altLang="ja-JP" sz="1200" smtClean="0">
                <a:solidFill>
                  <a:srgbClr val="A50021"/>
                </a:solidFill>
                <a:latin typeface="Tahoma" pitchFamily="34" charset="0"/>
                <a:ea typeface="ＭＳ Ｐゴシック" charset="-128"/>
              </a:rPr>
              <a:t/>
            </a:r>
            <a:br>
              <a:rPr lang="en-US" altLang="ja-JP" sz="1200" smtClean="0">
                <a:solidFill>
                  <a:srgbClr val="A50021"/>
                </a:solidFill>
                <a:latin typeface="Tahoma" pitchFamily="34" charset="0"/>
                <a:ea typeface="ＭＳ Ｐゴシック" charset="-128"/>
              </a:rPr>
            </a:br>
            <a:r>
              <a:rPr lang="en-US" altLang="ja-JP" sz="2600" smtClean="0">
                <a:solidFill>
                  <a:srgbClr val="A50021"/>
                </a:solidFill>
                <a:latin typeface="Tahoma" pitchFamily="34" charset="0"/>
                <a:ea typeface="ＭＳ Ｐゴシック" charset="-128"/>
              </a:rPr>
              <a:t>RFLP (Restriction Fragment Lenght Polymorphism)</a:t>
            </a:r>
            <a:r>
              <a:rPr lang="pt-BR" altLang="ja-JP" sz="2600" smtClean="0">
                <a:solidFill>
                  <a:srgbClr val="A50021"/>
                </a:solidFill>
                <a:latin typeface="Tahoma" pitchFamily="34" charset="0"/>
                <a:ea typeface="ＭＳ Ｐゴシック" charset="-128"/>
              </a:rPr>
              <a:t/>
            </a:r>
            <a:br>
              <a:rPr lang="pt-BR" altLang="ja-JP" sz="2600" smtClean="0">
                <a:solidFill>
                  <a:srgbClr val="A50021"/>
                </a:solidFill>
                <a:latin typeface="Tahoma" pitchFamily="34" charset="0"/>
                <a:ea typeface="ＭＳ Ｐゴシック" charset="-128"/>
              </a:rPr>
            </a:br>
            <a:r>
              <a:rPr lang="pt-BR" altLang="ja-JP" sz="1200" smtClean="0">
                <a:solidFill>
                  <a:srgbClr val="A50021"/>
                </a:solidFill>
                <a:latin typeface="Tahoma" pitchFamily="34" charset="0"/>
                <a:ea typeface="ＭＳ Ｐゴシック" charset="-128"/>
              </a:rPr>
              <a:t/>
            </a:r>
            <a:br>
              <a:rPr lang="pt-BR" altLang="ja-JP" sz="1200" smtClean="0">
                <a:solidFill>
                  <a:srgbClr val="A50021"/>
                </a:solidFill>
                <a:latin typeface="Tahoma" pitchFamily="34" charset="0"/>
                <a:ea typeface="ＭＳ Ｐゴシック" charset="-128"/>
              </a:rPr>
            </a:br>
            <a:r>
              <a:rPr lang="pt-BR" altLang="ja-JP" sz="2600" smtClean="0">
                <a:solidFill>
                  <a:srgbClr val="A50021"/>
                </a:solidFill>
                <a:latin typeface="Tahoma" pitchFamily="34" charset="0"/>
                <a:ea typeface="ＭＳ Ｐゴシック" charset="-128"/>
              </a:rPr>
              <a:t>Seqüenciamento</a:t>
            </a:r>
            <a:br>
              <a:rPr lang="pt-BR" altLang="ja-JP" sz="2600" smtClean="0">
                <a:solidFill>
                  <a:srgbClr val="A50021"/>
                </a:solidFill>
                <a:latin typeface="Tahoma" pitchFamily="34" charset="0"/>
                <a:ea typeface="ＭＳ Ｐゴシック" charset="-128"/>
              </a:rPr>
            </a:br>
            <a:r>
              <a:rPr lang="pt-BR" altLang="ja-JP" sz="1200" smtClean="0">
                <a:solidFill>
                  <a:srgbClr val="A50021"/>
                </a:solidFill>
                <a:latin typeface="Tahoma" pitchFamily="34" charset="0"/>
                <a:ea typeface="ＭＳ Ｐゴシック" charset="-128"/>
              </a:rPr>
              <a:t/>
            </a:r>
            <a:br>
              <a:rPr lang="pt-BR" altLang="ja-JP" sz="1200" smtClean="0">
                <a:solidFill>
                  <a:srgbClr val="A50021"/>
                </a:solidFill>
                <a:latin typeface="Tahoma" pitchFamily="34" charset="0"/>
                <a:ea typeface="ＭＳ Ｐゴシック" charset="-128"/>
              </a:rPr>
            </a:br>
            <a:r>
              <a:rPr lang="pt-BR" altLang="ja-JP" sz="2600" smtClean="0">
                <a:solidFill>
                  <a:srgbClr val="A50021"/>
                </a:solidFill>
                <a:latin typeface="Tahoma" pitchFamily="34" charset="0"/>
                <a:ea typeface="ＭＳ Ｐゴシック" charset="-128"/>
              </a:rPr>
              <a:t>Relógio molecular</a:t>
            </a:r>
            <a:br>
              <a:rPr lang="pt-BR" altLang="ja-JP" sz="2600" smtClean="0">
                <a:solidFill>
                  <a:srgbClr val="A50021"/>
                </a:solidFill>
                <a:latin typeface="Tahoma" pitchFamily="34" charset="0"/>
                <a:ea typeface="ＭＳ Ｐゴシック" charset="-128"/>
              </a:rPr>
            </a:br>
            <a:r>
              <a:rPr lang="pt-BR" altLang="ja-JP" sz="2600" smtClean="0">
                <a:solidFill>
                  <a:srgbClr val="A50021"/>
                </a:solidFill>
                <a:latin typeface="Tahoma" pitchFamily="34" charset="0"/>
                <a:ea typeface="ＭＳ Ｐゴシック" charset="-128"/>
              </a:rPr>
              <a:t>Taxa= número de diferenças genéticas / 2x o tempo de divergência de A e B</a:t>
            </a:r>
            <a:endParaRPr lang="pt-BR" sz="2600" smtClean="0">
              <a:solidFill>
                <a:srgbClr val="A50021"/>
              </a:solidFill>
              <a:latin typeface="Tahom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323850" y="2852738"/>
            <a:ext cx="8569325" cy="1143000"/>
          </a:xfrm>
        </p:spPr>
        <p:txBody>
          <a:bodyPr>
            <a:normAutofit fontScale="90000"/>
          </a:bodyPr>
          <a:lstStyle/>
          <a:p>
            <a:pPr algn="l" eaLnBrk="1" hangingPunct="1">
              <a:lnSpc>
                <a:spcPct val="140000"/>
              </a:lnSpc>
              <a:defRPr/>
            </a:pPr>
            <a:r>
              <a:rPr lang="pt-BR" altLang="ja-JP" sz="2600" smtClean="0">
                <a:solidFill>
                  <a:srgbClr val="A50021"/>
                </a:solidFill>
                <a:effectLst>
                  <a:outerShdw blurRad="38100" dist="38100" dir="2700000" algn="tl">
                    <a:srgbClr val="000000"/>
                  </a:outerShdw>
                </a:effectLst>
                <a:latin typeface="Tahoma" pitchFamily="34" charset="0"/>
                <a:ea typeface="ＭＳ Ｐゴシック" charset="-128"/>
              </a:rPr>
              <a:t>Para que serve a filogeografia ?</a:t>
            </a:r>
            <a:br>
              <a:rPr lang="pt-BR" altLang="ja-JP" sz="2600" smtClean="0">
                <a:solidFill>
                  <a:srgbClr val="A50021"/>
                </a:solidFill>
                <a:effectLst>
                  <a:outerShdw blurRad="38100" dist="38100" dir="2700000" algn="tl">
                    <a:srgbClr val="000000"/>
                  </a:outerShdw>
                </a:effectLst>
                <a:latin typeface="Tahoma" pitchFamily="34" charset="0"/>
                <a:ea typeface="ＭＳ Ｐゴシック" charset="-128"/>
              </a:rPr>
            </a:br>
            <a:r>
              <a:rPr lang="pt-BR" altLang="ja-JP" sz="2600" smtClean="0">
                <a:solidFill>
                  <a:srgbClr val="A50021"/>
                </a:solidFill>
                <a:latin typeface="Tahoma" pitchFamily="34" charset="0"/>
                <a:ea typeface="ＭＳ Ｐゴシック" charset="-128"/>
              </a:rPr>
              <a:t/>
            </a:r>
            <a:br>
              <a:rPr lang="pt-BR" altLang="ja-JP" sz="2600" smtClean="0">
                <a:solidFill>
                  <a:srgbClr val="A50021"/>
                </a:solidFill>
                <a:latin typeface="Tahoma" pitchFamily="34" charset="0"/>
                <a:ea typeface="ＭＳ Ｐゴシック" charset="-128"/>
              </a:rPr>
            </a:br>
            <a:r>
              <a:rPr lang="pt-BR" altLang="ja-JP" sz="2600" smtClean="0">
                <a:solidFill>
                  <a:srgbClr val="A50021"/>
                </a:solidFill>
                <a:latin typeface="Tahoma" pitchFamily="34" charset="0"/>
                <a:ea typeface="ＭＳ Ｐゴシック" charset="-128"/>
              </a:rPr>
              <a:t>Impacto antropogênico: </a:t>
            </a:r>
            <a:br>
              <a:rPr lang="pt-BR" altLang="ja-JP" sz="2600" smtClean="0">
                <a:solidFill>
                  <a:srgbClr val="A50021"/>
                </a:solidFill>
                <a:latin typeface="Tahoma" pitchFamily="34" charset="0"/>
                <a:ea typeface="ＭＳ Ｐゴシック" charset="-128"/>
              </a:rPr>
            </a:br>
            <a:r>
              <a:rPr lang="pt-BR" altLang="ja-JP" sz="2600" smtClean="0">
                <a:solidFill>
                  <a:srgbClr val="A50021"/>
                </a:solidFill>
                <a:latin typeface="Tahoma" pitchFamily="34" charset="0"/>
                <a:ea typeface="ＭＳ Ｐゴシック" charset="-128"/>
              </a:rPr>
              <a:t>Elefante asiático (</a:t>
            </a:r>
            <a:r>
              <a:rPr lang="pt-BR" altLang="ja-JP" sz="2600" i="1" smtClean="0">
                <a:solidFill>
                  <a:srgbClr val="A50021"/>
                </a:solidFill>
                <a:latin typeface="Tahoma" pitchFamily="34" charset="0"/>
                <a:ea typeface="ＭＳ Ｐゴシック" charset="-128"/>
              </a:rPr>
              <a:t>Elephas maximus</a:t>
            </a:r>
            <a:r>
              <a:rPr lang="pt-BR" altLang="ja-JP" sz="2600" smtClean="0">
                <a:solidFill>
                  <a:srgbClr val="A50021"/>
                </a:solidFill>
                <a:latin typeface="Tahoma" pitchFamily="34" charset="0"/>
                <a:ea typeface="ＭＳ Ｐゴシック" charset="-128"/>
              </a:rPr>
              <a:t>)</a:t>
            </a:r>
            <a:br>
              <a:rPr lang="pt-BR" altLang="ja-JP" sz="2600" smtClean="0">
                <a:solidFill>
                  <a:srgbClr val="A50021"/>
                </a:solidFill>
                <a:latin typeface="Tahoma" pitchFamily="34" charset="0"/>
                <a:ea typeface="ＭＳ Ｐゴシック" charset="-128"/>
              </a:rPr>
            </a:br>
            <a:r>
              <a:rPr lang="pt-BR" altLang="ja-JP" sz="2600" smtClean="0">
                <a:solidFill>
                  <a:srgbClr val="A50021"/>
                </a:solidFill>
                <a:latin typeface="Tahoma" pitchFamily="34" charset="0"/>
                <a:ea typeface="ＭＳ Ｐゴシック" charset="-128"/>
              </a:rPr>
              <a:t/>
            </a:r>
            <a:br>
              <a:rPr lang="pt-BR" altLang="ja-JP" sz="2600" smtClean="0">
                <a:solidFill>
                  <a:srgbClr val="A50021"/>
                </a:solidFill>
                <a:latin typeface="Tahoma" pitchFamily="34" charset="0"/>
                <a:ea typeface="ＭＳ Ｐゴシック" charset="-128"/>
              </a:rPr>
            </a:br>
            <a:r>
              <a:rPr lang="pt-BR" altLang="ja-JP" sz="2600" smtClean="0">
                <a:solidFill>
                  <a:srgbClr val="A50021"/>
                </a:solidFill>
                <a:latin typeface="Tahoma" pitchFamily="34" charset="0"/>
                <a:ea typeface="ＭＳ Ｐゴシック" charset="-128"/>
              </a:rPr>
              <a:t>3000-4000 anos fragmentação e redução do tamanho da população</a:t>
            </a:r>
            <a:br>
              <a:rPr lang="pt-BR" altLang="ja-JP" sz="2600" smtClean="0">
                <a:solidFill>
                  <a:srgbClr val="A50021"/>
                </a:solidFill>
                <a:latin typeface="Tahoma" pitchFamily="34" charset="0"/>
                <a:ea typeface="ＭＳ Ｐゴシック" charset="-128"/>
              </a:rPr>
            </a:br>
            <a:r>
              <a:rPr lang="pt-BR" altLang="ja-JP" sz="2600" smtClean="0">
                <a:solidFill>
                  <a:srgbClr val="A50021"/>
                </a:solidFill>
                <a:latin typeface="Tahoma" pitchFamily="34" charset="0"/>
                <a:ea typeface="ＭＳ Ｐゴシック" charset="-128"/>
              </a:rPr>
              <a:t/>
            </a:r>
            <a:br>
              <a:rPr lang="pt-BR" altLang="ja-JP" sz="2600" smtClean="0">
                <a:solidFill>
                  <a:srgbClr val="A50021"/>
                </a:solidFill>
                <a:latin typeface="Tahoma" pitchFamily="34" charset="0"/>
                <a:ea typeface="ＭＳ Ｐゴシック" charset="-128"/>
              </a:rPr>
            </a:br>
            <a:r>
              <a:rPr lang="pt-BR" altLang="ja-JP" sz="2600" smtClean="0">
                <a:solidFill>
                  <a:srgbClr val="A50021"/>
                </a:solidFill>
                <a:latin typeface="Tahoma" pitchFamily="34" charset="0"/>
                <a:ea typeface="ＭＳ Ｐゴシック" charset="-128"/>
              </a:rPr>
              <a:t>Atualmente 55 mil indivíduos</a:t>
            </a:r>
            <a:br>
              <a:rPr lang="pt-BR" altLang="ja-JP" sz="2600" smtClean="0">
                <a:solidFill>
                  <a:srgbClr val="A50021"/>
                </a:solidFill>
                <a:latin typeface="Tahoma" pitchFamily="34" charset="0"/>
                <a:ea typeface="ＭＳ Ｐゴシック" charset="-128"/>
              </a:rPr>
            </a:br>
            <a:endParaRPr lang="pt-BR" sz="1800" smtClean="0">
              <a:solidFill>
                <a:srgbClr val="A50021"/>
              </a:solidFill>
              <a:latin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323850" y="2852738"/>
            <a:ext cx="8569325" cy="1143000"/>
          </a:xfrm>
        </p:spPr>
        <p:txBody>
          <a:bodyPr>
            <a:normAutofit fontScale="90000"/>
          </a:bodyPr>
          <a:lstStyle/>
          <a:p>
            <a:pPr algn="l" eaLnBrk="1" hangingPunct="1">
              <a:lnSpc>
                <a:spcPct val="140000"/>
              </a:lnSpc>
            </a:pPr>
            <a:r>
              <a:rPr lang="pt-BR" altLang="ja-JP" sz="2600" smtClean="0">
                <a:solidFill>
                  <a:srgbClr val="A50021"/>
                </a:solidFill>
                <a:latin typeface="Tahoma" pitchFamily="34" charset="0"/>
                <a:ea typeface="ＭＳ Ｐゴシック" charset="-128"/>
              </a:rPr>
              <a:t>Impacto antropogênico afetou a variação genética e a estrutura populacional?</a:t>
            </a:r>
            <a:br>
              <a:rPr lang="pt-BR" altLang="ja-JP" sz="2600" smtClean="0">
                <a:solidFill>
                  <a:srgbClr val="A50021"/>
                </a:solidFill>
                <a:latin typeface="Tahoma" pitchFamily="34" charset="0"/>
                <a:ea typeface="ＭＳ Ｐゴシック" charset="-128"/>
              </a:rPr>
            </a:br>
            <a:r>
              <a:rPr lang="pt-BR" altLang="ja-JP" sz="2600" smtClean="0">
                <a:solidFill>
                  <a:srgbClr val="A50021"/>
                </a:solidFill>
                <a:latin typeface="Tahoma" pitchFamily="34" charset="0"/>
                <a:ea typeface="ＭＳ Ｐゴシック" charset="-128"/>
              </a:rPr>
              <a:t/>
            </a:r>
            <a:br>
              <a:rPr lang="pt-BR" altLang="ja-JP" sz="2600" smtClean="0">
                <a:solidFill>
                  <a:srgbClr val="A50021"/>
                </a:solidFill>
                <a:latin typeface="Tahoma" pitchFamily="34" charset="0"/>
                <a:ea typeface="ＭＳ Ｐゴシック" charset="-128"/>
              </a:rPr>
            </a:br>
            <a:r>
              <a:rPr lang="pt-BR" altLang="ja-JP" sz="2600" smtClean="0">
                <a:solidFill>
                  <a:srgbClr val="A50021"/>
                </a:solidFill>
                <a:latin typeface="Tahoma" pitchFamily="34" charset="0"/>
                <a:ea typeface="ＭＳ Ｐゴシック" charset="-128"/>
              </a:rPr>
              <a:t>Filogeografia combinada com a paleontologia, geologia e história humana para criar cenários evolutivos</a:t>
            </a:r>
            <a:br>
              <a:rPr lang="pt-BR" altLang="ja-JP" sz="2600" smtClean="0">
                <a:solidFill>
                  <a:srgbClr val="A50021"/>
                </a:solidFill>
                <a:latin typeface="Tahoma" pitchFamily="34" charset="0"/>
                <a:ea typeface="ＭＳ Ｐゴシック" charset="-128"/>
              </a:rPr>
            </a:br>
            <a:r>
              <a:rPr lang="pt-BR" altLang="ja-JP" sz="2600" smtClean="0">
                <a:solidFill>
                  <a:srgbClr val="A50021"/>
                </a:solidFill>
                <a:latin typeface="Tahoma" pitchFamily="34" charset="0"/>
                <a:ea typeface="ＭＳ Ｐゴシック" charset="-128"/>
              </a:rPr>
              <a:t/>
            </a:r>
            <a:br>
              <a:rPr lang="pt-BR" altLang="ja-JP" sz="2600" smtClean="0">
                <a:solidFill>
                  <a:srgbClr val="A50021"/>
                </a:solidFill>
                <a:latin typeface="Tahoma" pitchFamily="34" charset="0"/>
                <a:ea typeface="ＭＳ Ｐゴシック" charset="-128"/>
              </a:rPr>
            </a:br>
            <a:r>
              <a:rPr lang="pt-BR" altLang="ja-JP" sz="2600" smtClean="0">
                <a:solidFill>
                  <a:srgbClr val="A50021"/>
                </a:solidFill>
                <a:latin typeface="Tahoma" pitchFamily="34" charset="0"/>
                <a:ea typeface="ＭＳ Ｐゴシック" charset="-128"/>
              </a:rPr>
              <a:t>Genealogia dos Genes e sua associação com a distribuição geográfica</a:t>
            </a:r>
            <a:br>
              <a:rPr lang="pt-BR" altLang="ja-JP" sz="2600" smtClean="0">
                <a:solidFill>
                  <a:srgbClr val="A50021"/>
                </a:solidFill>
                <a:latin typeface="Tahoma" pitchFamily="34" charset="0"/>
                <a:ea typeface="ＭＳ Ｐゴシック" charset="-128"/>
              </a:rPr>
            </a:br>
            <a:r>
              <a:rPr lang="pt-BR" altLang="ja-JP" sz="2600" smtClean="0">
                <a:solidFill>
                  <a:srgbClr val="A50021"/>
                </a:solidFill>
                <a:latin typeface="Tahoma" pitchFamily="34" charset="0"/>
                <a:ea typeface="ＭＳ Ｐゴシック" charset="-128"/>
              </a:rPr>
              <a:t>---------------------------------------------------------------------</a:t>
            </a:r>
            <a:br>
              <a:rPr lang="pt-BR" altLang="ja-JP" sz="2600" smtClean="0">
                <a:solidFill>
                  <a:srgbClr val="A50021"/>
                </a:solidFill>
                <a:latin typeface="Tahoma" pitchFamily="34" charset="0"/>
                <a:ea typeface="ＭＳ Ｐゴシック" charset="-128"/>
              </a:rPr>
            </a:br>
            <a:r>
              <a:rPr lang="pt-BR" altLang="ja-JP" sz="1800" smtClean="0">
                <a:solidFill>
                  <a:srgbClr val="A50021"/>
                </a:solidFill>
                <a:latin typeface="Tahoma" pitchFamily="34" charset="0"/>
                <a:ea typeface="ＭＳ Ｐゴシック" charset="-128"/>
              </a:rPr>
              <a:t>Fonte: </a:t>
            </a:r>
            <a:r>
              <a:rPr lang="pt-BR" altLang="ja-JP" sz="1800" smtClean="0">
                <a:solidFill>
                  <a:srgbClr val="A50021"/>
                </a:solidFill>
                <a:latin typeface="Tahoma" pitchFamily="34" charset="0"/>
                <a:ea typeface="ＭＳ Ｐゴシック" charset="-128"/>
                <a:hlinkClick r:id="rId2"/>
              </a:rPr>
              <a:t/>
            </a:r>
            <a:br>
              <a:rPr lang="pt-BR" altLang="ja-JP" sz="1800" smtClean="0">
                <a:solidFill>
                  <a:srgbClr val="A50021"/>
                </a:solidFill>
                <a:latin typeface="Tahoma" pitchFamily="34" charset="0"/>
                <a:ea typeface="ＭＳ Ｐゴシック" charset="-128"/>
                <a:hlinkClick r:id="rId2"/>
              </a:rPr>
            </a:br>
            <a:r>
              <a:rPr lang="pt-BR" altLang="ja-JP" sz="1800" smtClean="0">
                <a:solidFill>
                  <a:srgbClr val="A50021"/>
                </a:solidFill>
                <a:latin typeface="Tahoma" pitchFamily="34" charset="0"/>
                <a:ea typeface="ＭＳ Ｐゴシック" charset="-128"/>
                <a:hlinkClick r:id="rId2"/>
              </a:rPr>
              <a:t>FILOPAR</a:t>
            </a:r>
            <a:r>
              <a:rPr lang="pt-BR" altLang="ja-JP" sz="1800" smtClean="0">
                <a:solidFill>
                  <a:srgbClr val="A50021"/>
                </a:solidFill>
                <a:latin typeface="Tahoma" pitchFamily="34" charset="0"/>
                <a:ea typeface="ＭＳ Ｐゴシック" charset="-128"/>
              </a:rPr>
              <a:t> </a:t>
            </a:r>
            <a:r>
              <a:rPr lang="pt-BR" altLang="ja-JP" sz="1800" i="1" smtClean="0">
                <a:solidFill>
                  <a:srgbClr val="A50021"/>
                </a:solidFill>
                <a:latin typeface="Tahoma" pitchFamily="34" charset="0"/>
                <a:ea typeface="ＭＳ Ｐゴシック" charset="-128"/>
              </a:rPr>
              <a:t>- </a:t>
            </a:r>
            <a:r>
              <a:rPr lang="pt-BR" altLang="ja-JP" sz="1800" smtClean="0">
                <a:solidFill>
                  <a:srgbClr val="A50021"/>
                </a:solidFill>
                <a:latin typeface="Tahoma" pitchFamily="34" charset="0"/>
                <a:ea typeface="ＭＳ Ｐゴシック" charset="-128"/>
              </a:rPr>
              <a:t>Bases Históricas para Manejo Ambiental da Planície Costeira do Estado do Paraná: Barreiras, Filogeografia Populacional e Variabilidade Genética. s/d</a:t>
            </a:r>
            <a:endParaRPr lang="pt-BR" sz="1800" smtClean="0">
              <a:solidFill>
                <a:srgbClr val="A50021"/>
              </a:solidFill>
              <a:latin typeface="Tahom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323850" y="2852738"/>
            <a:ext cx="8569325" cy="1143000"/>
          </a:xfrm>
        </p:spPr>
        <p:txBody>
          <a:bodyPr>
            <a:normAutofit fontScale="90000"/>
          </a:bodyPr>
          <a:lstStyle/>
          <a:p>
            <a:pPr algn="l" eaLnBrk="1" hangingPunct="1">
              <a:lnSpc>
                <a:spcPct val="140000"/>
              </a:lnSpc>
              <a:defRPr/>
            </a:pPr>
            <a:r>
              <a:rPr lang="pt-BR" sz="2400" smtClean="0">
                <a:solidFill>
                  <a:srgbClr val="A50021"/>
                </a:solidFill>
                <a:effectLst>
                  <a:outerShdw blurRad="38100" dist="38100" dir="2700000" algn="tl">
                    <a:srgbClr val="000000"/>
                  </a:outerShdw>
                </a:effectLst>
                <a:latin typeface="Tahoma" pitchFamily="34" charset="0"/>
              </a:rPr>
              <a:t>Filogeografia e diversidade genética de </a:t>
            </a:r>
            <a:r>
              <a:rPr lang="pt-BR" sz="2400" i="1" smtClean="0">
                <a:solidFill>
                  <a:srgbClr val="A50021"/>
                </a:solidFill>
                <a:effectLst>
                  <a:outerShdw blurRad="38100" dist="38100" dir="2700000" algn="tl">
                    <a:srgbClr val="000000"/>
                  </a:outerShdw>
                </a:effectLst>
                <a:latin typeface="Tahoma" pitchFamily="34" charset="0"/>
              </a:rPr>
              <a:t>Conopophaga lineata </a:t>
            </a:r>
            <a:r>
              <a:rPr lang="pt-BR" sz="2400" smtClean="0">
                <a:solidFill>
                  <a:srgbClr val="A50021"/>
                </a:solidFill>
                <a:effectLst>
                  <a:outerShdw blurRad="38100" dist="38100" dir="2700000" algn="tl">
                    <a:srgbClr val="000000"/>
                  </a:outerShdw>
                </a:effectLst>
                <a:latin typeface="Tahoma" pitchFamily="34" charset="0"/>
              </a:rPr>
              <a:t>(Passeriformes,Conopophagidae) em Minas Gerais utilizando citocromo b</a:t>
            </a:r>
            <a:r>
              <a:rPr lang="pt-BR" sz="2600" smtClean="0">
                <a:solidFill>
                  <a:srgbClr val="A50021"/>
                </a:solidFill>
                <a:effectLst>
                  <a:outerShdw blurRad="38100" dist="38100" dir="2700000" algn="tl">
                    <a:srgbClr val="000000"/>
                  </a:outerShdw>
                </a:effectLst>
                <a:latin typeface="Tahoma" pitchFamily="34" charset="0"/>
              </a:rPr>
              <a:t/>
            </a:r>
            <a:br>
              <a:rPr lang="pt-BR" sz="2600" smtClean="0">
                <a:solidFill>
                  <a:srgbClr val="A50021"/>
                </a:solidFill>
                <a:effectLst>
                  <a:outerShdw blurRad="38100" dist="38100" dir="2700000" algn="tl">
                    <a:srgbClr val="000000"/>
                  </a:outerShdw>
                </a:effectLst>
                <a:latin typeface="Tahoma" pitchFamily="34" charset="0"/>
              </a:rPr>
            </a:br>
            <a:r>
              <a:rPr lang="pt-BR" sz="1600" smtClean="0">
                <a:solidFill>
                  <a:srgbClr val="A50021"/>
                </a:solidFill>
                <a:latin typeface="Tahoma" pitchFamily="34" charset="0"/>
              </a:rPr>
              <a:t>Vilaça, ST</a:t>
            </a:r>
            <a:r>
              <a:rPr lang="pt-BR" sz="1600" baseline="30000" smtClean="0">
                <a:solidFill>
                  <a:srgbClr val="A50021"/>
                </a:solidFill>
                <a:latin typeface="Tahoma" pitchFamily="34" charset="0"/>
              </a:rPr>
              <a:t>1</a:t>
            </a:r>
            <a:r>
              <a:rPr lang="pt-BR" sz="1600" smtClean="0">
                <a:solidFill>
                  <a:srgbClr val="A50021"/>
                </a:solidFill>
                <a:latin typeface="Tahoma" pitchFamily="34" charset="0"/>
              </a:rPr>
              <a:t>; Sari, EHR</a:t>
            </a:r>
            <a:r>
              <a:rPr lang="pt-BR" sz="1600" baseline="30000" smtClean="0">
                <a:solidFill>
                  <a:srgbClr val="A50021"/>
                </a:solidFill>
                <a:latin typeface="Tahoma" pitchFamily="34" charset="0"/>
              </a:rPr>
              <a:t>1</a:t>
            </a:r>
            <a:r>
              <a:rPr lang="pt-BR" sz="1600" smtClean="0">
                <a:solidFill>
                  <a:srgbClr val="A50021"/>
                </a:solidFill>
                <a:latin typeface="Tahoma" pitchFamily="34" charset="0"/>
              </a:rPr>
              <a:t>; Marini, MÂ</a:t>
            </a:r>
            <a:r>
              <a:rPr lang="pt-BR" sz="1600" baseline="30000" smtClean="0">
                <a:solidFill>
                  <a:srgbClr val="A50021"/>
                </a:solidFill>
                <a:latin typeface="Tahoma" pitchFamily="34" charset="0"/>
              </a:rPr>
              <a:t>2</a:t>
            </a:r>
            <a:r>
              <a:rPr lang="pt-BR" sz="1600" smtClean="0">
                <a:solidFill>
                  <a:srgbClr val="A50021"/>
                </a:solidFill>
                <a:latin typeface="Tahoma" pitchFamily="34" charset="0"/>
              </a:rPr>
              <a:t>; Santos, FR</a:t>
            </a:r>
            <a:r>
              <a:rPr lang="pt-BR" sz="1600" baseline="30000" smtClean="0">
                <a:solidFill>
                  <a:srgbClr val="A50021"/>
                </a:solidFill>
                <a:latin typeface="Tahoma" pitchFamily="34" charset="0"/>
              </a:rPr>
              <a:t>1</a:t>
            </a:r>
            <a:r>
              <a:rPr lang="pt-BR" sz="1600" smtClean="0">
                <a:solidFill>
                  <a:srgbClr val="A50021"/>
                </a:solidFill>
                <a:latin typeface="Tahoma" pitchFamily="34" charset="0"/>
              </a:rPr>
              <a:t>. </a:t>
            </a:r>
            <a:br>
              <a:rPr lang="pt-BR" sz="1600" smtClean="0">
                <a:solidFill>
                  <a:srgbClr val="A50021"/>
                </a:solidFill>
                <a:latin typeface="Tahoma" pitchFamily="34" charset="0"/>
              </a:rPr>
            </a:br>
            <a:r>
              <a:rPr lang="pt-BR" sz="1200" baseline="30000" smtClean="0">
                <a:solidFill>
                  <a:srgbClr val="A50021"/>
                </a:solidFill>
                <a:latin typeface="Tahoma" pitchFamily="34" charset="0"/>
              </a:rPr>
              <a:t>1</a:t>
            </a:r>
            <a:r>
              <a:rPr lang="pt-BR" sz="1200" smtClean="0">
                <a:solidFill>
                  <a:srgbClr val="A50021"/>
                </a:solidFill>
                <a:latin typeface="Tahoma" pitchFamily="34" charset="0"/>
              </a:rPr>
              <a:t>Laboratório de Biodiversidade e Evolução Molecular, Departamento de Biologia Geral, Universidade Federal de Minas Gerais. </a:t>
            </a:r>
            <a:r>
              <a:rPr lang="pt-BR" sz="1200" baseline="30000" smtClean="0">
                <a:solidFill>
                  <a:srgbClr val="A50021"/>
                </a:solidFill>
                <a:latin typeface="Tahoma" pitchFamily="34" charset="0"/>
              </a:rPr>
              <a:t>2</a:t>
            </a:r>
            <a:r>
              <a:rPr lang="pt-BR" sz="1200" smtClean="0">
                <a:solidFill>
                  <a:srgbClr val="A50021"/>
                </a:solidFill>
                <a:latin typeface="Tahoma" pitchFamily="34" charset="0"/>
              </a:rPr>
              <a:t>Laboratório de Ecologia e Conservação de Aves, Departamento de Ecologia, Universidade de Brasília.</a:t>
            </a:r>
            <a:br>
              <a:rPr lang="pt-BR" sz="1200" smtClean="0">
                <a:solidFill>
                  <a:srgbClr val="A50021"/>
                </a:solidFill>
                <a:latin typeface="Tahoma" pitchFamily="34" charset="0"/>
              </a:rPr>
            </a:br>
            <a:r>
              <a:rPr lang="pt-BR" sz="2000" smtClean="0">
                <a:solidFill>
                  <a:srgbClr val="A50021"/>
                </a:solidFill>
                <a:latin typeface="Tahoma" pitchFamily="34" charset="0"/>
              </a:rPr>
              <a:t>II Simpósio de Genética de Aves, 2005, São Carlos. Resumos II Simpósio de Genética de Aves, 2005. </a:t>
            </a:r>
            <a:r>
              <a:rPr lang="pt-BR" sz="1800" smtClean="0">
                <a:solidFill>
                  <a:srgbClr val="A50021"/>
                </a:solidFill>
                <a:latin typeface="Tahoma" pitchFamily="34" charset="0"/>
              </a:rPr>
              <a:t/>
            </a:r>
            <a:br>
              <a:rPr lang="pt-BR" sz="1800" smtClean="0">
                <a:solidFill>
                  <a:srgbClr val="A50021"/>
                </a:solidFill>
                <a:latin typeface="Tahoma" pitchFamily="34" charset="0"/>
              </a:rPr>
            </a:br>
            <a:r>
              <a:rPr lang="pt-BR" sz="1800" smtClean="0">
                <a:solidFill>
                  <a:srgbClr val="A50021"/>
                </a:solidFill>
                <a:latin typeface="Tahoma" pitchFamily="34" charset="0"/>
              </a:rPr>
              <a:t/>
            </a:r>
            <a:br>
              <a:rPr lang="pt-BR" sz="1800" smtClean="0">
                <a:solidFill>
                  <a:srgbClr val="A50021"/>
                </a:solidFill>
                <a:latin typeface="Tahoma" pitchFamily="34" charset="0"/>
              </a:rPr>
            </a:br>
            <a:r>
              <a:rPr lang="pt-BR" sz="1800" smtClean="0">
                <a:solidFill>
                  <a:srgbClr val="A50021"/>
                </a:solidFill>
                <a:latin typeface="Tahoma" pitchFamily="34" charset="0"/>
              </a:rPr>
              <a:t/>
            </a:r>
            <a:br>
              <a:rPr lang="pt-BR" sz="1800" smtClean="0">
                <a:solidFill>
                  <a:srgbClr val="A50021"/>
                </a:solidFill>
                <a:latin typeface="Tahoma" pitchFamily="34" charset="0"/>
              </a:rPr>
            </a:br>
            <a:r>
              <a:rPr lang="pt-BR" sz="2400" i="1" smtClean="0">
                <a:solidFill>
                  <a:srgbClr val="A50021"/>
                </a:solidFill>
                <a:effectLst>
                  <a:outerShdw blurRad="38100" dist="38100" dir="2700000" algn="tl">
                    <a:srgbClr val="000000"/>
                  </a:outerShdw>
                </a:effectLst>
                <a:latin typeface="Tahoma" pitchFamily="34" charset="0"/>
              </a:rPr>
              <a:t>A filogeografia é um método que contextualiza temporal e espacialmente a diversidade genética populacional e é utilizada como um diagnóstico do status de conservação da espécie estudada.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323850" y="2852738"/>
            <a:ext cx="8569325" cy="1143000"/>
          </a:xfrm>
        </p:spPr>
        <p:txBody>
          <a:bodyPr>
            <a:normAutofit fontScale="90000"/>
          </a:bodyPr>
          <a:lstStyle/>
          <a:p>
            <a:pPr algn="l" eaLnBrk="1" hangingPunct="1">
              <a:lnSpc>
                <a:spcPct val="140000"/>
              </a:lnSpc>
              <a:defRPr/>
            </a:pPr>
            <a:r>
              <a:rPr lang="pt-BR" sz="2600" smtClean="0">
                <a:solidFill>
                  <a:srgbClr val="A50021"/>
                </a:solidFill>
                <a:effectLst>
                  <a:outerShdw blurRad="38100" dist="38100" dir="2700000" algn="tl">
                    <a:srgbClr val="000000"/>
                  </a:outerShdw>
                </a:effectLst>
                <a:latin typeface="Tahoma" pitchFamily="34" charset="0"/>
              </a:rPr>
              <a:t>FILOGEOGRAFIA DE Hymenaea stigonocarpa, O JATOBÁ-DO-CERRADO </a:t>
            </a:r>
            <a:br>
              <a:rPr lang="pt-BR" sz="2600" smtClean="0">
                <a:solidFill>
                  <a:srgbClr val="A50021"/>
                </a:solidFill>
                <a:effectLst>
                  <a:outerShdw blurRad="38100" dist="38100" dir="2700000" algn="tl">
                    <a:srgbClr val="000000"/>
                  </a:outerShdw>
                </a:effectLst>
                <a:latin typeface="Tahoma" pitchFamily="34" charset="0"/>
              </a:rPr>
            </a:br>
            <a:r>
              <a:rPr lang="pt-BR" sz="2400" smtClean="0">
                <a:solidFill>
                  <a:srgbClr val="A50021"/>
                </a:solidFill>
                <a:latin typeface="Tahoma" pitchFamily="34" charset="0"/>
              </a:rPr>
              <a:t>Ramos, ACS*; Lemos Filho, JP§; Santos, FR*; Lovato, MB*</a:t>
            </a:r>
            <a:r>
              <a:rPr lang="pt-BR" sz="2600" smtClean="0">
                <a:solidFill>
                  <a:srgbClr val="A50021"/>
                </a:solidFill>
                <a:latin typeface="Tahoma" pitchFamily="34" charset="0"/>
              </a:rPr>
              <a:t> </a:t>
            </a:r>
            <a:br>
              <a:rPr lang="pt-BR" sz="2600" smtClean="0">
                <a:solidFill>
                  <a:srgbClr val="A50021"/>
                </a:solidFill>
                <a:latin typeface="Tahoma" pitchFamily="34" charset="0"/>
              </a:rPr>
            </a:br>
            <a:r>
              <a:rPr lang="pt-BR" sz="1400" smtClean="0">
                <a:solidFill>
                  <a:srgbClr val="A50021"/>
                </a:solidFill>
                <a:latin typeface="Tahoma" pitchFamily="34" charset="0"/>
              </a:rPr>
              <a:t>*Departamento de Biologia Geral, §Departamento de Botânica, Instituto de Ciências Biológicas, Universidade Federal de Minas Gerais. </a:t>
            </a:r>
            <a:r>
              <a:rPr lang="pt-BR" sz="1400" smtClean="0">
                <a:solidFill>
                  <a:srgbClr val="A50021"/>
                </a:solidFill>
                <a:latin typeface="Tahoma" pitchFamily="34" charset="0"/>
                <a:hlinkClick r:id="rId2"/>
              </a:rPr>
              <a:t>anaramos@ufmg.br</a:t>
            </a:r>
            <a:r>
              <a:rPr lang="pt-BR" sz="1400" smtClean="0">
                <a:solidFill>
                  <a:srgbClr val="A50021"/>
                </a:solidFill>
                <a:latin typeface="Tahoma" pitchFamily="34" charset="0"/>
              </a:rPr>
              <a:t/>
            </a:r>
            <a:br>
              <a:rPr lang="pt-BR" sz="1400" smtClean="0">
                <a:solidFill>
                  <a:srgbClr val="A50021"/>
                </a:solidFill>
                <a:latin typeface="Tahoma" pitchFamily="34" charset="0"/>
              </a:rPr>
            </a:br>
            <a:r>
              <a:rPr lang="pt-BR" sz="2200" smtClean="0">
                <a:solidFill>
                  <a:srgbClr val="A50021"/>
                </a:solidFill>
              </a:rPr>
              <a:t>51º CONGRESSO BRASILEIRO DE GENÉTICA, 2005 </a:t>
            </a:r>
            <a:r>
              <a:rPr lang="pt-BR" sz="2000" smtClean="0">
                <a:solidFill>
                  <a:srgbClr val="A50021"/>
                </a:solidFill>
                <a:latin typeface="Tahoma" pitchFamily="34" charset="0"/>
              </a:rPr>
              <a:t/>
            </a:r>
            <a:br>
              <a:rPr lang="pt-BR" sz="2000" smtClean="0">
                <a:solidFill>
                  <a:srgbClr val="A50021"/>
                </a:solidFill>
                <a:latin typeface="Tahoma" pitchFamily="34" charset="0"/>
              </a:rPr>
            </a:br>
            <a:r>
              <a:rPr lang="pt-BR" sz="2000" smtClean="0">
                <a:solidFill>
                  <a:srgbClr val="A50021"/>
                </a:solidFill>
                <a:latin typeface="Tahoma" pitchFamily="34" charset="0"/>
              </a:rPr>
              <a:t/>
            </a:r>
            <a:br>
              <a:rPr lang="pt-BR" sz="2000" smtClean="0">
                <a:solidFill>
                  <a:srgbClr val="A50021"/>
                </a:solidFill>
                <a:latin typeface="Tahoma" pitchFamily="34" charset="0"/>
              </a:rPr>
            </a:br>
            <a:endParaRPr lang="pt-BR" sz="2600" smtClean="0">
              <a:solidFill>
                <a:srgbClr val="A50021"/>
              </a:solidFill>
              <a:latin typeface="Tahom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323850" y="2852738"/>
            <a:ext cx="8569325" cy="1143000"/>
          </a:xfrm>
        </p:spPr>
        <p:txBody>
          <a:bodyPr>
            <a:normAutofit fontScale="90000"/>
          </a:bodyPr>
          <a:lstStyle/>
          <a:p>
            <a:pPr algn="l" eaLnBrk="1" hangingPunct="1">
              <a:lnSpc>
                <a:spcPct val="125000"/>
              </a:lnSpc>
              <a:defRPr/>
            </a:pPr>
            <a:r>
              <a:rPr lang="pt-BR" sz="2000" i="1" dirty="0" smtClean="0">
                <a:solidFill>
                  <a:srgbClr val="A50021"/>
                </a:solidFill>
                <a:effectLst>
                  <a:outerShdw blurRad="38100" dist="38100" dir="2700000" algn="tl">
                    <a:srgbClr val="000000"/>
                  </a:outerShdw>
                </a:effectLst>
                <a:latin typeface="Tahoma" pitchFamily="34" charset="0"/>
              </a:rPr>
              <a:t>Outros exemplos: </a:t>
            </a:r>
            <a:r>
              <a:rPr lang="pt-BR" sz="1800" dirty="0" smtClean="0">
                <a:solidFill>
                  <a:srgbClr val="A50021"/>
                </a:solidFill>
              </a:rPr>
              <a:t>(51º CONGRESSO BRASILEIRO DE GENÉTICA, 2005 )</a:t>
            </a:r>
            <a:r>
              <a:rPr lang="pt-BR" sz="1800" dirty="0" smtClean="0">
                <a:solidFill>
                  <a:srgbClr val="A50021"/>
                </a:solidFill>
                <a:latin typeface="Tahoma" pitchFamily="34" charset="0"/>
              </a:rPr>
              <a:t/>
            </a:r>
            <a:br>
              <a:rPr lang="pt-BR" sz="1800" dirty="0" smtClean="0">
                <a:solidFill>
                  <a:srgbClr val="A50021"/>
                </a:solidFill>
                <a:latin typeface="Tahoma" pitchFamily="34" charset="0"/>
              </a:rPr>
            </a:br>
            <a:r>
              <a:rPr lang="pt-BR" sz="2000" b="1" i="1" dirty="0" smtClean="0">
                <a:solidFill>
                  <a:srgbClr val="A50021"/>
                </a:solidFill>
                <a:latin typeface="Tahoma" pitchFamily="34" charset="0"/>
              </a:rPr>
              <a:t> </a:t>
            </a:r>
            <a:r>
              <a:rPr lang="pt-BR" sz="800" dirty="0" smtClean="0">
                <a:solidFill>
                  <a:srgbClr val="A50021"/>
                </a:solidFill>
                <a:latin typeface="Tahoma" pitchFamily="34" charset="0"/>
              </a:rPr>
              <a:t/>
            </a:r>
            <a:br>
              <a:rPr lang="pt-BR" sz="800" dirty="0" smtClean="0">
                <a:solidFill>
                  <a:srgbClr val="A50021"/>
                </a:solidFill>
                <a:latin typeface="Tahoma" pitchFamily="34" charset="0"/>
              </a:rPr>
            </a:br>
            <a:r>
              <a:rPr lang="pt-BR" sz="1600" dirty="0" smtClean="0">
                <a:solidFill>
                  <a:srgbClr val="A50021"/>
                </a:solidFill>
                <a:latin typeface="Tahoma" pitchFamily="34" charset="0"/>
              </a:rPr>
              <a:t>GA170 – </a:t>
            </a:r>
            <a:r>
              <a:rPr lang="pt-BR" sz="2000" dirty="0" smtClean="0">
                <a:solidFill>
                  <a:srgbClr val="A50021"/>
                </a:solidFill>
                <a:effectLst>
                  <a:outerShdw blurRad="38100" dist="38100" dir="2700000" algn="tl">
                    <a:srgbClr val="000000"/>
                  </a:outerShdw>
                </a:effectLst>
                <a:latin typeface="Tahoma" pitchFamily="34" charset="0"/>
              </a:rPr>
              <a:t>Aferição do estado de conservação do maior mamífero endêmico do Brasil com uso de ferramentas genéticas.</a:t>
            </a:r>
            <a:r>
              <a:rPr lang="pt-BR" sz="2000" b="1" dirty="0" smtClean="0">
                <a:solidFill>
                  <a:srgbClr val="A50021"/>
                </a:solidFill>
                <a:latin typeface="Tahoma" pitchFamily="34" charset="0"/>
              </a:rPr>
              <a:t> </a:t>
            </a:r>
            <a:r>
              <a:rPr lang="pt-BR" sz="1600" dirty="0" smtClean="0">
                <a:solidFill>
                  <a:srgbClr val="A50021"/>
                </a:solidFill>
                <a:latin typeface="Tahoma" pitchFamily="34" charset="0"/>
              </a:rPr>
              <a:t>Duarte, JMB; Garcia, JE; </a:t>
            </a:r>
            <a:r>
              <a:rPr lang="pt-BR" sz="1600" dirty="0" err="1" smtClean="0">
                <a:solidFill>
                  <a:srgbClr val="A50021"/>
                </a:solidFill>
                <a:latin typeface="Tahoma" pitchFamily="34" charset="0"/>
              </a:rPr>
              <a:t>Vogliotti</a:t>
            </a:r>
            <a:r>
              <a:rPr lang="pt-BR" sz="1600" dirty="0" smtClean="0">
                <a:solidFill>
                  <a:srgbClr val="A50021"/>
                </a:solidFill>
                <a:latin typeface="Tahoma" pitchFamily="34" charset="0"/>
              </a:rPr>
              <a:t>, A; Gonzalez, S.; </a:t>
            </a:r>
            <a:r>
              <a:rPr lang="pt-BR" sz="1600" dirty="0" err="1" smtClean="0">
                <a:solidFill>
                  <a:srgbClr val="A50021"/>
                </a:solidFill>
                <a:latin typeface="Tahoma" pitchFamily="34" charset="0"/>
              </a:rPr>
              <a:t>Talarico</a:t>
            </a:r>
            <a:r>
              <a:rPr lang="pt-BR" sz="1600" dirty="0" smtClean="0">
                <a:solidFill>
                  <a:srgbClr val="A50021"/>
                </a:solidFill>
                <a:latin typeface="Tahoma" pitchFamily="34" charset="0"/>
              </a:rPr>
              <a:t>, AC; Oliveira, EJF de; Rodrigues, FP; </a:t>
            </a:r>
            <a:r>
              <a:rPr lang="pt-BR" sz="1600" dirty="0" err="1" smtClean="0">
                <a:solidFill>
                  <a:srgbClr val="A50021"/>
                </a:solidFill>
                <a:latin typeface="Tahoma" pitchFamily="34" charset="0"/>
              </a:rPr>
              <a:t>Cheffer</a:t>
            </a:r>
            <a:r>
              <a:rPr lang="pt-BR" sz="1600" dirty="0" smtClean="0">
                <a:solidFill>
                  <a:srgbClr val="A50021"/>
                </a:solidFill>
                <a:latin typeface="Tahoma" pitchFamily="34" charset="0"/>
              </a:rPr>
              <a:t>, R.; </a:t>
            </a:r>
            <a:r>
              <a:rPr lang="pt-BR" sz="1600" dirty="0" err="1" smtClean="0">
                <a:solidFill>
                  <a:srgbClr val="A50021"/>
                </a:solidFill>
                <a:latin typeface="Tahoma" pitchFamily="34" charset="0"/>
              </a:rPr>
              <a:t>Maldonado</a:t>
            </a:r>
            <a:r>
              <a:rPr lang="pt-BR" sz="1600" dirty="0" smtClean="0">
                <a:solidFill>
                  <a:srgbClr val="A50021"/>
                </a:solidFill>
                <a:latin typeface="Tahoma" pitchFamily="34" charset="0"/>
              </a:rPr>
              <a:t>, J.</a:t>
            </a:r>
            <a:br>
              <a:rPr lang="pt-BR" sz="1600" dirty="0" smtClean="0">
                <a:solidFill>
                  <a:srgbClr val="A50021"/>
                </a:solidFill>
                <a:latin typeface="Tahoma" pitchFamily="34" charset="0"/>
              </a:rPr>
            </a:br>
            <a:r>
              <a:rPr lang="pt-BR" sz="800" dirty="0" smtClean="0">
                <a:solidFill>
                  <a:srgbClr val="A50021"/>
                </a:solidFill>
                <a:latin typeface="Tahoma" pitchFamily="34" charset="0"/>
              </a:rPr>
              <a:t/>
            </a:r>
            <a:br>
              <a:rPr lang="pt-BR" sz="800" dirty="0" smtClean="0">
                <a:solidFill>
                  <a:srgbClr val="A50021"/>
                </a:solidFill>
                <a:latin typeface="Tahoma" pitchFamily="34" charset="0"/>
              </a:rPr>
            </a:br>
            <a:r>
              <a:rPr lang="pt-BR" sz="1600" dirty="0" smtClean="0">
                <a:solidFill>
                  <a:srgbClr val="A50021"/>
                </a:solidFill>
                <a:latin typeface="Tahoma" pitchFamily="34" charset="0"/>
              </a:rPr>
              <a:t>GA172 – </a:t>
            </a:r>
            <a:r>
              <a:rPr lang="pt-BR" sz="2000" dirty="0" smtClean="0">
                <a:solidFill>
                  <a:srgbClr val="A50021"/>
                </a:solidFill>
                <a:effectLst>
                  <a:outerShdw blurRad="38100" dist="38100" dir="2700000" algn="tl">
                    <a:srgbClr val="000000"/>
                  </a:outerShdw>
                </a:effectLst>
                <a:latin typeface="Tahoma" pitchFamily="34" charset="0"/>
              </a:rPr>
              <a:t>Caracterização genética da população de  cachorro-do-mato (</a:t>
            </a:r>
            <a:r>
              <a:rPr lang="pt-BR" sz="2000" dirty="0" err="1" smtClean="0">
                <a:solidFill>
                  <a:srgbClr val="A50021"/>
                </a:solidFill>
                <a:effectLst>
                  <a:outerShdw blurRad="38100" dist="38100" dir="2700000" algn="tl">
                    <a:srgbClr val="000000"/>
                  </a:outerShdw>
                </a:effectLst>
                <a:latin typeface="Tahoma" pitchFamily="34" charset="0"/>
              </a:rPr>
              <a:t>Cerdocyon</a:t>
            </a:r>
            <a:r>
              <a:rPr lang="pt-BR" sz="2000" dirty="0" smtClean="0">
                <a:solidFill>
                  <a:srgbClr val="A50021"/>
                </a:solidFill>
                <a:effectLst>
                  <a:outerShdw blurRad="38100" dist="38100" dir="2700000" algn="tl">
                    <a:srgbClr val="000000"/>
                  </a:outerShdw>
                </a:effectLst>
                <a:latin typeface="Tahoma" pitchFamily="34" charset="0"/>
              </a:rPr>
              <a:t> </a:t>
            </a:r>
            <a:r>
              <a:rPr lang="pt-BR" sz="2000" dirty="0" err="1" smtClean="0">
                <a:solidFill>
                  <a:srgbClr val="A50021"/>
                </a:solidFill>
                <a:effectLst>
                  <a:outerShdw blurRad="38100" dist="38100" dir="2700000" algn="tl">
                    <a:srgbClr val="000000"/>
                  </a:outerShdw>
                </a:effectLst>
                <a:latin typeface="Tahoma" pitchFamily="34" charset="0"/>
              </a:rPr>
              <a:t>thous</a:t>
            </a:r>
            <a:r>
              <a:rPr lang="pt-BR" sz="2000" dirty="0" smtClean="0">
                <a:solidFill>
                  <a:srgbClr val="A50021"/>
                </a:solidFill>
                <a:effectLst>
                  <a:outerShdw blurRad="38100" dist="38100" dir="2700000" algn="tl">
                    <a:srgbClr val="000000"/>
                  </a:outerShdw>
                </a:effectLst>
                <a:latin typeface="Tahoma" pitchFamily="34" charset="0"/>
              </a:rPr>
              <a:t>) do Parque Nacional das Emas.</a:t>
            </a:r>
            <a:r>
              <a:rPr lang="pt-BR" sz="2000" b="1" dirty="0" smtClean="0">
                <a:solidFill>
                  <a:srgbClr val="A50021"/>
                </a:solidFill>
                <a:latin typeface="Tahoma" pitchFamily="34" charset="0"/>
              </a:rPr>
              <a:t> </a:t>
            </a:r>
            <a:r>
              <a:rPr lang="pt-BR" sz="1600" dirty="0" smtClean="0">
                <a:solidFill>
                  <a:srgbClr val="A50021"/>
                </a:solidFill>
                <a:latin typeface="Tahoma" pitchFamily="34" charset="0"/>
              </a:rPr>
              <a:t>Rodrigues, FM; </a:t>
            </a:r>
            <a:r>
              <a:rPr lang="pt-BR" sz="1600" dirty="0" err="1" smtClean="0">
                <a:solidFill>
                  <a:srgbClr val="A50021"/>
                </a:solidFill>
                <a:latin typeface="Tahoma" pitchFamily="34" charset="0"/>
              </a:rPr>
              <a:t>Bossois</a:t>
            </a:r>
            <a:r>
              <a:rPr lang="pt-BR" sz="1600" dirty="0" smtClean="0">
                <a:solidFill>
                  <a:srgbClr val="A50021"/>
                </a:solidFill>
                <a:latin typeface="Tahoma" pitchFamily="34" charset="0"/>
              </a:rPr>
              <a:t>, LM; Resende, LV; Pádua,GCC; Telles, MPC; </a:t>
            </a:r>
            <a:r>
              <a:rPr lang="pt-BR" sz="1600" dirty="0" err="1" smtClean="0">
                <a:solidFill>
                  <a:srgbClr val="A50021"/>
                </a:solidFill>
                <a:latin typeface="Tahoma" pitchFamily="34" charset="0"/>
              </a:rPr>
              <a:t>Jácomo</a:t>
            </a:r>
            <a:r>
              <a:rPr lang="pt-BR" sz="1600" dirty="0" smtClean="0">
                <a:solidFill>
                  <a:srgbClr val="A50021"/>
                </a:solidFill>
                <a:latin typeface="Tahoma" pitchFamily="34" charset="0"/>
              </a:rPr>
              <a:t>, ATA; Silveira, L.</a:t>
            </a:r>
            <a:br>
              <a:rPr lang="pt-BR" sz="1600" dirty="0" smtClean="0">
                <a:solidFill>
                  <a:srgbClr val="A50021"/>
                </a:solidFill>
                <a:latin typeface="Tahoma" pitchFamily="34" charset="0"/>
              </a:rPr>
            </a:br>
            <a:r>
              <a:rPr lang="pt-BR" sz="800" dirty="0" smtClean="0">
                <a:solidFill>
                  <a:srgbClr val="A50021"/>
                </a:solidFill>
                <a:latin typeface="Tahoma" pitchFamily="34" charset="0"/>
              </a:rPr>
              <a:t/>
            </a:r>
            <a:br>
              <a:rPr lang="pt-BR" sz="800" dirty="0" smtClean="0">
                <a:solidFill>
                  <a:srgbClr val="A50021"/>
                </a:solidFill>
                <a:latin typeface="Tahoma" pitchFamily="34" charset="0"/>
              </a:rPr>
            </a:br>
            <a:r>
              <a:rPr lang="pt-BR" sz="1600" dirty="0" smtClean="0">
                <a:solidFill>
                  <a:srgbClr val="A50021"/>
                </a:solidFill>
                <a:latin typeface="Tahoma" pitchFamily="34" charset="0"/>
              </a:rPr>
              <a:t>GA173 – </a:t>
            </a:r>
            <a:r>
              <a:rPr lang="pt-BR" sz="2000" dirty="0" smtClean="0">
                <a:solidFill>
                  <a:srgbClr val="A50021"/>
                </a:solidFill>
                <a:effectLst>
                  <a:outerShdw blurRad="38100" dist="38100" dir="2700000" algn="tl">
                    <a:srgbClr val="000000"/>
                  </a:outerShdw>
                </a:effectLst>
                <a:latin typeface="Tahoma" pitchFamily="34" charset="0"/>
              </a:rPr>
              <a:t>Relacionamento genético e organização espacial em uma população de lobo guará (</a:t>
            </a:r>
            <a:r>
              <a:rPr lang="pt-BR" sz="2000" dirty="0" err="1" smtClean="0">
                <a:solidFill>
                  <a:srgbClr val="A50021"/>
                </a:solidFill>
                <a:effectLst>
                  <a:outerShdw blurRad="38100" dist="38100" dir="2700000" algn="tl">
                    <a:srgbClr val="000000"/>
                  </a:outerShdw>
                </a:effectLst>
                <a:latin typeface="Tahoma" pitchFamily="34" charset="0"/>
              </a:rPr>
              <a:t>Crhysocion</a:t>
            </a:r>
            <a:r>
              <a:rPr lang="pt-BR" sz="2000" dirty="0" smtClean="0">
                <a:solidFill>
                  <a:srgbClr val="A50021"/>
                </a:solidFill>
                <a:effectLst>
                  <a:outerShdw blurRad="38100" dist="38100" dir="2700000" algn="tl">
                    <a:srgbClr val="000000"/>
                  </a:outerShdw>
                </a:effectLst>
                <a:latin typeface="Tahoma" pitchFamily="34" charset="0"/>
              </a:rPr>
              <a:t> </a:t>
            </a:r>
            <a:r>
              <a:rPr lang="pt-BR" sz="2000" dirty="0" err="1" smtClean="0">
                <a:solidFill>
                  <a:srgbClr val="A50021"/>
                </a:solidFill>
                <a:effectLst>
                  <a:outerShdw blurRad="38100" dist="38100" dir="2700000" algn="tl">
                    <a:srgbClr val="000000"/>
                  </a:outerShdw>
                </a:effectLst>
                <a:latin typeface="Tahoma" pitchFamily="34" charset="0"/>
              </a:rPr>
              <a:t>brachyurus</a:t>
            </a:r>
            <a:r>
              <a:rPr lang="pt-BR" sz="2000" dirty="0" smtClean="0">
                <a:solidFill>
                  <a:srgbClr val="A50021"/>
                </a:solidFill>
                <a:effectLst>
                  <a:outerShdw blurRad="38100" dist="38100" dir="2700000" algn="tl">
                    <a:srgbClr val="000000"/>
                  </a:outerShdw>
                </a:effectLst>
                <a:latin typeface="Tahoma" pitchFamily="34" charset="0"/>
              </a:rPr>
              <a:t>, </a:t>
            </a:r>
            <a:r>
              <a:rPr lang="pt-BR" sz="2000" dirty="0" err="1" smtClean="0">
                <a:solidFill>
                  <a:srgbClr val="A50021"/>
                </a:solidFill>
                <a:effectLst>
                  <a:outerShdw blurRad="38100" dist="38100" dir="2700000" algn="tl">
                    <a:srgbClr val="000000"/>
                  </a:outerShdw>
                </a:effectLst>
                <a:latin typeface="Tahoma" pitchFamily="34" charset="0"/>
              </a:rPr>
              <a:t>Illiger</a:t>
            </a:r>
            <a:r>
              <a:rPr lang="pt-BR" sz="2000" dirty="0" smtClean="0">
                <a:solidFill>
                  <a:srgbClr val="A50021"/>
                </a:solidFill>
                <a:effectLst>
                  <a:outerShdw blurRad="38100" dist="38100" dir="2700000" algn="tl">
                    <a:srgbClr val="000000"/>
                  </a:outerShdw>
                </a:effectLst>
                <a:latin typeface="Tahoma" pitchFamily="34" charset="0"/>
              </a:rPr>
              <a:t>,1815) do Parque Nacional da Emas, Goiás.</a:t>
            </a:r>
            <a:r>
              <a:rPr lang="pt-BR" sz="2000" b="1" dirty="0" smtClean="0">
                <a:solidFill>
                  <a:srgbClr val="A50021"/>
                </a:solidFill>
                <a:latin typeface="Tahoma" pitchFamily="34" charset="0"/>
              </a:rPr>
              <a:t> </a:t>
            </a:r>
            <a:r>
              <a:rPr lang="pt-BR" sz="1600" dirty="0" smtClean="0">
                <a:solidFill>
                  <a:srgbClr val="A50021"/>
                </a:solidFill>
                <a:latin typeface="Tahoma" pitchFamily="34" charset="0"/>
              </a:rPr>
              <a:t>Rodrigues, FM; Diniz-Filho, JAF; Telles, MPC;Resende, LV; Tôrres, NM; </a:t>
            </a:r>
            <a:r>
              <a:rPr lang="pt-BR" sz="1600" dirty="0" err="1" smtClean="0">
                <a:solidFill>
                  <a:srgbClr val="A50021"/>
                </a:solidFill>
                <a:latin typeface="Tahoma" pitchFamily="34" charset="0"/>
              </a:rPr>
              <a:t>Jácomo</a:t>
            </a:r>
            <a:r>
              <a:rPr lang="pt-BR" sz="1600" dirty="0" smtClean="0">
                <a:solidFill>
                  <a:srgbClr val="A50021"/>
                </a:solidFill>
                <a:latin typeface="Tahoma" pitchFamily="34" charset="0"/>
              </a:rPr>
              <a:t>, ATA; Silveira, L.; Soares, TN</a:t>
            </a:r>
            <a:br>
              <a:rPr lang="pt-BR" sz="1600" dirty="0" smtClean="0">
                <a:solidFill>
                  <a:srgbClr val="A50021"/>
                </a:solidFill>
                <a:latin typeface="Tahoma" pitchFamily="34" charset="0"/>
              </a:rPr>
            </a:br>
            <a:r>
              <a:rPr lang="pt-BR" sz="800" dirty="0" smtClean="0">
                <a:solidFill>
                  <a:srgbClr val="A50021"/>
                </a:solidFill>
                <a:latin typeface="Tahoma" pitchFamily="34" charset="0"/>
              </a:rPr>
              <a:t/>
            </a:r>
            <a:br>
              <a:rPr lang="pt-BR" sz="800" dirty="0" smtClean="0">
                <a:solidFill>
                  <a:srgbClr val="A50021"/>
                </a:solidFill>
                <a:latin typeface="Tahoma" pitchFamily="34" charset="0"/>
              </a:rPr>
            </a:br>
            <a:r>
              <a:rPr lang="pt-BR" sz="1600" dirty="0" smtClean="0">
                <a:solidFill>
                  <a:srgbClr val="A50021"/>
                </a:solidFill>
                <a:latin typeface="Tahoma" pitchFamily="34" charset="0"/>
              </a:rPr>
              <a:t>GA175 – </a:t>
            </a:r>
            <a:r>
              <a:rPr lang="pt-BR" sz="2000" dirty="0" smtClean="0">
                <a:solidFill>
                  <a:srgbClr val="A50021"/>
                </a:solidFill>
                <a:effectLst>
                  <a:outerShdw blurRad="38100" dist="38100" dir="2700000" algn="tl">
                    <a:srgbClr val="000000"/>
                  </a:outerShdw>
                </a:effectLst>
                <a:latin typeface="Tahoma" pitchFamily="34" charset="0"/>
              </a:rPr>
              <a:t>Identificação e otimização de marcadores moleculares para análises populacionais de canídeos neotropicais.</a:t>
            </a:r>
            <a:r>
              <a:rPr lang="pt-BR" sz="1600" dirty="0" smtClean="0">
                <a:solidFill>
                  <a:srgbClr val="A50021"/>
                </a:solidFill>
                <a:latin typeface="Tahoma" pitchFamily="34" charset="0"/>
              </a:rPr>
              <a:t> Rodrigues, MLF; Lima-Rosa, CAV; </a:t>
            </a:r>
            <a:r>
              <a:rPr lang="pt-BR" sz="1600" dirty="0" err="1" smtClean="0">
                <a:solidFill>
                  <a:srgbClr val="A50021"/>
                </a:solidFill>
                <a:latin typeface="Tahoma" pitchFamily="34" charset="0"/>
              </a:rPr>
              <a:t>Bonatto</a:t>
            </a:r>
            <a:r>
              <a:rPr lang="pt-BR" sz="1600" dirty="0" smtClean="0">
                <a:solidFill>
                  <a:srgbClr val="A50021"/>
                </a:solidFill>
                <a:latin typeface="Tahoma" pitchFamily="34" charset="0"/>
              </a:rPr>
              <a:t>, SL; </a:t>
            </a:r>
            <a:r>
              <a:rPr lang="pt-BR" sz="1600" dirty="0" err="1" smtClean="0">
                <a:solidFill>
                  <a:srgbClr val="A50021"/>
                </a:solidFill>
                <a:latin typeface="Tahoma" pitchFamily="34" charset="0"/>
              </a:rPr>
              <a:t>Elzirik</a:t>
            </a:r>
            <a:r>
              <a:rPr lang="pt-BR" sz="1600" dirty="0" smtClean="0">
                <a:solidFill>
                  <a:srgbClr val="A50021"/>
                </a:solidFill>
                <a:latin typeface="Tahoma" pitchFamily="34" charset="0"/>
              </a:rPr>
              <a:t>, E;</a:t>
            </a:r>
            <a:r>
              <a:rPr lang="pt-BR" sz="2000" dirty="0" smtClean="0">
                <a:solidFill>
                  <a:srgbClr val="A50021"/>
                </a:solidFill>
                <a:latin typeface="Tahoma" pitchFamily="34" charset="0"/>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323850" y="2852738"/>
            <a:ext cx="8569325" cy="1143000"/>
          </a:xfrm>
        </p:spPr>
        <p:txBody>
          <a:bodyPr>
            <a:normAutofit fontScale="90000"/>
          </a:bodyPr>
          <a:lstStyle/>
          <a:p>
            <a:pPr algn="l" eaLnBrk="1" hangingPunct="1">
              <a:lnSpc>
                <a:spcPct val="125000"/>
              </a:lnSpc>
              <a:defRPr/>
            </a:pPr>
            <a:r>
              <a:rPr lang="pt-BR" sz="2600" smtClean="0">
                <a:solidFill>
                  <a:srgbClr val="A50021"/>
                </a:solidFill>
                <a:effectLst>
                  <a:outerShdw blurRad="38100" dist="38100" dir="2700000" algn="tl">
                    <a:srgbClr val="000000"/>
                  </a:outerShdw>
                </a:effectLst>
                <a:latin typeface="Tahoma" pitchFamily="34" charset="0"/>
              </a:rPr>
              <a:t>Biogeografia é o estudo da distribuição de plantas e animais. </a:t>
            </a:r>
            <a:br>
              <a:rPr lang="pt-BR" sz="2600" smtClean="0">
                <a:solidFill>
                  <a:srgbClr val="A50021"/>
                </a:solidFill>
                <a:effectLst>
                  <a:outerShdw blurRad="38100" dist="38100" dir="2700000" algn="tl">
                    <a:srgbClr val="000000"/>
                  </a:outerShdw>
                </a:effectLst>
                <a:latin typeface="Tahoma" pitchFamily="34" charset="0"/>
              </a:rPr>
            </a:br>
            <a:r>
              <a:rPr lang="pt-BR" sz="2600" smtClean="0">
                <a:solidFill>
                  <a:srgbClr val="A50021"/>
                </a:solidFill>
                <a:latin typeface="Tahoma" pitchFamily="34" charset="0"/>
              </a:rPr>
              <a:t/>
            </a:r>
            <a:br>
              <a:rPr lang="pt-BR" sz="2600" smtClean="0">
                <a:solidFill>
                  <a:srgbClr val="A50021"/>
                </a:solidFill>
                <a:latin typeface="Tahoma" pitchFamily="34" charset="0"/>
              </a:rPr>
            </a:br>
            <a:r>
              <a:rPr lang="pt-BR" sz="2600" smtClean="0">
                <a:solidFill>
                  <a:srgbClr val="A50021"/>
                </a:solidFill>
                <a:latin typeface="Tahoma" pitchFamily="34" charset="0"/>
              </a:rPr>
              <a:t>Os biogeógrafos têm interesse em </a:t>
            </a:r>
            <a:r>
              <a:rPr lang="pt-BR" sz="2600" smtClean="0">
                <a:solidFill>
                  <a:srgbClr val="A50021"/>
                </a:solidFill>
                <a:effectLst>
                  <a:outerShdw blurRad="38100" dist="38100" dir="2700000" algn="tl">
                    <a:srgbClr val="000000"/>
                  </a:outerShdw>
                </a:effectLst>
                <a:latin typeface="Tahoma" pitchFamily="34" charset="0"/>
              </a:rPr>
              <a:t>explicar os processos que levaram à atual distribuição de plantas e animais sobre a Terra.</a:t>
            </a:r>
            <a:r>
              <a:rPr lang="pt-BR" sz="2600" smtClean="0">
                <a:solidFill>
                  <a:srgbClr val="A50021"/>
                </a:solidFill>
                <a:latin typeface="Tahoma" pitchFamily="34" charset="0"/>
              </a:rPr>
              <a:t> </a:t>
            </a:r>
            <a:br>
              <a:rPr lang="pt-BR" sz="2600" smtClean="0">
                <a:solidFill>
                  <a:srgbClr val="A50021"/>
                </a:solidFill>
                <a:latin typeface="Tahoma" pitchFamily="34" charset="0"/>
              </a:rPr>
            </a:br>
            <a:r>
              <a:rPr lang="pt-BR" sz="2600" smtClean="0">
                <a:solidFill>
                  <a:srgbClr val="A50021"/>
                </a:solidFill>
                <a:latin typeface="Tahoma" pitchFamily="34" charset="0"/>
              </a:rPr>
              <a:t/>
            </a:r>
            <a:br>
              <a:rPr lang="pt-BR" sz="2600" smtClean="0">
                <a:solidFill>
                  <a:srgbClr val="A50021"/>
                </a:solidFill>
                <a:latin typeface="Tahoma" pitchFamily="34" charset="0"/>
              </a:rPr>
            </a:br>
            <a:r>
              <a:rPr lang="pt-BR" sz="2600" smtClean="0">
                <a:solidFill>
                  <a:srgbClr val="A50021"/>
                </a:solidFill>
                <a:latin typeface="Tahoma" pitchFamily="34" charset="0"/>
              </a:rPr>
              <a:t>Métodos: localização geográfica dos fósseis, as espécies de organismos capazes de se dispersarem para ilhas oceânicas e os aspectos geológicos de uma região.</a:t>
            </a:r>
            <a:br>
              <a:rPr lang="pt-BR" sz="2600" smtClean="0">
                <a:solidFill>
                  <a:srgbClr val="A50021"/>
                </a:solidFill>
                <a:latin typeface="Tahoma" pitchFamily="34" charset="0"/>
              </a:rPr>
            </a:br>
            <a:r>
              <a:rPr lang="pt-BR" sz="2600" smtClean="0">
                <a:solidFill>
                  <a:srgbClr val="A50021"/>
                </a:solidFill>
                <a:latin typeface="Tahoma" pitchFamily="34" charset="0"/>
              </a:rPr>
              <a:t>--------------------------------------------------------------------</a:t>
            </a:r>
            <a:br>
              <a:rPr lang="pt-BR" sz="2600" smtClean="0">
                <a:solidFill>
                  <a:srgbClr val="A50021"/>
                </a:solidFill>
                <a:latin typeface="Tahoma" pitchFamily="34" charset="0"/>
              </a:rPr>
            </a:br>
            <a:r>
              <a:rPr lang="pt-BR" sz="1800" b="1" smtClean="0">
                <a:solidFill>
                  <a:srgbClr val="A50021"/>
                </a:solidFill>
                <a:latin typeface="Tahoma" pitchFamily="34" charset="0"/>
              </a:rPr>
              <a:t>Gibson, </a:t>
            </a:r>
            <a:r>
              <a:rPr lang="pt-BR" sz="1800" smtClean="0">
                <a:solidFill>
                  <a:srgbClr val="A50021"/>
                </a:solidFill>
                <a:latin typeface="Tahoma" pitchFamily="34" charset="0"/>
              </a:rPr>
              <a:t>J.</a:t>
            </a:r>
            <a:r>
              <a:rPr lang="pt-BR" sz="1800" b="1" smtClean="0">
                <a:solidFill>
                  <a:srgbClr val="A50021"/>
                </a:solidFill>
                <a:latin typeface="Tahoma" pitchFamily="34" charset="0"/>
              </a:rPr>
              <a:t> </a:t>
            </a:r>
            <a:r>
              <a:rPr lang="pt-BR" sz="1800" smtClean="0">
                <a:solidFill>
                  <a:srgbClr val="A50021"/>
                </a:solidFill>
                <a:latin typeface="Tahoma" pitchFamily="34" charset="0"/>
              </a:rPr>
              <a:t>Biogeografia histórica da América do Sul, Parte I:  Vertebrados Vivos.</a:t>
            </a:r>
            <a:r>
              <a:rPr lang="pt-BR" sz="1800" b="1" smtClean="0">
                <a:solidFill>
                  <a:srgbClr val="A50021"/>
                </a:solidFill>
                <a:latin typeface="Tahoma" pitchFamily="34" charset="0"/>
              </a:rPr>
              <a:t> </a:t>
            </a:r>
            <a:r>
              <a:rPr lang="pt-BR" sz="1800" i="1" smtClean="0">
                <a:solidFill>
                  <a:srgbClr val="A50021"/>
                </a:solidFill>
                <a:latin typeface="Tahoma" pitchFamily="34" charset="0"/>
              </a:rPr>
              <a:t>Geoscience Research Institute - </a:t>
            </a:r>
            <a:r>
              <a:rPr lang="pt-BR" sz="1800" smtClean="0">
                <a:solidFill>
                  <a:srgbClr val="A50021"/>
                </a:solidFill>
                <a:latin typeface="Tahoma" pitchFamily="34" charset="0"/>
              </a:rPr>
              <a:t>Geoscience Reports, Número 25, p.1-6. 1998.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i="1" dirty="0" smtClean="0">
                <a:solidFill>
                  <a:srgbClr val="C00000"/>
                </a:solidFill>
                <a:effectLst>
                  <a:outerShdw blurRad="38100" dist="38100" dir="2700000" algn="tl">
                    <a:srgbClr val="000000">
                      <a:alpha val="43137"/>
                    </a:srgbClr>
                  </a:outerShdw>
                </a:effectLst>
              </a:rPr>
              <a:t>Ciência, tecnologia e desafios socioambientais</a:t>
            </a:r>
            <a:br>
              <a:rPr lang="pt-BR" i="1" dirty="0" smtClean="0">
                <a:solidFill>
                  <a:srgbClr val="C00000"/>
                </a:solidFill>
                <a:effectLst>
                  <a:outerShdw blurRad="38100" dist="38100" dir="2700000" algn="tl">
                    <a:srgbClr val="000000">
                      <a:alpha val="43137"/>
                    </a:srgbClr>
                  </a:outerShdw>
                </a:effectLst>
              </a:rPr>
            </a:br>
            <a:r>
              <a:rPr lang="pt-BR" i="1" dirty="0" smtClean="0">
                <a:solidFill>
                  <a:srgbClr val="C00000"/>
                </a:solidFill>
                <a:effectLst>
                  <a:outerShdw blurRad="38100" dist="38100" dir="2700000" algn="tl">
                    <a:srgbClr val="000000">
                      <a:alpha val="43137"/>
                    </a:srgbClr>
                  </a:outerShdw>
                </a:effectLst>
              </a:rPr>
              <a:t>- que respostas já temos???</a:t>
            </a:r>
            <a:endParaRPr lang="pt-BR" i="1" dirty="0">
              <a:solidFill>
                <a:srgbClr val="C00000"/>
              </a:solidFill>
              <a:effectLst>
                <a:outerShdw blurRad="38100" dist="38100" dir="2700000" algn="tl">
                  <a:srgbClr val="000000">
                    <a:alpha val="43137"/>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23850" y="2852738"/>
            <a:ext cx="8569325" cy="1143000"/>
          </a:xfrm>
        </p:spPr>
        <p:txBody>
          <a:bodyPr>
            <a:normAutofit fontScale="90000"/>
          </a:bodyPr>
          <a:lstStyle/>
          <a:p>
            <a:pPr algn="l" eaLnBrk="1" hangingPunct="1">
              <a:lnSpc>
                <a:spcPct val="125000"/>
              </a:lnSpc>
              <a:defRPr/>
            </a:pPr>
            <a:r>
              <a:rPr lang="pt-BR" sz="2600" i="1" smtClean="0">
                <a:solidFill>
                  <a:srgbClr val="A50021"/>
                </a:solidFill>
                <a:effectLst>
                  <a:outerShdw blurRad="38100" dist="38100" dir="2700000" algn="tl">
                    <a:srgbClr val="000000"/>
                  </a:outerShdw>
                </a:effectLst>
                <a:latin typeface="Tahoma" pitchFamily="34" charset="0"/>
              </a:rPr>
              <a:t>Contribuições da Ecologia de Populações e Genética de Populações aos Estudos de Impacto Ambiental e Relatórios de Impacto Ambiental</a:t>
            </a:r>
            <a:br>
              <a:rPr lang="pt-BR" sz="2600" i="1" smtClean="0">
                <a:solidFill>
                  <a:srgbClr val="A50021"/>
                </a:solidFill>
                <a:effectLst>
                  <a:outerShdw blurRad="38100" dist="38100" dir="2700000" algn="tl">
                    <a:srgbClr val="000000"/>
                  </a:outerShdw>
                </a:effectLst>
                <a:latin typeface="Tahoma" pitchFamily="34" charset="0"/>
              </a:rPr>
            </a:br>
            <a:r>
              <a:rPr lang="pt-BR" sz="2600" smtClean="0">
                <a:solidFill>
                  <a:srgbClr val="A50021"/>
                </a:solidFill>
                <a:latin typeface="Tahoma" pitchFamily="34" charset="0"/>
              </a:rPr>
              <a:t/>
            </a:r>
            <a:br>
              <a:rPr lang="pt-BR" sz="2600" smtClean="0">
                <a:solidFill>
                  <a:srgbClr val="A50021"/>
                </a:solidFill>
                <a:latin typeface="Tahoma" pitchFamily="34" charset="0"/>
              </a:rPr>
            </a:br>
            <a:r>
              <a:rPr lang="pt-BR" sz="2600" smtClean="0">
                <a:solidFill>
                  <a:srgbClr val="A50021"/>
                </a:solidFill>
                <a:latin typeface="Tahoma" pitchFamily="34" charset="0"/>
              </a:rPr>
              <a:t>Ex: </a:t>
            </a:r>
            <a:r>
              <a:rPr lang="pt-BR" sz="2600" i="1" smtClean="0">
                <a:solidFill>
                  <a:srgbClr val="A50021"/>
                </a:solidFill>
                <a:latin typeface="Tahoma" pitchFamily="34" charset="0"/>
              </a:rPr>
              <a:t>Método de Modelos Matemáticos</a:t>
            </a:r>
            <a:br>
              <a:rPr lang="pt-BR" sz="2600" i="1" smtClean="0">
                <a:solidFill>
                  <a:srgbClr val="A50021"/>
                </a:solidFill>
                <a:latin typeface="Tahoma" pitchFamily="34" charset="0"/>
              </a:rPr>
            </a:br>
            <a:r>
              <a:rPr lang="pt-BR" sz="2600" i="1" smtClean="0">
                <a:solidFill>
                  <a:srgbClr val="A50021"/>
                </a:solidFill>
                <a:latin typeface="Tahoma" pitchFamily="34" charset="0"/>
              </a:rPr>
              <a:t/>
            </a:r>
            <a:br>
              <a:rPr lang="pt-BR" sz="2600" i="1" smtClean="0">
                <a:solidFill>
                  <a:srgbClr val="A50021"/>
                </a:solidFill>
                <a:latin typeface="Tahoma" pitchFamily="34" charset="0"/>
              </a:rPr>
            </a:br>
            <a:r>
              <a:rPr lang="pt-BR" sz="2600" i="1" smtClean="0">
                <a:solidFill>
                  <a:srgbClr val="A50021"/>
                </a:solidFill>
                <a:latin typeface="Tahoma" pitchFamily="34" charset="0"/>
              </a:rPr>
              <a:t>-------------------------------------------------------------------</a:t>
            </a:r>
            <a:br>
              <a:rPr lang="pt-BR" sz="2600" i="1" smtClean="0">
                <a:solidFill>
                  <a:srgbClr val="A50021"/>
                </a:solidFill>
                <a:latin typeface="Tahoma" pitchFamily="34" charset="0"/>
              </a:rPr>
            </a:br>
            <a:r>
              <a:rPr lang="pt-BR" sz="2000" i="1" smtClean="0">
                <a:solidFill>
                  <a:srgbClr val="A50021"/>
                </a:solidFill>
                <a:latin typeface="Tahoma" pitchFamily="34" charset="0"/>
              </a:rPr>
              <a:t>Fonte: </a:t>
            </a:r>
            <a:r>
              <a:rPr lang="pt-BR" sz="2000" smtClean="0">
                <a:solidFill>
                  <a:srgbClr val="A50021"/>
                </a:solidFill>
                <a:latin typeface="Tahoma" pitchFamily="34" charset="0"/>
              </a:rPr>
              <a:t/>
            </a:r>
            <a:br>
              <a:rPr lang="pt-BR" sz="2000" smtClean="0">
                <a:solidFill>
                  <a:srgbClr val="A50021"/>
                </a:solidFill>
                <a:latin typeface="Tahoma" pitchFamily="34" charset="0"/>
              </a:rPr>
            </a:br>
            <a:r>
              <a:rPr lang="pt-BR" sz="2000" smtClean="0">
                <a:solidFill>
                  <a:srgbClr val="A50021"/>
                </a:solidFill>
                <a:latin typeface="Tahoma" pitchFamily="34" charset="0"/>
              </a:rPr>
              <a:t>Silva, Elias </a:t>
            </a:r>
            <a:r>
              <a:rPr lang="pt-BR" sz="2000" b="1" smtClean="0">
                <a:solidFill>
                  <a:srgbClr val="A50021"/>
                </a:solidFill>
                <a:latin typeface="Tahoma" pitchFamily="34" charset="0"/>
              </a:rPr>
              <a:t>Técnicas de Avaliação de Impactos Ambientais</a:t>
            </a:r>
            <a:r>
              <a:rPr lang="pt-BR" sz="2000" smtClean="0">
                <a:solidFill>
                  <a:srgbClr val="A50021"/>
                </a:solidFill>
                <a:latin typeface="Tahoma" pitchFamily="34" charset="0"/>
              </a:rPr>
              <a:t> – Série Saneamento e Meio Ambiente – Manual nº 199 – Centro de Produções Técnicas. Viçosa,1999, 64p</a:t>
            </a:r>
            <a:r>
              <a:rPr lang="pt-BR" sz="2000" i="1" smtClean="0">
                <a:solidFill>
                  <a:srgbClr val="A50021"/>
                </a:solidFill>
                <a:latin typeface="Tahoma" pitchFamily="34" charset="0"/>
              </a:rPr>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323850" y="2852738"/>
            <a:ext cx="8569325" cy="1143000"/>
          </a:xfrm>
        </p:spPr>
        <p:txBody>
          <a:bodyPr>
            <a:normAutofit fontScale="90000"/>
          </a:bodyPr>
          <a:lstStyle/>
          <a:p>
            <a:pPr algn="l" eaLnBrk="1" hangingPunct="1">
              <a:lnSpc>
                <a:spcPct val="125000"/>
              </a:lnSpc>
              <a:defRPr/>
            </a:pPr>
            <a:r>
              <a:rPr lang="pt-BR" sz="2400" i="1" smtClean="0">
                <a:solidFill>
                  <a:srgbClr val="A50021"/>
                </a:solidFill>
                <a:latin typeface="Tahoma" pitchFamily="34" charset="0"/>
              </a:rPr>
              <a:t>Supondo que a seguinte relação Matemática tenha a capacidade de </a:t>
            </a:r>
            <a:r>
              <a:rPr lang="pt-BR" sz="2400" i="1" smtClean="0">
                <a:solidFill>
                  <a:srgbClr val="A50021"/>
                </a:solidFill>
                <a:effectLst>
                  <a:outerShdw blurRad="38100" dist="38100" dir="2700000" algn="tl">
                    <a:srgbClr val="000000"/>
                  </a:outerShdw>
                </a:effectLst>
                <a:latin typeface="Tahoma" pitchFamily="34" charset="0"/>
              </a:rPr>
              <a:t>estimar a população residual</a:t>
            </a:r>
            <a:r>
              <a:rPr lang="pt-BR" sz="2400" i="1" smtClean="0">
                <a:solidFill>
                  <a:srgbClr val="A50021"/>
                </a:solidFill>
                <a:latin typeface="Tahoma" pitchFamily="34" charset="0"/>
              </a:rPr>
              <a:t> (que sobreviverá) de uma dado animal, quando se desmata uma área para implantar um aeroporto com 10 hectares, num determinado município brasileiro:</a:t>
            </a:r>
            <a:br>
              <a:rPr lang="pt-BR" sz="2400" i="1" smtClean="0">
                <a:solidFill>
                  <a:srgbClr val="A50021"/>
                </a:solidFill>
                <a:latin typeface="Tahoma" pitchFamily="34" charset="0"/>
              </a:rPr>
            </a:br>
            <a:r>
              <a:rPr lang="pt-BR" sz="2400" i="1" smtClean="0">
                <a:solidFill>
                  <a:srgbClr val="A50021"/>
                </a:solidFill>
                <a:latin typeface="Tahoma" pitchFamily="34" charset="0"/>
              </a:rPr>
              <a:t/>
            </a:r>
            <a:br>
              <a:rPr lang="pt-BR" sz="2400" i="1" smtClean="0">
                <a:solidFill>
                  <a:srgbClr val="A50021"/>
                </a:solidFill>
                <a:latin typeface="Tahoma" pitchFamily="34" charset="0"/>
              </a:rPr>
            </a:br>
            <a:r>
              <a:rPr lang="pt-BR" sz="2400" i="1" smtClean="0">
                <a:solidFill>
                  <a:srgbClr val="A50021"/>
                </a:solidFill>
                <a:latin typeface="Tahoma" pitchFamily="34" charset="0"/>
              </a:rPr>
              <a:t>P= 2x + 5y; sendo:</a:t>
            </a:r>
            <a:br>
              <a:rPr lang="pt-BR" sz="2400" i="1" smtClean="0">
                <a:solidFill>
                  <a:srgbClr val="A50021"/>
                </a:solidFill>
                <a:latin typeface="Tahoma" pitchFamily="34" charset="0"/>
              </a:rPr>
            </a:br>
            <a:r>
              <a:rPr lang="pt-BR" sz="2400" i="1" smtClean="0">
                <a:solidFill>
                  <a:srgbClr val="A50021"/>
                </a:solidFill>
                <a:latin typeface="Tahoma" pitchFamily="34" charset="0"/>
              </a:rPr>
              <a:t/>
            </a:r>
            <a:br>
              <a:rPr lang="pt-BR" sz="2400" i="1" smtClean="0">
                <a:solidFill>
                  <a:srgbClr val="A50021"/>
                </a:solidFill>
                <a:latin typeface="Tahoma" pitchFamily="34" charset="0"/>
              </a:rPr>
            </a:br>
            <a:r>
              <a:rPr lang="pt-BR" sz="2400" i="1" smtClean="0">
                <a:solidFill>
                  <a:srgbClr val="A50021"/>
                </a:solidFill>
                <a:latin typeface="Tahoma" pitchFamily="34" charset="0"/>
              </a:rPr>
              <a:t>P = população residual (que sobreviverá) do animais;</a:t>
            </a:r>
            <a:br>
              <a:rPr lang="pt-BR" sz="2400" i="1" smtClean="0">
                <a:solidFill>
                  <a:srgbClr val="A50021"/>
                </a:solidFill>
                <a:latin typeface="Tahoma" pitchFamily="34" charset="0"/>
              </a:rPr>
            </a:br>
            <a:r>
              <a:rPr lang="pt-BR" sz="600" i="1" smtClean="0">
                <a:solidFill>
                  <a:srgbClr val="A50021"/>
                </a:solidFill>
                <a:latin typeface="Tahoma" pitchFamily="34" charset="0"/>
              </a:rPr>
              <a:t/>
            </a:r>
            <a:br>
              <a:rPr lang="pt-BR" sz="600" i="1" smtClean="0">
                <a:solidFill>
                  <a:srgbClr val="A50021"/>
                </a:solidFill>
                <a:latin typeface="Tahoma" pitchFamily="34" charset="0"/>
              </a:rPr>
            </a:br>
            <a:r>
              <a:rPr lang="pt-BR" sz="2400" i="1" smtClean="0">
                <a:solidFill>
                  <a:srgbClr val="A50021"/>
                </a:solidFill>
                <a:latin typeface="Tahoma" pitchFamily="34" charset="0"/>
              </a:rPr>
              <a:t>x = nº de hectares de </a:t>
            </a:r>
            <a:r>
              <a:rPr lang="pt-BR" sz="2400" i="1" smtClean="0">
                <a:solidFill>
                  <a:srgbClr val="A50021"/>
                </a:solidFill>
                <a:effectLst>
                  <a:outerShdw blurRad="38100" dist="38100" dir="2700000" algn="tl">
                    <a:srgbClr val="000000"/>
                  </a:outerShdw>
                </a:effectLst>
                <a:latin typeface="Tahoma" pitchFamily="34" charset="0"/>
              </a:rPr>
              <a:t>mata</a:t>
            </a:r>
            <a:r>
              <a:rPr lang="pt-BR" sz="2400" i="1" smtClean="0">
                <a:solidFill>
                  <a:srgbClr val="A50021"/>
                </a:solidFill>
                <a:latin typeface="Tahoma" pitchFamily="34" charset="0"/>
              </a:rPr>
              <a:t> que restará após o desmatamento necessário À implantação do aeroporto;</a:t>
            </a:r>
            <a:br>
              <a:rPr lang="pt-BR" sz="2400" i="1" smtClean="0">
                <a:solidFill>
                  <a:srgbClr val="A50021"/>
                </a:solidFill>
                <a:latin typeface="Tahoma" pitchFamily="34" charset="0"/>
              </a:rPr>
            </a:br>
            <a:r>
              <a:rPr lang="pt-BR" sz="600" i="1" smtClean="0">
                <a:solidFill>
                  <a:srgbClr val="A50021"/>
                </a:solidFill>
                <a:latin typeface="Tahoma" pitchFamily="34" charset="0"/>
              </a:rPr>
              <a:t/>
            </a:r>
            <a:br>
              <a:rPr lang="pt-BR" sz="600" i="1" smtClean="0">
                <a:solidFill>
                  <a:srgbClr val="A50021"/>
                </a:solidFill>
                <a:latin typeface="Tahoma" pitchFamily="34" charset="0"/>
              </a:rPr>
            </a:br>
            <a:r>
              <a:rPr lang="pt-BR" sz="2400" i="1" smtClean="0">
                <a:solidFill>
                  <a:srgbClr val="A50021"/>
                </a:solidFill>
                <a:latin typeface="Tahoma" pitchFamily="34" charset="0"/>
              </a:rPr>
              <a:t>y = nº de hectares de </a:t>
            </a:r>
            <a:r>
              <a:rPr lang="pt-BR" sz="2400" i="1" smtClean="0">
                <a:solidFill>
                  <a:srgbClr val="A50021"/>
                </a:solidFill>
                <a:effectLst>
                  <a:outerShdw blurRad="38100" dist="38100" dir="2700000" algn="tl">
                    <a:srgbClr val="000000"/>
                  </a:outerShdw>
                </a:effectLst>
                <a:latin typeface="Tahoma" pitchFamily="34" charset="0"/>
              </a:rPr>
              <a:t>cerrado</a:t>
            </a:r>
            <a:r>
              <a:rPr lang="pt-BR" sz="2400" i="1" smtClean="0">
                <a:solidFill>
                  <a:srgbClr val="A50021"/>
                </a:solidFill>
                <a:latin typeface="Tahoma" pitchFamily="34" charset="0"/>
              </a:rPr>
              <a:t> que restará após o desmatamento necessário à implantação do aeroporto</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323850" y="2420938"/>
            <a:ext cx="8569325" cy="1143000"/>
          </a:xfrm>
        </p:spPr>
        <p:txBody>
          <a:bodyPr>
            <a:normAutofit fontScale="90000"/>
          </a:bodyPr>
          <a:lstStyle/>
          <a:p>
            <a:pPr algn="l" eaLnBrk="1" hangingPunct="1">
              <a:lnSpc>
                <a:spcPct val="125000"/>
              </a:lnSpc>
            </a:pPr>
            <a:r>
              <a:rPr lang="pt-BR" sz="2800" i="1" smtClean="0">
                <a:solidFill>
                  <a:srgbClr val="A50021"/>
                </a:solidFill>
                <a:latin typeface="Tahoma" pitchFamily="34" charset="0"/>
              </a:rPr>
              <a:t>Admita ainda que, o local onde se pretende implantar o aeroporto tenha a seguinte cobertura vegetal em termos de área:</a:t>
            </a:r>
            <a:br>
              <a:rPr lang="pt-BR" sz="2800" i="1" smtClean="0">
                <a:solidFill>
                  <a:srgbClr val="A50021"/>
                </a:solidFill>
                <a:latin typeface="Tahoma" pitchFamily="34" charset="0"/>
              </a:rPr>
            </a:br>
            <a:r>
              <a:rPr lang="pt-BR" sz="2800" i="1" smtClean="0">
                <a:solidFill>
                  <a:srgbClr val="A50021"/>
                </a:solidFill>
                <a:latin typeface="Tahoma" pitchFamily="34" charset="0"/>
              </a:rPr>
              <a:t/>
            </a:r>
            <a:br>
              <a:rPr lang="pt-BR" sz="2800" i="1" smtClean="0">
                <a:solidFill>
                  <a:srgbClr val="A50021"/>
                </a:solidFill>
                <a:latin typeface="Tahoma" pitchFamily="34" charset="0"/>
              </a:rPr>
            </a:br>
            <a:r>
              <a:rPr lang="pt-BR" sz="2800" i="1" smtClean="0">
                <a:solidFill>
                  <a:srgbClr val="A50021"/>
                </a:solidFill>
                <a:latin typeface="Tahoma" pitchFamily="34" charset="0"/>
              </a:rPr>
              <a:t>Mata = 17 hectares</a:t>
            </a:r>
            <a:br>
              <a:rPr lang="pt-BR" sz="2800" i="1" smtClean="0">
                <a:solidFill>
                  <a:srgbClr val="A50021"/>
                </a:solidFill>
                <a:latin typeface="Tahoma" pitchFamily="34" charset="0"/>
              </a:rPr>
            </a:br>
            <a:r>
              <a:rPr lang="pt-BR" sz="2800" i="1" smtClean="0">
                <a:solidFill>
                  <a:srgbClr val="A50021"/>
                </a:solidFill>
                <a:latin typeface="Tahoma" pitchFamily="34" charset="0"/>
              </a:rPr>
              <a:t/>
            </a:r>
            <a:br>
              <a:rPr lang="pt-BR" sz="2800" i="1" smtClean="0">
                <a:solidFill>
                  <a:srgbClr val="A50021"/>
                </a:solidFill>
                <a:latin typeface="Tahoma" pitchFamily="34" charset="0"/>
              </a:rPr>
            </a:br>
            <a:r>
              <a:rPr lang="pt-BR" sz="2800" i="1" smtClean="0">
                <a:solidFill>
                  <a:srgbClr val="A50021"/>
                </a:solidFill>
                <a:latin typeface="Tahoma" pitchFamily="34" charset="0"/>
              </a:rPr>
              <a:t>Cerrado = 21 hectares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323850" y="2420938"/>
            <a:ext cx="8569325" cy="1143000"/>
          </a:xfrm>
        </p:spPr>
        <p:txBody>
          <a:bodyPr>
            <a:normAutofit fontScale="90000"/>
          </a:bodyPr>
          <a:lstStyle/>
          <a:p>
            <a:pPr algn="l" eaLnBrk="1" hangingPunct="1">
              <a:lnSpc>
                <a:spcPct val="125000"/>
              </a:lnSpc>
            </a:pPr>
            <a:r>
              <a:rPr lang="pt-BR" sz="2800" i="1" smtClean="0">
                <a:solidFill>
                  <a:srgbClr val="A50021"/>
                </a:solidFill>
                <a:latin typeface="Tahoma" pitchFamily="34" charset="0"/>
              </a:rPr>
              <a:t>Suponha agora que se decidiu pelas seguintes alternativas de desmatamento para implantação do referido aeroporto:</a:t>
            </a:r>
            <a:br>
              <a:rPr lang="pt-BR" sz="2800" i="1" smtClean="0">
                <a:solidFill>
                  <a:srgbClr val="A50021"/>
                </a:solidFill>
                <a:latin typeface="Tahoma" pitchFamily="34" charset="0"/>
              </a:rPr>
            </a:br>
            <a:r>
              <a:rPr lang="pt-BR" sz="1200" i="1" smtClean="0">
                <a:solidFill>
                  <a:srgbClr val="A50021"/>
                </a:solidFill>
                <a:latin typeface="Tahoma" pitchFamily="34" charset="0"/>
              </a:rPr>
              <a:t/>
            </a:r>
            <a:br>
              <a:rPr lang="pt-BR" sz="1200" i="1" smtClean="0">
                <a:solidFill>
                  <a:srgbClr val="A50021"/>
                </a:solidFill>
                <a:latin typeface="Tahoma" pitchFamily="34" charset="0"/>
              </a:rPr>
            </a:br>
            <a:r>
              <a:rPr lang="pt-BR" sz="2400" i="1" smtClean="0">
                <a:solidFill>
                  <a:srgbClr val="A50021"/>
                </a:solidFill>
                <a:latin typeface="Tahoma" pitchFamily="34" charset="0"/>
              </a:rPr>
              <a:t>Alternativa A = 7 hectares de mata e 3 hectares em cerrado;</a:t>
            </a:r>
            <a:br>
              <a:rPr lang="pt-BR" sz="2400" i="1" smtClean="0">
                <a:solidFill>
                  <a:srgbClr val="A50021"/>
                </a:solidFill>
                <a:latin typeface="Tahoma" pitchFamily="34" charset="0"/>
              </a:rPr>
            </a:br>
            <a:r>
              <a:rPr lang="pt-BR" sz="1200" i="1" smtClean="0">
                <a:solidFill>
                  <a:srgbClr val="A50021"/>
                </a:solidFill>
                <a:latin typeface="Tahoma" pitchFamily="34" charset="0"/>
              </a:rPr>
              <a:t/>
            </a:r>
            <a:br>
              <a:rPr lang="pt-BR" sz="1200" i="1" smtClean="0">
                <a:solidFill>
                  <a:srgbClr val="A50021"/>
                </a:solidFill>
                <a:latin typeface="Tahoma" pitchFamily="34" charset="0"/>
              </a:rPr>
            </a:br>
            <a:r>
              <a:rPr lang="pt-BR" sz="2400" i="1" smtClean="0">
                <a:solidFill>
                  <a:srgbClr val="A50021"/>
                </a:solidFill>
                <a:latin typeface="Tahoma" pitchFamily="34" charset="0"/>
              </a:rPr>
              <a:t>Alternativa B= 3 hectares de mata e 7 hectares em cerrado;</a:t>
            </a:r>
            <a:br>
              <a:rPr lang="pt-BR" sz="2400" i="1" smtClean="0">
                <a:solidFill>
                  <a:srgbClr val="A50021"/>
                </a:solidFill>
                <a:latin typeface="Tahoma" pitchFamily="34" charset="0"/>
              </a:rPr>
            </a:br>
            <a:r>
              <a:rPr lang="pt-BR" sz="1200" i="1" smtClean="0">
                <a:solidFill>
                  <a:srgbClr val="A50021"/>
                </a:solidFill>
                <a:latin typeface="Tahoma" pitchFamily="34" charset="0"/>
              </a:rPr>
              <a:t/>
            </a:r>
            <a:br>
              <a:rPr lang="pt-BR" sz="1200" i="1" smtClean="0">
                <a:solidFill>
                  <a:srgbClr val="A50021"/>
                </a:solidFill>
                <a:latin typeface="Tahoma" pitchFamily="34" charset="0"/>
              </a:rPr>
            </a:br>
            <a:r>
              <a:rPr lang="pt-BR" sz="2400" i="1" smtClean="0">
                <a:solidFill>
                  <a:srgbClr val="A50021"/>
                </a:solidFill>
                <a:latin typeface="Tahoma" pitchFamily="34" charset="0"/>
              </a:rPr>
              <a:t>Alternativa C= 10 hectares em mata;</a:t>
            </a:r>
            <a:r>
              <a:rPr lang="pt-BR" sz="2800" i="1" smtClean="0">
                <a:solidFill>
                  <a:srgbClr val="A50021"/>
                </a:solidFill>
                <a:latin typeface="Tahoma" pitchFamily="34" charset="0"/>
              </a:rPr>
              <a:t/>
            </a:r>
            <a:br>
              <a:rPr lang="pt-BR" sz="2800" i="1" smtClean="0">
                <a:solidFill>
                  <a:srgbClr val="A50021"/>
                </a:solidFill>
                <a:latin typeface="Tahoma" pitchFamily="34" charset="0"/>
              </a:rPr>
            </a:br>
            <a:r>
              <a:rPr lang="pt-BR" sz="1200" i="1" smtClean="0">
                <a:solidFill>
                  <a:srgbClr val="A50021"/>
                </a:solidFill>
                <a:latin typeface="Tahoma" pitchFamily="34" charset="0"/>
              </a:rPr>
              <a:t/>
            </a:r>
            <a:br>
              <a:rPr lang="pt-BR" sz="1200" i="1" smtClean="0">
                <a:solidFill>
                  <a:srgbClr val="A50021"/>
                </a:solidFill>
                <a:latin typeface="Tahoma" pitchFamily="34" charset="0"/>
              </a:rPr>
            </a:br>
            <a:r>
              <a:rPr lang="pt-BR" sz="2400" i="1" smtClean="0">
                <a:solidFill>
                  <a:srgbClr val="A50021"/>
                </a:solidFill>
                <a:latin typeface="Tahoma" pitchFamily="34" charset="0"/>
              </a:rPr>
              <a:t>Alternativa D = 10 hectares em cerrado.</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323850" y="2420938"/>
            <a:ext cx="8569325" cy="1143000"/>
          </a:xfrm>
        </p:spPr>
        <p:txBody>
          <a:bodyPr>
            <a:normAutofit fontScale="90000"/>
          </a:bodyPr>
          <a:lstStyle/>
          <a:p>
            <a:pPr algn="l" eaLnBrk="1" hangingPunct="1">
              <a:lnSpc>
                <a:spcPct val="125000"/>
              </a:lnSpc>
            </a:pPr>
            <a:r>
              <a:rPr lang="pt-BR" sz="2800" smtClean="0">
                <a:solidFill>
                  <a:srgbClr val="A50021"/>
                </a:solidFill>
                <a:latin typeface="Tahoma" pitchFamily="34" charset="0"/>
              </a:rPr>
              <a:t>Após os cálculos, qual a melhor alternativa para a implantação do aeroporto, em termos do valor de P?</a:t>
            </a:r>
            <a:br>
              <a:rPr lang="pt-BR" sz="2800" smtClean="0">
                <a:solidFill>
                  <a:srgbClr val="A50021"/>
                </a:solidFill>
                <a:latin typeface="Tahoma" pitchFamily="34" charset="0"/>
              </a:rPr>
            </a:br>
            <a:r>
              <a:rPr lang="pt-BR" sz="2800" smtClean="0">
                <a:solidFill>
                  <a:srgbClr val="A50021"/>
                </a:solidFill>
                <a:latin typeface="Tahoma" pitchFamily="34" charset="0"/>
              </a:rPr>
              <a:t/>
            </a:r>
            <a:br>
              <a:rPr lang="pt-BR" sz="2800" smtClean="0">
                <a:solidFill>
                  <a:srgbClr val="A50021"/>
                </a:solidFill>
                <a:latin typeface="Tahoma" pitchFamily="34" charset="0"/>
              </a:rPr>
            </a:br>
            <a:r>
              <a:rPr lang="pt-BR" sz="2800" smtClean="0">
                <a:solidFill>
                  <a:srgbClr val="A50021"/>
                </a:solidFill>
                <a:latin typeface="Tahoma" pitchFamily="34" charset="0"/>
              </a:rPr>
              <a:t/>
            </a:r>
            <a:br>
              <a:rPr lang="pt-BR" sz="2800" smtClean="0">
                <a:solidFill>
                  <a:srgbClr val="A50021"/>
                </a:solidFill>
                <a:latin typeface="Tahoma" pitchFamily="34" charset="0"/>
              </a:rPr>
            </a:br>
            <a:r>
              <a:rPr lang="pt-BR" sz="2800" smtClean="0">
                <a:solidFill>
                  <a:srgbClr val="A50021"/>
                </a:solidFill>
                <a:latin typeface="Tahoma" pitchFamily="34" charset="0"/>
              </a:rPr>
              <a:t>Qual o valor do P apara a alternativa testemunha, ou seja, não implantar o aeroporto?</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323850" y="2646363"/>
            <a:ext cx="8569325" cy="1143000"/>
          </a:xfrm>
        </p:spPr>
        <p:txBody>
          <a:bodyPr>
            <a:normAutofit fontScale="90000"/>
          </a:bodyPr>
          <a:lstStyle/>
          <a:p>
            <a:pPr algn="l" eaLnBrk="1" hangingPunct="1">
              <a:lnSpc>
                <a:spcPct val="125000"/>
              </a:lnSpc>
            </a:pPr>
            <a:r>
              <a:rPr lang="pt-BR" sz="2400" b="1" i="1" smtClean="0">
                <a:solidFill>
                  <a:srgbClr val="A50021"/>
                </a:solidFill>
                <a:latin typeface="Tahoma" pitchFamily="34" charset="0"/>
              </a:rPr>
              <a:t>Respostas:</a:t>
            </a:r>
            <a:br>
              <a:rPr lang="pt-BR" sz="2400" b="1" i="1" smtClean="0">
                <a:solidFill>
                  <a:srgbClr val="A50021"/>
                </a:solidFill>
                <a:latin typeface="Tahoma" pitchFamily="34" charset="0"/>
              </a:rPr>
            </a:br>
            <a:r>
              <a:rPr lang="pt-BR" sz="800" smtClean="0">
                <a:solidFill>
                  <a:srgbClr val="A50021"/>
                </a:solidFill>
                <a:latin typeface="Tahoma" pitchFamily="34" charset="0"/>
              </a:rPr>
              <a:t/>
            </a:r>
            <a:br>
              <a:rPr lang="pt-BR" sz="800" smtClean="0">
                <a:solidFill>
                  <a:srgbClr val="A50021"/>
                </a:solidFill>
                <a:latin typeface="Tahoma" pitchFamily="34" charset="0"/>
              </a:rPr>
            </a:br>
            <a:r>
              <a:rPr lang="pt-BR" sz="2400" smtClean="0">
                <a:solidFill>
                  <a:srgbClr val="A50021"/>
                </a:solidFill>
                <a:latin typeface="Tahoma" pitchFamily="34" charset="0"/>
              </a:rPr>
              <a:t>Alternativa A:</a:t>
            </a:r>
            <a:br>
              <a:rPr lang="pt-BR" sz="2400" smtClean="0">
                <a:solidFill>
                  <a:srgbClr val="A50021"/>
                </a:solidFill>
                <a:latin typeface="Tahoma" pitchFamily="34" charset="0"/>
              </a:rPr>
            </a:br>
            <a:r>
              <a:rPr lang="pt-BR" sz="2400" smtClean="0">
                <a:solidFill>
                  <a:srgbClr val="A50021"/>
                </a:solidFill>
                <a:latin typeface="Tahoma" pitchFamily="34" charset="0"/>
              </a:rPr>
              <a:t>P = 2(10) + 5(18) = 110</a:t>
            </a:r>
            <a:br>
              <a:rPr lang="pt-BR" sz="2400" smtClean="0">
                <a:solidFill>
                  <a:srgbClr val="A50021"/>
                </a:solidFill>
                <a:latin typeface="Tahoma" pitchFamily="34" charset="0"/>
              </a:rPr>
            </a:br>
            <a:r>
              <a:rPr lang="pt-BR" sz="800" smtClean="0">
                <a:solidFill>
                  <a:srgbClr val="A50021"/>
                </a:solidFill>
                <a:latin typeface="Tahoma" pitchFamily="34" charset="0"/>
              </a:rPr>
              <a:t/>
            </a:r>
            <a:br>
              <a:rPr lang="pt-BR" sz="800" smtClean="0">
                <a:solidFill>
                  <a:srgbClr val="A50021"/>
                </a:solidFill>
                <a:latin typeface="Tahoma" pitchFamily="34" charset="0"/>
              </a:rPr>
            </a:br>
            <a:r>
              <a:rPr lang="pt-BR" sz="2400" smtClean="0">
                <a:solidFill>
                  <a:srgbClr val="A50021"/>
                </a:solidFill>
                <a:latin typeface="Tahoma" pitchFamily="34" charset="0"/>
              </a:rPr>
              <a:t>Alternativa B: </a:t>
            </a:r>
            <a:br>
              <a:rPr lang="pt-BR" sz="2400" smtClean="0">
                <a:solidFill>
                  <a:srgbClr val="A50021"/>
                </a:solidFill>
                <a:latin typeface="Tahoma" pitchFamily="34" charset="0"/>
              </a:rPr>
            </a:br>
            <a:r>
              <a:rPr lang="pt-BR" sz="2400" smtClean="0">
                <a:solidFill>
                  <a:srgbClr val="A50021"/>
                </a:solidFill>
                <a:latin typeface="Tahoma" pitchFamily="34" charset="0"/>
              </a:rPr>
              <a:t>P = 2(14) + 5 (14) = 98</a:t>
            </a:r>
            <a:br>
              <a:rPr lang="pt-BR" sz="2400" smtClean="0">
                <a:solidFill>
                  <a:srgbClr val="A50021"/>
                </a:solidFill>
                <a:latin typeface="Tahoma" pitchFamily="34" charset="0"/>
              </a:rPr>
            </a:br>
            <a:r>
              <a:rPr lang="pt-BR" sz="800" smtClean="0">
                <a:solidFill>
                  <a:srgbClr val="A50021"/>
                </a:solidFill>
                <a:latin typeface="Tahoma" pitchFamily="34" charset="0"/>
              </a:rPr>
              <a:t/>
            </a:r>
            <a:br>
              <a:rPr lang="pt-BR" sz="800" smtClean="0">
                <a:solidFill>
                  <a:srgbClr val="A50021"/>
                </a:solidFill>
                <a:latin typeface="Tahoma" pitchFamily="34" charset="0"/>
              </a:rPr>
            </a:br>
            <a:r>
              <a:rPr lang="pt-BR" sz="2400" smtClean="0">
                <a:solidFill>
                  <a:srgbClr val="A50021"/>
                </a:solidFill>
                <a:latin typeface="Tahoma" pitchFamily="34" charset="0"/>
              </a:rPr>
              <a:t>Alternativa C:</a:t>
            </a:r>
            <a:br>
              <a:rPr lang="pt-BR" sz="2400" smtClean="0">
                <a:solidFill>
                  <a:srgbClr val="A50021"/>
                </a:solidFill>
                <a:latin typeface="Tahoma" pitchFamily="34" charset="0"/>
              </a:rPr>
            </a:br>
            <a:r>
              <a:rPr lang="pt-BR" sz="2400" smtClean="0">
                <a:solidFill>
                  <a:srgbClr val="A50021"/>
                </a:solidFill>
                <a:latin typeface="Tahoma" pitchFamily="34" charset="0"/>
              </a:rPr>
              <a:t>P= 2(7) + 5(21) = 119</a:t>
            </a:r>
            <a:br>
              <a:rPr lang="pt-BR" sz="2400" smtClean="0">
                <a:solidFill>
                  <a:srgbClr val="A50021"/>
                </a:solidFill>
                <a:latin typeface="Tahoma" pitchFamily="34" charset="0"/>
              </a:rPr>
            </a:br>
            <a:r>
              <a:rPr lang="pt-BR" sz="800" smtClean="0">
                <a:solidFill>
                  <a:srgbClr val="A50021"/>
                </a:solidFill>
                <a:latin typeface="Tahoma" pitchFamily="34" charset="0"/>
              </a:rPr>
              <a:t/>
            </a:r>
            <a:br>
              <a:rPr lang="pt-BR" sz="800" smtClean="0">
                <a:solidFill>
                  <a:srgbClr val="A50021"/>
                </a:solidFill>
                <a:latin typeface="Tahoma" pitchFamily="34" charset="0"/>
              </a:rPr>
            </a:br>
            <a:r>
              <a:rPr lang="pt-BR" sz="2400" smtClean="0">
                <a:solidFill>
                  <a:srgbClr val="A50021"/>
                </a:solidFill>
                <a:latin typeface="Tahoma" pitchFamily="34" charset="0"/>
              </a:rPr>
              <a:t>Alternativa D:</a:t>
            </a:r>
            <a:br>
              <a:rPr lang="pt-BR" sz="2400" smtClean="0">
                <a:solidFill>
                  <a:srgbClr val="A50021"/>
                </a:solidFill>
                <a:latin typeface="Tahoma" pitchFamily="34" charset="0"/>
              </a:rPr>
            </a:br>
            <a:r>
              <a:rPr lang="pt-BR" sz="2400" smtClean="0">
                <a:solidFill>
                  <a:srgbClr val="A50021"/>
                </a:solidFill>
                <a:latin typeface="Tahoma" pitchFamily="34" charset="0"/>
              </a:rPr>
              <a:t>P= 2(17) + 5(11)=89</a:t>
            </a:r>
            <a:br>
              <a:rPr lang="pt-BR" sz="2400" smtClean="0">
                <a:solidFill>
                  <a:srgbClr val="A50021"/>
                </a:solidFill>
                <a:latin typeface="Tahoma" pitchFamily="34" charset="0"/>
              </a:rPr>
            </a:br>
            <a:r>
              <a:rPr lang="pt-BR" sz="800" smtClean="0">
                <a:solidFill>
                  <a:srgbClr val="A50021"/>
                </a:solidFill>
                <a:latin typeface="Tahoma" pitchFamily="34" charset="0"/>
              </a:rPr>
              <a:t/>
            </a:r>
            <a:br>
              <a:rPr lang="pt-BR" sz="800" smtClean="0">
                <a:solidFill>
                  <a:srgbClr val="A50021"/>
                </a:solidFill>
                <a:latin typeface="Tahoma" pitchFamily="34" charset="0"/>
              </a:rPr>
            </a:br>
            <a:r>
              <a:rPr lang="pt-BR" sz="2400" smtClean="0">
                <a:solidFill>
                  <a:srgbClr val="A50021"/>
                </a:solidFill>
                <a:latin typeface="Tahoma" pitchFamily="34" charset="0"/>
              </a:rPr>
              <a:t>Alternativa Testemunha:</a:t>
            </a:r>
            <a:br>
              <a:rPr lang="pt-BR" sz="2400" smtClean="0">
                <a:solidFill>
                  <a:srgbClr val="A50021"/>
                </a:solidFill>
                <a:latin typeface="Tahoma" pitchFamily="34" charset="0"/>
              </a:rPr>
            </a:br>
            <a:r>
              <a:rPr lang="pt-BR" sz="2400" smtClean="0">
                <a:solidFill>
                  <a:srgbClr val="A50021"/>
                </a:solidFill>
                <a:latin typeface="Tahoma" pitchFamily="34" charset="0"/>
              </a:rPr>
              <a:t>P = 2(17) + 5 (21) = 139 (não implantar o aeroporto)</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323850" y="2646363"/>
            <a:ext cx="8569325" cy="1143000"/>
          </a:xfrm>
        </p:spPr>
        <p:txBody>
          <a:bodyPr>
            <a:normAutofit fontScale="90000"/>
          </a:bodyPr>
          <a:lstStyle/>
          <a:p>
            <a:pPr algn="l" eaLnBrk="1" hangingPunct="1">
              <a:lnSpc>
                <a:spcPct val="125000"/>
              </a:lnSpc>
            </a:pPr>
            <a:r>
              <a:rPr lang="pt-BR" sz="2600" smtClean="0">
                <a:solidFill>
                  <a:srgbClr val="A50021"/>
                </a:solidFill>
                <a:latin typeface="Tahoma" pitchFamily="34" charset="0"/>
              </a:rPr>
              <a:t>Portanto a melhor alternativa para implantação do aeroporto em termos do valor de P é a C, já que resultará em uma população sobrevivente estimada de 119 indivíduos, ou seja, a maior entre as alternativas propostas.</a:t>
            </a:r>
            <a:br>
              <a:rPr lang="pt-BR" sz="2600" smtClean="0">
                <a:solidFill>
                  <a:srgbClr val="A50021"/>
                </a:solidFill>
                <a:latin typeface="Tahoma" pitchFamily="34" charset="0"/>
              </a:rPr>
            </a:br>
            <a:r>
              <a:rPr lang="pt-BR" sz="2600" smtClean="0">
                <a:solidFill>
                  <a:srgbClr val="A50021"/>
                </a:solidFill>
                <a:latin typeface="Tahoma" pitchFamily="34" charset="0"/>
              </a:rPr>
              <a:t/>
            </a:r>
            <a:br>
              <a:rPr lang="pt-BR" sz="2600" smtClean="0">
                <a:solidFill>
                  <a:srgbClr val="A50021"/>
                </a:solidFill>
                <a:latin typeface="Tahoma" pitchFamily="34" charset="0"/>
              </a:rPr>
            </a:br>
            <a:r>
              <a:rPr lang="pt-BR" sz="2600" smtClean="0">
                <a:solidFill>
                  <a:srgbClr val="A50021"/>
                </a:solidFill>
                <a:latin typeface="Tahoma" pitchFamily="34" charset="0"/>
              </a:rPr>
              <a:t>A alternativa testemunha, por sua vez, apresenta um valor de P igual a 139 indivíduos, o que significa dizer que é esta a atual população do animal na área.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323850" y="2646363"/>
            <a:ext cx="8569325" cy="1143000"/>
          </a:xfrm>
        </p:spPr>
        <p:txBody>
          <a:bodyPr>
            <a:normAutofit fontScale="90000"/>
          </a:bodyPr>
          <a:lstStyle/>
          <a:p>
            <a:pPr algn="l" eaLnBrk="1" hangingPunct="1">
              <a:lnSpc>
                <a:spcPct val="125000"/>
              </a:lnSpc>
              <a:defRPr/>
            </a:pPr>
            <a:r>
              <a:rPr lang="pt-BR" sz="2400" smtClean="0">
                <a:solidFill>
                  <a:srgbClr val="A50021"/>
                </a:solidFill>
                <a:latin typeface="Tahoma" pitchFamily="34" charset="0"/>
              </a:rPr>
              <a:t>Exemplo de questões relevantes relacionadas  à </a:t>
            </a:r>
            <a:r>
              <a:rPr lang="pt-BR" sz="2600" i="1" smtClean="0">
                <a:solidFill>
                  <a:srgbClr val="A50021"/>
                </a:solidFill>
                <a:effectLst>
                  <a:outerShdw blurRad="38100" dist="38100" dir="2700000" algn="tl">
                    <a:srgbClr val="000000"/>
                  </a:outerShdw>
                </a:effectLst>
                <a:latin typeface="Tahoma" pitchFamily="34" charset="0"/>
              </a:rPr>
              <a:t>Ecologia de Populações e Genética de Populações</a:t>
            </a:r>
            <a:r>
              <a:rPr lang="pt-BR" sz="2400" smtClean="0">
                <a:solidFill>
                  <a:srgbClr val="A50021"/>
                </a:solidFill>
                <a:latin typeface="Tahoma" pitchFamily="34" charset="0"/>
              </a:rPr>
              <a:t> que não estão sendo consideradas no uso de modelos como esse:</a:t>
            </a:r>
            <a:br>
              <a:rPr lang="pt-BR" sz="2400" smtClean="0">
                <a:solidFill>
                  <a:srgbClr val="A50021"/>
                </a:solidFill>
                <a:latin typeface="Tahoma" pitchFamily="34" charset="0"/>
              </a:rPr>
            </a:br>
            <a:r>
              <a:rPr lang="pt-BR" sz="1200" smtClean="0">
                <a:solidFill>
                  <a:srgbClr val="A50021"/>
                </a:solidFill>
                <a:latin typeface="Tahoma" pitchFamily="34" charset="0"/>
              </a:rPr>
              <a:t/>
            </a:r>
            <a:br>
              <a:rPr lang="pt-BR" sz="1200" smtClean="0">
                <a:solidFill>
                  <a:srgbClr val="A50021"/>
                </a:solidFill>
                <a:latin typeface="Tahoma" pitchFamily="34" charset="0"/>
              </a:rPr>
            </a:br>
            <a:r>
              <a:rPr lang="pt-BR" sz="1200" smtClean="0">
                <a:solidFill>
                  <a:srgbClr val="A50021"/>
                </a:solidFill>
                <a:latin typeface="Tahoma" pitchFamily="34" charset="0"/>
              </a:rPr>
              <a:t/>
            </a:r>
            <a:br>
              <a:rPr lang="pt-BR" sz="1200" smtClean="0">
                <a:solidFill>
                  <a:srgbClr val="A50021"/>
                </a:solidFill>
                <a:latin typeface="Tahoma" pitchFamily="34" charset="0"/>
              </a:rPr>
            </a:br>
            <a:r>
              <a:rPr lang="pt-BR" sz="2400" smtClean="0">
                <a:solidFill>
                  <a:srgbClr val="A50021"/>
                </a:solidFill>
                <a:latin typeface="Tahoma" pitchFamily="34" charset="0"/>
              </a:rPr>
              <a:t>- Qual a diversidade genética dos animas da região e sua dispersão?</a:t>
            </a:r>
            <a:br>
              <a:rPr lang="pt-BR" sz="2400" smtClean="0">
                <a:solidFill>
                  <a:srgbClr val="A50021"/>
                </a:solidFill>
                <a:latin typeface="Tahoma" pitchFamily="34" charset="0"/>
              </a:rPr>
            </a:br>
            <a:r>
              <a:rPr lang="pt-BR" sz="1200" smtClean="0">
                <a:solidFill>
                  <a:srgbClr val="A50021"/>
                </a:solidFill>
                <a:latin typeface="Tahoma" pitchFamily="34" charset="0"/>
              </a:rPr>
              <a:t/>
            </a:r>
            <a:br>
              <a:rPr lang="pt-BR" sz="1200" smtClean="0">
                <a:solidFill>
                  <a:srgbClr val="A50021"/>
                </a:solidFill>
                <a:latin typeface="Tahoma" pitchFamily="34" charset="0"/>
              </a:rPr>
            </a:br>
            <a:r>
              <a:rPr lang="pt-BR" sz="2400" smtClean="0">
                <a:solidFill>
                  <a:srgbClr val="A50021"/>
                </a:solidFill>
                <a:latin typeface="Tahoma" pitchFamily="34" charset="0"/>
              </a:rPr>
              <a:t>- Qual o sistema reprodutivo dos organismos eliminados?</a:t>
            </a:r>
            <a:br>
              <a:rPr lang="pt-BR" sz="2400" smtClean="0">
                <a:solidFill>
                  <a:srgbClr val="A50021"/>
                </a:solidFill>
                <a:latin typeface="Tahoma" pitchFamily="34" charset="0"/>
              </a:rPr>
            </a:br>
            <a:r>
              <a:rPr lang="pt-BR" sz="2400" smtClean="0">
                <a:solidFill>
                  <a:srgbClr val="A50021"/>
                </a:solidFill>
                <a:latin typeface="Tahoma" pitchFamily="34" charset="0"/>
              </a:rPr>
              <a:t>(em vegetais: plantas autógamas e alógamas)</a:t>
            </a:r>
            <a:br>
              <a:rPr lang="pt-BR" sz="2400" smtClean="0">
                <a:solidFill>
                  <a:srgbClr val="A50021"/>
                </a:solidFill>
                <a:latin typeface="Tahoma" pitchFamily="34" charset="0"/>
              </a:rPr>
            </a:br>
            <a:r>
              <a:rPr lang="pt-BR" sz="1200" smtClean="0">
                <a:solidFill>
                  <a:srgbClr val="A50021"/>
                </a:solidFill>
                <a:latin typeface="Tahoma" pitchFamily="34" charset="0"/>
              </a:rPr>
              <a:t/>
            </a:r>
            <a:br>
              <a:rPr lang="pt-BR" sz="1200" smtClean="0">
                <a:solidFill>
                  <a:srgbClr val="A50021"/>
                </a:solidFill>
                <a:latin typeface="Tahoma" pitchFamily="34" charset="0"/>
              </a:rPr>
            </a:br>
            <a:r>
              <a:rPr lang="pt-BR" sz="2400" smtClean="0">
                <a:solidFill>
                  <a:srgbClr val="A50021"/>
                </a:solidFill>
                <a:latin typeface="Tahoma" pitchFamily="34" charset="0"/>
              </a:rPr>
              <a:t>- Quais as relações ecológicas desses animais com a vegetação local?</a:t>
            </a:r>
            <a:br>
              <a:rPr lang="pt-BR" sz="2400" smtClean="0">
                <a:solidFill>
                  <a:srgbClr val="A50021"/>
                </a:solidFill>
                <a:latin typeface="Tahoma" pitchFamily="34" charset="0"/>
              </a:rPr>
            </a:br>
            <a:r>
              <a:rPr lang="pt-BR" sz="1200" smtClean="0">
                <a:solidFill>
                  <a:srgbClr val="A50021"/>
                </a:solidFill>
                <a:latin typeface="Tahoma" pitchFamily="34" charset="0"/>
              </a:rPr>
              <a:t/>
            </a:r>
            <a:br>
              <a:rPr lang="pt-BR" sz="1200" smtClean="0">
                <a:solidFill>
                  <a:srgbClr val="A50021"/>
                </a:solidFill>
                <a:latin typeface="Tahoma" pitchFamily="34" charset="0"/>
              </a:rPr>
            </a:br>
            <a:r>
              <a:rPr lang="pt-BR" sz="2400" smtClean="0">
                <a:solidFill>
                  <a:srgbClr val="A50021"/>
                </a:solidFill>
                <a:latin typeface="Tahoma" pitchFamily="34" charset="0"/>
              </a:rPr>
              <a:t>E com outras espécies locais?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533400" y="228600"/>
            <a:ext cx="8610600" cy="1200329"/>
          </a:xfrm>
          <a:prstGeom prst="rect">
            <a:avLst/>
          </a:prstGeom>
        </p:spPr>
        <p:txBody>
          <a:bodyPr wrap="square">
            <a:spAutoFit/>
          </a:bodyPr>
          <a:lstStyle/>
          <a:p>
            <a:r>
              <a:rPr lang="en-US" b="1" dirty="0" err="1" smtClean="0">
                <a:solidFill>
                  <a:srgbClr val="C00000"/>
                </a:solidFill>
                <a:effectLst>
                  <a:outerShdw blurRad="38100" dist="38100" dir="2700000" algn="tl">
                    <a:srgbClr val="000000">
                      <a:alpha val="43137"/>
                    </a:srgbClr>
                  </a:outerShdw>
                </a:effectLst>
              </a:rPr>
              <a:t>Prospecção</a:t>
            </a:r>
            <a:r>
              <a:rPr lang="en-US" b="1" dirty="0" smtClean="0">
                <a:solidFill>
                  <a:srgbClr val="C00000"/>
                </a:solidFill>
                <a:effectLst>
                  <a:outerShdw blurRad="38100" dist="38100" dir="2700000" algn="tl">
                    <a:srgbClr val="000000">
                      <a:alpha val="43137"/>
                    </a:srgbClr>
                  </a:outerShdw>
                </a:effectLst>
              </a:rPr>
              <a:t> e </a:t>
            </a:r>
            <a:r>
              <a:rPr lang="en-US" b="1" dirty="0" err="1" smtClean="0">
                <a:solidFill>
                  <a:srgbClr val="C00000"/>
                </a:solidFill>
                <a:effectLst>
                  <a:outerShdw blurRad="38100" dist="38100" dir="2700000" algn="tl">
                    <a:srgbClr val="000000">
                      <a:alpha val="43137"/>
                    </a:srgbClr>
                  </a:outerShdw>
                </a:effectLst>
              </a:rPr>
              <a:t>Melhoramento</a:t>
            </a:r>
            <a:r>
              <a:rPr lang="en-US" b="1" dirty="0" smtClean="0">
                <a:solidFill>
                  <a:srgbClr val="C00000"/>
                </a:solidFill>
                <a:effectLst>
                  <a:outerShdw blurRad="38100" dist="38100" dir="2700000" algn="tl">
                    <a:srgbClr val="000000">
                      <a:alpha val="43137"/>
                    </a:srgbClr>
                  </a:outerShdw>
                </a:effectLst>
              </a:rPr>
              <a:t> </a:t>
            </a:r>
            <a:r>
              <a:rPr lang="en-US" b="1" dirty="0" err="1" smtClean="0">
                <a:solidFill>
                  <a:srgbClr val="C00000"/>
                </a:solidFill>
                <a:effectLst>
                  <a:outerShdw blurRad="38100" dist="38100" dir="2700000" algn="tl">
                    <a:srgbClr val="000000">
                      <a:alpha val="43137"/>
                    </a:srgbClr>
                  </a:outerShdw>
                </a:effectLst>
              </a:rPr>
              <a:t>Genético</a:t>
            </a:r>
            <a:r>
              <a:rPr lang="en-US" b="1" dirty="0" smtClean="0">
                <a:solidFill>
                  <a:srgbClr val="C00000"/>
                </a:solidFill>
                <a:effectLst>
                  <a:outerShdw blurRad="38100" dist="38100" dir="2700000" algn="tl">
                    <a:srgbClr val="000000">
                      <a:alpha val="43137"/>
                    </a:srgbClr>
                  </a:outerShdw>
                </a:effectLst>
              </a:rPr>
              <a:t> de </a:t>
            </a:r>
            <a:r>
              <a:rPr lang="en-US" b="1" dirty="0" err="1" smtClean="0">
                <a:solidFill>
                  <a:srgbClr val="C00000"/>
                </a:solidFill>
                <a:effectLst>
                  <a:outerShdw blurRad="38100" dist="38100" dir="2700000" algn="tl">
                    <a:srgbClr val="000000">
                      <a:alpha val="43137"/>
                    </a:srgbClr>
                  </a:outerShdw>
                </a:effectLst>
              </a:rPr>
              <a:t>Fungos</a:t>
            </a:r>
            <a:r>
              <a:rPr lang="en-US" b="1" dirty="0" smtClean="0">
                <a:solidFill>
                  <a:srgbClr val="C00000"/>
                </a:solidFill>
                <a:effectLst>
                  <a:outerShdw blurRad="38100" dist="38100" dir="2700000" algn="tl">
                    <a:srgbClr val="000000">
                      <a:alpha val="43137"/>
                    </a:srgbClr>
                  </a:outerShdw>
                </a:effectLst>
              </a:rPr>
              <a:t> </a:t>
            </a:r>
            <a:r>
              <a:rPr lang="en-US" b="1" dirty="0" err="1" smtClean="0">
                <a:solidFill>
                  <a:srgbClr val="C00000"/>
                </a:solidFill>
                <a:effectLst>
                  <a:outerShdw blurRad="38100" dist="38100" dir="2700000" algn="tl">
                    <a:srgbClr val="000000">
                      <a:alpha val="43137"/>
                    </a:srgbClr>
                  </a:outerShdw>
                </a:effectLst>
              </a:rPr>
              <a:t>Filamentosos</a:t>
            </a:r>
            <a:r>
              <a:rPr lang="en-US" b="1" dirty="0" smtClean="0">
                <a:solidFill>
                  <a:srgbClr val="C00000"/>
                </a:solidFill>
                <a:effectLst>
                  <a:outerShdw blurRad="38100" dist="38100" dir="2700000" algn="tl">
                    <a:srgbClr val="000000">
                      <a:alpha val="43137"/>
                    </a:srgbClr>
                  </a:outerShdw>
                </a:effectLst>
              </a:rPr>
              <a:t> </a:t>
            </a:r>
            <a:r>
              <a:rPr lang="en-US" b="1" dirty="0" err="1" smtClean="0">
                <a:solidFill>
                  <a:srgbClr val="C00000"/>
                </a:solidFill>
                <a:effectLst>
                  <a:outerShdw blurRad="38100" dist="38100" dir="2700000" algn="tl">
                    <a:srgbClr val="000000">
                      <a:alpha val="43137"/>
                    </a:srgbClr>
                  </a:outerShdw>
                </a:effectLst>
              </a:rPr>
              <a:t>para</a:t>
            </a:r>
            <a:r>
              <a:rPr lang="en-US" b="1" dirty="0" smtClean="0">
                <a:solidFill>
                  <a:srgbClr val="C00000"/>
                </a:solidFill>
                <a:effectLst>
                  <a:outerShdw blurRad="38100" dist="38100" dir="2700000" algn="tl">
                    <a:srgbClr val="000000">
                      <a:alpha val="43137"/>
                    </a:srgbClr>
                  </a:outerShdw>
                </a:effectLst>
              </a:rPr>
              <a:t> o </a:t>
            </a:r>
            <a:r>
              <a:rPr lang="en-US" b="1" dirty="0" err="1" smtClean="0">
                <a:solidFill>
                  <a:srgbClr val="C00000"/>
                </a:solidFill>
                <a:effectLst>
                  <a:outerShdw blurRad="38100" dist="38100" dir="2700000" algn="tl">
                    <a:srgbClr val="000000">
                      <a:alpha val="43137"/>
                    </a:srgbClr>
                  </a:outerShdw>
                </a:effectLst>
              </a:rPr>
              <a:t>processamento</a:t>
            </a:r>
            <a:r>
              <a:rPr lang="en-US" b="1" dirty="0" smtClean="0">
                <a:solidFill>
                  <a:srgbClr val="C00000"/>
                </a:solidFill>
                <a:effectLst>
                  <a:outerShdw blurRad="38100" dist="38100" dir="2700000" algn="tl">
                    <a:srgbClr val="000000">
                      <a:alpha val="43137"/>
                    </a:srgbClr>
                  </a:outerShdw>
                </a:effectLst>
              </a:rPr>
              <a:t> </a:t>
            </a:r>
            <a:r>
              <a:rPr lang="en-US" b="1" dirty="0" err="1" smtClean="0">
                <a:solidFill>
                  <a:srgbClr val="C00000"/>
                </a:solidFill>
                <a:effectLst>
                  <a:outerShdw blurRad="38100" dist="38100" dir="2700000" algn="tl">
                    <a:srgbClr val="000000">
                      <a:alpha val="43137"/>
                    </a:srgbClr>
                  </a:outerShdw>
                </a:effectLst>
              </a:rPr>
              <a:t>biotecnológico</a:t>
            </a:r>
            <a:r>
              <a:rPr lang="en-US" b="1" dirty="0" smtClean="0">
                <a:solidFill>
                  <a:srgbClr val="C00000"/>
                </a:solidFill>
                <a:effectLst>
                  <a:outerShdw blurRad="38100" dist="38100" dir="2700000" algn="tl">
                    <a:srgbClr val="000000">
                      <a:alpha val="43137"/>
                    </a:srgbClr>
                  </a:outerShdw>
                </a:effectLst>
              </a:rPr>
              <a:t> de </a:t>
            </a:r>
            <a:r>
              <a:rPr lang="en-US" b="1" dirty="0" err="1" smtClean="0">
                <a:solidFill>
                  <a:srgbClr val="C00000"/>
                </a:solidFill>
                <a:effectLst>
                  <a:outerShdw blurRad="38100" dist="38100" dir="2700000" algn="tl">
                    <a:srgbClr val="000000">
                      <a:alpha val="43137"/>
                    </a:srgbClr>
                  </a:outerShdw>
                </a:effectLst>
              </a:rPr>
              <a:t>fibras</a:t>
            </a:r>
            <a:r>
              <a:rPr lang="en-US" b="1" dirty="0" smtClean="0">
                <a:solidFill>
                  <a:srgbClr val="C00000"/>
                </a:solidFill>
                <a:effectLst>
                  <a:outerShdw blurRad="38100" dist="38100" dir="2700000" algn="tl">
                    <a:srgbClr val="000000">
                      <a:alpha val="43137"/>
                    </a:srgbClr>
                  </a:outerShdw>
                </a:effectLst>
              </a:rPr>
              <a:t> </a:t>
            </a:r>
            <a:r>
              <a:rPr lang="en-US" b="1" dirty="0" err="1" smtClean="0">
                <a:solidFill>
                  <a:srgbClr val="C00000"/>
                </a:solidFill>
                <a:effectLst>
                  <a:outerShdw blurRad="38100" dist="38100" dir="2700000" algn="tl">
                    <a:srgbClr val="000000">
                      <a:alpha val="43137"/>
                    </a:srgbClr>
                  </a:outerShdw>
                </a:effectLst>
              </a:rPr>
              <a:t>lignocelulósicas</a:t>
            </a:r>
            <a:r>
              <a:rPr lang="en-US" b="1" dirty="0" smtClean="0">
                <a:solidFill>
                  <a:srgbClr val="C00000"/>
                </a:solidFill>
                <a:effectLst>
                  <a:outerShdw blurRad="38100" dist="38100" dir="2700000" algn="tl">
                    <a:srgbClr val="000000">
                      <a:alpha val="43137"/>
                    </a:srgbClr>
                  </a:outerShdw>
                </a:effectLst>
              </a:rPr>
              <a:t> (</a:t>
            </a:r>
            <a:r>
              <a:rPr lang="en-US" b="1" dirty="0" err="1" smtClean="0">
                <a:solidFill>
                  <a:srgbClr val="C00000"/>
                </a:solidFill>
                <a:effectLst>
                  <a:outerShdw blurRad="38100" dist="38100" dir="2700000" algn="tl">
                    <a:srgbClr val="000000">
                      <a:alpha val="43137"/>
                    </a:srgbClr>
                  </a:outerShdw>
                </a:effectLst>
              </a:rPr>
              <a:t>resíduos</a:t>
            </a:r>
            <a:r>
              <a:rPr lang="en-US" b="1" dirty="0" smtClean="0">
                <a:solidFill>
                  <a:srgbClr val="C00000"/>
                </a:solidFill>
                <a:effectLst>
                  <a:outerShdw blurRad="38100" dist="38100" dir="2700000" algn="tl">
                    <a:srgbClr val="000000">
                      <a:alpha val="43137"/>
                    </a:srgbClr>
                  </a:outerShdw>
                </a:effectLst>
              </a:rPr>
              <a:t> das </a:t>
            </a:r>
            <a:r>
              <a:rPr lang="en-US" b="1" dirty="0" err="1" smtClean="0">
                <a:solidFill>
                  <a:srgbClr val="C00000"/>
                </a:solidFill>
                <a:effectLst>
                  <a:outerShdw blurRad="38100" dist="38100" dir="2700000" algn="tl">
                    <a:srgbClr val="000000">
                      <a:alpha val="43137"/>
                    </a:srgbClr>
                  </a:outerShdw>
                </a:effectLst>
              </a:rPr>
              <a:t>atividades</a:t>
            </a:r>
            <a:r>
              <a:rPr lang="en-US" b="1" dirty="0" smtClean="0">
                <a:solidFill>
                  <a:srgbClr val="C00000"/>
                </a:solidFill>
                <a:effectLst>
                  <a:outerShdw blurRad="38100" dist="38100" dir="2700000" algn="tl">
                    <a:srgbClr val="000000">
                      <a:alpha val="43137"/>
                    </a:srgbClr>
                  </a:outerShdw>
                </a:effectLst>
              </a:rPr>
              <a:t> </a:t>
            </a:r>
            <a:r>
              <a:rPr lang="en-US" b="1" dirty="0" err="1" smtClean="0">
                <a:solidFill>
                  <a:srgbClr val="C00000"/>
                </a:solidFill>
                <a:effectLst>
                  <a:outerShdw blurRad="38100" dist="38100" dir="2700000" algn="tl">
                    <a:srgbClr val="000000">
                      <a:alpha val="43137"/>
                    </a:srgbClr>
                  </a:outerShdw>
                </a:effectLst>
              </a:rPr>
              <a:t>agroindustriais</a:t>
            </a:r>
            <a:r>
              <a:rPr lang="en-US" b="1" dirty="0" smtClean="0">
                <a:solidFill>
                  <a:srgbClr val="C00000"/>
                </a:solidFill>
                <a:effectLst>
                  <a:outerShdw blurRad="38100" dist="38100" dir="2700000" algn="tl">
                    <a:srgbClr val="000000">
                      <a:alpha val="43137"/>
                    </a:srgbClr>
                  </a:outerShdw>
                </a:effectLst>
              </a:rPr>
              <a:t>) - </a:t>
            </a:r>
            <a:r>
              <a:rPr lang="en-US" b="1" dirty="0" err="1" smtClean="0">
                <a:solidFill>
                  <a:srgbClr val="C00000"/>
                </a:solidFill>
                <a:effectLst>
                  <a:outerShdw blurRad="38100" dist="38100" dir="2700000" algn="tl">
                    <a:srgbClr val="000000">
                      <a:alpha val="43137"/>
                    </a:srgbClr>
                  </a:outerShdw>
                </a:effectLst>
              </a:rPr>
              <a:t>Laboratório</a:t>
            </a:r>
            <a:r>
              <a:rPr lang="en-US" b="1" dirty="0" smtClean="0">
                <a:solidFill>
                  <a:srgbClr val="C00000"/>
                </a:solidFill>
                <a:effectLst>
                  <a:outerShdw blurRad="38100" dist="38100" dir="2700000" algn="tl">
                    <a:srgbClr val="000000">
                      <a:alpha val="43137"/>
                    </a:srgbClr>
                  </a:outerShdw>
                </a:effectLst>
              </a:rPr>
              <a:t> de </a:t>
            </a:r>
            <a:r>
              <a:rPr lang="en-US" b="1" dirty="0" err="1" smtClean="0">
                <a:solidFill>
                  <a:srgbClr val="C00000"/>
                </a:solidFill>
                <a:effectLst>
                  <a:outerShdw blurRad="38100" dist="38100" dir="2700000" algn="tl">
                    <a:srgbClr val="000000">
                      <a:alpha val="43137"/>
                    </a:srgbClr>
                  </a:outerShdw>
                </a:effectLst>
              </a:rPr>
              <a:t>Ecogenética</a:t>
            </a:r>
            <a:r>
              <a:rPr lang="en-US" b="1" dirty="0" smtClean="0">
                <a:solidFill>
                  <a:srgbClr val="C00000"/>
                </a:solidFill>
                <a:effectLst>
                  <a:outerShdw blurRad="38100" dist="38100" dir="2700000" algn="tl">
                    <a:srgbClr val="000000">
                      <a:alpha val="43137"/>
                    </a:srgbClr>
                  </a:outerShdw>
                </a:effectLst>
              </a:rPr>
              <a:t> de </a:t>
            </a:r>
            <a:r>
              <a:rPr lang="en-US" b="1" dirty="0" err="1" smtClean="0">
                <a:solidFill>
                  <a:srgbClr val="C00000"/>
                </a:solidFill>
                <a:effectLst>
                  <a:outerShdw blurRad="38100" dist="38100" dir="2700000" algn="tl">
                    <a:srgbClr val="000000">
                      <a:alpha val="43137"/>
                    </a:srgbClr>
                  </a:outerShdw>
                </a:effectLst>
              </a:rPr>
              <a:t>Resíduos</a:t>
            </a:r>
            <a:r>
              <a:rPr lang="en-US" b="1" dirty="0" smtClean="0">
                <a:solidFill>
                  <a:srgbClr val="C00000"/>
                </a:solidFill>
                <a:effectLst>
                  <a:outerShdw blurRad="38100" dist="38100" dir="2700000" algn="tl">
                    <a:srgbClr val="000000">
                      <a:alpha val="43137"/>
                    </a:srgbClr>
                  </a:outerShdw>
                </a:effectLst>
              </a:rPr>
              <a:t> </a:t>
            </a:r>
            <a:r>
              <a:rPr lang="en-US" b="1" dirty="0" err="1" smtClean="0">
                <a:solidFill>
                  <a:srgbClr val="C00000"/>
                </a:solidFill>
                <a:effectLst>
                  <a:outerShdw blurRad="38100" dist="38100" dir="2700000" algn="tl">
                    <a:srgbClr val="000000">
                      <a:alpha val="43137"/>
                    </a:srgbClr>
                  </a:outerShdw>
                </a:effectLst>
              </a:rPr>
              <a:t>Agroindustriais</a:t>
            </a:r>
            <a:r>
              <a:rPr lang="en-US" b="1" dirty="0" smtClean="0">
                <a:solidFill>
                  <a:srgbClr val="C00000"/>
                </a:solidFill>
                <a:effectLst>
                  <a:outerShdw blurRad="38100" dist="38100" dir="2700000" algn="tl">
                    <a:srgbClr val="000000">
                      <a:alpha val="43137"/>
                    </a:srgbClr>
                  </a:outerShdw>
                </a:effectLst>
              </a:rPr>
              <a:t> e </a:t>
            </a:r>
            <a:r>
              <a:rPr lang="en-US" b="1" dirty="0" err="1" smtClean="0">
                <a:solidFill>
                  <a:srgbClr val="C00000"/>
                </a:solidFill>
                <a:effectLst>
                  <a:outerShdw blurRad="38100" dist="38100" dir="2700000" algn="tl">
                    <a:srgbClr val="000000">
                      <a:alpha val="43137"/>
                    </a:srgbClr>
                  </a:outerShdw>
                </a:effectLst>
              </a:rPr>
              <a:t>Ecologia</a:t>
            </a:r>
            <a:r>
              <a:rPr lang="en-US" b="1" dirty="0" smtClean="0">
                <a:solidFill>
                  <a:srgbClr val="C00000"/>
                </a:solidFill>
                <a:effectLst>
                  <a:outerShdw blurRad="38100" dist="38100" dir="2700000" algn="tl">
                    <a:srgbClr val="000000">
                      <a:alpha val="43137"/>
                    </a:srgbClr>
                  </a:outerShdw>
                </a:effectLst>
              </a:rPr>
              <a:t> Humana</a:t>
            </a:r>
            <a:endParaRPr lang="pt-BR" dirty="0" smtClean="0">
              <a:solidFill>
                <a:srgbClr val="C00000"/>
              </a:solidFill>
              <a:effectLst>
                <a:outerShdw blurRad="38100" dist="38100" dir="2700000" algn="tl">
                  <a:srgbClr val="000000">
                    <a:alpha val="43137"/>
                  </a:srgbClr>
                </a:outerShdw>
              </a:effectLst>
            </a:endParaRPr>
          </a:p>
          <a:p>
            <a:r>
              <a:rPr lang="en-US" b="1" dirty="0" smtClean="0">
                <a:solidFill>
                  <a:srgbClr val="C00000"/>
                </a:solidFill>
                <a:effectLst>
                  <a:outerShdw blurRad="38100" dist="38100" dir="2700000" algn="tl">
                    <a:srgbClr val="000000">
                      <a:alpha val="43137"/>
                    </a:srgbClr>
                  </a:outerShdw>
                </a:effectLst>
              </a:rPr>
              <a:t> </a:t>
            </a:r>
          </a:p>
        </p:txBody>
      </p:sp>
      <p:graphicFrame>
        <p:nvGraphicFramePr>
          <p:cNvPr id="1026" name="Object 2"/>
          <p:cNvGraphicFramePr>
            <a:graphicFrameLocks noChangeAspect="1"/>
          </p:cNvGraphicFramePr>
          <p:nvPr/>
        </p:nvGraphicFramePr>
        <p:xfrm>
          <a:off x="846039" y="1371600"/>
          <a:ext cx="7307361" cy="4862513"/>
        </p:xfrm>
        <a:graphic>
          <a:graphicData uri="http://schemas.openxmlformats.org/presentationml/2006/ole">
            <p:oleObj spid="_x0000_s1026" r:id="rId3" imgW="4667902" imgH="3104762" progId="">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ext Box 2"/>
          <p:cNvSpPr txBox="1">
            <a:spLocks noChangeArrowheads="1"/>
          </p:cNvSpPr>
          <p:nvPr/>
        </p:nvSpPr>
        <p:spPr bwMode="auto">
          <a:xfrm>
            <a:off x="323850" y="188913"/>
            <a:ext cx="8424863" cy="579437"/>
          </a:xfrm>
          <a:prstGeom prst="rect">
            <a:avLst/>
          </a:prstGeom>
          <a:noFill/>
          <a:ln w="9525">
            <a:noFill/>
            <a:miter lim="800000"/>
            <a:headEnd/>
            <a:tailEnd/>
          </a:ln>
          <a:effectLst/>
        </p:spPr>
        <p:txBody>
          <a:bodyPr>
            <a:spAutoFit/>
          </a:bodyPr>
          <a:lstStyle/>
          <a:p>
            <a:pPr algn="ctr">
              <a:spcBef>
                <a:spcPct val="50000"/>
              </a:spcBef>
              <a:defRPr/>
            </a:pPr>
            <a:r>
              <a:rPr lang="pt-BR" sz="3200">
                <a:solidFill>
                  <a:srgbClr val="A50021"/>
                </a:solidFill>
                <a:effectLst>
                  <a:outerShdw blurRad="38100" dist="38100" dir="2700000" algn="tl">
                    <a:srgbClr val="000000"/>
                  </a:outerShdw>
                </a:effectLst>
              </a:rPr>
              <a:t>DISCUSSÃO</a:t>
            </a:r>
          </a:p>
        </p:txBody>
      </p:sp>
      <p:sp>
        <p:nvSpPr>
          <p:cNvPr id="82947" name="Text Box 3"/>
          <p:cNvSpPr txBox="1">
            <a:spLocks noChangeArrowheads="1"/>
          </p:cNvSpPr>
          <p:nvPr/>
        </p:nvSpPr>
        <p:spPr bwMode="auto">
          <a:xfrm>
            <a:off x="358775" y="981075"/>
            <a:ext cx="8785225" cy="2771775"/>
          </a:xfrm>
          <a:prstGeom prst="rect">
            <a:avLst/>
          </a:prstGeom>
          <a:noFill/>
          <a:ln w="9525">
            <a:noFill/>
            <a:miter lim="800000"/>
            <a:headEnd/>
            <a:tailEnd/>
          </a:ln>
        </p:spPr>
        <p:txBody>
          <a:bodyPr>
            <a:spAutoFit/>
          </a:bodyPr>
          <a:lstStyle/>
          <a:p>
            <a:pPr>
              <a:spcBef>
                <a:spcPct val="50000"/>
              </a:spcBef>
            </a:pPr>
            <a:r>
              <a:rPr lang="pt-BR" sz="2200" i="0" dirty="0">
                <a:solidFill>
                  <a:srgbClr val="A50021"/>
                </a:solidFill>
              </a:rPr>
              <a:t>Há quatro fatores mais ou menos significativos entre as diferentes sociedades:</a:t>
            </a:r>
            <a:br>
              <a:rPr lang="pt-BR" sz="2200" i="0" dirty="0">
                <a:solidFill>
                  <a:srgbClr val="A50021"/>
                </a:solidFill>
              </a:rPr>
            </a:br>
            <a:r>
              <a:rPr lang="pt-BR" sz="2200" i="0" dirty="0">
                <a:solidFill>
                  <a:srgbClr val="A50021"/>
                </a:solidFill>
              </a:rPr>
              <a:t>1. dano ambiental</a:t>
            </a:r>
            <a:br>
              <a:rPr lang="pt-BR" sz="2200" i="0" dirty="0">
                <a:solidFill>
                  <a:srgbClr val="A50021"/>
                </a:solidFill>
              </a:rPr>
            </a:br>
            <a:r>
              <a:rPr lang="pt-BR" sz="2200" i="0" dirty="0">
                <a:solidFill>
                  <a:srgbClr val="A50021"/>
                </a:solidFill>
              </a:rPr>
              <a:t>2. mudança climática</a:t>
            </a:r>
            <a:br>
              <a:rPr lang="pt-BR" sz="2200" i="0" dirty="0">
                <a:solidFill>
                  <a:srgbClr val="A50021"/>
                </a:solidFill>
              </a:rPr>
            </a:br>
            <a:r>
              <a:rPr lang="pt-BR" sz="2200" i="0" dirty="0">
                <a:solidFill>
                  <a:srgbClr val="A50021"/>
                </a:solidFill>
              </a:rPr>
              <a:t>3. vizinhança hostil</a:t>
            </a:r>
            <a:br>
              <a:rPr lang="pt-BR" sz="2200" i="0" dirty="0">
                <a:solidFill>
                  <a:srgbClr val="A50021"/>
                </a:solidFill>
              </a:rPr>
            </a:br>
            <a:r>
              <a:rPr lang="pt-BR" sz="2200" i="0" dirty="0">
                <a:solidFill>
                  <a:srgbClr val="A50021"/>
                </a:solidFill>
              </a:rPr>
              <a:t>4. parceiros comerciais amistosos</a:t>
            </a:r>
            <a:br>
              <a:rPr lang="pt-BR" sz="2200" i="0" dirty="0">
                <a:solidFill>
                  <a:srgbClr val="A50021"/>
                </a:solidFill>
              </a:rPr>
            </a:br>
            <a:r>
              <a:rPr lang="pt-BR" sz="2200" dirty="0">
                <a:solidFill>
                  <a:srgbClr val="A50021"/>
                </a:solidFill>
              </a:rPr>
              <a:t>E um fator sempre significativo:</a:t>
            </a:r>
            <a:br>
              <a:rPr lang="pt-BR" sz="2200" dirty="0">
                <a:solidFill>
                  <a:srgbClr val="A50021"/>
                </a:solidFill>
              </a:rPr>
            </a:br>
            <a:r>
              <a:rPr lang="pt-BR" sz="2200" i="0" dirty="0">
                <a:solidFill>
                  <a:srgbClr val="A50021"/>
                </a:solidFill>
              </a:rPr>
              <a:t>5. respostas da sociedade aos seus problemas ambientais</a:t>
            </a:r>
          </a:p>
        </p:txBody>
      </p:sp>
      <p:sp>
        <p:nvSpPr>
          <p:cNvPr id="141316" name="Text Box 4"/>
          <p:cNvSpPr txBox="1">
            <a:spLocks noChangeArrowheads="1"/>
          </p:cNvSpPr>
          <p:nvPr/>
        </p:nvSpPr>
        <p:spPr bwMode="auto">
          <a:xfrm>
            <a:off x="358775" y="3933825"/>
            <a:ext cx="8785225" cy="1785104"/>
          </a:xfrm>
          <a:prstGeom prst="rect">
            <a:avLst/>
          </a:prstGeom>
          <a:noFill/>
          <a:ln w="9525">
            <a:noFill/>
            <a:miter lim="800000"/>
            <a:headEnd/>
            <a:tailEnd/>
          </a:ln>
          <a:effectLst/>
        </p:spPr>
        <p:txBody>
          <a:bodyPr>
            <a:spAutoFit/>
          </a:bodyPr>
          <a:lstStyle/>
          <a:p>
            <a:pPr>
              <a:spcBef>
                <a:spcPct val="50000"/>
              </a:spcBef>
              <a:defRPr/>
            </a:pPr>
            <a:r>
              <a:rPr lang="pt-BR" sz="2200" dirty="0">
                <a:solidFill>
                  <a:srgbClr val="A50021"/>
                </a:solidFill>
                <a:effectLst>
                  <a:outerShdw blurRad="38100" dist="38100" dir="2700000" algn="tl">
                    <a:srgbClr val="000000"/>
                  </a:outerShdw>
                </a:effectLst>
              </a:rPr>
              <a:t>Pela primeira vez na história, enfrentamos o risco de um colapso global. </a:t>
            </a:r>
            <a:br>
              <a:rPr lang="pt-BR" sz="2200" dirty="0">
                <a:solidFill>
                  <a:srgbClr val="A50021"/>
                </a:solidFill>
                <a:effectLst>
                  <a:outerShdw blurRad="38100" dist="38100" dir="2700000" algn="tl">
                    <a:srgbClr val="000000"/>
                  </a:outerShdw>
                </a:effectLst>
              </a:rPr>
            </a:br>
            <a:r>
              <a:rPr lang="pt-BR" sz="2200" i="0" dirty="0">
                <a:solidFill>
                  <a:srgbClr val="A50021"/>
                </a:solidFill>
              </a:rPr>
              <a:t/>
            </a:r>
            <a:br>
              <a:rPr lang="pt-BR" sz="2200" i="0" dirty="0">
                <a:solidFill>
                  <a:srgbClr val="A50021"/>
                </a:solidFill>
              </a:rPr>
            </a:br>
            <a:r>
              <a:rPr lang="pt-BR" sz="2200" b="1" i="0" u="sng" dirty="0">
                <a:solidFill>
                  <a:srgbClr val="A50021"/>
                </a:solidFill>
              </a:rPr>
              <a:t>Mas também somos os primeiros a desfrutar da oportunidade de aprender com o que ocorre com sociedades em toda parte do mundo atual, bem como com o que ocorreu em sociedades do passado.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323850" y="2852738"/>
            <a:ext cx="8569325" cy="1143000"/>
          </a:xfrm>
        </p:spPr>
        <p:txBody>
          <a:bodyPr>
            <a:normAutofit fontScale="90000"/>
          </a:bodyPr>
          <a:lstStyle/>
          <a:p>
            <a:pPr algn="l" eaLnBrk="1" hangingPunct="1">
              <a:lnSpc>
                <a:spcPct val="120000"/>
              </a:lnSpc>
              <a:defRPr/>
            </a:pPr>
            <a:r>
              <a:rPr lang="pt-BR" sz="2400" i="1" smtClean="0">
                <a:solidFill>
                  <a:srgbClr val="A50021"/>
                </a:solidFill>
                <a:effectLst>
                  <a:outerShdw blurRad="38100" dist="38100" dir="2700000" algn="tl">
                    <a:srgbClr val="000000"/>
                  </a:outerShdw>
                </a:effectLst>
                <a:latin typeface="Tahoma" pitchFamily="34" charset="0"/>
              </a:rPr>
              <a:t>há oito categorias de “ecocídio” tradicionais:</a:t>
            </a:r>
            <a:r>
              <a:rPr lang="pt-BR" sz="2400" smtClean="0">
                <a:solidFill>
                  <a:srgbClr val="A50021"/>
                </a:solidFill>
                <a:effectLst>
                  <a:outerShdw blurRad="38100" dist="38100" dir="2700000" algn="tl">
                    <a:srgbClr val="000000"/>
                  </a:outerShdw>
                </a:effectLst>
                <a:latin typeface="Tahoma" pitchFamily="34" charset="0"/>
              </a:rPr>
              <a:t/>
            </a:r>
            <a:br>
              <a:rPr lang="pt-BR" sz="2400" smtClean="0">
                <a:solidFill>
                  <a:srgbClr val="A50021"/>
                </a:solidFill>
                <a:effectLst>
                  <a:outerShdw blurRad="38100" dist="38100" dir="2700000" algn="tl">
                    <a:srgbClr val="000000"/>
                  </a:outerShdw>
                </a:effectLst>
                <a:latin typeface="Tahoma" pitchFamily="34" charset="0"/>
              </a:rPr>
            </a:br>
            <a:r>
              <a:rPr lang="pt-BR" sz="2200" smtClean="0">
                <a:solidFill>
                  <a:srgbClr val="A50021"/>
                </a:solidFill>
                <a:latin typeface="Tahoma" pitchFamily="34" charset="0"/>
              </a:rPr>
              <a:t>- desmatamento</a:t>
            </a:r>
            <a:br>
              <a:rPr lang="pt-BR" sz="2200" smtClean="0">
                <a:solidFill>
                  <a:srgbClr val="A50021"/>
                </a:solidFill>
                <a:latin typeface="Tahoma" pitchFamily="34" charset="0"/>
              </a:rPr>
            </a:br>
            <a:r>
              <a:rPr lang="pt-BR" sz="2200" smtClean="0">
                <a:solidFill>
                  <a:srgbClr val="A50021"/>
                </a:solidFill>
                <a:latin typeface="Tahoma" pitchFamily="34" charset="0"/>
              </a:rPr>
              <a:t>- destruição do hábitat</a:t>
            </a:r>
            <a:br>
              <a:rPr lang="pt-BR" sz="2200" smtClean="0">
                <a:solidFill>
                  <a:srgbClr val="A50021"/>
                </a:solidFill>
                <a:latin typeface="Tahoma" pitchFamily="34" charset="0"/>
              </a:rPr>
            </a:br>
            <a:r>
              <a:rPr lang="pt-BR" sz="2200" smtClean="0">
                <a:solidFill>
                  <a:srgbClr val="A50021"/>
                </a:solidFill>
                <a:latin typeface="Tahoma" pitchFamily="34" charset="0"/>
              </a:rPr>
              <a:t>- problemas com o solo (erosão, salinização e perda de fertilidade)</a:t>
            </a:r>
            <a:br>
              <a:rPr lang="pt-BR" sz="2200" smtClean="0">
                <a:solidFill>
                  <a:srgbClr val="A50021"/>
                </a:solidFill>
                <a:latin typeface="Tahoma" pitchFamily="34" charset="0"/>
              </a:rPr>
            </a:br>
            <a:r>
              <a:rPr lang="pt-BR" sz="2200" smtClean="0">
                <a:solidFill>
                  <a:srgbClr val="A50021"/>
                </a:solidFill>
                <a:latin typeface="Tahoma" pitchFamily="34" charset="0"/>
              </a:rPr>
              <a:t>- problemas com o controle da água</a:t>
            </a:r>
            <a:br>
              <a:rPr lang="pt-BR" sz="2200" smtClean="0">
                <a:solidFill>
                  <a:srgbClr val="A50021"/>
                </a:solidFill>
                <a:latin typeface="Tahoma" pitchFamily="34" charset="0"/>
              </a:rPr>
            </a:br>
            <a:r>
              <a:rPr lang="pt-BR" sz="2200" smtClean="0">
                <a:solidFill>
                  <a:srgbClr val="A50021"/>
                </a:solidFill>
                <a:latin typeface="Tahoma" pitchFamily="34" charset="0"/>
              </a:rPr>
              <a:t>- sobre-caça</a:t>
            </a:r>
            <a:br>
              <a:rPr lang="pt-BR" sz="2200" smtClean="0">
                <a:solidFill>
                  <a:srgbClr val="A50021"/>
                </a:solidFill>
                <a:latin typeface="Tahoma" pitchFamily="34" charset="0"/>
              </a:rPr>
            </a:br>
            <a:r>
              <a:rPr lang="pt-BR" sz="2200" smtClean="0">
                <a:solidFill>
                  <a:srgbClr val="A50021"/>
                </a:solidFill>
                <a:latin typeface="Tahoma" pitchFamily="34" charset="0"/>
              </a:rPr>
              <a:t>- sobre-pesca</a:t>
            </a:r>
            <a:br>
              <a:rPr lang="pt-BR" sz="2200" smtClean="0">
                <a:solidFill>
                  <a:srgbClr val="A50021"/>
                </a:solidFill>
                <a:latin typeface="Tahoma" pitchFamily="34" charset="0"/>
              </a:rPr>
            </a:br>
            <a:r>
              <a:rPr lang="pt-BR" sz="2200" smtClean="0">
                <a:solidFill>
                  <a:srgbClr val="A50021"/>
                </a:solidFill>
                <a:latin typeface="Tahoma" pitchFamily="34" charset="0"/>
              </a:rPr>
              <a:t>- efeitos da introdução de outras espécies sobre as espécies nativas</a:t>
            </a:r>
            <a:br>
              <a:rPr lang="pt-BR" sz="2200" smtClean="0">
                <a:solidFill>
                  <a:srgbClr val="A50021"/>
                </a:solidFill>
                <a:latin typeface="Tahoma" pitchFamily="34" charset="0"/>
              </a:rPr>
            </a:br>
            <a:r>
              <a:rPr lang="pt-BR" sz="2200" smtClean="0">
                <a:solidFill>
                  <a:srgbClr val="A50021"/>
                </a:solidFill>
                <a:latin typeface="Tahoma" pitchFamily="34" charset="0"/>
              </a:rPr>
              <a:t>- aumento</a:t>
            </a:r>
            <a:r>
              <a:rPr lang="pt-BR" sz="2200" i="1" smtClean="0">
                <a:solidFill>
                  <a:srgbClr val="A50021"/>
                </a:solidFill>
                <a:latin typeface="Tahoma" pitchFamily="34" charset="0"/>
              </a:rPr>
              <a:t> per capita</a:t>
            </a:r>
            <a:r>
              <a:rPr lang="pt-BR" sz="2200" smtClean="0">
                <a:solidFill>
                  <a:srgbClr val="A50021"/>
                </a:solidFill>
                <a:latin typeface="Tahoma" pitchFamily="34" charset="0"/>
              </a:rPr>
              <a:t> do impacto do crescimento demográfico</a:t>
            </a:r>
            <a:br>
              <a:rPr lang="pt-BR" sz="2200" smtClean="0">
                <a:solidFill>
                  <a:srgbClr val="A50021"/>
                </a:solidFill>
                <a:latin typeface="Tahoma" pitchFamily="34" charset="0"/>
              </a:rPr>
            </a:br>
            <a:r>
              <a:rPr lang="pt-BR" sz="2200" smtClean="0">
                <a:solidFill>
                  <a:srgbClr val="A50021"/>
                </a:solidFill>
                <a:latin typeface="Tahoma" pitchFamily="34" charset="0"/>
              </a:rPr>
              <a:t/>
            </a:r>
            <a:br>
              <a:rPr lang="pt-BR" sz="2200" smtClean="0">
                <a:solidFill>
                  <a:srgbClr val="A50021"/>
                </a:solidFill>
                <a:latin typeface="Tahoma" pitchFamily="34" charset="0"/>
              </a:rPr>
            </a:br>
            <a:r>
              <a:rPr lang="pt-BR" sz="2400" smtClean="0">
                <a:solidFill>
                  <a:srgbClr val="A50021"/>
                </a:solidFill>
                <a:effectLst>
                  <a:outerShdw blurRad="38100" dist="38100" dir="2700000" algn="tl">
                    <a:srgbClr val="000000"/>
                  </a:outerShdw>
                </a:effectLst>
                <a:latin typeface="Tahoma" pitchFamily="34" charset="0"/>
              </a:rPr>
              <a:t>mais quatro categorias “novas”:</a:t>
            </a:r>
            <a:br>
              <a:rPr lang="pt-BR" sz="2400" smtClean="0">
                <a:solidFill>
                  <a:srgbClr val="A50021"/>
                </a:solidFill>
                <a:effectLst>
                  <a:outerShdw blurRad="38100" dist="38100" dir="2700000" algn="tl">
                    <a:srgbClr val="000000"/>
                  </a:outerShdw>
                </a:effectLst>
                <a:latin typeface="Tahoma" pitchFamily="34" charset="0"/>
              </a:rPr>
            </a:br>
            <a:r>
              <a:rPr lang="pt-BR" sz="2200" smtClean="0">
                <a:solidFill>
                  <a:srgbClr val="A50021"/>
                </a:solidFill>
                <a:latin typeface="Tahoma" pitchFamily="34" charset="0"/>
              </a:rPr>
              <a:t>- mudanças climáticas provocadas pelo homem</a:t>
            </a:r>
            <a:br>
              <a:rPr lang="pt-BR" sz="2200" smtClean="0">
                <a:solidFill>
                  <a:srgbClr val="A50021"/>
                </a:solidFill>
                <a:latin typeface="Tahoma" pitchFamily="34" charset="0"/>
              </a:rPr>
            </a:br>
            <a:r>
              <a:rPr lang="pt-BR" sz="2200" smtClean="0">
                <a:solidFill>
                  <a:srgbClr val="A50021"/>
                </a:solidFill>
                <a:latin typeface="Tahoma" pitchFamily="34" charset="0"/>
              </a:rPr>
              <a:t>- acúmulo de produtos químicos tóxicos no ambiente</a:t>
            </a:r>
            <a:br>
              <a:rPr lang="pt-BR" sz="2200" smtClean="0">
                <a:solidFill>
                  <a:srgbClr val="A50021"/>
                </a:solidFill>
                <a:latin typeface="Tahoma" pitchFamily="34" charset="0"/>
              </a:rPr>
            </a:br>
            <a:r>
              <a:rPr lang="pt-BR" sz="2200" smtClean="0">
                <a:solidFill>
                  <a:srgbClr val="A50021"/>
                </a:solidFill>
                <a:latin typeface="Tahoma" pitchFamily="34" charset="0"/>
              </a:rPr>
              <a:t>- carência de energia</a:t>
            </a:r>
            <a:br>
              <a:rPr lang="pt-BR" sz="2200" smtClean="0">
                <a:solidFill>
                  <a:srgbClr val="A50021"/>
                </a:solidFill>
                <a:latin typeface="Tahoma" pitchFamily="34" charset="0"/>
              </a:rPr>
            </a:br>
            <a:r>
              <a:rPr lang="pt-BR" sz="2200" smtClean="0">
                <a:solidFill>
                  <a:srgbClr val="A50021"/>
                </a:solidFill>
                <a:latin typeface="Tahoma" pitchFamily="34" charset="0"/>
              </a:rPr>
              <a:t>- utilização total da capacidade fotossintética do planeta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323850" y="2852738"/>
            <a:ext cx="8569325" cy="1143000"/>
          </a:xfrm>
        </p:spPr>
        <p:txBody>
          <a:bodyPr>
            <a:normAutofit fontScale="90000"/>
          </a:bodyPr>
          <a:lstStyle/>
          <a:p>
            <a:pPr algn="l" eaLnBrk="1" hangingPunct="1">
              <a:lnSpc>
                <a:spcPct val="130000"/>
              </a:lnSpc>
              <a:defRPr/>
            </a:pPr>
            <a:r>
              <a:rPr lang="pt-BR" sz="2600" i="1" dirty="0" smtClean="0">
                <a:solidFill>
                  <a:srgbClr val="A50021"/>
                </a:solidFill>
                <a:effectLst>
                  <a:outerShdw blurRad="38100" dist="38100" dir="2700000" algn="tl">
                    <a:srgbClr val="000000"/>
                  </a:outerShdw>
                </a:effectLst>
                <a:latin typeface="Tahoma" pitchFamily="34" charset="0"/>
              </a:rPr>
              <a:t>Contribuições da Ciência, medidas mitigadoras:</a:t>
            </a:r>
            <a:br>
              <a:rPr lang="pt-BR" sz="2600" i="1" dirty="0" smtClean="0">
                <a:solidFill>
                  <a:srgbClr val="A50021"/>
                </a:solidFill>
                <a:effectLst>
                  <a:outerShdw blurRad="38100" dist="38100" dir="2700000" algn="tl">
                    <a:srgbClr val="000000"/>
                  </a:outerShdw>
                </a:effectLst>
                <a:latin typeface="Tahoma" pitchFamily="34" charset="0"/>
              </a:rPr>
            </a:br>
            <a:r>
              <a:rPr lang="pt-BR" sz="600" dirty="0" smtClean="0">
                <a:solidFill>
                  <a:srgbClr val="A50021"/>
                </a:solidFill>
                <a:latin typeface="Tahoma" pitchFamily="34" charset="0"/>
              </a:rPr>
              <a:t/>
            </a:r>
            <a:br>
              <a:rPr lang="pt-BR" sz="600" dirty="0" smtClean="0">
                <a:solidFill>
                  <a:srgbClr val="A50021"/>
                </a:solidFill>
                <a:latin typeface="Tahoma" pitchFamily="34" charset="0"/>
              </a:rPr>
            </a:br>
            <a:r>
              <a:rPr lang="pt-BR" sz="2600" dirty="0" smtClean="0">
                <a:solidFill>
                  <a:srgbClr val="A50021"/>
                </a:solidFill>
                <a:latin typeface="Tahoma" pitchFamily="34" charset="0"/>
              </a:rPr>
              <a:t>Abordagens: </a:t>
            </a:r>
            <a:br>
              <a:rPr lang="pt-BR" sz="2600" dirty="0" smtClean="0">
                <a:solidFill>
                  <a:srgbClr val="A50021"/>
                </a:solidFill>
                <a:latin typeface="Tahoma" pitchFamily="34" charset="0"/>
              </a:rPr>
            </a:br>
            <a:r>
              <a:rPr lang="pt-BR" sz="2600" dirty="0" smtClean="0">
                <a:solidFill>
                  <a:srgbClr val="A50021"/>
                </a:solidFill>
                <a:latin typeface="Tahoma" pitchFamily="34" charset="0"/>
              </a:rPr>
              <a:t>-</a:t>
            </a:r>
            <a:r>
              <a:rPr lang="pt-BR" sz="2600" dirty="0" err="1" smtClean="0">
                <a:solidFill>
                  <a:srgbClr val="A50021"/>
                </a:solidFill>
                <a:latin typeface="Tahoma" pitchFamily="34" charset="0"/>
              </a:rPr>
              <a:t>Etnoconhecimento</a:t>
            </a:r>
            <a:r>
              <a:rPr lang="pt-BR" sz="2600" dirty="0" smtClean="0">
                <a:solidFill>
                  <a:srgbClr val="A50021"/>
                </a:solidFill>
                <a:latin typeface="Tahoma" pitchFamily="34" charset="0"/>
              </a:rPr>
              <a:t>. </a:t>
            </a:r>
            <a:br>
              <a:rPr lang="pt-BR" sz="2600" dirty="0" smtClean="0">
                <a:solidFill>
                  <a:srgbClr val="A50021"/>
                </a:solidFill>
                <a:latin typeface="Tahoma" pitchFamily="34" charset="0"/>
              </a:rPr>
            </a:br>
            <a:r>
              <a:rPr lang="pt-BR" sz="2600" dirty="0" smtClean="0">
                <a:solidFill>
                  <a:srgbClr val="A50021"/>
                </a:solidFill>
                <a:latin typeface="Tahoma" pitchFamily="34" charset="0"/>
              </a:rPr>
              <a:t>-Biodiversidade. </a:t>
            </a:r>
            <a:br>
              <a:rPr lang="pt-BR" sz="2600" dirty="0" smtClean="0">
                <a:solidFill>
                  <a:srgbClr val="A50021"/>
                </a:solidFill>
                <a:latin typeface="Tahoma" pitchFamily="34" charset="0"/>
              </a:rPr>
            </a:br>
            <a:r>
              <a:rPr lang="pt-BR" sz="2600" dirty="0" smtClean="0">
                <a:solidFill>
                  <a:srgbClr val="A50021"/>
                </a:solidFill>
                <a:latin typeface="Tahoma" pitchFamily="34" charset="0"/>
              </a:rPr>
              <a:t>-Diversidade Genética. </a:t>
            </a:r>
            <a:br>
              <a:rPr lang="pt-BR" sz="2600" dirty="0" smtClean="0">
                <a:solidFill>
                  <a:srgbClr val="A50021"/>
                </a:solidFill>
                <a:latin typeface="Tahoma" pitchFamily="34" charset="0"/>
              </a:rPr>
            </a:br>
            <a:r>
              <a:rPr lang="pt-BR" sz="2600" dirty="0" smtClean="0">
                <a:solidFill>
                  <a:srgbClr val="A50021"/>
                </a:solidFill>
                <a:latin typeface="Tahoma" pitchFamily="34" charset="0"/>
              </a:rPr>
              <a:t>-Genética de Populações. </a:t>
            </a:r>
            <a:br>
              <a:rPr lang="pt-BR" sz="2600" dirty="0" smtClean="0">
                <a:solidFill>
                  <a:srgbClr val="A50021"/>
                </a:solidFill>
                <a:latin typeface="Tahoma" pitchFamily="34" charset="0"/>
              </a:rPr>
            </a:br>
            <a:r>
              <a:rPr lang="pt-BR" sz="2600" dirty="0" smtClean="0">
                <a:solidFill>
                  <a:srgbClr val="A50021"/>
                </a:solidFill>
                <a:latin typeface="Tahoma" pitchFamily="34" charset="0"/>
              </a:rPr>
              <a:t>-Filogeografia. </a:t>
            </a:r>
            <a:br>
              <a:rPr lang="pt-BR" sz="2600" dirty="0" smtClean="0">
                <a:solidFill>
                  <a:srgbClr val="A50021"/>
                </a:solidFill>
                <a:latin typeface="Tahoma" pitchFamily="34" charset="0"/>
              </a:rPr>
            </a:br>
            <a:r>
              <a:rPr lang="pt-BR" sz="2600" dirty="0" smtClean="0">
                <a:solidFill>
                  <a:srgbClr val="A50021"/>
                </a:solidFill>
                <a:latin typeface="Tahoma" pitchFamily="34" charset="0"/>
              </a:rPr>
              <a:t>-Remediações e Tratamentos dos resíduos e estragos gerados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323850" y="2852738"/>
            <a:ext cx="8569325" cy="1143000"/>
          </a:xfrm>
        </p:spPr>
        <p:txBody>
          <a:bodyPr>
            <a:normAutofit fontScale="90000"/>
          </a:bodyPr>
          <a:lstStyle/>
          <a:p>
            <a:pPr algn="l" eaLnBrk="1" hangingPunct="1">
              <a:lnSpc>
                <a:spcPct val="130000"/>
              </a:lnSpc>
              <a:defRPr/>
            </a:pPr>
            <a:r>
              <a:rPr lang="pt-BR" sz="2400" i="1" dirty="0" err="1" smtClean="0">
                <a:solidFill>
                  <a:srgbClr val="A50021"/>
                </a:solidFill>
                <a:effectLst>
                  <a:outerShdw blurRad="38100" dist="38100" dir="2700000" algn="tl">
                    <a:srgbClr val="000000"/>
                  </a:outerShdw>
                </a:effectLst>
                <a:latin typeface="Tahoma" pitchFamily="34" charset="0"/>
              </a:rPr>
              <a:t>Etnoconhecimento</a:t>
            </a:r>
            <a:r>
              <a:rPr lang="pt-BR" sz="2400" i="1" dirty="0" smtClean="0">
                <a:solidFill>
                  <a:srgbClr val="A50021"/>
                </a:solidFill>
                <a:effectLst>
                  <a:outerShdw blurRad="38100" dist="38100" dir="2700000" algn="tl">
                    <a:srgbClr val="000000"/>
                  </a:outerShdw>
                </a:effectLst>
                <a:latin typeface="Tahoma" pitchFamily="34" charset="0"/>
              </a:rPr>
              <a:t>: </a:t>
            </a:r>
            <a:r>
              <a:rPr lang="pt-BR" sz="2400" dirty="0" smtClean="0">
                <a:solidFill>
                  <a:srgbClr val="A50021"/>
                </a:solidFill>
                <a:latin typeface="Tahoma" pitchFamily="34" charset="0"/>
              </a:rPr>
              <a:t/>
            </a:r>
            <a:br>
              <a:rPr lang="pt-BR" sz="2400" dirty="0" smtClean="0">
                <a:solidFill>
                  <a:srgbClr val="A50021"/>
                </a:solidFill>
                <a:latin typeface="Tahoma" pitchFamily="34" charset="0"/>
              </a:rPr>
            </a:br>
            <a:r>
              <a:rPr lang="pt-BR" sz="1200" dirty="0" smtClean="0">
                <a:solidFill>
                  <a:srgbClr val="A50021"/>
                </a:solidFill>
                <a:latin typeface="Tahoma" pitchFamily="34" charset="0"/>
              </a:rPr>
              <a:t/>
            </a:r>
            <a:br>
              <a:rPr lang="pt-BR" sz="1200" dirty="0" smtClean="0">
                <a:solidFill>
                  <a:srgbClr val="A50021"/>
                </a:solidFill>
                <a:latin typeface="Tahoma" pitchFamily="34" charset="0"/>
              </a:rPr>
            </a:br>
            <a:r>
              <a:rPr lang="pt-BR" sz="2400" dirty="0" smtClean="0">
                <a:solidFill>
                  <a:srgbClr val="A50021"/>
                </a:solidFill>
                <a:latin typeface="Tahoma" pitchFamily="34" charset="0"/>
              </a:rPr>
              <a:t>O saber de um povo, etnia, populações tradicionais.</a:t>
            </a:r>
            <a:br>
              <a:rPr lang="pt-BR" sz="2400" dirty="0" smtClean="0">
                <a:solidFill>
                  <a:srgbClr val="A50021"/>
                </a:solidFill>
                <a:latin typeface="Tahoma" pitchFamily="34" charset="0"/>
              </a:rPr>
            </a:br>
            <a:r>
              <a:rPr lang="pt-BR" sz="1200" dirty="0" smtClean="0">
                <a:solidFill>
                  <a:srgbClr val="A50021"/>
                </a:solidFill>
                <a:latin typeface="Tahoma" pitchFamily="34" charset="0"/>
              </a:rPr>
              <a:t/>
            </a:r>
            <a:br>
              <a:rPr lang="pt-BR" sz="1200" dirty="0" smtClean="0">
                <a:solidFill>
                  <a:srgbClr val="A50021"/>
                </a:solidFill>
                <a:latin typeface="Tahoma" pitchFamily="34" charset="0"/>
              </a:rPr>
            </a:br>
            <a:r>
              <a:rPr lang="pt-BR" sz="2400" dirty="0" smtClean="0">
                <a:solidFill>
                  <a:srgbClr val="A50021"/>
                </a:solidFill>
                <a:latin typeface="Tahoma" pitchFamily="34" charset="0"/>
              </a:rPr>
              <a:t>O conhecimento próprio deles, desenvolvido em suas interações ecológicas com o ambiente onde vivem.</a:t>
            </a:r>
            <a:br>
              <a:rPr lang="pt-BR" sz="2400" dirty="0" smtClean="0">
                <a:solidFill>
                  <a:srgbClr val="A50021"/>
                </a:solidFill>
                <a:latin typeface="Tahoma" pitchFamily="34" charset="0"/>
              </a:rPr>
            </a:br>
            <a:r>
              <a:rPr lang="pt-BR" sz="1200" dirty="0" smtClean="0">
                <a:solidFill>
                  <a:srgbClr val="A50021"/>
                </a:solidFill>
                <a:latin typeface="Tahoma" pitchFamily="34" charset="0"/>
              </a:rPr>
              <a:t/>
            </a:r>
            <a:br>
              <a:rPr lang="pt-BR" sz="1200" dirty="0" smtClean="0">
                <a:solidFill>
                  <a:srgbClr val="A50021"/>
                </a:solidFill>
                <a:latin typeface="Tahoma" pitchFamily="34" charset="0"/>
              </a:rPr>
            </a:br>
            <a:r>
              <a:rPr lang="pt-BR" sz="2400" dirty="0" smtClean="0">
                <a:solidFill>
                  <a:srgbClr val="A50021"/>
                </a:solidFill>
                <a:latin typeface="Tahoma" pitchFamily="34" charset="0"/>
              </a:rPr>
              <a:t>Guarda informações importantes para a adaptação humana.</a:t>
            </a:r>
            <a:br>
              <a:rPr lang="pt-BR" sz="2400" dirty="0" smtClean="0">
                <a:solidFill>
                  <a:srgbClr val="A50021"/>
                </a:solidFill>
                <a:latin typeface="Tahoma" pitchFamily="34" charset="0"/>
              </a:rPr>
            </a:br>
            <a:r>
              <a:rPr lang="pt-BR" sz="1200" dirty="0" smtClean="0">
                <a:solidFill>
                  <a:srgbClr val="A50021"/>
                </a:solidFill>
                <a:latin typeface="Tahoma" pitchFamily="34" charset="0"/>
              </a:rPr>
              <a:t/>
            </a:r>
            <a:br>
              <a:rPr lang="pt-BR" sz="1200" dirty="0" smtClean="0">
                <a:solidFill>
                  <a:srgbClr val="A50021"/>
                </a:solidFill>
                <a:latin typeface="Tahoma" pitchFamily="34" charset="0"/>
              </a:rPr>
            </a:br>
            <a:r>
              <a:rPr lang="pt-BR" sz="2400" dirty="0" smtClean="0">
                <a:solidFill>
                  <a:srgbClr val="A50021"/>
                </a:solidFill>
                <a:latin typeface="Tahoma" pitchFamily="34" charset="0"/>
              </a:rPr>
              <a:t>Informações relevantes sobre manejo de recursos naturais em povos tradicionais</a:t>
            </a:r>
            <a:br>
              <a:rPr lang="pt-BR" sz="2400" dirty="0" smtClean="0">
                <a:solidFill>
                  <a:srgbClr val="A50021"/>
                </a:solidFill>
                <a:latin typeface="Tahoma" pitchFamily="34" charset="0"/>
              </a:rPr>
            </a:br>
            <a:r>
              <a:rPr lang="pt-BR" sz="1200" dirty="0" smtClean="0">
                <a:solidFill>
                  <a:srgbClr val="A50021"/>
                </a:solidFill>
                <a:latin typeface="Tahoma" pitchFamily="34" charset="0"/>
              </a:rPr>
              <a:t/>
            </a:r>
            <a:br>
              <a:rPr lang="pt-BR" sz="1200" dirty="0" smtClean="0">
                <a:solidFill>
                  <a:srgbClr val="A50021"/>
                </a:solidFill>
                <a:latin typeface="Tahoma" pitchFamily="34" charset="0"/>
              </a:rPr>
            </a:br>
            <a:r>
              <a:rPr lang="pt-BR" sz="2400" dirty="0" smtClean="0">
                <a:solidFill>
                  <a:srgbClr val="A50021"/>
                </a:solidFill>
                <a:latin typeface="Tahoma" pitchFamily="34" charset="0"/>
              </a:rPr>
              <a:t>Conhecimentos que pertencem à tradição oral.</a:t>
            </a:r>
            <a:br>
              <a:rPr lang="pt-BR" sz="2400" dirty="0" smtClean="0">
                <a:solidFill>
                  <a:srgbClr val="A50021"/>
                </a:solidFill>
                <a:latin typeface="Tahoma" pitchFamily="34" charset="0"/>
              </a:rPr>
            </a:br>
            <a:r>
              <a:rPr lang="pt-BR" sz="1200" dirty="0" smtClean="0">
                <a:solidFill>
                  <a:srgbClr val="A50021"/>
                </a:solidFill>
                <a:latin typeface="Tahoma" pitchFamily="34" charset="0"/>
              </a:rPr>
              <a:t/>
            </a:r>
            <a:br>
              <a:rPr lang="pt-BR" sz="1200" dirty="0" smtClean="0">
                <a:solidFill>
                  <a:srgbClr val="A50021"/>
                </a:solidFill>
                <a:latin typeface="Tahoma" pitchFamily="34" charset="0"/>
              </a:rPr>
            </a:br>
            <a:r>
              <a:rPr lang="pt-BR" sz="2400" dirty="0" smtClean="0">
                <a:solidFill>
                  <a:srgbClr val="A50021"/>
                </a:solidFill>
                <a:latin typeface="Tahoma" pitchFamily="34" charset="0"/>
              </a:rPr>
              <a:t>Contribuem para a diversidade fenotípica humana.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468313" y="2636838"/>
            <a:ext cx="8207375" cy="1143000"/>
          </a:xfrm>
        </p:spPr>
        <p:txBody>
          <a:bodyPr>
            <a:normAutofit fontScale="90000"/>
          </a:bodyPr>
          <a:lstStyle/>
          <a:p>
            <a:pPr algn="l" eaLnBrk="1" hangingPunct="1">
              <a:lnSpc>
                <a:spcPct val="150000"/>
              </a:lnSpc>
              <a:defRPr/>
            </a:pPr>
            <a:r>
              <a:rPr lang="pt-BR" sz="2600" i="1" smtClean="0">
                <a:solidFill>
                  <a:srgbClr val="A50021"/>
                </a:solidFill>
                <a:latin typeface="Tahoma" pitchFamily="34" charset="0"/>
              </a:rPr>
              <a:t>Para realizar pesquisa nessa área o pesquisador necessita de </a:t>
            </a:r>
            <a:r>
              <a:rPr lang="pt-BR" sz="2600" i="1" smtClean="0">
                <a:solidFill>
                  <a:srgbClr val="A50021"/>
                </a:solidFill>
                <a:effectLst>
                  <a:outerShdw blurRad="38100" dist="38100" dir="2700000" algn="tl">
                    <a:srgbClr val="000000"/>
                  </a:outerShdw>
                </a:effectLst>
                <a:latin typeface="Tahoma" pitchFamily="34" charset="0"/>
              </a:rPr>
              <a:t>conhecimentos interdisciplinares</a:t>
            </a:r>
            <a:r>
              <a:rPr lang="pt-BR" sz="2600" i="1" smtClean="0">
                <a:solidFill>
                  <a:srgbClr val="A50021"/>
                </a:solidFill>
                <a:latin typeface="Tahoma" pitchFamily="34" charset="0"/>
              </a:rPr>
              <a:t> e de aprender a </a:t>
            </a:r>
            <a:r>
              <a:rPr lang="pt-BR" sz="2600" i="1" smtClean="0">
                <a:solidFill>
                  <a:srgbClr val="A50021"/>
                </a:solidFill>
                <a:effectLst>
                  <a:outerShdw blurRad="38100" dist="38100" dir="2700000" algn="tl">
                    <a:srgbClr val="000000"/>
                  </a:outerShdw>
                </a:effectLst>
                <a:latin typeface="Tahoma" pitchFamily="34" charset="0"/>
              </a:rPr>
              <a:t>metodologia geradora de dados </a:t>
            </a:r>
            <a:r>
              <a:rPr lang="pt-BR" sz="2600" i="1" smtClean="0">
                <a:solidFill>
                  <a:srgbClr val="A50021"/>
                </a:solidFill>
                <a:latin typeface="Tahoma" pitchFamily="34" charset="0"/>
              </a:rPr>
              <a:t>apresentada em Posey, onde </a:t>
            </a:r>
            <a:r>
              <a:rPr lang="pt-BR" sz="2600" i="1" smtClean="0">
                <a:solidFill>
                  <a:srgbClr val="A50021"/>
                </a:solidFill>
                <a:effectLst>
                  <a:outerShdw blurRad="38100" dist="38100" dir="2700000" algn="tl">
                    <a:srgbClr val="000000"/>
                  </a:outerShdw>
                </a:effectLst>
                <a:latin typeface="Tahoma" pitchFamily="34" charset="0"/>
              </a:rPr>
              <a:t>o sentido e a lógica do informante são o guia </a:t>
            </a:r>
            <a:r>
              <a:rPr lang="pt-BR" sz="2600" i="1" smtClean="0">
                <a:solidFill>
                  <a:srgbClr val="A50021"/>
                </a:solidFill>
                <a:latin typeface="Tahoma" pitchFamily="34" charset="0"/>
              </a:rPr>
              <a:t>das conversações e perguntas e </a:t>
            </a:r>
            <a:r>
              <a:rPr lang="pt-BR" sz="2600" i="1" smtClean="0">
                <a:solidFill>
                  <a:srgbClr val="A50021"/>
                </a:solidFill>
                <a:effectLst>
                  <a:outerShdw blurRad="38100" dist="38100" dir="2700000" algn="tl">
                    <a:srgbClr val="000000"/>
                  </a:outerShdw>
                </a:effectLst>
                <a:latin typeface="Tahoma" pitchFamily="34" charset="0"/>
              </a:rPr>
              <a:t>categorias de classificação do universo do pesquisador não devem ser impostas </a:t>
            </a:r>
            <a:r>
              <a:rPr lang="pt-BR" sz="2600" i="1" smtClean="0">
                <a:solidFill>
                  <a:srgbClr val="A50021"/>
                </a:solidFill>
                <a:latin typeface="Tahoma" pitchFamily="34" charset="0"/>
              </a:rPr>
              <a:t>ao informante.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323850" y="2852738"/>
            <a:ext cx="8569325" cy="1143000"/>
          </a:xfrm>
        </p:spPr>
        <p:txBody>
          <a:bodyPr>
            <a:normAutofit fontScale="90000"/>
          </a:bodyPr>
          <a:lstStyle/>
          <a:p>
            <a:pPr eaLnBrk="1" hangingPunct="1">
              <a:lnSpc>
                <a:spcPct val="140000"/>
              </a:lnSpc>
              <a:defRPr/>
            </a:pPr>
            <a:r>
              <a:rPr lang="pt-BR" sz="2400" dirty="0" smtClean="0">
                <a:solidFill>
                  <a:srgbClr val="A50021"/>
                </a:solidFill>
                <a:latin typeface="Tahoma" pitchFamily="34" charset="0"/>
              </a:rPr>
              <a:t>Exemplos de </a:t>
            </a:r>
            <a:r>
              <a:rPr lang="pt-BR" sz="2400" i="1" dirty="0" smtClean="0">
                <a:solidFill>
                  <a:srgbClr val="A50021"/>
                </a:solidFill>
                <a:effectLst>
                  <a:outerShdw blurRad="38100" dist="38100" dir="2700000" algn="tl">
                    <a:srgbClr val="000000"/>
                  </a:outerShdw>
                </a:effectLst>
                <a:latin typeface="Tahoma" pitchFamily="34" charset="0"/>
              </a:rPr>
              <a:t>Linhas de Pesquisa</a:t>
            </a:r>
            <a:r>
              <a:rPr lang="pt-BR" sz="2400" dirty="0" smtClean="0">
                <a:solidFill>
                  <a:srgbClr val="A50021"/>
                </a:solidFill>
                <a:latin typeface="Tahoma" pitchFamily="34" charset="0"/>
              </a:rPr>
              <a:t>:</a:t>
            </a:r>
            <a:br>
              <a:rPr lang="pt-BR" sz="2400" dirty="0" smtClean="0">
                <a:solidFill>
                  <a:srgbClr val="A50021"/>
                </a:solidFill>
                <a:latin typeface="Tahoma" pitchFamily="34" charset="0"/>
              </a:rPr>
            </a:br>
            <a:r>
              <a:rPr lang="pt-BR" sz="2400" dirty="0" err="1" smtClean="0">
                <a:solidFill>
                  <a:srgbClr val="A50021"/>
                </a:solidFill>
                <a:latin typeface="Tahoma" pitchFamily="34" charset="0"/>
              </a:rPr>
              <a:t>Etnobiologia</a:t>
            </a:r>
            <a:r>
              <a:rPr lang="pt-BR" sz="2400" dirty="0" smtClean="0">
                <a:solidFill>
                  <a:srgbClr val="A50021"/>
                </a:solidFill>
                <a:latin typeface="Tahoma" pitchFamily="34" charset="0"/>
              </a:rPr>
              <a:t/>
            </a:r>
            <a:br>
              <a:rPr lang="pt-BR" sz="2400" dirty="0" smtClean="0">
                <a:solidFill>
                  <a:srgbClr val="A50021"/>
                </a:solidFill>
                <a:latin typeface="Tahoma" pitchFamily="34" charset="0"/>
              </a:rPr>
            </a:br>
            <a:r>
              <a:rPr lang="pt-BR" sz="2400" dirty="0" err="1" smtClean="0">
                <a:solidFill>
                  <a:srgbClr val="A50021"/>
                </a:solidFill>
                <a:latin typeface="Tahoma" pitchFamily="34" charset="0"/>
              </a:rPr>
              <a:t>Etnobotânica</a:t>
            </a:r>
            <a:r>
              <a:rPr lang="pt-BR" sz="2400" dirty="0" smtClean="0">
                <a:solidFill>
                  <a:srgbClr val="A50021"/>
                </a:solidFill>
                <a:latin typeface="Tahoma" pitchFamily="34" charset="0"/>
              </a:rPr>
              <a:t/>
            </a:r>
            <a:br>
              <a:rPr lang="pt-BR" sz="2400" dirty="0" smtClean="0">
                <a:solidFill>
                  <a:srgbClr val="A50021"/>
                </a:solidFill>
                <a:latin typeface="Tahoma" pitchFamily="34" charset="0"/>
              </a:rPr>
            </a:br>
            <a:r>
              <a:rPr lang="pt-BR" sz="2400" dirty="0" err="1" smtClean="0">
                <a:solidFill>
                  <a:srgbClr val="A50021"/>
                </a:solidFill>
                <a:latin typeface="Tahoma" pitchFamily="34" charset="0"/>
              </a:rPr>
              <a:t>Etnoecologia</a:t>
            </a:r>
            <a:r>
              <a:rPr lang="pt-BR" sz="2400" dirty="0" smtClean="0">
                <a:solidFill>
                  <a:srgbClr val="A50021"/>
                </a:solidFill>
                <a:latin typeface="Tahoma" pitchFamily="34" charset="0"/>
              </a:rPr>
              <a:t/>
            </a:r>
            <a:br>
              <a:rPr lang="pt-BR" sz="2400" dirty="0" smtClean="0">
                <a:solidFill>
                  <a:srgbClr val="A50021"/>
                </a:solidFill>
                <a:latin typeface="Tahoma" pitchFamily="34" charset="0"/>
              </a:rPr>
            </a:br>
            <a:r>
              <a:rPr lang="pt-BR" sz="2400" dirty="0" err="1" smtClean="0">
                <a:solidFill>
                  <a:srgbClr val="A50021"/>
                </a:solidFill>
                <a:latin typeface="Tahoma" pitchFamily="34" charset="0"/>
              </a:rPr>
              <a:t>Etnoictiologia</a:t>
            </a:r>
            <a:r>
              <a:rPr lang="pt-BR" sz="2400" dirty="0" smtClean="0">
                <a:solidFill>
                  <a:srgbClr val="A50021"/>
                </a:solidFill>
                <a:latin typeface="Tahoma" pitchFamily="34" charset="0"/>
              </a:rPr>
              <a:t/>
            </a:r>
            <a:br>
              <a:rPr lang="pt-BR" sz="2400" dirty="0" smtClean="0">
                <a:solidFill>
                  <a:srgbClr val="A50021"/>
                </a:solidFill>
                <a:latin typeface="Tahoma" pitchFamily="34" charset="0"/>
              </a:rPr>
            </a:br>
            <a:r>
              <a:rPr lang="pt-BR" sz="2400" dirty="0" err="1" smtClean="0">
                <a:solidFill>
                  <a:srgbClr val="A50021"/>
                </a:solidFill>
                <a:latin typeface="Tahoma" pitchFamily="34" charset="0"/>
              </a:rPr>
              <a:t>Etnofarmacologia</a:t>
            </a:r>
            <a:r>
              <a:rPr lang="pt-BR" sz="2400" dirty="0" smtClean="0">
                <a:solidFill>
                  <a:srgbClr val="A50021"/>
                </a:solidFill>
                <a:latin typeface="Tahoma" pitchFamily="34" charset="0"/>
              </a:rPr>
              <a:t/>
            </a:r>
            <a:br>
              <a:rPr lang="pt-BR" sz="2400" dirty="0" smtClean="0">
                <a:solidFill>
                  <a:srgbClr val="A50021"/>
                </a:solidFill>
                <a:latin typeface="Tahoma" pitchFamily="34" charset="0"/>
              </a:rPr>
            </a:br>
            <a:r>
              <a:rPr lang="pt-BR" sz="2400" dirty="0" err="1" smtClean="0">
                <a:solidFill>
                  <a:srgbClr val="A50021"/>
                </a:solidFill>
                <a:latin typeface="Tahoma" pitchFamily="34" charset="0"/>
              </a:rPr>
              <a:t>Etnoagricultura</a:t>
            </a:r>
            <a:r>
              <a:rPr lang="pt-BR" sz="2400" dirty="0" smtClean="0">
                <a:solidFill>
                  <a:srgbClr val="A50021"/>
                </a:solidFill>
                <a:latin typeface="Tahoma" pitchFamily="34" charset="0"/>
              </a:rPr>
              <a:t/>
            </a:r>
            <a:br>
              <a:rPr lang="pt-BR" sz="2400" dirty="0" smtClean="0">
                <a:solidFill>
                  <a:srgbClr val="A50021"/>
                </a:solidFill>
                <a:latin typeface="Tahoma" pitchFamily="34" charset="0"/>
              </a:rPr>
            </a:br>
            <a:r>
              <a:rPr lang="pt-BR" sz="2400" dirty="0" err="1" smtClean="0">
                <a:solidFill>
                  <a:srgbClr val="A50021"/>
                </a:solidFill>
                <a:latin typeface="Tahoma" pitchFamily="34" charset="0"/>
              </a:rPr>
              <a:t>Etnotaxonomia</a:t>
            </a:r>
            <a:r>
              <a:rPr lang="pt-BR" sz="2400" dirty="0" smtClean="0">
                <a:solidFill>
                  <a:srgbClr val="A50021"/>
                </a:solidFill>
                <a:latin typeface="Tahoma" pitchFamily="34" charset="0"/>
              </a:rPr>
              <a:t/>
            </a:r>
            <a:br>
              <a:rPr lang="pt-BR" sz="2400" dirty="0" smtClean="0">
                <a:solidFill>
                  <a:srgbClr val="A50021"/>
                </a:solidFill>
                <a:latin typeface="Tahoma" pitchFamily="34" charset="0"/>
              </a:rPr>
            </a:br>
            <a:r>
              <a:rPr lang="pt-BR" sz="2400" dirty="0" err="1" smtClean="0">
                <a:solidFill>
                  <a:srgbClr val="A50021"/>
                </a:solidFill>
                <a:latin typeface="Tahoma" pitchFamily="34" charset="0"/>
              </a:rPr>
              <a:t>Etnozoologia</a:t>
            </a:r>
            <a:r>
              <a:rPr lang="pt-BR" sz="2400" dirty="0" smtClean="0">
                <a:solidFill>
                  <a:srgbClr val="A50021"/>
                </a:solidFill>
                <a:latin typeface="Tahoma" pitchFamily="34" charset="0"/>
              </a:rPr>
              <a:t/>
            </a:r>
            <a:br>
              <a:rPr lang="pt-BR" sz="2400" dirty="0" smtClean="0">
                <a:solidFill>
                  <a:srgbClr val="A50021"/>
                </a:solidFill>
                <a:latin typeface="Tahoma" pitchFamily="34" charset="0"/>
              </a:rPr>
            </a:br>
            <a:r>
              <a:rPr lang="pt-BR" sz="2400" dirty="0" smtClean="0">
                <a:solidFill>
                  <a:srgbClr val="A50021"/>
                </a:solidFill>
                <a:latin typeface="Tahoma" pitchFamily="34" charset="0"/>
              </a:rPr>
              <a:t>etc.</a:t>
            </a:r>
            <a:br>
              <a:rPr lang="pt-BR" sz="2400" dirty="0" smtClean="0">
                <a:solidFill>
                  <a:srgbClr val="A50021"/>
                </a:solidFill>
                <a:latin typeface="Tahoma" pitchFamily="34" charset="0"/>
              </a:rPr>
            </a:br>
            <a:r>
              <a:rPr lang="pt-BR" sz="2400" dirty="0" smtClean="0">
                <a:solidFill>
                  <a:srgbClr val="A50021"/>
                </a:solidFill>
                <a:latin typeface="Tahoma" pitchFamily="34" charset="0"/>
              </a:rPr>
              <a:t>- conceito relevante:</a:t>
            </a:r>
            <a:r>
              <a:rPr lang="pt-BR" sz="2400" i="1" dirty="0" smtClean="0">
                <a:solidFill>
                  <a:srgbClr val="A50021"/>
                </a:solidFill>
                <a:latin typeface="Tahoma" pitchFamily="34" charset="0"/>
              </a:rPr>
              <a:t> Sociobiodiversidade -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323850" y="2852738"/>
            <a:ext cx="8569325" cy="1143000"/>
          </a:xfrm>
        </p:spPr>
        <p:txBody>
          <a:bodyPr>
            <a:normAutofit fontScale="90000"/>
          </a:bodyPr>
          <a:lstStyle/>
          <a:p>
            <a:pPr algn="l" eaLnBrk="1" hangingPunct="1">
              <a:lnSpc>
                <a:spcPct val="140000"/>
              </a:lnSpc>
              <a:defRPr/>
            </a:pPr>
            <a:r>
              <a:rPr lang="pt-BR" sz="2200" i="1" smtClean="0">
                <a:solidFill>
                  <a:srgbClr val="A50021"/>
                </a:solidFill>
                <a:effectLst>
                  <a:outerShdw blurRad="38100" dist="38100" dir="2700000" algn="tl">
                    <a:srgbClr val="000000"/>
                  </a:outerShdw>
                </a:effectLst>
                <a:latin typeface="Tahoma" pitchFamily="34" charset="0"/>
              </a:rPr>
              <a:t>Ex.: importância e possibilidade de aplicações práticas desse tipo de conhecimento</a:t>
            </a:r>
            <a:br>
              <a:rPr lang="pt-BR" sz="2200" i="1" smtClean="0">
                <a:solidFill>
                  <a:srgbClr val="A50021"/>
                </a:solidFill>
                <a:effectLst>
                  <a:outerShdw blurRad="38100" dist="38100" dir="2700000" algn="tl">
                    <a:srgbClr val="000000"/>
                  </a:outerShdw>
                </a:effectLst>
                <a:latin typeface="Tahoma" pitchFamily="34" charset="0"/>
              </a:rPr>
            </a:br>
            <a:r>
              <a:rPr lang="pt-BR" sz="1200" b="1" i="1" smtClean="0">
                <a:solidFill>
                  <a:srgbClr val="A50021"/>
                </a:solidFill>
                <a:latin typeface="Tahoma" pitchFamily="34" charset="0"/>
              </a:rPr>
              <a:t/>
            </a:r>
            <a:br>
              <a:rPr lang="pt-BR" sz="1200" b="1" i="1" smtClean="0">
                <a:solidFill>
                  <a:srgbClr val="A50021"/>
                </a:solidFill>
                <a:latin typeface="Tahoma" pitchFamily="34" charset="0"/>
              </a:rPr>
            </a:br>
            <a:r>
              <a:rPr lang="pt-BR" sz="2200" smtClean="0">
                <a:solidFill>
                  <a:srgbClr val="A50021"/>
                </a:solidFill>
                <a:latin typeface="Tahoma" pitchFamily="34" charset="0"/>
              </a:rPr>
              <a:t>A </a:t>
            </a:r>
            <a:r>
              <a:rPr lang="pt-BR" sz="2200" b="1" i="1" smtClean="0">
                <a:solidFill>
                  <a:srgbClr val="A50021"/>
                </a:solidFill>
                <a:latin typeface="Tahoma" pitchFamily="34" charset="0"/>
              </a:rPr>
              <a:t>Calatea lútea</a:t>
            </a:r>
            <a:r>
              <a:rPr lang="pt-BR" sz="2200" smtClean="0">
                <a:solidFill>
                  <a:srgbClr val="A50021"/>
                </a:solidFill>
                <a:latin typeface="Tahoma" pitchFamily="34" charset="0"/>
              </a:rPr>
              <a:t> é uma planta silvestre passível de cultivo, que cresce em locais pantanosos e que tem na superfície de suas folhas uma cera similar à carnaúba com aplicações de alto valor.</a:t>
            </a:r>
            <a:br>
              <a:rPr lang="pt-BR" sz="2200" smtClean="0">
                <a:solidFill>
                  <a:srgbClr val="A50021"/>
                </a:solidFill>
                <a:latin typeface="Tahoma" pitchFamily="34" charset="0"/>
              </a:rPr>
            </a:br>
            <a:r>
              <a:rPr lang="pt-BR" sz="2200" smtClean="0">
                <a:solidFill>
                  <a:srgbClr val="A50021"/>
                </a:solidFill>
                <a:latin typeface="Tahoma" pitchFamily="34" charset="0"/>
              </a:rPr>
              <a:t>Pode ser cultivada para exploração econômica sem a necessidade de destruição do ecossistema local, pois não requer a drenagem de pântanos. </a:t>
            </a:r>
            <a:br>
              <a:rPr lang="pt-BR" sz="2200" smtClean="0">
                <a:solidFill>
                  <a:srgbClr val="A50021"/>
                </a:solidFill>
                <a:latin typeface="Tahoma" pitchFamily="34" charset="0"/>
              </a:rPr>
            </a:br>
            <a:r>
              <a:rPr lang="pt-BR" sz="2200" smtClean="0">
                <a:solidFill>
                  <a:srgbClr val="A50021"/>
                </a:solidFill>
                <a:latin typeface="Tahoma" pitchFamily="34" charset="0"/>
              </a:rPr>
              <a:t>Assim, seu cultivo pode representar uma alternativa de exploração econômica desse tipo de ambiente, sem degradá-lo.</a:t>
            </a:r>
            <a:br>
              <a:rPr lang="pt-BR" sz="2200" smtClean="0">
                <a:solidFill>
                  <a:srgbClr val="A50021"/>
                </a:solidFill>
                <a:latin typeface="Tahoma" pitchFamily="34" charset="0"/>
              </a:rPr>
            </a:br>
            <a:r>
              <a:rPr lang="pt-BR" sz="2200" smtClean="0">
                <a:solidFill>
                  <a:srgbClr val="A50021"/>
                </a:solidFill>
                <a:latin typeface="Tahoma" pitchFamily="34" charset="0"/>
              </a:rPr>
              <a:t>--------------------------------------------------------------------------------</a:t>
            </a:r>
            <a:r>
              <a:rPr lang="pt-BR" sz="1200" smtClean="0">
                <a:solidFill>
                  <a:srgbClr val="A50021"/>
                </a:solidFill>
                <a:latin typeface="Tahoma" pitchFamily="34" charset="0"/>
              </a:rPr>
              <a:t/>
            </a:r>
            <a:br>
              <a:rPr lang="pt-BR" sz="1200" smtClean="0">
                <a:solidFill>
                  <a:srgbClr val="A50021"/>
                </a:solidFill>
                <a:latin typeface="Tahoma" pitchFamily="34" charset="0"/>
              </a:rPr>
            </a:br>
            <a:r>
              <a:rPr lang="pt-BR" sz="2000" smtClean="0">
                <a:solidFill>
                  <a:srgbClr val="A50021"/>
                </a:solidFill>
                <a:latin typeface="Tahoma" pitchFamily="34" charset="0"/>
              </a:rPr>
              <a:t>Fonte do exemplo: </a:t>
            </a:r>
            <a:br>
              <a:rPr lang="pt-BR" sz="2000" smtClean="0">
                <a:solidFill>
                  <a:srgbClr val="A50021"/>
                </a:solidFill>
                <a:latin typeface="Tahoma" pitchFamily="34" charset="0"/>
              </a:rPr>
            </a:br>
            <a:r>
              <a:rPr lang="pt-BR" sz="2000" smtClean="0">
                <a:solidFill>
                  <a:srgbClr val="A50021"/>
                </a:solidFill>
                <a:latin typeface="Tahoma" pitchFamily="34" charset="0"/>
              </a:rPr>
              <a:t>Posey, D. Etnobiologia: teoria e prática. Summa Etnológica Brasileira, vol1. Etnobiologia. P. 15-28. Petrópolis, RJ/FINEP. 1986.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431</Words>
  <Application>Microsoft Office PowerPoint</Application>
  <PresentationFormat>Apresentação na tela (4:3)</PresentationFormat>
  <Paragraphs>34</Paragraphs>
  <Slides>28</Slides>
  <Notes>0</Notes>
  <HiddenSlides>0</HiddenSlides>
  <MMClips>0</MMClips>
  <ScaleCrop>false</ScaleCrop>
  <HeadingPairs>
    <vt:vector size="6" baseType="variant">
      <vt:variant>
        <vt:lpstr>Tema</vt:lpstr>
      </vt:variant>
      <vt:variant>
        <vt:i4>1</vt:i4>
      </vt:variant>
      <vt:variant>
        <vt:lpstr>Servidores OLE incorporados</vt:lpstr>
      </vt:variant>
      <vt:variant>
        <vt:i4>0</vt:i4>
      </vt:variant>
      <vt:variant>
        <vt:lpstr>Títulos de slides</vt:lpstr>
      </vt:variant>
      <vt:variant>
        <vt:i4>28</vt:i4>
      </vt:variant>
    </vt:vector>
  </HeadingPairs>
  <TitlesOfParts>
    <vt:vector size="29" baseType="lpstr">
      <vt:lpstr>Tema do Office</vt:lpstr>
      <vt:lpstr>Slide 1</vt:lpstr>
      <vt:lpstr>Ciência, tecnologia e desafios socioambientais - que respostas já temos???</vt:lpstr>
      <vt:lpstr>Slide 3</vt:lpstr>
      <vt:lpstr>há oito categorias de “ecocídio” tradicionais: - desmatamento - destruição do hábitat - problemas com o solo (erosão, salinização e perda de fertilidade) - problemas com o controle da água - sobre-caça - sobre-pesca - efeitos da introdução de outras espécies sobre as espécies nativas - aumento per capita do impacto do crescimento demográfico  mais quatro categorias “novas”: - mudanças climáticas provocadas pelo homem - acúmulo de produtos químicos tóxicos no ambiente - carência de energia - utilização total da capacidade fotossintética do planeta</vt:lpstr>
      <vt:lpstr>Contribuições da Ciência, medidas mitigadoras:  Abordagens:  -Etnoconhecimento.  -Biodiversidade.  -Diversidade Genética.  -Genética de Populações.  -Filogeografia.  -Remediações e Tratamentos dos resíduos e estragos gerados</vt:lpstr>
      <vt:lpstr>Etnoconhecimento:   O saber de um povo, etnia, populações tradicionais.  O conhecimento próprio deles, desenvolvido em suas interações ecológicas com o ambiente onde vivem.  Guarda informações importantes para a adaptação humana.  Informações relevantes sobre manejo de recursos naturais em povos tradicionais  Conhecimentos que pertencem à tradição oral.  Contribuem para a diversidade fenotípica humana.</vt:lpstr>
      <vt:lpstr>Para realizar pesquisa nessa área o pesquisador necessita de conhecimentos interdisciplinares e de aprender a metodologia geradora de dados apresentada em Posey, onde o sentido e a lógica do informante são o guia das conversações e perguntas e categorias de classificação do universo do pesquisador não devem ser impostas ao informante.</vt:lpstr>
      <vt:lpstr>Exemplos de Linhas de Pesquisa: Etnobiologia Etnobotânica Etnoecologia Etnoictiologia Etnofarmacologia Etnoagricultura Etnotaxonomia Etnozoologia etc. - conceito relevante: Sociobiodiversidade - </vt:lpstr>
      <vt:lpstr>Ex.: importância e possibilidade de aplicações práticas desse tipo de conhecimento  A Calatea lútea é uma planta silvestre passível de cultivo, que cresce em locais pantanosos e que tem na superfície de suas folhas uma cera similar à carnaúba com aplicações de alto valor. Pode ser cultivada para exploração econômica sem a necessidade de destruição do ecossistema local, pois não requer a drenagem de pântanos.  Assim, seu cultivo pode representar uma alternativa de exploração econômica desse tipo de ambiente, sem degradá-lo. -------------------------------------------------------------------------------- Fonte do exemplo:  Posey, D. Etnobiologia: teoria e prática. Summa Etnológica Brasileira, vol1. Etnobiologia. P. 15-28. Petrópolis, RJ/FINEP. 1986.</vt:lpstr>
      <vt:lpstr>Exemplos de trabalhos na área:  LIMA, ANTÔNIO ALMERICO BIONDI  ETNOCONHECIMENTO E EDUCAÇÃO DE TRABALHADORES/AS  NA AMAZÔNIA Núcleo Trabalho e Educação da Faculdade de Educação da Universidade Federal da Bahia (NUTE/FACED/UFBA)  I Encontro de Etno Biologia e Etnoecologia da Região Norte - Sociedade Brasileira de Etnobiologia e Etnoecologia - Seccional Norte, 2001, Manaus.   SOUZA, MILENA RAMIRES DE Etnoconhecimento caiçara e uso de recursos pesqueiros por pescadores artesanais e esportivos no Vale do Ribeira  ESALQ-CENA/USP – PPGI-Ecologia Aplicada, 2004.</vt:lpstr>
      <vt:lpstr>Filogeografia   Estuda os componentes históricos e filogenéticos das distribuições espaciais das linhagens gênicas   Estuda os princípios e processos que governam a distribuição geográfica de linhagens genealógicas, especialmente aquelas entre espécies próximas ou dentro das espécies. </vt:lpstr>
      <vt:lpstr>Filogeografia – metodologias  Pela comparação de seqüências de DNA de indivíduos através da distribuição geográfica de uma espécie, podemos reconstruir as genealogias dos genes, ou árvores genéticas, que refletem as relações evolutivas entre populações  Análise espacial das linhagens dos genes: comportamento, morfologia, moléculas</vt:lpstr>
      <vt:lpstr>Técnicas  RAPD (Random Amplification of Polymorphic DNA)  RFLP (Restriction Fragment Lenght Polymorphism)  Seqüenciamento  Relógio molecular Taxa= número de diferenças genéticas / 2x o tempo de divergência de A e B</vt:lpstr>
      <vt:lpstr>Para que serve a filogeografia ?  Impacto antropogênico:  Elefante asiático (Elephas maximus)  3000-4000 anos fragmentação e redução do tamanho da população  Atualmente 55 mil indivíduos </vt:lpstr>
      <vt:lpstr>Impacto antropogênico afetou a variação genética e a estrutura populacional?  Filogeografia combinada com a paleontologia, geologia e história humana para criar cenários evolutivos  Genealogia dos Genes e sua associação com a distribuição geográfica --------------------------------------------------------------------- Fonte:  FILOPAR - Bases Históricas para Manejo Ambiental da Planície Costeira do Estado do Paraná: Barreiras, Filogeografia Populacional e Variabilidade Genética. s/d</vt:lpstr>
      <vt:lpstr>Filogeografia e diversidade genética de Conopophaga lineata (Passeriformes,Conopophagidae) em Minas Gerais utilizando citocromo b Vilaça, ST1; Sari, EHR1; Marini, MÂ2; Santos, FR1.  1Laboratório de Biodiversidade e Evolução Molecular, Departamento de Biologia Geral, Universidade Federal de Minas Gerais. 2Laboratório de Ecologia e Conservação de Aves, Departamento de Ecologia, Universidade de Brasília. II Simpósio de Genética de Aves, 2005, São Carlos. Resumos II Simpósio de Genética de Aves, 2005.    A filogeografia é um método que contextualiza temporal e espacialmente a diversidade genética populacional e é utilizada como um diagnóstico do status de conservação da espécie estudada. </vt:lpstr>
      <vt:lpstr>FILOGEOGRAFIA DE Hymenaea stigonocarpa, O JATOBÁ-DO-CERRADO  Ramos, ACS*; Lemos Filho, JP§; Santos, FR*; Lovato, MB*  *Departamento de Biologia Geral, §Departamento de Botânica, Instituto de Ciências Biológicas, Universidade Federal de Minas Gerais. anaramos@ufmg.br 51º CONGRESSO BRASILEIRO DE GENÉTICA, 2005   </vt:lpstr>
      <vt:lpstr>Outros exemplos: (51º CONGRESSO BRASILEIRO DE GENÉTICA, 2005 )   GA170 – Aferição do estado de conservação do maior mamífero endêmico do Brasil com uso de ferramentas genéticas. Duarte, JMB; Garcia, JE; Vogliotti, A; Gonzalez, S.; Talarico, AC; Oliveira, EJF de; Rodrigues, FP; Cheffer, R.; Maldonado, J.  GA172 – Caracterização genética da população de  cachorro-do-mato (Cerdocyon thous) do Parque Nacional das Emas. Rodrigues, FM; Bossois, LM; Resende, LV; Pádua,GCC; Telles, MPC; Jácomo, ATA; Silveira, L.  GA173 – Relacionamento genético e organização espacial em uma população de lobo guará (Crhysocion brachyurus, Illiger,1815) do Parque Nacional da Emas, Goiás. Rodrigues, FM; Diniz-Filho, JAF; Telles, MPC;Resende, LV; Tôrres, NM; Jácomo, ATA; Silveira, L.; Soares, TN  GA175 – Identificação e otimização de marcadores moleculares para análises populacionais de canídeos neotropicais. Rodrigues, MLF; Lima-Rosa, CAV; Bonatto, SL; Elzirik, E; </vt:lpstr>
      <vt:lpstr>Biogeografia é o estudo da distribuição de plantas e animais.   Os biogeógrafos têm interesse em explicar os processos que levaram à atual distribuição de plantas e animais sobre a Terra.   Métodos: localização geográfica dos fósseis, as espécies de organismos capazes de se dispersarem para ilhas oceânicas e os aspectos geológicos de uma região. -------------------------------------------------------------------- Gibson, J. Biogeografia histórica da América do Sul, Parte I:  Vertebrados Vivos. Geoscience Research Institute - Geoscience Reports, Número 25, p.1-6. 1998.</vt:lpstr>
      <vt:lpstr>Contribuições da Ecologia de Populações e Genética de Populações aos Estudos de Impacto Ambiental e Relatórios de Impacto Ambiental  Ex: Método de Modelos Matemáticos  ------------------------------------------------------------------- Fonte:  Silva, Elias Técnicas de Avaliação de Impactos Ambientais – Série Saneamento e Meio Ambiente – Manual nº 199 – Centro de Produções Técnicas. Viçosa,1999, 64p.</vt:lpstr>
      <vt:lpstr>Supondo que a seguinte relação Matemática tenha a capacidade de estimar a população residual (que sobreviverá) de uma dado animal, quando se desmata uma área para implantar um aeroporto com 10 hectares, num determinado município brasileiro:  P= 2x + 5y; sendo:  P = população residual (que sobreviverá) do animais;  x = nº de hectares de mata que restará após o desmatamento necessário À implantação do aeroporto;  y = nº de hectares de cerrado que restará após o desmatamento necessário à implantação do aeroporto</vt:lpstr>
      <vt:lpstr>Admita ainda que, o local onde se pretende implantar o aeroporto tenha a seguinte cobertura vegetal em termos de área:  Mata = 17 hectares  Cerrado = 21 hectares</vt:lpstr>
      <vt:lpstr>Suponha agora que se decidiu pelas seguintes alternativas de desmatamento para implantação do referido aeroporto:  Alternativa A = 7 hectares de mata e 3 hectares em cerrado;  Alternativa B= 3 hectares de mata e 7 hectares em cerrado;  Alternativa C= 10 hectares em mata;  Alternativa D = 10 hectares em cerrado.</vt:lpstr>
      <vt:lpstr>Após os cálculos, qual a melhor alternativa para a implantação do aeroporto, em termos do valor de P?   Qual o valor do P apara a alternativa testemunha, ou seja, não implantar o aeroporto?</vt:lpstr>
      <vt:lpstr>Respostas:  Alternativa A: P = 2(10) + 5(18) = 110  Alternativa B:  P = 2(14) + 5 (14) = 98  Alternativa C: P= 2(7) + 5(21) = 119  Alternativa D: P= 2(17) + 5(11)=89  Alternativa Testemunha: P = 2(17) + 5 (21) = 139 (não implantar o aeroporto)</vt:lpstr>
      <vt:lpstr>Portanto a melhor alternativa para implantação do aeroporto em termos do valor de P é a C, já que resultará em uma população sobrevivente estimada de 119 indivíduos, ou seja, a maior entre as alternativas propostas.  A alternativa testemunha, por sua vez, apresenta um valor de P igual a 139 indivíduos, o que significa dizer que é esta a atual população do animal na área.</vt:lpstr>
      <vt:lpstr>Exemplo de questões relevantes relacionadas  à Ecologia de Populações e Genética de Populações que não estão sendo consideradas no uso de modelos como esse:   - Qual a diversidade genética dos animas da região e sua dispersão?  - Qual o sistema reprodutivo dos organismos eliminados? (em vegetais: plantas autógamas e alógamas)  - Quais as relações ecológicas desses animais com a vegetação local?  E com outras espécies locais?</vt:lpstr>
      <vt:lpstr>Slide 28</vt:lpstr>
    </vt:vector>
  </TitlesOfParts>
  <Company>LGN-ESALQ-USP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Silvia Maria Guerra Molina</dc:creator>
  <cp:lastModifiedBy>Silvia M.G. Molina</cp:lastModifiedBy>
  <cp:revision>9</cp:revision>
  <dcterms:created xsi:type="dcterms:W3CDTF">2012-10-08T20:07:53Z</dcterms:created>
  <dcterms:modified xsi:type="dcterms:W3CDTF">2013-11-12T12:47:31Z</dcterms:modified>
</cp:coreProperties>
</file>