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544" r:id="rId2"/>
    <p:sldId id="340" r:id="rId3"/>
    <p:sldId id="404" r:id="rId4"/>
    <p:sldId id="475" r:id="rId5"/>
    <p:sldId id="476" r:id="rId6"/>
    <p:sldId id="401" r:id="rId7"/>
    <p:sldId id="478" r:id="rId8"/>
    <p:sldId id="492" r:id="rId9"/>
    <p:sldId id="479" r:id="rId10"/>
    <p:sldId id="480" r:id="rId11"/>
    <p:sldId id="481" r:id="rId12"/>
    <p:sldId id="482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7" r:id="rId56"/>
    <p:sldId id="528" r:id="rId57"/>
    <p:sldId id="529" r:id="rId58"/>
    <p:sldId id="530" r:id="rId59"/>
    <p:sldId id="531" r:id="rId60"/>
    <p:sldId id="532" r:id="rId61"/>
    <p:sldId id="533" r:id="rId62"/>
    <p:sldId id="534" r:id="rId63"/>
    <p:sldId id="452" r:id="rId64"/>
    <p:sldId id="536" r:id="rId65"/>
    <p:sldId id="537" r:id="rId66"/>
    <p:sldId id="538" r:id="rId67"/>
    <p:sldId id="539" r:id="rId68"/>
    <p:sldId id="540" r:id="rId69"/>
    <p:sldId id="541" r:id="rId70"/>
    <p:sldId id="542" r:id="rId71"/>
    <p:sldId id="543" r:id="rId72"/>
    <p:sldId id="319" r:id="rId73"/>
    <p:sldId id="474" r:id="rId74"/>
  </p:sldIdLst>
  <p:sldSz cx="9144000" cy="6858000" type="screen4x3"/>
  <p:notesSz cx="6858000" cy="9544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FF3300"/>
    <a:srgbClr val="FF6600"/>
    <a:srgbClr val="800000"/>
    <a:srgbClr val="C95803"/>
    <a:srgbClr val="C48108"/>
    <a:srgbClr val="A46628"/>
    <a:srgbClr val="CC3300"/>
    <a:srgbClr val="FFCC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9" autoAdjust="0"/>
    <p:restoredTop sz="97869" autoAdjust="0"/>
  </p:normalViewPr>
  <p:slideViewPr>
    <p:cSldViewPr>
      <p:cViewPr>
        <p:scale>
          <a:sx n="66" d="100"/>
          <a:sy n="66" d="100"/>
        </p:scale>
        <p:origin x="-64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300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F81E5-278D-4F38-AB65-0CC615C5E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1012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655-E252-4EC2-B6D9-323665EA8411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533900"/>
            <a:ext cx="5486400" cy="4294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38E5-9543-4F40-852E-111486928F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B08AA-608D-43B4-8907-4C387B1FD2A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500B3-4142-44D6-92C6-F26D6E18D8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DB153-FCAF-4A99-A098-6D98FF487B7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0A81C-E114-4945-9D1B-8F34611329E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63CBC-77E9-48D5-9801-883BB0F07E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D14F8-750D-4266-A349-B59BB708DC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C0EE0-B53E-4914-AECF-A039BF927F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1014A-A376-4D85-A043-AFDB165C310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1038-9CA5-49E7-8778-4B5B23DE85F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CEB55-90F0-41F3-80D8-39A4ECB45E6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45A739F-F12D-4746-91A2-1ADFA2BB61A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5256" y="908720"/>
            <a:ext cx="8391200" cy="1828800"/>
          </a:xfrm>
          <a:prstGeom prst="rect">
            <a:avLst/>
          </a:prstGeom>
          <a:ln>
            <a:noFill/>
          </a:ln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2500" i="1" dirty="0" smtClean="0">
                <a:solidFill>
                  <a:srgbClr val="FFFF00"/>
                </a:solidFill>
                <a:latin typeface="Calibri" pitchFamily="34" charset="0"/>
              </a:rPr>
              <a:t>LGN - 478 e 479 Genética e Questões Socioambientais</a:t>
            </a:r>
            <a:r>
              <a:rPr lang="pt-BR" sz="2400" i="1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pt-BR" sz="2400" i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latin typeface="Calibri" pitchFamily="34" charset="0"/>
              </a:rPr>
              <a:t>Universidade de São Paulo</a:t>
            </a:r>
            <a:br>
              <a:rPr lang="pt-BR" sz="1800" i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latin typeface="Calibri" pitchFamily="34" charset="0"/>
              </a:rPr>
              <a:t>Escola Superior de Agricultura "Luiz de Queiroz”</a:t>
            </a:r>
            <a:br>
              <a:rPr lang="pt-BR" sz="1800" i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latin typeface="Calibri" pitchFamily="34" charset="0"/>
              </a:rPr>
              <a:t>Departamento de Genética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22325" y="2828925"/>
            <a:ext cx="7853363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defRPr/>
            </a:pPr>
            <a:endParaRPr lang="pt-BR" sz="2000" b="1" dirty="0" smtClean="0"/>
          </a:p>
          <a:p>
            <a:pPr marR="0">
              <a:defRPr/>
            </a:pPr>
            <a:r>
              <a:rPr lang="pt-BR" sz="1800" dirty="0" err="1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Profa</a:t>
            </a: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. Dra. Silvia Maria Guerra Molina</a:t>
            </a:r>
          </a:p>
          <a:p>
            <a:pPr marR="0">
              <a:defRPr/>
            </a:pP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Estagiária PAE (2013): Patrícia </a:t>
            </a:r>
            <a:r>
              <a:rPr lang="pt-BR" sz="1800" dirty="0" err="1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Canholi</a:t>
            </a: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R="0">
              <a:defRPr/>
            </a:pPr>
            <a:r>
              <a:rPr lang="pt-BR" sz="180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Monitor </a:t>
            </a: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PEEG (2013): Ian </a:t>
            </a:r>
            <a:r>
              <a:rPr lang="pt-BR" sz="1800" dirty="0" err="1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Mikael</a:t>
            </a: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 Paiva</a:t>
            </a:r>
          </a:p>
          <a:p>
            <a:pPr marR="0">
              <a:defRPr/>
            </a:pP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Anteriores: Paulo R. A. </a:t>
            </a:r>
            <a:r>
              <a:rPr lang="pt-BR" sz="1800" dirty="0" err="1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Berni</a:t>
            </a: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, Carolina F. </a:t>
            </a:r>
            <a:r>
              <a:rPr lang="pt-BR" sz="1800" dirty="0" err="1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Carcaioli</a:t>
            </a: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, Fel</a:t>
            </a:r>
            <a:r>
              <a:rPr lang="en-US" sz="1800" dirty="0" err="1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ipe</a:t>
            </a:r>
            <a:r>
              <a:rPr lang="en-US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 C. B.</a:t>
            </a:r>
            <a:r>
              <a:rPr lang="pt-BR" sz="1800" dirty="0" smtClean="0"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 Cavalcanti</a:t>
            </a:r>
          </a:p>
        </p:txBody>
      </p:sp>
      <p:pic>
        <p:nvPicPr>
          <p:cNvPr id="9220" name="Picture 34" descr="logo_ESALQ_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445125"/>
            <a:ext cx="815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24300" y="6207125"/>
            <a:ext cx="1439863" cy="647700"/>
          </a:xfrm>
          <a:prstGeom prst="rect">
            <a:avLst/>
          </a:prstGeom>
        </p:spPr>
        <p:txBody>
          <a:bodyPr lIns="0" rIns="18288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00"/>
              </a:buClr>
              <a:buSzPct val="95000"/>
              <a:buFont typeface="Wingdings 2" pitchFamily="18" charset="2"/>
              <a:buNone/>
              <a:defRPr/>
            </a:pPr>
            <a:r>
              <a:rPr lang="pt-BR" sz="16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Piracicaba</a:t>
            </a:r>
            <a:br>
              <a:rPr lang="pt-BR" sz="16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t-BR" sz="16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00000"/>
                  </a:outerShdw>
                </a:effectLst>
                <a:latin typeface="Calibri" pitchFamily="34" charset="0"/>
                <a:cs typeface="Calibri" pitchFamily="34" charset="0"/>
              </a:rPr>
              <a:t>2013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875463" y="4508500"/>
            <a:ext cx="179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Lucida Sans"/>
              </a:rPr>
              <a:t>-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AULA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11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Lucida Sans"/>
              </a:rPr>
              <a:t>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Lucida Sans"/>
              </a:rPr>
              <a:t>-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2066940"/>
            <a:ext cx="885698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Reaproveitamento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de Resíduos: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Recuperação de subprodutos (no processo industrial)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Compostagem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Fertilizantes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Condicionadores de solo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Utilização de biogás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Aplicação de resíduos em solos agrícolas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533400" y="747867"/>
            <a:ext cx="7851648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endParaRPr lang="pt-BR" sz="36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761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2066940"/>
            <a:ext cx="88569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Resíduos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Sólidos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Agroindustriais: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Aterros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Disposição no solo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323528" y="747867"/>
            <a:ext cx="864096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rmAutofit fontScale="6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</a:t>
            </a:r>
            <a:endParaRPr lang="pt-BR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926932" y="3429000"/>
            <a:ext cx="677416" cy="1503040"/>
          </a:xfrm>
          <a:prstGeom prst="curvedLeftArrow">
            <a:avLst>
              <a:gd name="adj1" fmla="val 42857"/>
              <a:gd name="adj2" fmla="val 85714"/>
              <a:gd name="adj3" fmla="val 33333"/>
            </a:avLst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69389" y="4490245"/>
            <a:ext cx="4118835" cy="1819075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Degradação do meio</a:t>
            </a:r>
          </a:p>
          <a:p>
            <a:pPr algn="ctr">
              <a:defRPr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X</a:t>
            </a:r>
          </a:p>
          <a:p>
            <a:pPr algn="ctr">
              <a:defRPr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Decomposição 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natural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324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3101766"/>
            <a:ext cx="885698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Águas </a:t>
            </a:r>
            <a:r>
              <a:rPr lang="pt-BR" sz="30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Residuárias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Tratamento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primário (separação física)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Tratamento secundário (processos biológicos)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Tratamento terciário (remoção de nutrientes, metais pesados, patógenos)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323528" y="1179915"/>
            <a:ext cx="864096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743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0" y="2492896"/>
            <a:ext cx="9180512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b="1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</a:t>
            </a:r>
            <a:r>
              <a:rPr lang="pt-BR" sz="30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Tanques </a:t>
            </a:r>
            <a:r>
              <a:rPr lang="pt-BR" sz="30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 </a:t>
            </a:r>
            <a:r>
              <a:rPr lang="pt-BR" sz="30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Lagoas: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Forma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mais simples de tratamento de resíduos em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uso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Ampla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aplicação a resíduos municipais e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agrícolas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Tipos:</a:t>
            </a:r>
          </a:p>
          <a:p>
            <a:pPr marL="2278063" lvl="5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Facultativas</a:t>
            </a:r>
          </a:p>
          <a:p>
            <a:pPr marL="2278063" lvl="5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Aeróbias</a:t>
            </a:r>
          </a:p>
          <a:p>
            <a:pPr marL="2278063" lvl="5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Anaeróbias</a:t>
            </a:r>
          </a:p>
          <a:p>
            <a:pPr marL="2278063" lvl="5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A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eradas</a:t>
            </a:r>
            <a:endParaRPr lang="pt-BR" sz="3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323528" y="1179915"/>
            <a:ext cx="864096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060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216024" y="1916832"/>
            <a:ext cx="8820472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Tipos de Tanques e Lagoas: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Facultativas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	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Mais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comuns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Sistema aeróbico próximo à superfície e anaeróbico próximo ao fundo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Previsão de carga: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Até 110,250Kg de DBO/acre(4.046,84m</a:t>
            </a:r>
            <a:r>
              <a:rPr lang="pt-BR" sz="3000" baseline="30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)/ dia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Efluentes: 20 a 40mg DBO/L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Material particulado: bactérias e algas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0" y="836712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314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0" y="1772816"/>
            <a:ext cx="896448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Tanques </a:t>
            </a:r>
            <a:r>
              <a:rPr lang="pt-BR" sz="30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de Oxidação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Facultativos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Estrutura: relativamente rasas (60-90cm) com grande área de superfície em terrenos relativamente planos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Uso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áreas rurais com adequada insolação, ação de ventos e área disponível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condições anaeróbicas têm poucos efeitos perceptíveis sobre a qualidade do efluentes se o planejamento da operação for adequado (temperatura, carga orgânica, luz, tamanho e forma do tanque e volume de água)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22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0" y="1772816"/>
            <a:ext cx="896448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Tanques de Oxidação (2)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ventos não devem levar odores para áreas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residenciais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O solo deve ser impermeável ou adequado à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vedação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A infiltração deve ser minimizada através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com-pactação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, para evitar contaminação de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mananciais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Deve-se cortar e remover a vegetação do fundo do tanque: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Evitando a elevação da DBO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Diminuindo a propagação de larvas de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insetos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86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0" y="1772816"/>
            <a:ext cx="8964488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Tanques de Oxidação (3)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Deve-se cobrir o tanque com plástico, asfalto ou cimento: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diminuir a vegetação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reduzir mosquitos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reduzir erosão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Formato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: uniforme (retangular ou circular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Bordas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: bem acima do nível da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água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Controle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odores através da adição de nitratos, aeração mecânica ou redução da carga de DBO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886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0" y="1772816"/>
            <a:ext cx="896448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Tanques de Oxidação (4)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Raramente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são o único processo de tratamento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Necessitam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um passo complementar ou final antes da disposição no solo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Quando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há um grande fluxo ou grandes cargas, pode-se fazer tanques em séries ou em paralelo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Efluentes: tratamentos posteriores ou disposição no solo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821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Tanques de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Oxidação (5)</a:t>
            </a:r>
            <a:endParaRPr lang="pt-BR" sz="2800" b="1" u="sng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Deposição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do lodo depende: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do tamanho e densidade dos sólidos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da velocidade do líquido no tanque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maioria do lodo deposita-se próximo à entrada do tanque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Micro-organismos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 sólidos ao assentar ajudam a vedar a base do tanque</a:t>
            </a:r>
            <a:endParaRPr lang="pt-BR" sz="3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740352" y="5057519"/>
            <a:ext cx="1224136" cy="1503040"/>
          </a:xfrm>
          <a:prstGeom prst="curvedLeftArrow">
            <a:avLst>
              <a:gd name="adj1" fmla="val 23328"/>
              <a:gd name="adj2" fmla="val 43114"/>
              <a:gd name="adj3" fmla="val 45190"/>
            </a:avLst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75656" y="5809039"/>
            <a:ext cx="6128691" cy="993015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Ajuda a restringir o movimento da água para o solo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758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628874"/>
            <a:ext cx="8733656" cy="3816350"/>
          </a:xfrm>
          <a:prstGeom prst="rect">
            <a:avLst/>
          </a:prstGeom>
          <a:ln>
            <a:noFill/>
          </a:ln>
        </p:spPr>
        <p:txBody>
          <a:bodyPr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eaLnBrk="1" latinLnBrk="0" hangingPunct="1">
              <a:lnSpc>
                <a:spcPct val="90000"/>
              </a:lnSpc>
              <a:buNone/>
              <a:defRPr kumimoji="0" sz="4400" b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dirty="0">
                <a:effectLst/>
                <a:latin typeface="Calibri" pitchFamily="34" charset="0"/>
                <a:cs typeface="Calibri" pitchFamily="34" charset="0"/>
              </a:rPr>
              <a:t>Tratamento de Resíduos Agroindustriais</a:t>
            </a:r>
            <a:endParaRPr lang="pt-BR" sz="36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pt-BR" sz="3600" b="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pt-BR" sz="36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42925" algn="ctr">
              <a:defRPr/>
            </a:pPr>
            <a:r>
              <a:rPr lang="pt-BR" sz="3600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Silvia Maria Guerra Molina</a:t>
            </a:r>
          </a:p>
          <a:p>
            <a:pPr marL="542925" algn="ctr">
              <a:defRPr/>
            </a:pPr>
            <a:r>
              <a:rPr lang="pt-BR" sz="3600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Lígia </a:t>
            </a:r>
            <a:r>
              <a:rPr lang="pt-BR" sz="3600" b="0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Aíra</a:t>
            </a:r>
            <a:r>
              <a:rPr lang="pt-BR" sz="3600" b="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de Medeiros </a:t>
            </a:r>
          </a:p>
          <a:p>
            <a:pPr marL="542925" algn="ctr">
              <a:defRPr/>
            </a:pPr>
            <a:endParaRPr lang="pt-BR" sz="36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487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120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Tanques de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Oxidação (6)</a:t>
            </a:r>
            <a:endParaRPr lang="pt-BR" sz="2800" b="1" u="sng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Aft>
                <a:spcPts val="12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Remoção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Bactérias:</a:t>
            </a:r>
          </a:p>
          <a:p>
            <a:pPr marL="906463" lvl="2" indent="-361950"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Indicador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dos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patógenos: contagem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coliformes fecais</a:t>
            </a:r>
          </a:p>
          <a:p>
            <a:pPr marL="1363663" lvl="3" indent="-361950"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Depende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temperatura e tempo de retenção (varia de 50 a 90%)</a:t>
            </a:r>
          </a:p>
          <a:p>
            <a:pPr marL="1363663" lvl="3" indent="-361950"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tempo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total de retenção 29 dias a 26°C</a:t>
            </a:r>
          </a:p>
          <a:p>
            <a:pPr marL="1363663" lvl="3" indent="-361950"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redução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5x10</a:t>
            </a:r>
            <a:r>
              <a:rPr lang="pt-BR" sz="2800" baseline="30000" dirty="0">
                <a:latin typeface="Calibri" pitchFamily="34" charset="0"/>
                <a:cs typeface="Calibri" pitchFamily="34" charset="0"/>
                <a:sym typeface="Symbol" pitchFamily="18" charset="2"/>
              </a:rPr>
              <a:t>7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/100mL para 20/100mL</a:t>
            </a:r>
          </a:p>
          <a:p>
            <a:pPr marL="1363663" lvl="3" indent="-361950"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Redução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média da DBO: 92%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31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120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Tanques de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Oxidação (7)</a:t>
            </a:r>
            <a:endParaRPr lang="pt-BR" sz="2600" b="1" u="sng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Uso de cloro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Redução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da quantidade de bactérias nos tanques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Alcançar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padrões para descargas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Cloração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mais eficiente com remoção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sólidos: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Sulfetos grande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demanda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</a:t>
            </a:r>
            <a:r>
              <a:rPr lang="pt-BR" sz="2600" baseline="-25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Cloro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residual adequado - aplicar: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Com sólidos: de 1,0 a 1,8mg Cl/L  até    6 a 7 mg/L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Ausência de sólidos: 1,0 mg/L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Desinfecção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adequada: cloro residual de 0,5 a 1,0 mg/L após 50-60 minutos da aplicação.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196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Tipos de Tanques e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Lagoas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Aeróbias:</a:t>
            </a:r>
            <a:endParaRPr lang="pt-BR" sz="2600" b="1" u="sng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matéria orgânica é decomposta por oxidação aeróbia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Oxigênio dissolvido:</a:t>
            </a:r>
          </a:p>
          <a:p>
            <a:pPr marL="2873375" lvl="8" indent="-361950"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recirculação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líquido</a:t>
            </a:r>
          </a:p>
          <a:p>
            <a:pPr marL="2873375" lvl="8" indent="-361950"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vento </a:t>
            </a:r>
          </a:p>
          <a:p>
            <a:pPr marL="2873375" lvl="8" indent="-361950"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agitação mecânica</a:t>
            </a:r>
          </a:p>
          <a:p>
            <a:pPr marL="2873375" lvl="8" indent="-361950"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fotossíntese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Previsão de carga: 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220,5kg de DBO/acre/dia até 441kg DB0/acre/dia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efluentes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de 10 a 20mg DBO/L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(se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as células das algas forem removidas).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015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Tratamentos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Aeróbios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evitam problemas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odores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atingem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os limites impostos pela legislação para os efluentes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estabilizam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os diferentes resíduos antes de outra aplicação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tratam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 estabilizam resíduos: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. de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animais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. do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processamento de alimentos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. da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moagem de grãos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. de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curtumes</a:t>
            </a:r>
          </a:p>
          <a:p>
            <a:pPr marL="1820863" lvl="4" indent="-361950"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. de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outras indústrias agrícolas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865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Tanques Aeróbios 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Maior capacidade de tratamento do que as exigências legais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Taxa de carga de DBO depende: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 	Atividade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celular das algas (fotossíntese)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Assentamento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dos compostos orgânicos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639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Tanques Aeróbios (2)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Esse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método permite: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Redução do tempo de retenção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Remoção de até 95% da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DBO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remover as algas dos efluentes:</a:t>
            </a:r>
          </a:p>
          <a:p>
            <a:pPr marL="1363663" lvl="3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partindo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496, 125Kg DBO/dia/acre no verão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 242,55Kg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DBO/acre/dia no inverno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Remoção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7% da DBO sem remover as algas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Após a remoção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algas pode-se fazer concentrados de células para alimentação animal.</a:t>
            </a:r>
          </a:p>
        </p:txBody>
      </p:sp>
    </p:spTree>
    <p:extLst>
      <p:ext uri="{BB962C8B-B14F-4D97-AF65-F5344CB8AC3E}">
        <p14:creationId xmlns="" xmlns:p14="http://schemas.microsoft.com/office/powerpoint/2010/main" val="918739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Lagoas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Aeróbias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base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terra e proteção nas margens contra as ondas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transferências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contínuas de O</a:t>
            </a:r>
            <a:r>
              <a:rPr lang="pt-BR" sz="2800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 permitem que se possa tratar mais águas residuais/volume/dia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indicações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melhorar a qualidade de efluentes provenientes de tanques de oxidação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permitir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usos mais econômicos do solo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tratar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resíduos sem tratamentos anteriores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frutas, esterco etc.)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20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Lagoas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Aeróbias (2)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Variáveis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a serem consideradas: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taxa de reação biológica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efeito da temperatura sobre essa taxa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demanda de O</a:t>
            </a:r>
            <a:r>
              <a:rPr lang="pt-BR" sz="2800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síntese e oxidação de sólidos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requerimentos para aeração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balanço de nutrientes e pH</a:t>
            </a:r>
          </a:p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	Controle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odores 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principal objetivo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purificação dos efluentes: objetivo secundário)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778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Lagoas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Aeróbias (3)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Controle de odor e espuma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1hp/1000pés</a:t>
            </a:r>
            <a:r>
              <a:rPr lang="pt-BR" sz="2600" baseline="30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 superfície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Controle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odor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redução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aproximada de 50% da DBO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Para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minimizar a suspensão de sólidos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usa-se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bombeadores próximos à superfície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Maior profundidade:</a:t>
            </a:r>
          </a:p>
          <a:p>
            <a:pPr marL="3649663" lvl="8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maior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conservação do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calor</a:t>
            </a:r>
          </a:p>
          <a:p>
            <a:pPr marL="3649663" lvl="8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mais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difícil a aeração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Exemplo:</a:t>
            </a:r>
          </a:p>
          <a:p>
            <a:pPr marL="906463" lvl="2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mais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aeradas: 90 a 150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cm</a:t>
            </a:r>
          </a:p>
          <a:p>
            <a:pPr marL="906463" lvl="2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mais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profundas: apenas controle do odor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907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Processo de Lodo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Ativado</a:t>
            </a: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Processo aeróbico e biológico</a:t>
            </a: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Aplicável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 muitos resíduos (versátil e flexível)</a:t>
            </a: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Permite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grandes remoções de DBO</a:t>
            </a: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sólidos são reintroduzidos no ciclo:</a:t>
            </a:r>
          </a:p>
          <a:p>
            <a:pPr marL="1363663" lvl="3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tratamento de resíduos sólidos</a:t>
            </a:r>
          </a:p>
          <a:p>
            <a:pPr marL="1363663" lvl="3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disposição</a:t>
            </a: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resíduo bruto deve ser </a:t>
            </a:r>
            <a:r>
              <a:rPr lang="pt-BR" sz="26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nutricionalmente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balanceado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824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828800"/>
          </a:xfrm>
        </p:spPr>
        <p:txBody>
          <a:bodyPr anchor="ctr">
            <a:norm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Agroindústrias</a:t>
            </a:r>
            <a:endParaRPr lang="pt-BR" sz="5400" dirty="0">
              <a:solidFill>
                <a:srgbClr val="FFC000"/>
              </a:solidFill>
              <a:effectLst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3400" y="1951672"/>
            <a:ext cx="83590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Indústrias que usam como matéria-prima os produtos provenientes da agropecuária, silvicultura ou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pesca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Complexo Agroindustrial: complexa cadeia que envolve a produção e a distribuição de insumos para o campo, a produção agropecuária e seu posterior processamento e distribuição até o consumo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final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Agroindústrias são importantes fontes pontuais ou localizadas de poluição industrial</a:t>
            </a:r>
          </a:p>
        </p:txBody>
      </p:sp>
    </p:spTree>
    <p:extLst>
      <p:ext uri="{BB962C8B-B14F-4D97-AF65-F5344CB8AC3E}">
        <p14:creationId xmlns="" xmlns:p14="http://schemas.microsoft.com/office/powerpoint/2010/main" val="3527644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628800"/>
            <a:ext cx="885698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Processo de Lodo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Ativado (2)</a:t>
            </a: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massa biológica complexa resultante do tratamento biológico de resíduos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orgânicos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fase estacionária do crescimento microbiano em sistemas de fluxo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contínuo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crescimento biológico agregado às massas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floculantes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permite a separação dos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micro-organismos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do efluente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97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484784"/>
            <a:ext cx="88569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sz="24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Processo de Lodo </a:t>
            </a:r>
            <a:r>
              <a:rPr lang="pt-BR" sz="24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Ativado (3)</a:t>
            </a: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DBO do efluente = respiração dos organismos presentes nos sólidos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suspensos</a:t>
            </a:r>
            <a:endParaRPr lang="pt-BR" sz="24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  <a:sym typeface="Symbol" pitchFamily="18" charset="2"/>
              </a:rPr>
              <a:t>se o tempo de retenção for maior que 4 dias, deve-se separar os sólidos e fazer clarificação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final</a:t>
            </a:r>
            <a:endParaRPr lang="pt-BR" sz="24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  <p:pic>
        <p:nvPicPr>
          <p:cNvPr id="5" name="Picture 4" descr="tratamentoaerob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021" y="3789040"/>
            <a:ext cx="7200403" cy="3004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75133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703705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Processo de Lodo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Ativado (4)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Maior concentração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micro-organismos: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purifica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os resíduos em tempo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menor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permite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tanque de aeração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menor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permite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tempo diferente de retenção da água e dos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sólidos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permite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flexibilidade de tratamento para diferentes cargas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Sem o retorno do lodo: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semelhante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 lagoa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aerada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dimensões maiores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menor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concentração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micro-organismos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15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904052"/>
            <a:ext cx="903649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Processo de Lodo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Ativado (5)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Características do processo: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concentração de O</a:t>
            </a:r>
            <a:r>
              <a:rPr lang="pt-BR" sz="2800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 na unidade de aeração: </a:t>
            </a:r>
            <a:r>
              <a:rPr lang="pt-BR" sz="22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0,5 </a:t>
            </a:r>
            <a:r>
              <a:rPr lang="pt-BR" sz="2200" dirty="0">
                <a:latin typeface="Calibri" pitchFamily="34" charset="0"/>
                <a:cs typeface="Calibri" pitchFamily="34" charset="0"/>
                <a:sym typeface="Symbol" pitchFamily="18" charset="2"/>
              </a:rPr>
              <a:t>– </a:t>
            </a:r>
            <a:r>
              <a:rPr lang="pt-BR" sz="22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1,0mg/L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alta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remoção da DBO: mais que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90%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alta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qualidade devido à remoção dos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sólidos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custos elevados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necessidade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controle constante e competente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647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1904052"/>
            <a:ext cx="903649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Processo de Lodo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Ativado (6)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Aplicação a Resíduos Agrícolas: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Raramente econômico para resíduos de gado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alta DBO: 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muita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energia para aeração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;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obra bastante qualificada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Raramente usados para indústria de alimentos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Resíduos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municipais: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reduz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30-50% a DBO na 1°unidade de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sedimentação</a:t>
            </a:r>
          </a:p>
          <a:p>
            <a:pPr marL="906463" lvl="2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reduz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50 – 60% sólidos suspensos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504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Tratamentos anaeróbios: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digestão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anaeróbia ou fermentação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processo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natural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bactérias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predominantes: fermentativas,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acetogênicas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 </a:t>
            </a:r>
            <a:r>
              <a:rPr lang="pt-BR" sz="28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metanogênicas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estabilização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da matéria orgânica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não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visa a purificação da água em si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aplicável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a quase todos os componentes orgânicos naturais e a muitos sintéticos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produção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metano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432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Tratamentos anaeróbios (2):</a:t>
            </a:r>
          </a:p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concentração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resíduos orgânicos atinge o consumo completo do oxigênio dissolvido pela fotossíntese restrita e (ou) pelo alto consumo das bactérias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&gt;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75% da DBO      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metano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 CO</a:t>
            </a:r>
            <a:r>
              <a:rPr lang="pt-BR" sz="2800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 liberados na atmosfera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formação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metano       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processo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primário para remoção da DBO do C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Previsão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de carga: 882Kg de DBO/acre/dia</a:t>
            </a:r>
          </a:p>
          <a:p>
            <a:pPr marL="1363663" lvl="3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efluentes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: alta concentração de DBO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032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Tratamentos anaeróbios (3):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produto final conserva taxa inicial de C:N, podendo ser utilizado para condicionamento do solo ou como fertilizantes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ervas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daninhas e alguns patógenos podem ser inativados durante o processo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roedores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 moscas não são atraídos</a:t>
            </a:r>
          </a:p>
          <a:p>
            <a:pPr marL="449263" lvl="1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temperatura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, pH e concentração de ácidos voláteis, componentes tóxicos, orgânicos e oxigênio devem ser controlados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873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atamentoanaerob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82984" cy="731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388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tamentoanaerobio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025924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2321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828800"/>
          </a:xfrm>
        </p:spPr>
        <p:txBody>
          <a:bodyPr anchor="ctr">
            <a:norm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Legislação</a:t>
            </a:r>
            <a:endParaRPr lang="pt-BR" sz="5400" dirty="0">
              <a:solidFill>
                <a:srgbClr val="FFC000"/>
              </a:solidFill>
              <a:effectLst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016" y="1844824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É importante definir a verdadeira unidade de estudo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ambiental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Resolução CONAMA – n°001/86: obrigatoriedade da elaboração de estudo e relatório de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impacto ambiental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(EIA/Rima) para licenciamento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de atividades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</a:rPr>
              <a:t>modifica-doras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do meio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ambiente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	</a:t>
            </a: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FFC000"/>
              </a:buClr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Apesar de citar como alvo </a:t>
            </a:r>
            <a:r>
              <a:rPr lang="pt-BR" sz="2800" b="1" u="sng" dirty="0">
                <a:latin typeface="Calibri" pitchFamily="34" charset="0"/>
                <a:cs typeface="Calibri" pitchFamily="34" charset="0"/>
              </a:rPr>
              <a:t>complexos e unidades industriais e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</a:rPr>
              <a:t>agroindustriais,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é pouco aplicada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927032" y="4509120"/>
            <a:ext cx="677416" cy="1503040"/>
          </a:xfrm>
          <a:prstGeom prst="curvedLeftArrow">
            <a:avLst>
              <a:gd name="adj1" fmla="val 42857"/>
              <a:gd name="adj2" fmla="val 85714"/>
              <a:gd name="adj3" fmla="val 33333"/>
            </a:avLst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256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Lagoas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Anaeróbias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indicadas para resíduos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líquidos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podem servir como unidades primárias de sedimentação e reduzem a DBO em tratamentos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posteriores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os sólidos que não são biodegradáveis precisam ser removidos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periodicamente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na remoção deve-se deixar algum sólido na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lagoa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sólidos removidos já sofreram degradação, estabilização 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concentração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a produção de gás reduz a DBO e DQO na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lagoa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56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Lagoas 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Anaeróbias (2)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Qualidade dos efluentes: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resíduos orgânicos concentrados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redução de DBO de 60 a 90%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efluentes não são adequados para descarga em cursos de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água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efluentes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podem ser dispostos no solo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pode haver odores)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taxa de decomposição depende da temperatura e biodegradabilidade dos sólidos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tratamento anaeróbio geralmente é seguido por tratamento aeróbio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880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8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Compostagem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Excelente para lidar com grandes quantidades de </a:t>
            </a: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resíduos</a:t>
            </a:r>
            <a:endParaRPr lang="pt-BR" sz="2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Compostagem ativa: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adiciona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grandes quantidades de matéria orgânica ao solo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reduz </a:t>
            </a:r>
            <a:r>
              <a:rPr lang="pt-BR" sz="2800" dirty="0">
                <a:latin typeface="Calibri" pitchFamily="34" charset="0"/>
                <a:cs typeface="Calibri" pitchFamily="34" charset="0"/>
                <a:sym typeface="Symbol" pitchFamily="18" charset="2"/>
              </a:rPr>
              <a:t>o volume do material bruto à metade com perda mínima de nutrientes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9632" y="5414491"/>
            <a:ext cx="7200800" cy="1326877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600" dirty="0">
                <a:latin typeface="Calibri" pitchFamily="34" charset="0"/>
                <a:cs typeface="Calibri" pitchFamily="34" charset="0"/>
              </a:rPr>
              <a:t>Na natureza o solo é constituído por eficiente reciclagem de nutrientes</a:t>
            </a:r>
          </a:p>
        </p:txBody>
      </p:sp>
    </p:spTree>
    <p:extLst>
      <p:ext uri="{BB962C8B-B14F-4D97-AF65-F5344CB8AC3E}">
        <p14:creationId xmlns="" xmlns:p14="http://schemas.microsoft.com/office/powerpoint/2010/main" val="2868766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b="1" u="sng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Compostagem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(2)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importante reunir materiais que supram as necessidades nutricionais dos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micro-organismos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deve-se prover carboidratos e proteínas - vitaminas, minerais e outros nutrientes são subprodutos do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processo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restos de animais e vegetais decompõem-se rapidamente (duas semanas) se bem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trabalhados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fibras de madeira e ossos possuem uma decomposição mais lenta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9632" y="5701903"/>
            <a:ext cx="7200800" cy="1039465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Solos cobertos com composto possuem o dobro de nutrientes do que  com cobertura morta</a:t>
            </a:r>
          </a:p>
        </p:txBody>
      </p:sp>
    </p:spTree>
    <p:extLst>
      <p:ext uri="{BB962C8B-B14F-4D97-AF65-F5344CB8AC3E}">
        <p14:creationId xmlns="" xmlns:p14="http://schemas.microsoft.com/office/powerpoint/2010/main" val="3103165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b="1" u="sng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Compostagem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(3)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RELAÇÃO C:N</a:t>
            </a:r>
          </a:p>
          <a:p>
            <a:pPr marL="1458913" lvl="3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compostagem rápida 25 a 30:1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2830513" lvl="6" indent="-457200"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gramas com trevos 25 a 30:1</a:t>
            </a:r>
          </a:p>
          <a:p>
            <a:pPr marL="2830513" lvl="6" indent="-457200"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só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grama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19:1</a:t>
            </a:r>
          </a:p>
          <a:p>
            <a:pPr marL="2830513" lvl="6" indent="-457200"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folhas 50:1</a:t>
            </a:r>
          </a:p>
          <a:p>
            <a:pPr marL="2830513" lvl="6" indent="-457200"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serragem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500:1</a:t>
            </a:r>
          </a:p>
          <a:p>
            <a:pPr marL="1458913" lvl="3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quando falta proteína para os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micro-organismos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se reproduzirem com rapidez o material demora mais para se decompor (ex.: serragem)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600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b="1" u="sng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Compostagem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(4):</a:t>
            </a:r>
            <a:endParaRPr lang="pt-BR" sz="26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Materiais utilizados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935485"/>
            <a:ext cx="4033838" cy="3805883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b="1" u="sng" dirty="0">
                <a:latin typeface="Calibri" pitchFamily="34" charset="0"/>
                <a:cs typeface="Calibri" pitchFamily="34" charset="0"/>
              </a:rPr>
              <a:t>Fonte de </a:t>
            </a:r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proteínas: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matéria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verde: restos de cozinha, grama cortada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sementes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pulverizadas: café, torta de soja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subprodutos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animais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esterco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urina</a:t>
            </a:r>
          </a:p>
          <a:p>
            <a:pPr algn="l">
              <a:lnSpc>
                <a:spcPct val="120000"/>
              </a:lnSpc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786635" y="2942225"/>
            <a:ext cx="4033837" cy="3799144"/>
          </a:xfrm>
          <a:prstGeom prst="rect">
            <a:avLst/>
          </a:prstGeom>
          <a:solidFill>
            <a:srgbClr val="C95803"/>
          </a:solidFill>
        </p:spPr>
        <p:txBody>
          <a:bodyPr lIns="108000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pt-BR" b="1" u="sng" dirty="0">
                <a:latin typeface="Calibri" pitchFamily="34" charset="0"/>
                <a:cs typeface="Calibri" pitchFamily="34" charset="0"/>
              </a:rPr>
              <a:t>Fonte de energia: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parte seca, rijas e fibrosas das plantas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folhas secas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palhas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serragens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papel e similares</a:t>
            </a:r>
          </a:p>
        </p:txBody>
      </p:sp>
    </p:spTree>
    <p:extLst>
      <p:ext uri="{BB962C8B-B14F-4D97-AF65-F5344CB8AC3E}">
        <p14:creationId xmlns="" xmlns:p14="http://schemas.microsoft.com/office/powerpoint/2010/main" val="1406840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Exemplo de Composto Doméstico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Base: folhas e grama cortadas e misturadas (1:1) e restos de cozinha (pequena proporção)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Teste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se a temperatura não subir em 24h, há pouco nitrogênio ou falta de água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controle das quantidades pode ser feito se o composto for feito em camadas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Monte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1,2m altura x 1, 2 largura x 3m comprimento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grama fresca + folhas, não é necessário molhar o monte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pilhas devem ser cobertas com plástico para proteger da chuva.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673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Exemplo de Composto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Doméstico (2):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 decomposição libera vapor d’água que é retido pelo plástico e assim a umidade é mantida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Precisarão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mais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água: </a:t>
            </a:r>
          </a:p>
          <a:p>
            <a:pPr marL="3287713" lvl="7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áreas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muitos secas</a:t>
            </a:r>
          </a:p>
          <a:p>
            <a:pPr marL="3287713" lvl="7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materiais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secos</a:t>
            </a:r>
          </a:p>
          <a:p>
            <a:pPr marL="3287713" lvl="7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sementes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287713" lvl="7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farinha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peixe</a:t>
            </a:r>
          </a:p>
          <a:p>
            <a:pPr marL="3287713" lvl="7" indent="-457200"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serragem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Não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é necessário molhar regularmente: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pode criar um sistema anaeróbio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pode lixiviar nutrientes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748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Exemplo de Composto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Doméstico (3):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 pilha deve ser revolvida a cada 3 dias e em 2 semanas o composto estará pronto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Características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escuro e esfarelado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reconhecíveis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apenas fragmentos de folhas e casca de ovos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metade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do volume original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liberação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calor, CO</a:t>
            </a:r>
            <a:r>
              <a:rPr lang="pt-BR" sz="2600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e vapor de água no ar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requer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muito O</a:t>
            </a:r>
            <a:r>
              <a:rPr lang="pt-BR" sz="2600" baseline="-25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459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Exemplo de Composto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Doméstico (4):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Descrição do Processo: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reunir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 material (6h) e montar a pilha (3h)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1°dia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esquenta a 43°C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2°dia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cortar as camadas com enxadão e montar novamente o monte com garfo (1h45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’) poucas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mudanças visíveis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3°dia: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grande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elevação da temperatura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não se consegue manter a mão no composto por mais de 30”)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262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828800"/>
          </a:xfrm>
        </p:spPr>
        <p:txBody>
          <a:bodyPr anchor="ctr">
            <a:norm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Legislação</a:t>
            </a:r>
            <a:endParaRPr lang="pt-BR" sz="5400" dirty="0">
              <a:solidFill>
                <a:srgbClr val="FFC000"/>
              </a:solidFill>
              <a:effectLst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016" y="1844824"/>
            <a:ext cx="90364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C000"/>
              </a:buClr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	Aplicam-se: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Legislação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de proteção aos recursos naturais (federal)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Legislação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básica de controle de poluição (SP)</a:t>
            </a: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Restrições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de localização (zoneamento territorial - regiões e municípios)</a:t>
            </a:r>
          </a:p>
        </p:txBody>
      </p:sp>
    </p:spTree>
    <p:extLst>
      <p:ext uri="{BB962C8B-B14F-4D97-AF65-F5344CB8AC3E}">
        <p14:creationId xmlns="" xmlns:p14="http://schemas.microsoft.com/office/powerpoint/2010/main" val="844650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Exemplo de Composto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Doméstico (5):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3°dia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(cont.):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Materiais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já apresentam cor marrom-café uniforme, úmidos quase por igual, presença de pó acinzentado abaixo do material externo mais seco (10-15cm)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Fungos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nas camadas mais frias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Centro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muito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quente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Revolvimento (colocar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 que está no centro na superfície 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vice-versa)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temperatura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65 –70°C: morte de patógenos e de sementes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084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Exemplo de Composto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Doméstico (6):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partir do </a:t>
            </a:r>
            <a:r>
              <a:rPr lang="pt-BR" sz="2600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4°dia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Revolvimentos a cada 3 dias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estabilização da temperatura a 43°C e relação C:N=10:1 semelhante à do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húmus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Após </a:t>
            </a:r>
            <a:r>
              <a:rPr lang="pt-BR" sz="2600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14 dias: composto pronto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Composto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cobertura ideal para canteiros com pequenos espaçamento entre as plantas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dispensa capinas futuras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34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Exemplo de Composto 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Doméstico (7):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2 pilhas desse composto mantêm: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47m</a:t>
            </a:r>
            <a:r>
              <a:rPr lang="pt-BR" sz="2600" baseline="30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de canteiros de horta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2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árvores frutíferas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30 pés de framboesa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1 canteiro de ervas medicinais  e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50 Kg sobram para plantas de vaso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Importante: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No campo esterco é fonte de N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Na cidade restos de verdura são fontes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N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57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Biodigestor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Definição: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câmara de formato variado mais campânula acumuladora de gás desprendido na digestão da biomassa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ocorre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fermentação da matéria orgânica em condições anaeróbias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Exemplo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fossa para tratamento de esgotos sanitários domiciliares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382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Biodigestor (2)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Objetivo: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obtenção de biogás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obtenção de </a:t>
            </a:r>
            <a:r>
              <a:rPr lang="pt-BR" sz="26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biofertilizantes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(subproduto)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Biogás: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origem, conhecimentos e utilização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antigos x derivados de petróleo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60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Biodigestor (3)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(1980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150 mil biodigestores na Índia e 4,5 milhões na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China):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minimizar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 dependência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energética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meio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combate à poluição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também para grandes instalações industriais)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Requerimentos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existência de matéria prima</a:t>
            </a:r>
          </a:p>
          <a:p>
            <a:pPr marL="1458913" lvl="3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necessidade de biogás e fertilizante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613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Biodigestor (4)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Instalação: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espaço físico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fonte de suprimentos de excrementos animais e resíduos vegetais</a:t>
            </a:r>
          </a:p>
          <a:p>
            <a:pPr marL="544513" lvl="1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Exemplo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para projeto de biodigestor ser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viável: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Terreno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1000m</a:t>
            </a:r>
            <a:r>
              <a:rPr lang="pt-BR" sz="2600" baseline="30000" dirty="0"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(mínimo)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ajardinado, plantado, 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com animais de pequeno porte e </a:t>
            </a:r>
          </a:p>
          <a:p>
            <a:pPr marL="1001713" lvl="2" indent="-45720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uma casa com 5 ou 6 habitantes produzindo restos alimentares.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17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Biodigestor (5)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Funcionamento:</a:t>
            </a: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matéria prima (esterco, resíduos vegetais e água) são misturados no tanque de entrada nas devidas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proporções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pelo tubo de carga é feita a introdução do material no digestor até o nível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adequado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ocorrerá digestão anaeróbia com liberação de gases que se acumulam no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gasômetro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após 40-60 dias estabiliza-se a produção 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gás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 biodigestor é recarregado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930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Biodigestor (6)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 toda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carga há uma descarga correspondente, com volume equivalente, liberado pelo tubo de descarga em direção ao tanque de descarga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No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tanque de descarga o resíduo líquido perde água por evaporação ou infiltração no solo até adquirir consistência pastosa, podendo então ser usado como fertilizante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Em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biodigestores de maior porte há um septo que direciona o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fluxo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dentro do biodigestor e faz com que a massa permaneça o tempo necessário à digestão completa, impedindo a descarga de material cru.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90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Modelos de Biodigestores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Indiano: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sistema vertical contínuo com gasômetro flutuante (dinâmico), acoplado à câmara digestiva (localizada abaixo do nível do terreno)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geralmente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forma cilíndrica (tijolo/ concreto)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gasômetro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: chapa de aço ou de fibra de vidro com o teto cônico ou reto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peso do gasômetro sela o sistema.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390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467544" y="1861661"/>
            <a:ext cx="7669931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endParaRPr lang="pt-BR" sz="30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atividades rurais  e  atividades urbanas</a:t>
            </a:r>
          </a:p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endParaRPr lang="pt-BR" sz="3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Pressão sobre o solo agrícola, urbano e sobre os recursos naturais</a:t>
            </a:r>
          </a:p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endParaRPr lang="pt-BR" sz="3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Impactos:</a:t>
            </a:r>
          </a:p>
          <a:p>
            <a:pPr marL="2628900" lvl="5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poluição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: ar e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água</a:t>
            </a:r>
          </a:p>
          <a:p>
            <a:pPr marL="2628900" lvl="5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degradação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do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solo</a:t>
            </a:r>
          </a:p>
          <a:p>
            <a:pPr marL="2628900" lvl="5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problemas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sociais</a:t>
            </a:r>
          </a:p>
          <a:p>
            <a:pPr lvl="1">
              <a:buClr>
                <a:srgbClr val="FFC000"/>
              </a:buClr>
            </a:pPr>
            <a:endParaRPr lang="pt-BR" sz="320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828800"/>
          </a:xfrm>
        </p:spPr>
        <p:txBody>
          <a:bodyPr anchor="ctr">
            <a:norm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Problemática Ambiental</a:t>
            </a:r>
            <a:endParaRPr lang="pt-BR" sz="5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313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iodigestorindia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00469"/>
            <a:ext cx="8424936" cy="50968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817548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Calibri" pitchFamily="34" charset="0"/>
                <a:cs typeface="Calibri" pitchFamily="34" charset="0"/>
              </a:rPr>
              <a:t>Indiano:</a:t>
            </a:r>
          </a:p>
        </p:txBody>
      </p:sp>
    </p:spTree>
    <p:extLst>
      <p:ext uri="{BB962C8B-B14F-4D97-AF65-F5344CB8AC3E}">
        <p14:creationId xmlns="" xmlns:p14="http://schemas.microsoft.com/office/powerpoint/2010/main" val="923464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Modelos de Biodigestores (2)</a:t>
            </a:r>
          </a:p>
          <a:p>
            <a:pPr marL="544513" lvl="1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Chinês: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Sistema vertical de cúpula (gasômetro) fixa</a:t>
            </a: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Forma cilíndrica</a:t>
            </a: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Calota superior e inferior de tijolo/ concreto</a:t>
            </a: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Abaixo do nível do terreno</a:t>
            </a:r>
          </a:p>
          <a:p>
            <a:pPr marL="1001713" lvl="2" indent="-4572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Gás se acumula na calota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022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digestorchin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21" y="1481100"/>
            <a:ext cx="8469043" cy="5188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817548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smtClean="0">
                <a:latin typeface="Calibri" pitchFamily="34" charset="0"/>
                <a:cs typeface="Calibri" pitchFamily="34" charset="0"/>
              </a:rPr>
              <a:t>Chinês:</a:t>
            </a:r>
            <a:endParaRPr lang="pt-BR" sz="2800" b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776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568952" cy="864096"/>
          </a:xfrm>
        </p:spPr>
        <p:txBody>
          <a:bodyPr anchor="ctr"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Parâmetros </a:t>
            </a:r>
            <a:r>
              <a:rPr lang="pt-BR" sz="28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EMBRATER/EMATER</a:t>
            </a:r>
            <a:endParaRPr lang="pt-BR" sz="1400" dirty="0">
              <a:solidFill>
                <a:srgbClr val="FFC000"/>
              </a:solidFill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3" name="AutoShape 4" descr="http://www.teclasap.com.br/blog/wp-content/uploads/2007/12/mou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7235264"/>
              </p:ext>
            </p:extLst>
          </p:nvPr>
        </p:nvGraphicFramePr>
        <p:xfrm>
          <a:off x="431540" y="2564904"/>
          <a:ext cx="8280920" cy="3108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17990"/>
                <a:gridCol w="3462930"/>
              </a:tblGrid>
              <a:tr h="39354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u="sng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Resíduos (1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u="sng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Produção de Gás (m</a:t>
                      </a:r>
                      <a:r>
                        <a:rPr lang="pt-BR" sz="2800" b="1" u="sng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pt-BR" sz="2800" b="1" u="sng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Esterco seco de galinha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0,40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Esterco de suíno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0,35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Matéria seca (resíduo vegetal)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0,40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Resíduos frigoríficos (úmidos)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0,07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6"/>
          <p:cNvSpPr txBox="1">
            <a:spLocks/>
          </p:cNvSpPr>
          <p:nvPr/>
        </p:nvSpPr>
        <p:spPr>
          <a:xfrm>
            <a:off x="0" y="819875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948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568952" cy="864096"/>
          </a:xfrm>
        </p:spPr>
        <p:txBody>
          <a:bodyPr anchor="ctr"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Parâmetros </a:t>
            </a:r>
            <a:r>
              <a:rPr lang="pt-BR" sz="28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EMBRATER/EMATER</a:t>
            </a:r>
            <a:endParaRPr lang="pt-BR" sz="1400" dirty="0">
              <a:solidFill>
                <a:srgbClr val="FFC000"/>
              </a:solidFill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3" name="AutoShape 4" descr="http://www.teclasap.com.br/blog/wp-content/uploads/2007/12/mou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8948399"/>
              </p:ext>
            </p:extLst>
          </p:nvPr>
        </p:nvGraphicFramePr>
        <p:xfrm>
          <a:off x="2488728" y="2204864"/>
          <a:ext cx="4099496" cy="4572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8461"/>
                <a:gridCol w="1931035"/>
              </a:tblGrid>
              <a:tr h="39354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u="sng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Produtos (1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u="sng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Resíduos (kg)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2,55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1,50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Arroz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1,50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1,50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2,00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Mandioca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0,15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8,50</a:t>
                      </a:r>
                    </a:p>
                  </a:txBody>
                  <a:tcPr/>
                </a:tc>
              </a:tr>
              <a:tr h="39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Café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0,40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6"/>
          <p:cNvSpPr txBox="1">
            <a:spLocks/>
          </p:cNvSpPr>
          <p:nvPr/>
        </p:nvSpPr>
        <p:spPr>
          <a:xfrm>
            <a:off x="0" y="819875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879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b="1" u="sng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Biorremediação</a:t>
            </a:r>
            <a:endParaRPr lang="pt-BR" sz="2600" b="1" u="sng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O termo </a:t>
            </a:r>
            <a:r>
              <a:rPr lang="pt-BR" sz="26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biorremediação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 é aplicado a qualquer sistema ou processo no qual métodos biológicos são utilizados para transformar ou imobilizar contaminantes no solo ou na água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Objetivos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gerais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biodegradação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natural por organismos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nativos (</a:t>
            </a:r>
            <a:r>
              <a:rPr lang="pt-BR" sz="26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biorremediação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intrínseca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modificações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ambientais que estimulem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os micro-organismos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nativos através da aplicação de nutrientes ou aeração (</a:t>
            </a:r>
            <a:r>
              <a:rPr lang="pt-BR" sz="260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bioestimulação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adição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 </a:t>
            </a: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micro-organismos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(</a:t>
            </a:r>
            <a:r>
              <a:rPr lang="pt-BR" sz="26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bioacréscimo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) 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6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87490" y="1700808"/>
            <a:ext cx="9036496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sz="2600" b="1" u="sng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Biorremediação</a:t>
            </a:r>
            <a:r>
              <a:rPr lang="pt-BR" sz="2600" b="1" u="sng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(2)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Principais vantagens: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baixo custo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versatilidade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menor agressão ao meio ambiente</a:t>
            </a:r>
          </a:p>
          <a:p>
            <a:pPr marL="544513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Principais </a:t>
            </a: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desvantagens: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dificuldades em predizer a eficiência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dificuldades de aplicação em grande escala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>
                <a:latin typeface="Calibri" pitchFamily="34" charset="0"/>
                <a:cs typeface="Calibri" pitchFamily="34" charset="0"/>
                <a:sym typeface="Symbol" pitchFamily="18" charset="2"/>
              </a:rPr>
              <a:t>condições ambientais devem ser adequadas</a:t>
            </a:r>
          </a:p>
          <a:p>
            <a:pPr marL="100171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6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tempo</a:t>
            </a: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0" y="692696"/>
            <a:ext cx="9144000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Tecnologias para minimização dos impactos causados pelos resíduos</a:t>
            </a:r>
            <a:b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2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-----------------------------------------------------------------------------------------------</a:t>
            </a:r>
            <a:endParaRPr lang="pt-BR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121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817548"/>
            <a:ext cx="4131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err="1" smtClean="0">
                <a:latin typeface="Calibri" pitchFamily="34" charset="0"/>
                <a:cs typeface="Calibri" pitchFamily="34" charset="0"/>
              </a:rPr>
              <a:t>Biorremediação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</a:rPr>
              <a:t> (3): </a:t>
            </a:r>
            <a:r>
              <a:rPr lang="pt-BR" sz="2800" b="1" i="1" u="sng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pt-BR" sz="2800" b="1" i="1" u="sng" dirty="0" err="1" smtClean="0">
                <a:latin typeface="Calibri" pitchFamily="34" charset="0"/>
                <a:cs typeface="Calibri" pitchFamily="34" charset="0"/>
              </a:rPr>
              <a:t>situ</a:t>
            </a:r>
            <a:endParaRPr lang="pt-BR" sz="2800" b="1" i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tecnicasbiorremediaçã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730"/>
          <a:stretch/>
        </p:blipFill>
        <p:spPr bwMode="auto">
          <a:xfrm>
            <a:off x="1138808" y="1484784"/>
            <a:ext cx="7033592" cy="51808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1862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817548"/>
            <a:ext cx="4191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err="1" smtClean="0">
                <a:latin typeface="Calibri" pitchFamily="34" charset="0"/>
                <a:cs typeface="Calibri" pitchFamily="34" charset="0"/>
              </a:rPr>
              <a:t>Biorremediação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</a:rPr>
              <a:t> (4): </a:t>
            </a:r>
            <a:r>
              <a:rPr lang="pt-BR" sz="2800" b="1" i="1" u="sng" dirty="0" smtClean="0">
                <a:latin typeface="Calibri" pitchFamily="34" charset="0"/>
                <a:cs typeface="Calibri" pitchFamily="34" charset="0"/>
              </a:rPr>
              <a:t>ex </a:t>
            </a:r>
            <a:r>
              <a:rPr lang="pt-BR" sz="2800" b="1" i="1" u="sng" dirty="0" err="1" smtClean="0">
                <a:latin typeface="Calibri" pitchFamily="34" charset="0"/>
                <a:cs typeface="Calibri" pitchFamily="34" charset="0"/>
              </a:rPr>
              <a:t>situ</a:t>
            </a:r>
            <a:endParaRPr lang="pt-BR" sz="2800" b="1" i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biorremediaçãoexsit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08125"/>
            <a:ext cx="6048672" cy="5211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6226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817548"/>
            <a:ext cx="3139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err="1" smtClean="0">
                <a:latin typeface="Calibri" pitchFamily="34" charset="0"/>
                <a:cs typeface="Calibri" pitchFamily="34" charset="0"/>
              </a:rPr>
              <a:t>Biorremediação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</a:rPr>
              <a:t> (5):</a:t>
            </a:r>
            <a:endParaRPr lang="pt-BR" sz="2800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biopill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13602" cy="46161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1165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467544" y="1861661"/>
            <a:ext cx="766993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Problemas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Sociais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1257300" lvl="2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Falta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de </a:t>
            </a:r>
            <a:r>
              <a:rPr lang="pt-BR" sz="30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infra-estrutura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 sanitária e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educacional</a:t>
            </a:r>
          </a:p>
          <a:p>
            <a:pPr marL="1257300" lvl="2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Falta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de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habitação	</a:t>
            </a:r>
          </a:p>
          <a:p>
            <a:pPr marL="1257300" lvl="2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Alteração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da estrutura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agrária</a:t>
            </a:r>
          </a:p>
          <a:p>
            <a:pPr marL="1257300" lvl="2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Expulsão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de pequenos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agricultores</a:t>
            </a:r>
            <a:endParaRPr lang="pt-BR" sz="3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3400" y="747867"/>
            <a:ext cx="7851648" cy="13129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Problemática </a:t>
            </a:r>
            <a: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Ambiental</a:t>
            </a:r>
            <a:b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</a:t>
            </a:r>
            <a:endParaRPr lang="pt-BR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9189" y="5157193"/>
            <a:ext cx="7859216" cy="1440159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4400" dirty="0" smtClean="0">
                <a:latin typeface="Calibri" pitchFamily="34" charset="0"/>
                <a:cs typeface="Calibri" pitchFamily="34" charset="0"/>
              </a:rPr>
              <a:t>Declínio acentuado da qualidade de vida da população.</a:t>
            </a:r>
            <a:endParaRPr lang="pt-BR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426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817548"/>
            <a:ext cx="3139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err="1" smtClean="0">
                <a:latin typeface="Calibri" pitchFamily="34" charset="0"/>
                <a:cs typeface="Calibri" pitchFamily="34" charset="0"/>
              </a:rPr>
              <a:t>Biorremediação</a:t>
            </a:r>
            <a:r>
              <a:rPr lang="pt-BR" sz="2800" b="1" u="sng" dirty="0" smtClean="0">
                <a:latin typeface="Calibri" pitchFamily="34" charset="0"/>
                <a:cs typeface="Calibri" pitchFamily="34" charset="0"/>
              </a:rPr>
              <a:t> (6):</a:t>
            </a:r>
            <a:endParaRPr lang="pt-BR" sz="2800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biorre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14" y="863901"/>
            <a:ext cx="4162078" cy="5878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459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2420888"/>
            <a:ext cx="7704856" cy="2808312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4400" b="1" u="sng" dirty="0">
                <a:latin typeface="Calibri" pitchFamily="34" charset="0"/>
                <a:cs typeface="Calibri" pitchFamily="34" charset="0"/>
              </a:rPr>
              <a:t>Em nossa sociedade há material de boa </a:t>
            </a:r>
            <a:r>
              <a:rPr lang="pt-BR" sz="4400" b="1" u="sng" dirty="0" smtClean="0">
                <a:latin typeface="Calibri" pitchFamily="34" charset="0"/>
                <a:cs typeface="Calibri" pitchFamily="34" charset="0"/>
              </a:rPr>
              <a:t>qualidade (“</a:t>
            </a:r>
            <a:r>
              <a:rPr lang="pt-BR" sz="4400" b="1" u="sng" dirty="0">
                <a:latin typeface="Calibri" pitchFamily="34" charset="0"/>
                <a:cs typeface="Calibri" pitchFamily="34" charset="0"/>
              </a:rPr>
              <a:t>resíduos” </a:t>
            </a:r>
            <a:r>
              <a:rPr lang="pt-BR" sz="4400" b="1" u="sng" dirty="0" smtClean="0">
                <a:latin typeface="Calibri" pitchFamily="34" charset="0"/>
                <a:cs typeface="Calibri" pitchFamily="34" charset="0"/>
              </a:rPr>
              <a:t>) em </a:t>
            </a:r>
            <a:r>
              <a:rPr lang="pt-BR" sz="4400" b="1" u="sng" dirty="0">
                <a:latin typeface="Calibri" pitchFamily="34" charset="0"/>
                <a:cs typeface="Calibri" pitchFamily="34" charset="0"/>
              </a:rPr>
              <a:t>toda </a:t>
            </a:r>
            <a:r>
              <a:rPr lang="pt-BR" sz="4400" b="1" u="sng" dirty="0" smtClean="0">
                <a:latin typeface="Calibri" pitchFamily="34" charset="0"/>
                <a:cs typeface="Calibri" pitchFamily="34" charset="0"/>
              </a:rPr>
              <a:t>parte esperando para </a:t>
            </a:r>
            <a:r>
              <a:rPr lang="pt-BR" sz="4400" b="1" u="sng" dirty="0">
                <a:latin typeface="Calibri" pitchFamily="34" charset="0"/>
                <a:cs typeface="Calibri" pitchFamily="34" charset="0"/>
              </a:rPr>
              <a:t>ser adquirido e </a:t>
            </a:r>
            <a:r>
              <a:rPr lang="pt-BR" sz="4400" b="1" u="sng" dirty="0" smtClean="0">
                <a:latin typeface="Calibri" pitchFamily="34" charset="0"/>
                <a:cs typeface="Calibri" pitchFamily="34" charset="0"/>
              </a:rPr>
              <a:t>usado</a:t>
            </a:r>
            <a:endParaRPr lang="pt-BR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548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16" y="1413271"/>
            <a:ext cx="8820472" cy="547211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BIBLIOGRAFIA CONSULTADA</a:t>
            </a:r>
            <a:endParaRPr lang="pt-BR" sz="2800" dirty="0" smtClean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FASE – Projeto de Tecnologias Alternativas Métodos de Compostagem Rápida.  Rio de Janeiro, 1987. 32p.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Loehr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R.C.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Pollution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Control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for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Agriculture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 2ªEd. New York,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Academic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Press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Inc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1984. 467p.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Merrington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G.;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Winder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L.; Parkinson, R.;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Redman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M. 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Agricultural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Pollution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environmental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problems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practical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solutions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Spon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Press –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Loon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/New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York. 2002. 243 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16" y="1125239"/>
            <a:ext cx="8964488" cy="489604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16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BIBLIOGRAFIA CONSULTADA</a:t>
            </a:r>
            <a:endParaRPr lang="pt-BR" sz="1600" dirty="0" smtClean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LEHNINGER, A.L. Princípios de Bioquímica. São Paulo: Ed.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Sarvier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1990. p. 655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MESSIAS, A.S.; BRAYNER, F.M.M.; RODRIGUEZ, M.P.; TEIXEIRA, D. Toxidade, seus efeitos e avaliação dos impactos no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ecossitsema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 (1995.39p. Apostila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MARONI, M., FAIT, A. 1993 Health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effects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in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man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from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long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term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exposure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pesticides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Toxicology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78: 1-180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 smtClean="0">
                <a:latin typeface="Calibri" pitchFamily="34" charset="0"/>
                <a:cs typeface="Calibri" pitchFamily="34" charset="0"/>
              </a:rPr>
              <a:t>PADMAVATHI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P.; PRABHAVANTHI, P.A.; REDDY, P.P.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Frequencies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SCEs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in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peripheral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blood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lymphocytes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pesticide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workers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Bull.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Environ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 Contam.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Toxicol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 (2000) 155-160.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RODRIGUES, G.S.  Pesticidas e toxicidade genética, detecção e monitoramento com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bioensaios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vegetais: milho e soja. Jaguariúna: Embrapa Meio Ambiente, 1999. 30p. (Documentos 13). 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SHARMA, C.B.S.R.; PANNEERSELVAN, N. 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Genetic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toxicology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pesticides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in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higher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plant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systems.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Critical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Reviews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in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Plant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Sciences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v.9, n.5, p. 409-442, 1990.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US EPA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Pesticide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Industry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Sales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Usage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: 1996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1997 Market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Estimates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http://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www.epa.gov/oppbeadl/pestsales/97pestsales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492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467544" y="1861661"/>
            <a:ext cx="766993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Poluição de Mananciais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(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rios, lagos , águas subterrâneas) </a:t>
            </a:r>
          </a:p>
          <a:p>
            <a:pPr marL="800100" lvl="1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pelos efluentes líquidos e resíduos sólidos:</a:t>
            </a:r>
          </a:p>
          <a:p>
            <a:pPr marL="1714500" lvl="3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Atividades agrícolas</a:t>
            </a:r>
          </a:p>
          <a:p>
            <a:pPr marL="1714500" lvl="3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Produção animal</a:t>
            </a:r>
          </a:p>
          <a:p>
            <a:pPr marL="1714500" lvl="3" indent="-342900">
              <a:buClr>
                <a:srgbClr val="FFC000"/>
              </a:buClr>
              <a:buFont typeface="Arial" charset="0"/>
              <a:buChar char="•"/>
            </a:pP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Atividades agroindustriais</a:t>
            </a: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3400" y="747867"/>
            <a:ext cx="7851648" cy="13129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Problemática </a:t>
            </a:r>
            <a: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Ambiental</a:t>
            </a:r>
            <a:br>
              <a:rPr lang="pt-BR" sz="54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360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</a:t>
            </a:r>
            <a:endParaRPr lang="pt-BR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9189" y="5157193"/>
            <a:ext cx="7859216" cy="1440159"/>
          </a:xfrm>
          <a:prstGeom prst="rect">
            <a:avLst/>
          </a:prstGeom>
          <a:solidFill>
            <a:srgbClr val="C95803"/>
          </a:solidFill>
        </p:spPr>
        <p:txBody>
          <a:bodyPr vert="horz" lIns="10800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4200" dirty="0" smtClean="0">
                <a:latin typeface="Calibri" pitchFamily="34" charset="0"/>
                <a:cs typeface="Calibri" pitchFamily="34" charset="0"/>
              </a:rPr>
              <a:t>Natureza diversificada dos resíduos dificulta o gerenciamento</a:t>
            </a:r>
            <a:endParaRPr lang="pt-BR" sz="4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623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107504" y="2066940"/>
            <a:ext cx="8856984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9263" lvl="1" indent="-361950">
              <a:spcAft>
                <a:spcPts val="600"/>
              </a:spcAft>
              <a:buClr>
                <a:srgbClr val="FFC000"/>
              </a:buClr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	Recursos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hídricos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: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Definição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de bacia hidrográfica como unidade de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gerenciamento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do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ambiente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Aprimoramento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da legislação (poluidor-pagador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Formação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de comitês de bacia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hidrográfica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Cobrança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pelo uso da </a:t>
            </a: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água</a:t>
            </a:r>
          </a:p>
          <a:p>
            <a:pPr marL="906463" lvl="2" indent="-361950"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</a:pPr>
            <a:r>
              <a:rPr lang="pt-BR" sz="3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Planejamento </a:t>
            </a:r>
            <a:r>
              <a:rPr lang="pt-BR" sz="3000" dirty="0">
                <a:latin typeface="Calibri" pitchFamily="34" charset="0"/>
                <a:cs typeface="Calibri" pitchFamily="34" charset="0"/>
                <a:sym typeface="Symbol" pitchFamily="18" charset="2"/>
              </a:rPr>
              <a:t>integrado: desenvolvimento urbano, industrial e agrícola</a:t>
            </a:r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533400" y="747867"/>
            <a:ext cx="7851648" cy="13129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Problemática Ambiental</a:t>
            </a:r>
            <a:br>
              <a:rPr lang="pt-BR" sz="540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360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  <a:sym typeface="Symbol" pitchFamily="18" charset="2"/>
              </a:rPr>
              <a:t>----------------------------------------------------------</a:t>
            </a:r>
            <a:endParaRPr lang="pt-BR" sz="36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933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7">
      <a:dk1>
        <a:sysClr val="windowText" lastClr="000000"/>
      </a:dk1>
      <a:lt1>
        <a:sysClr val="window" lastClr="FFFFFF"/>
      </a:lt1>
      <a:dk2>
        <a:srgbClr val="900000"/>
      </a:dk2>
      <a:lt2>
        <a:srgbClr val="FEFAC9"/>
      </a:lt2>
      <a:accent1>
        <a:srgbClr val="A5B592"/>
      </a:accent1>
      <a:accent2>
        <a:srgbClr val="FFFF00"/>
      </a:accent2>
      <a:accent3>
        <a:srgbClr val="FFFF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2367</TotalTime>
  <Words>3284</Words>
  <Application>Microsoft Office PowerPoint</Application>
  <PresentationFormat>Apresentação na tela (4:3)</PresentationFormat>
  <Paragraphs>556</Paragraphs>
  <Slides>73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4" baseType="lpstr">
      <vt:lpstr>Fluxo</vt:lpstr>
      <vt:lpstr>Slide 1</vt:lpstr>
      <vt:lpstr>Slide 2</vt:lpstr>
      <vt:lpstr>Agroindústrias</vt:lpstr>
      <vt:lpstr>Legislação</vt:lpstr>
      <vt:lpstr>Legislação</vt:lpstr>
      <vt:lpstr>Problemática Ambiental</vt:lpstr>
      <vt:lpstr>Problemática Ambiental ----------------------------------------------------------</vt:lpstr>
      <vt:lpstr>Problemática Ambiental ----------------------------------------------------------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Parâmetros EMBRATER/EMATER</vt:lpstr>
      <vt:lpstr>Parâmetros EMBRATER/EMATER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Superior de Agricultura "Luiz de Queiroz” Departamento de Genética LGN-478 e 479-Ecogenética de Resíduos Agroindustriais</dc:title>
  <dc:creator>User</dc:creator>
  <cp:lastModifiedBy>Silvia M.G. Molina</cp:lastModifiedBy>
  <cp:revision>261</cp:revision>
  <dcterms:created xsi:type="dcterms:W3CDTF">2007-07-31T19:15:02Z</dcterms:created>
  <dcterms:modified xsi:type="dcterms:W3CDTF">2013-11-06T11:40:45Z</dcterms:modified>
</cp:coreProperties>
</file>