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1" r:id="rId9"/>
    <p:sldId id="262" r:id="rId10"/>
    <p:sldId id="263" r:id="rId11"/>
    <p:sldId id="271" r:id="rId12"/>
    <p:sldId id="264" r:id="rId13"/>
    <p:sldId id="265" r:id="rId14"/>
    <p:sldId id="266" r:id="rId15"/>
    <p:sldId id="267" r:id="rId16"/>
    <p:sldId id="269" r:id="rId17"/>
    <p:sldId id="270" r:id="rId18"/>
    <p:sldId id="272" r:id="rId19"/>
    <p:sldId id="27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918"/>
    <a:srgbClr val="4A1B1A"/>
    <a:srgbClr val="2E11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093C-018B-4013-BEDD-93068D92BE32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45D-C74C-4E83-BBF0-D6BE2B8076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858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093C-018B-4013-BEDD-93068D92BE32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45D-C74C-4E83-BBF0-D6BE2B8076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4878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093C-018B-4013-BEDD-93068D92BE32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45D-C74C-4E83-BBF0-D6BE2B8076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4848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093C-018B-4013-BEDD-93068D92BE32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45D-C74C-4E83-BBF0-D6BE2B8076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2936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093C-018B-4013-BEDD-93068D92BE32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45D-C74C-4E83-BBF0-D6BE2B8076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20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093C-018B-4013-BEDD-93068D92BE32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45D-C74C-4E83-BBF0-D6BE2B8076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4731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093C-018B-4013-BEDD-93068D92BE32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45D-C74C-4E83-BBF0-D6BE2B8076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303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093C-018B-4013-BEDD-93068D92BE32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45D-C74C-4E83-BBF0-D6BE2B8076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3779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093C-018B-4013-BEDD-93068D92BE32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45D-C74C-4E83-BBF0-D6BE2B8076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4955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093C-018B-4013-BEDD-93068D92BE32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45D-C74C-4E83-BBF0-D6BE2B8076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7439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093C-018B-4013-BEDD-93068D92BE32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45D-C74C-4E83-BBF0-D6BE2B8076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989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7093C-018B-4013-BEDD-93068D92BE32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E45D-C74C-4E83-BBF0-D6BE2B8076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837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SZhIjdHtM9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6-V7in9LOb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arklewisstudio.com/films2/Willesden_laundrette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LjjC-jx1Y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XANw9z_nS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WKVx6DFlO0" TargetMode="External"/><Relationship Id="rId7" Type="http://schemas.openxmlformats.org/officeDocument/2006/relationships/hyperlink" Target="http://www.youtube.com/watch?v=4LjjC-jx1Ys" TargetMode="External"/><Relationship Id="rId2" Type="http://schemas.openxmlformats.org/officeDocument/2006/relationships/hyperlink" Target="http://www.youtube.com/watch?v=6-V7in9LOb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cXANw9z_nS4" TargetMode="External"/><Relationship Id="rId5" Type="http://schemas.openxmlformats.org/officeDocument/2006/relationships/hyperlink" Target="http://vimeo.com/13135752" TargetMode="External"/><Relationship Id="rId4" Type="http://schemas.openxmlformats.org/officeDocument/2006/relationships/hyperlink" Target="http://www.youtube.com/watch?v=SZhIjdHtM9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3ElU5xd3aD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WKVx6DFlO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allery.me.com/davidclaerbout?fullscre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6000" b="1" i="1" dirty="0" smtClean="0">
                <a:solidFill>
                  <a:srgbClr val="4A1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Teoria da Anêmona</a:t>
            </a:r>
            <a:r>
              <a:rPr lang="pt-BR" sz="5300" i="1" dirty="0" smtClean="0">
                <a:solidFill>
                  <a:srgbClr val="4A1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300" i="1" dirty="0" smtClean="0">
                <a:solidFill>
                  <a:srgbClr val="4A1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i="1" dirty="0" smtClean="0">
                <a:solidFill>
                  <a:srgbClr val="4A1B1A"/>
                </a:solidFill>
              </a:rPr>
              <a:t/>
            </a:r>
            <a:br>
              <a:rPr lang="pt-BR" i="1" dirty="0" smtClean="0">
                <a:solidFill>
                  <a:srgbClr val="4A1B1A"/>
                </a:solidFill>
              </a:rPr>
            </a:br>
            <a:r>
              <a:rPr lang="pt-BR" sz="4000" i="1" dirty="0" smtClean="0">
                <a:solidFill>
                  <a:srgbClr val="4A1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exploração das mídias digitais como um fenômeno</a:t>
            </a:r>
            <a:br>
              <a:rPr lang="pt-BR" sz="4000" i="1" dirty="0" smtClean="0">
                <a:solidFill>
                  <a:srgbClr val="4A1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4A1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8208912" cy="2184648"/>
          </a:xfrm>
        </p:spPr>
        <p:txBody>
          <a:bodyPr>
            <a:normAutofit fontScale="32500" lnSpcReduction="20000"/>
          </a:bodyPr>
          <a:lstStyle/>
          <a:p>
            <a:endParaRPr lang="pt-BR" b="1" dirty="0" smtClean="0"/>
          </a:p>
          <a:p>
            <a:r>
              <a:rPr lang="pt-BR" sz="5500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Helma</a:t>
            </a:r>
            <a:r>
              <a:rPr lang="pt-BR" sz="55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500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Sawatzky</a:t>
            </a:r>
            <a:endParaRPr lang="pt-BR" sz="55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Mestre em Artes </a:t>
            </a:r>
          </a:p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Simon Frases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University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School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 Communication  -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Burnaby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British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 Columbia, Canadá</a:t>
            </a:r>
          </a:p>
          <a:p>
            <a:endParaRPr lang="pt-B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Trabalho apresentado na 12th Media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Ecology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Convention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Edmonton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 – Canadá, 2011 – recebeu o Prêmio destinado ao melhor trabalho de estudantes</a:t>
            </a:r>
          </a:p>
          <a:p>
            <a:endParaRPr lang="pt-B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pt-B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pt-B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[Slides apresentados nas disciplinas LGN 478 e 479 – organização: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profa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. Silvia Maria Guerra Molina e Felipe Carvalho Beltrão Cavalcanti </a:t>
            </a:r>
          </a:p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Também colaborou: Virna </a:t>
            </a:r>
            <a:r>
              <a:rPr lang="pt-BR" b="1" smtClean="0">
                <a:solidFill>
                  <a:schemeClr val="accent2">
                    <a:lumMod val="50000"/>
                  </a:schemeClr>
                </a:solidFill>
              </a:rPr>
              <a:t>Camacho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pt-BR" b="1" smtClean="0">
                <a:solidFill>
                  <a:schemeClr val="accent2">
                    <a:lumMod val="50000"/>
                  </a:schemeClr>
                </a:solidFill>
              </a:rPr>
              <a:t>abral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="" xmlns:p14="http://schemas.microsoft.com/office/powerpoint/2010/main" val="13753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i="1" dirty="0" err="1" smtClean="0">
                <a:solidFill>
                  <a:srgbClr val="2E1110"/>
                </a:solidFill>
              </a:rPr>
              <a:t>Introjetando</a:t>
            </a:r>
            <a:r>
              <a:rPr lang="pt-BR" sz="2800" i="1" dirty="0" smtClean="0">
                <a:solidFill>
                  <a:srgbClr val="2E1110"/>
                </a:solidFill>
              </a:rPr>
              <a:t> intensidades afetivas</a:t>
            </a:r>
            <a:endParaRPr lang="pt-BR" sz="2800" i="1" dirty="0">
              <a:solidFill>
                <a:srgbClr val="2E111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71800" y="630932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2E1110"/>
                </a:solidFill>
              </a:rPr>
              <a:t>Bill Viola</a:t>
            </a:r>
            <a:r>
              <a:rPr lang="pt-BR" dirty="0" smtClean="0"/>
              <a:t> - </a:t>
            </a:r>
            <a:r>
              <a:rPr lang="en-US" sz="1600" dirty="0" smtClean="0">
                <a:solidFill>
                  <a:srgbClr val="2E1110"/>
                </a:solidFill>
                <a:hlinkClick r:id="rId2"/>
              </a:rPr>
              <a:t>http://www.youtube.com/watch?v=SZhIjdHtM9g</a:t>
            </a:r>
            <a:endParaRPr lang="en-US" sz="1600" dirty="0" smtClean="0">
              <a:solidFill>
                <a:srgbClr val="2E1110"/>
              </a:solidFill>
            </a:endParaRPr>
          </a:p>
          <a:p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60748"/>
            <a:ext cx="6768752" cy="50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6793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pt-BR" sz="1900" dirty="0" smtClean="0">
                <a:solidFill>
                  <a:srgbClr val="2E1110"/>
                </a:solidFill>
              </a:rPr>
              <a:t>Bill Viola, </a:t>
            </a:r>
            <a:r>
              <a:rPr lang="pt-BR" sz="1900" i="1" dirty="0" err="1" smtClean="0">
                <a:solidFill>
                  <a:srgbClr val="2E1110"/>
                </a:solidFill>
              </a:rPr>
              <a:t>Ocean</a:t>
            </a:r>
            <a:r>
              <a:rPr lang="pt-BR" sz="1900" i="1" dirty="0" smtClean="0">
                <a:solidFill>
                  <a:srgbClr val="2E1110"/>
                </a:solidFill>
              </a:rPr>
              <a:t> </a:t>
            </a:r>
            <a:r>
              <a:rPr lang="pt-BR" sz="1900" i="1" dirty="0" err="1" smtClean="0">
                <a:solidFill>
                  <a:srgbClr val="2E1110"/>
                </a:solidFill>
              </a:rPr>
              <a:t>Without</a:t>
            </a:r>
            <a:r>
              <a:rPr lang="pt-BR" sz="1900" i="1" dirty="0" smtClean="0">
                <a:solidFill>
                  <a:srgbClr val="2E1110"/>
                </a:solidFill>
              </a:rPr>
              <a:t> a </a:t>
            </a:r>
            <a:r>
              <a:rPr lang="pt-BR" sz="1900" i="1" dirty="0" err="1" smtClean="0">
                <a:solidFill>
                  <a:srgbClr val="2E1110"/>
                </a:solidFill>
              </a:rPr>
              <a:t>Shore</a:t>
            </a:r>
            <a:r>
              <a:rPr lang="pt-BR" sz="1900" dirty="0" smtClean="0">
                <a:solidFill>
                  <a:srgbClr val="2E1110"/>
                </a:solidFill>
              </a:rPr>
              <a:t>, 2007 - </a:t>
            </a:r>
            <a:r>
              <a:rPr lang="pt-BR" sz="1600" dirty="0" smtClean="0"/>
              <a:t> </a:t>
            </a:r>
            <a:r>
              <a:rPr lang="pt-BR" sz="1600" dirty="0" smtClean="0">
                <a:hlinkClick r:id="rId2"/>
              </a:rPr>
              <a:t>http://www.youtube.com/watch?v=6-V7in9LObI</a:t>
            </a:r>
            <a:endParaRPr lang="pt-BR" sz="1600" dirty="0" smtClean="0"/>
          </a:p>
          <a:p>
            <a:pPr algn="r">
              <a:buNone/>
            </a:pPr>
            <a:r>
              <a:rPr lang="en-US" sz="2000" dirty="0" smtClean="0"/>
              <a:t>Source: http://whitehotmagazine.com/articles/in-conversation-with-bill-viola/1979 </a:t>
            </a:r>
            <a:endParaRPr lang="en-US" sz="1900" dirty="0">
              <a:solidFill>
                <a:srgbClr val="2E111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04" y="447540"/>
            <a:ext cx="8019844" cy="499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Hansen, 2004: Bill Viola é um “revolucionário” em seu desenvolvimento das mídias como catalisadoras  de </a:t>
            </a:r>
            <a:r>
              <a:rPr lang="pt-BR" sz="20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desdobramentos afetivos do agora</a:t>
            </a:r>
            <a:r>
              <a:rPr lang="pt-BR" sz="2000" i="1" dirty="0" smtClean="0">
                <a:solidFill>
                  <a:srgbClr val="2E1110"/>
                </a:solidFill>
              </a:rPr>
              <a:t>.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Criação de uma </a:t>
            </a:r>
            <a:r>
              <a:rPr lang="pt-BR" sz="2000" i="1" dirty="0" smtClean="0">
                <a:solidFill>
                  <a:srgbClr val="2E1110"/>
                </a:solidFill>
              </a:rPr>
              <a:t>“</a:t>
            </a:r>
            <a:r>
              <a:rPr lang="pt-BR" sz="20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 atemporal</a:t>
            </a:r>
            <a:r>
              <a:rPr lang="pt-BR" sz="2000" i="1" dirty="0" smtClean="0">
                <a:solidFill>
                  <a:srgbClr val="2E1110"/>
                </a:solidFill>
              </a:rPr>
              <a:t>”.</a:t>
            </a:r>
          </a:p>
          <a:p>
            <a:pPr marL="0" indent="0">
              <a:buNone/>
            </a:pPr>
            <a:endParaRPr lang="pt-BR" sz="2000" i="1" dirty="0">
              <a:solidFill>
                <a:srgbClr val="2E1110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“Coloca a percepção a serviço da afeição”,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criando imagens-afetivas, ou imagens-afetos: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“</a:t>
            </a:r>
            <a:r>
              <a:rPr lang="pt-BR" sz="2000" i="1" dirty="0" smtClean="0">
                <a:solidFill>
                  <a:srgbClr val="2E1110"/>
                </a:solidFill>
              </a:rPr>
              <a:t>Uma imagem de sentimento ou afeto dificilmente contidos: ‘ela é qualidade ou poder, é considerada potencialidade expressada por si mesma’. Na imagem-afetiva há um envolvimento de quem se percebe no mundo percebido.”</a:t>
            </a:r>
          </a:p>
          <a:p>
            <a:pPr marL="0" indent="0">
              <a:buNone/>
            </a:pPr>
            <a:endParaRPr lang="pt-BR" sz="2000" i="1" dirty="0">
              <a:solidFill>
                <a:srgbClr val="2E1110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Simbolismos:  igreja, altar, água, sonoridade, cores, preto &amp; branco - morte, nascimento, perda, fragilidade da vida. </a:t>
            </a:r>
          </a:p>
          <a:p>
            <a:pPr marL="0" indent="0" algn="r">
              <a:buNone/>
            </a:pPr>
            <a:endParaRPr lang="en-US" sz="1300" dirty="0" smtClean="0">
              <a:solidFill>
                <a:srgbClr val="2E1110"/>
              </a:solidFill>
            </a:endParaRPr>
          </a:p>
          <a:p>
            <a:pPr marL="0" indent="0" algn="r">
              <a:buNone/>
            </a:pPr>
            <a:r>
              <a:rPr lang="en-US" sz="1300" dirty="0" smtClean="0">
                <a:solidFill>
                  <a:srgbClr val="2E1110"/>
                </a:solidFill>
              </a:rPr>
              <a:t>[Hansen, M. B. N. (2004). </a:t>
            </a:r>
            <a:r>
              <a:rPr lang="en-US" sz="1300" i="1" dirty="0" smtClean="0">
                <a:solidFill>
                  <a:srgbClr val="2E1110"/>
                </a:solidFill>
              </a:rPr>
              <a:t>New philosophy for new media. Cambridge, Mass.: MIT Press. ]</a:t>
            </a:r>
            <a:endParaRPr lang="pt-BR" sz="1300" i="1" dirty="0" smtClean="0">
              <a:solidFill>
                <a:srgbClr val="2E111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i="1" dirty="0" err="1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Introjetando</a:t>
            </a:r>
            <a:r>
              <a:rPr lang="pt-BR" sz="2800" i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intensidades afetivas</a:t>
            </a:r>
            <a:endParaRPr lang="pt-BR" sz="2800" i="1" dirty="0">
              <a:solidFill>
                <a:srgbClr val="4419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5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i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(Des)dobrando</a:t>
            </a:r>
            <a:r>
              <a:rPr lang="pt-BR" sz="2800" i="1" dirty="0" smtClean="0">
                <a:solidFill>
                  <a:srgbClr val="441918"/>
                </a:solidFill>
              </a:rPr>
              <a:t> o espaço</a:t>
            </a:r>
            <a:endParaRPr lang="pt-BR" sz="2800" i="1" dirty="0">
              <a:solidFill>
                <a:srgbClr val="441918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15616" y="63093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2E1110"/>
                </a:solidFill>
              </a:rPr>
              <a:t>Mark Lewis</a:t>
            </a:r>
            <a:r>
              <a:rPr lang="pt-BR" dirty="0" smtClean="0"/>
              <a:t> - </a:t>
            </a:r>
            <a:r>
              <a:rPr lang="pt-BR" dirty="0" smtClean="0">
                <a:hlinkClick r:id="rId2"/>
              </a:rPr>
              <a:t>http://www.marklewisstudio.com/films2/Willesden_laundrette.htm</a:t>
            </a:r>
            <a:endParaRPr lang="pt-BR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1340768"/>
            <a:ext cx="719301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17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Em entrevista, Lewis (2008) explica seu interesse no “</a:t>
            </a:r>
            <a:r>
              <a:rPr lang="pt-BR" sz="20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desdobramento</a:t>
            </a:r>
            <a:r>
              <a:rPr lang="pt-BR" sz="2000" dirty="0" smtClean="0">
                <a:solidFill>
                  <a:srgbClr val="2E1110"/>
                </a:solidFill>
              </a:rPr>
              <a:t>” dos espaços e lugares cotidianos através de um processo de “</a:t>
            </a:r>
            <a:r>
              <a:rPr lang="pt-BR" sz="20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tornar estranho</a:t>
            </a:r>
            <a:r>
              <a:rPr lang="pt-BR" sz="2000" dirty="0" smtClean="0">
                <a:solidFill>
                  <a:srgbClr val="2E1110"/>
                </a:solidFill>
              </a:rPr>
              <a:t>”.</a:t>
            </a:r>
          </a:p>
          <a:p>
            <a:pPr marL="0" indent="0">
              <a:buNone/>
            </a:pPr>
            <a:endParaRPr lang="pt-BR" sz="2000" dirty="0">
              <a:solidFill>
                <a:srgbClr val="2E1110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“Na c</a:t>
            </a:r>
            <a:r>
              <a:rPr lang="pt-BR" sz="2000" i="1" dirty="0" smtClean="0">
                <a:solidFill>
                  <a:srgbClr val="2E1110"/>
                </a:solidFill>
              </a:rPr>
              <a:t>omposição, plano de frente e plano de fundo trabalham juntos. </a:t>
            </a:r>
          </a:p>
          <a:p>
            <a:pPr marL="0" indent="0">
              <a:buNone/>
            </a:pPr>
            <a:r>
              <a:rPr lang="pt-BR" sz="2000" i="1" dirty="0" smtClean="0">
                <a:solidFill>
                  <a:srgbClr val="2E1110"/>
                </a:solidFill>
              </a:rPr>
              <a:t>Diferente da fotografia, o filme mostra um ‘processo permanente de decomposição’ no qual o próximo quadro sempre desloca ou </a:t>
            </a:r>
          </a:p>
          <a:p>
            <a:pPr marL="0" indent="0">
              <a:buNone/>
            </a:pPr>
            <a:r>
              <a:rPr lang="pt-BR" sz="2000" i="1" dirty="0" smtClean="0">
                <a:solidFill>
                  <a:srgbClr val="2E1110"/>
                </a:solidFill>
              </a:rPr>
              <a:t>‘destrói o anterior’ </a:t>
            </a:r>
            <a:r>
              <a:rPr lang="pt-BR" sz="2000" dirty="0" smtClean="0">
                <a:solidFill>
                  <a:srgbClr val="2E1110"/>
                </a:solidFill>
              </a:rPr>
              <a:t>”.</a:t>
            </a:r>
          </a:p>
          <a:p>
            <a:pPr marL="0" indent="0">
              <a:buNone/>
            </a:pPr>
            <a:endParaRPr lang="pt-BR" sz="2000" dirty="0">
              <a:solidFill>
                <a:srgbClr val="2E1110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A fotografia atua de modo a construir uma imagem do mundo que pareça verdadeira; mas os movimentos lentos das câmeras dos filmes de Lewis desestabilizam a “verdade” da imagem fotográfica estática.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A composição continuamente modela-se e se modifica, modificando a narrativa. O </a:t>
            </a:r>
            <a:r>
              <a:rPr lang="pt-BR" sz="20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desdobramento do espaço</a:t>
            </a:r>
            <a:r>
              <a:rPr lang="pt-BR" sz="2000" dirty="0" smtClean="0">
                <a:solidFill>
                  <a:srgbClr val="2E1110"/>
                </a:solidFill>
              </a:rPr>
              <a:t> move-se mais através de múltiplos pontos de vista do que originando-se de um ponto fixo.</a:t>
            </a:r>
            <a:endParaRPr lang="pt-BR" sz="2000" dirty="0">
              <a:solidFill>
                <a:srgbClr val="2E111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(Des)dobrando</a:t>
            </a:r>
            <a:r>
              <a:rPr lang="pt-BR" sz="2800" i="1" dirty="0" smtClean="0">
                <a:solidFill>
                  <a:srgbClr val="2E1110"/>
                </a:solidFill>
              </a:rPr>
              <a:t> o espaço</a:t>
            </a:r>
            <a:endParaRPr lang="pt-BR" sz="2800" i="1" dirty="0">
              <a:solidFill>
                <a:srgbClr val="2E111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711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i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Envolvendo</a:t>
            </a:r>
            <a:r>
              <a:rPr lang="pt-BR" sz="2800" i="1" dirty="0" smtClean="0">
                <a:solidFill>
                  <a:srgbClr val="441918"/>
                </a:solidFill>
              </a:rPr>
              <a:t> o corpo</a:t>
            </a:r>
            <a:endParaRPr lang="pt-BR" sz="2800" i="1" dirty="0">
              <a:solidFill>
                <a:srgbClr val="441918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47189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1520" y="6237312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>
                <a:solidFill>
                  <a:srgbClr val="2E1110"/>
                </a:solidFill>
              </a:rPr>
              <a:t>Pippilotti</a:t>
            </a:r>
            <a:r>
              <a:rPr lang="pt-BR" dirty="0" smtClean="0">
                <a:solidFill>
                  <a:srgbClr val="2E1110"/>
                </a:solidFill>
              </a:rPr>
              <a:t> </a:t>
            </a:r>
            <a:r>
              <a:rPr lang="pt-BR" dirty="0" err="1" smtClean="0">
                <a:solidFill>
                  <a:srgbClr val="2E1110"/>
                </a:solidFill>
              </a:rPr>
              <a:t>Rist</a:t>
            </a:r>
            <a:r>
              <a:rPr lang="pt-BR" dirty="0" smtClean="0">
                <a:solidFill>
                  <a:srgbClr val="2E1110"/>
                </a:solidFill>
              </a:rPr>
              <a:t> – “</a:t>
            </a:r>
            <a:r>
              <a:rPr lang="pt-BR" i="1" dirty="0" smtClean="0">
                <a:solidFill>
                  <a:srgbClr val="2E1110"/>
                </a:solidFill>
              </a:rPr>
              <a:t>Derrame seu corpo” – </a:t>
            </a:r>
            <a:r>
              <a:rPr lang="pt-BR" i="1" dirty="0" err="1" smtClean="0">
                <a:solidFill>
                  <a:srgbClr val="2E1110"/>
                </a:solidFill>
              </a:rPr>
              <a:t>Pour</a:t>
            </a:r>
            <a:r>
              <a:rPr lang="pt-BR" i="1" dirty="0" smtClean="0">
                <a:solidFill>
                  <a:srgbClr val="2E1110"/>
                </a:solidFill>
              </a:rPr>
              <a:t> </a:t>
            </a:r>
            <a:r>
              <a:rPr lang="pt-BR" i="1" dirty="0" err="1" smtClean="0">
                <a:solidFill>
                  <a:srgbClr val="2E1110"/>
                </a:solidFill>
              </a:rPr>
              <a:t>your</a:t>
            </a:r>
            <a:r>
              <a:rPr lang="pt-BR" i="1" dirty="0" smtClean="0">
                <a:solidFill>
                  <a:srgbClr val="2E1110"/>
                </a:solidFill>
              </a:rPr>
              <a:t> </a:t>
            </a:r>
            <a:r>
              <a:rPr lang="pt-BR" i="1" dirty="0" err="1" smtClean="0">
                <a:solidFill>
                  <a:srgbClr val="2E1110"/>
                </a:solidFill>
              </a:rPr>
              <a:t>body</a:t>
            </a:r>
            <a:r>
              <a:rPr lang="pt-BR" i="1" dirty="0" smtClean="0">
                <a:solidFill>
                  <a:srgbClr val="2E1110"/>
                </a:solidFill>
              </a:rPr>
              <a:t> out </a:t>
            </a:r>
            <a:r>
              <a:rPr lang="en-US" sz="1200" dirty="0" smtClean="0">
                <a:solidFill>
                  <a:srgbClr val="2E1110"/>
                </a:solidFill>
                <a:hlinkClick r:id="rId3"/>
              </a:rPr>
              <a:t>http://www.youtube.com/watch?v=4LjjC-jx1Ys</a:t>
            </a:r>
            <a:r>
              <a:rPr lang="en-US" sz="1200" dirty="0" smtClean="0">
                <a:solidFill>
                  <a:srgbClr val="2E1110"/>
                </a:solidFill>
              </a:rPr>
              <a:t> , </a:t>
            </a:r>
            <a:br>
              <a:rPr lang="en-US" sz="1200" dirty="0" smtClean="0">
                <a:solidFill>
                  <a:srgbClr val="2E1110"/>
                </a:solidFill>
              </a:rPr>
            </a:br>
            <a:r>
              <a:rPr lang="pt-BR" sz="1200" i="1" dirty="0" smtClean="0">
                <a:solidFill>
                  <a:srgbClr val="2E1110"/>
                </a:solidFill>
              </a:rPr>
              <a:t> </a:t>
            </a:r>
            <a:r>
              <a:rPr lang="en-US" sz="1200" dirty="0" smtClean="0">
                <a:solidFill>
                  <a:srgbClr val="2E1110"/>
                </a:solidFill>
                <a:hlinkClick r:id="rId4"/>
              </a:rPr>
              <a:t>http://www.youtube.com/watch?v=cXANw9z_nS4</a:t>
            </a:r>
            <a:r>
              <a:rPr lang="en-US" dirty="0" smtClean="0">
                <a:solidFill>
                  <a:srgbClr val="2E1110"/>
                </a:solidFill>
              </a:rPr>
              <a:t/>
            </a:r>
            <a:br>
              <a:rPr lang="en-US" dirty="0" smtClean="0">
                <a:solidFill>
                  <a:srgbClr val="2E1110"/>
                </a:solidFill>
              </a:rPr>
            </a:br>
            <a:r>
              <a:rPr lang="pt-BR" i="1" dirty="0" smtClean="0">
                <a:solidFill>
                  <a:srgbClr val="2E1110"/>
                </a:solidFill>
              </a:rPr>
              <a:t> </a:t>
            </a:r>
            <a:endParaRPr lang="pt-BR" dirty="0" smtClean="0">
              <a:solidFill>
                <a:srgbClr val="2E111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2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200" i="1" dirty="0" smtClean="0"/>
              <a:t>“Os visitantes vêm ao museu [...] eles trazem seus corpos ao museu o que é a maior diferença com relação à mídia de massa entrando em sua sala de estar. Você move seu corpo. E então esse tipo de... grande sala inútil somente feita para...  para exaltar (tornar consciente, iluminar) o corpo, de uma certa forma... que as pessoas entram nesta sala e então (respira profundamente) sentem... (respira profundamente)... alongam-se. Assim,  grandes salas sempre </a:t>
            </a:r>
            <a:r>
              <a:rPr lang="pt-BR" sz="2200" i="1" dirty="0" err="1" smtClean="0"/>
              <a:t>tensionaram</a:t>
            </a:r>
            <a:r>
              <a:rPr lang="pt-BR" sz="2200" i="1" dirty="0" smtClean="0"/>
              <a:t> honrar o espírito..., como numa igreja, você diz essa é a casa de Deus... e ... esse é um dos meus maiores medos, reconciliar pensamento e corpo. Assim é uma..., é um desejo... derramar o corpo. Um título que é... redirecionado ao corpo dos visitantes”</a:t>
            </a:r>
            <a:endParaRPr lang="pt-BR" sz="2200" dirty="0" smtClean="0">
              <a:solidFill>
                <a:srgbClr val="2E1110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 (</a:t>
            </a:r>
            <a:r>
              <a:rPr lang="pt-BR" sz="2000" dirty="0" err="1" smtClean="0">
                <a:solidFill>
                  <a:srgbClr val="2E1110"/>
                </a:solidFill>
              </a:rPr>
              <a:t>Pippilotti</a:t>
            </a:r>
            <a:r>
              <a:rPr lang="pt-BR" sz="2000" dirty="0" smtClean="0">
                <a:solidFill>
                  <a:srgbClr val="2E1110"/>
                </a:solidFill>
              </a:rPr>
              <a:t> </a:t>
            </a:r>
            <a:r>
              <a:rPr lang="pt-BR" sz="2000" dirty="0" err="1" smtClean="0">
                <a:solidFill>
                  <a:srgbClr val="2E1110"/>
                </a:solidFill>
              </a:rPr>
              <a:t>Rist</a:t>
            </a:r>
            <a:r>
              <a:rPr lang="pt-BR" sz="2000" dirty="0" smtClean="0">
                <a:solidFill>
                  <a:srgbClr val="2E1110"/>
                </a:solidFill>
              </a:rPr>
              <a:t>, em entrevista, 2008)</a:t>
            </a:r>
          </a:p>
          <a:p>
            <a:pPr marL="0" indent="0">
              <a:buNone/>
            </a:pPr>
            <a:endParaRPr lang="pt-BR" sz="2000" dirty="0" smtClean="0">
              <a:solidFill>
                <a:srgbClr val="2E1110"/>
              </a:solidFill>
            </a:endParaRPr>
          </a:p>
          <a:p>
            <a:pPr marL="400050" lvl="1" indent="0">
              <a:buNone/>
            </a:pPr>
            <a:r>
              <a:rPr lang="en-US" sz="2600" i="1" dirty="0" err="1" smtClean="0">
                <a:solidFill>
                  <a:srgbClr val="2E1110"/>
                </a:solidFill>
              </a:rPr>
              <a:t>Rist</a:t>
            </a:r>
            <a:r>
              <a:rPr lang="en-US" sz="2600" i="1" dirty="0" smtClean="0">
                <a:solidFill>
                  <a:srgbClr val="2E1110"/>
                </a:solidFill>
              </a:rPr>
              <a:t> </a:t>
            </a:r>
            <a:r>
              <a:rPr lang="en-US" sz="2600" i="1" dirty="0" err="1" smtClean="0">
                <a:solidFill>
                  <a:srgbClr val="2E1110"/>
                </a:solidFill>
              </a:rPr>
              <a:t>criou</a:t>
            </a:r>
            <a:r>
              <a:rPr lang="en-US" sz="2600" i="1" dirty="0" smtClean="0">
                <a:solidFill>
                  <a:srgbClr val="2E1110"/>
                </a:solidFill>
              </a:rPr>
              <a:t> um </a:t>
            </a:r>
            <a:r>
              <a:rPr lang="en-US" sz="2600" i="1" dirty="0" err="1" smtClean="0">
                <a:solidFill>
                  <a:srgbClr val="2E1110"/>
                </a:solidFill>
              </a:rPr>
              <a:t>ambiente</a:t>
            </a:r>
            <a:r>
              <a:rPr lang="en-US" sz="2600" i="1" dirty="0" smtClean="0">
                <a:solidFill>
                  <a:srgbClr val="2E1110"/>
                </a:solidFill>
              </a:rPr>
              <a:t> </a:t>
            </a:r>
            <a:r>
              <a:rPr lang="en-US" sz="2600" i="1" dirty="0" err="1" smtClean="0">
                <a:solidFill>
                  <a:srgbClr val="2E1110"/>
                </a:solidFill>
              </a:rPr>
              <a:t>multisensorial</a:t>
            </a:r>
            <a:r>
              <a:rPr lang="en-US" sz="2600" i="1" dirty="0" smtClean="0">
                <a:solidFill>
                  <a:srgbClr val="2E1110"/>
                </a:solidFill>
              </a:rPr>
              <a:t> </a:t>
            </a:r>
            <a:r>
              <a:rPr lang="en-US" sz="2600" i="1" dirty="0" err="1" smtClean="0">
                <a:solidFill>
                  <a:srgbClr val="2E1110"/>
                </a:solidFill>
              </a:rPr>
              <a:t>imersivo</a:t>
            </a:r>
            <a:r>
              <a:rPr lang="en-US" sz="2600" i="1" dirty="0" smtClean="0">
                <a:solidFill>
                  <a:srgbClr val="2E1110"/>
                </a:solidFill>
              </a:rPr>
              <a:t> </a:t>
            </a:r>
            <a:r>
              <a:rPr lang="en-US" sz="2600" i="1" dirty="0" err="1" smtClean="0">
                <a:solidFill>
                  <a:srgbClr val="2E1110"/>
                </a:solidFill>
              </a:rPr>
              <a:t>que</a:t>
            </a:r>
            <a:r>
              <a:rPr lang="en-US" sz="2600" i="1" dirty="0" smtClean="0">
                <a:solidFill>
                  <a:srgbClr val="2E1110"/>
                </a:solidFill>
              </a:rPr>
              <a:t> de </a:t>
            </a:r>
            <a:r>
              <a:rPr lang="en-US" sz="2600" i="1" dirty="0" err="1" smtClean="0">
                <a:solidFill>
                  <a:srgbClr val="2E1110"/>
                </a:solidFill>
              </a:rPr>
              <a:t>muitas</a:t>
            </a:r>
            <a:r>
              <a:rPr lang="en-US" sz="2600" i="1" dirty="0" smtClean="0">
                <a:solidFill>
                  <a:srgbClr val="2E1110"/>
                </a:solidFill>
              </a:rPr>
              <a:t> </a:t>
            </a:r>
            <a:r>
              <a:rPr lang="en-US" sz="2600" i="1" dirty="0" err="1" smtClean="0">
                <a:solidFill>
                  <a:srgbClr val="2E1110"/>
                </a:solidFill>
              </a:rPr>
              <a:t>maneiras</a:t>
            </a:r>
            <a:r>
              <a:rPr lang="en-US" sz="2600" i="1" dirty="0" smtClean="0">
                <a:solidFill>
                  <a:srgbClr val="2E1110"/>
                </a:solidFill>
              </a:rPr>
              <a:t> </a:t>
            </a:r>
            <a:r>
              <a:rPr lang="en-US" sz="2600" i="1" dirty="0" err="1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envolve</a:t>
            </a:r>
            <a:r>
              <a:rPr lang="en-US" sz="26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600" i="1" dirty="0" err="1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</a:t>
            </a:r>
            <a:r>
              <a:rPr lang="en-US" sz="26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600" i="1" dirty="0" err="1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r>
              <a:rPr lang="en-US" sz="26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 err="1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sentidos</a:t>
            </a:r>
            <a:r>
              <a:rPr lang="en-US" sz="2600" i="1" dirty="0" smtClean="0">
                <a:solidFill>
                  <a:srgbClr val="2E1110"/>
                </a:solidFill>
              </a:rPr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Envolvendo</a:t>
            </a:r>
            <a:r>
              <a:rPr lang="pt-BR" sz="2800" i="1" dirty="0" smtClean="0">
                <a:solidFill>
                  <a:srgbClr val="2E1110"/>
                </a:solidFill>
              </a:rPr>
              <a:t> o corpo</a:t>
            </a:r>
            <a:endParaRPr lang="pt-BR" sz="2800" i="1" dirty="0">
              <a:solidFill>
                <a:srgbClr val="2E111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339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i="1" dirty="0" smtClean="0">
                <a:solidFill>
                  <a:srgbClr val="2E1110"/>
                </a:solidFill>
              </a:rPr>
              <a:t>O encontro entre </a:t>
            </a:r>
            <a:r>
              <a:rPr lang="pt-BR" i="1" dirty="0">
                <a:solidFill>
                  <a:srgbClr val="2E1110"/>
                </a:solidFill>
              </a:rPr>
              <a:t>a mídia digital, o corpo e vários </a:t>
            </a:r>
            <a:r>
              <a:rPr lang="pt-BR" i="1" dirty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desdobramentos semióticos</a:t>
            </a:r>
            <a:r>
              <a:rPr lang="pt-BR" i="1" dirty="0">
                <a:solidFill>
                  <a:srgbClr val="2E1110"/>
                </a:solidFill>
              </a:rPr>
              <a:t> (forma, espaço, cultura, história e memória) </a:t>
            </a:r>
            <a:r>
              <a:rPr lang="pt-BR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dobra-se</a:t>
            </a:r>
            <a:r>
              <a:rPr lang="pt-BR" i="1" dirty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desdobra-se </a:t>
            </a:r>
            <a:r>
              <a:rPr lang="pt-BR" i="1" dirty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redobra-se</a:t>
            </a:r>
            <a:r>
              <a:rPr lang="pt-BR" i="1" dirty="0" smtClean="0">
                <a:solidFill>
                  <a:srgbClr val="2E1110"/>
                </a:solidFill>
              </a:rPr>
              <a:t> </a:t>
            </a:r>
            <a:r>
              <a:rPr lang="pt-BR" i="1" dirty="0">
                <a:solidFill>
                  <a:srgbClr val="2E1110"/>
                </a:solidFill>
              </a:rPr>
              <a:t>em uma modelagem contínua da experiência e </a:t>
            </a:r>
            <a:r>
              <a:rPr lang="pt-BR" i="1" dirty="0" smtClean="0">
                <a:solidFill>
                  <a:srgbClr val="2E1110"/>
                </a:solidFill>
              </a:rPr>
              <a:t>da consciência</a:t>
            </a:r>
            <a:r>
              <a:rPr lang="pt-BR" i="1" dirty="0">
                <a:solidFill>
                  <a:srgbClr val="2E1110"/>
                </a:solidFill>
              </a:rPr>
              <a:t>. </a:t>
            </a:r>
            <a:endParaRPr lang="pt-BR" i="1" dirty="0" smtClean="0">
              <a:solidFill>
                <a:srgbClr val="2E1110"/>
              </a:solidFill>
            </a:endParaRPr>
          </a:p>
          <a:p>
            <a:pPr marL="0" indent="0">
              <a:buNone/>
            </a:pPr>
            <a:endParaRPr lang="pt-BR" i="1" dirty="0">
              <a:solidFill>
                <a:srgbClr val="2E1110"/>
              </a:solidFill>
            </a:endParaRPr>
          </a:p>
          <a:p>
            <a:pPr marL="0" indent="0">
              <a:buNone/>
            </a:pPr>
            <a:r>
              <a:rPr lang="pt-BR" i="1" dirty="0" smtClean="0">
                <a:solidFill>
                  <a:srgbClr val="2E1110"/>
                </a:solidFill>
              </a:rPr>
              <a:t>Este trabalho realizou uma </a:t>
            </a:r>
            <a:r>
              <a:rPr lang="pt-BR" i="1" dirty="0">
                <a:solidFill>
                  <a:srgbClr val="2E1110"/>
                </a:solidFill>
              </a:rPr>
              <a:t>exploração da mídia digital como um fenômeno </a:t>
            </a:r>
            <a:r>
              <a:rPr lang="pt-BR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posicionando </a:t>
            </a:r>
            <a:r>
              <a:rPr lang="pt-BR" i="1" dirty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corpo no centro</a:t>
            </a:r>
            <a:r>
              <a:rPr lang="pt-BR" i="1" dirty="0">
                <a:solidFill>
                  <a:srgbClr val="2E1110"/>
                </a:solidFill>
              </a:rPr>
              <a:t> – como uma interface primária para a percepção e consciência – </a:t>
            </a:r>
            <a:r>
              <a:rPr lang="pt-BR" i="1" dirty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cerne de como nós atribuímos sentido ao nosso ser-e-estar-no-mundo</a:t>
            </a:r>
            <a:r>
              <a:rPr lang="pt-BR" i="1" dirty="0">
                <a:solidFill>
                  <a:srgbClr val="2E1110"/>
                </a:solidFill>
              </a:rPr>
              <a:t>. </a:t>
            </a:r>
            <a:endParaRPr lang="pt-BR" i="1" dirty="0" smtClean="0">
              <a:solidFill>
                <a:srgbClr val="2E1110"/>
              </a:solidFill>
            </a:endParaRPr>
          </a:p>
          <a:p>
            <a:pPr marL="0" indent="0">
              <a:buNone/>
            </a:pPr>
            <a:endParaRPr lang="pt-BR" i="1" dirty="0">
              <a:solidFill>
                <a:srgbClr val="2E1110"/>
              </a:solidFill>
            </a:endParaRPr>
          </a:p>
          <a:p>
            <a:pPr marL="0" indent="0">
              <a:buNone/>
            </a:pPr>
            <a:r>
              <a:rPr lang="pt-BR" i="1" dirty="0" smtClean="0">
                <a:solidFill>
                  <a:srgbClr val="2E1110"/>
                </a:solidFill>
              </a:rPr>
              <a:t>Os </a:t>
            </a:r>
            <a:r>
              <a:rPr lang="pt-BR" i="1" dirty="0">
                <a:solidFill>
                  <a:srgbClr val="2E1110"/>
                </a:solidFill>
              </a:rPr>
              <a:t>seres humanos </a:t>
            </a:r>
            <a:r>
              <a:rPr lang="pt-BR" i="1" dirty="0" smtClean="0">
                <a:solidFill>
                  <a:srgbClr val="2E1110"/>
                </a:solidFill>
              </a:rPr>
              <a:t>são </a:t>
            </a:r>
            <a:r>
              <a:rPr lang="pt-BR" i="1" dirty="0">
                <a:solidFill>
                  <a:srgbClr val="2E1110"/>
                </a:solidFill>
              </a:rPr>
              <a:t>profundamente sensuais: nós vemos, ouvimos, sentimos, tocamos, cheiramos e saboreamos. </a:t>
            </a:r>
            <a:r>
              <a:rPr lang="pt-BR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pt-BR" i="1" dirty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anêmona do mar, nós estamos “para sempre percebendo dentro </a:t>
            </a:r>
            <a:r>
              <a:rPr lang="pt-BR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pt-BR" i="1" dirty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dobras</a:t>
            </a:r>
            <a:r>
              <a:rPr lang="pt-BR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pt-BR" i="1" dirty="0" smtClean="0">
                <a:solidFill>
                  <a:srgbClr val="2E1110"/>
                </a:solidFill>
              </a:rPr>
              <a:t>.   </a:t>
            </a:r>
            <a:endParaRPr lang="pt-BR" i="1" dirty="0">
              <a:solidFill>
                <a:srgbClr val="2E1110"/>
              </a:solidFill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Dobrando-se e se desdobrando</a:t>
            </a:r>
            <a:endParaRPr lang="pt-BR" sz="2800" i="1" dirty="0">
              <a:solidFill>
                <a:srgbClr val="2E11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45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2E1110"/>
                </a:solidFill>
              </a:rPr>
              <a:t>Vídeos</a:t>
            </a:r>
            <a:r>
              <a:rPr lang="en-US" dirty="0" smtClean="0">
                <a:solidFill>
                  <a:srgbClr val="2E1110"/>
                </a:solidFill>
              </a:rPr>
              <a:t> do </a:t>
            </a:r>
            <a:r>
              <a:rPr lang="en-US" dirty="0" err="1" smtClean="0">
                <a:solidFill>
                  <a:srgbClr val="2E1110"/>
                </a:solidFill>
              </a:rPr>
              <a:t>texto</a:t>
            </a:r>
            <a:r>
              <a:rPr lang="en-US" dirty="0" smtClean="0">
                <a:solidFill>
                  <a:srgbClr val="2E1110"/>
                </a:solidFill>
              </a:rPr>
              <a:t>:</a:t>
            </a:r>
            <a:br>
              <a:rPr lang="en-US" dirty="0" smtClean="0">
                <a:solidFill>
                  <a:srgbClr val="2E1110"/>
                </a:solidFill>
              </a:rPr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2E1110"/>
                </a:solidFill>
              </a:rPr>
              <a:t>Bill Viola - Ocean Without a Shore - </a:t>
            </a:r>
            <a:r>
              <a:rPr lang="en-US" dirty="0" smtClean="0">
                <a:solidFill>
                  <a:srgbClr val="2E1110"/>
                </a:solidFill>
                <a:hlinkClick r:id="rId2"/>
              </a:rPr>
              <a:t>http://www.youtube.com/watch?v=6-V7in9LObI</a:t>
            </a:r>
            <a:r>
              <a:rPr lang="en-US" dirty="0" smtClean="0">
                <a:solidFill>
                  <a:srgbClr val="2E1110"/>
                </a:solidFill>
              </a:rPr>
              <a:t/>
            </a:r>
            <a:br>
              <a:rPr lang="en-US" dirty="0" smtClean="0">
                <a:solidFill>
                  <a:srgbClr val="2E1110"/>
                </a:solidFill>
              </a:rPr>
            </a:br>
            <a:r>
              <a:rPr lang="en-US" dirty="0" smtClean="0">
                <a:solidFill>
                  <a:srgbClr val="2E1110"/>
                </a:solidFill>
              </a:rPr>
              <a:t> </a:t>
            </a:r>
          </a:p>
          <a:p>
            <a:pPr>
              <a:buNone/>
            </a:pPr>
            <a:r>
              <a:rPr lang="en-US" dirty="0" smtClean="0">
                <a:solidFill>
                  <a:srgbClr val="2E1110"/>
                </a:solidFill>
              </a:rPr>
              <a:t>David </a:t>
            </a:r>
            <a:r>
              <a:rPr lang="en-US" dirty="0" err="1" smtClean="0">
                <a:solidFill>
                  <a:srgbClr val="2E1110"/>
                </a:solidFill>
              </a:rPr>
              <a:t>Claerbout</a:t>
            </a:r>
            <a:r>
              <a:rPr lang="en-US" dirty="0" smtClean="0">
                <a:solidFill>
                  <a:srgbClr val="2E1110"/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2E1110"/>
                </a:solidFill>
              </a:rPr>
              <a:t>The Shape of Time: </a:t>
            </a:r>
            <a:r>
              <a:rPr lang="en-US" dirty="0" err="1" smtClean="0">
                <a:solidFill>
                  <a:srgbClr val="2E1110"/>
                </a:solidFill>
              </a:rPr>
              <a:t>ruurlo</a:t>
            </a:r>
            <a:r>
              <a:rPr lang="en-US" dirty="0" smtClean="0">
                <a:solidFill>
                  <a:srgbClr val="2E1110"/>
                </a:solidFill>
              </a:rPr>
              <a:t> </a:t>
            </a:r>
            <a:r>
              <a:rPr lang="en-US" dirty="0" err="1" smtClean="0">
                <a:solidFill>
                  <a:srgbClr val="2E1110"/>
                </a:solidFill>
              </a:rPr>
              <a:t>borculoscheweg</a:t>
            </a:r>
            <a:r>
              <a:rPr lang="en-US" dirty="0" smtClean="0">
                <a:solidFill>
                  <a:srgbClr val="2E1110"/>
                </a:solidFill>
              </a:rPr>
              <a:t>: </a:t>
            </a:r>
            <a:r>
              <a:rPr lang="en-US" dirty="0" smtClean="0">
                <a:solidFill>
                  <a:srgbClr val="2E1110"/>
                </a:solidFill>
                <a:hlinkClick r:id="rId3"/>
              </a:rPr>
              <a:t>http://www.youtube.com/watch?v=RWKVx6DFlO0</a:t>
            </a:r>
            <a:endParaRPr lang="en-US" dirty="0" smtClean="0">
              <a:solidFill>
                <a:srgbClr val="2E111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2E1110"/>
                </a:solidFill>
              </a:rPr>
              <a:t>The Long Goodbye: </a:t>
            </a:r>
            <a:r>
              <a:rPr lang="en-US" dirty="0" smtClean="0">
                <a:solidFill>
                  <a:srgbClr val="2E1110"/>
                </a:solidFill>
                <a:hlinkClick r:id="rId4"/>
              </a:rPr>
              <a:t>http://www.youtube.com/watch?v=SZhIjdHtM9g</a:t>
            </a:r>
            <a:endParaRPr lang="en-US" dirty="0" smtClean="0">
              <a:solidFill>
                <a:srgbClr val="2E111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2E111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2E1110"/>
                </a:solidFill>
              </a:rPr>
              <a:t>Mark Lewis, Willesden </a:t>
            </a:r>
            <a:r>
              <a:rPr lang="en-US" dirty="0" err="1" smtClean="0">
                <a:solidFill>
                  <a:srgbClr val="2E1110"/>
                </a:solidFill>
              </a:rPr>
              <a:t>Laundrette:Reverse</a:t>
            </a:r>
            <a:r>
              <a:rPr lang="en-US" dirty="0" smtClean="0">
                <a:solidFill>
                  <a:srgbClr val="2E1110"/>
                </a:solidFill>
              </a:rPr>
              <a:t> Dolly, Pan Right, Friday Prayers, 2010:</a:t>
            </a:r>
            <a:br>
              <a:rPr lang="en-US" dirty="0" smtClean="0">
                <a:solidFill>
                  <a:srgbClr val="2E1110"/>
                </a:solidFill>
              </a:rPr>
            </a:br>
            <a:r>
              <a:rPr lang="en-US" dirty="0" smtClean="0">
                <a:solidFill>
                  <a:srgbClr val="2E1110"/>
                </a:solidFill>
                <a:hlinkClick r:id="rId5"/>
              </a:rPr>
              <a:t>http://vimeo.com/13135752</a:t>
            </a:r>
            <a:r>
              <a:rPr lang="en-US" dirty="0" smtClean="0">
                <a:solidFill>
                  <a:srgbClr val="2E1110"/>
                </a:solidFill>
              </a:rPr>
              <a:t/>
            </a:r>
            <a:br>
              <a:rPr lang="en-US" dirty="0" smtClean="0">
                <a:solidFill>
                  <a:srgbClr val="2E1110"/>
                </a:solidFill>
              </a:rPr>
            </a:br>
            <a:r>
              <a:rPr lang="en-US" dirty="0" smtClean="0">
                <a:solidFill>
                  <a:srgbClr val="2E1110"/>
                </a:solidFill>
              </a:rPr>
              <a:t>  </a:t>
            </a:r>
          </a:p>
          <a:p>
            <a:pPr>
              <a:buNone/>
            </a:pPr>
            <a:r>
              <a:rPr lang="en-US" dirty="0" err="1" smtClean="0">
                <a:solidFill>
                  <a:srgbClr val="2E1110"/>
                </a:solidFill>
              </a:rPr>
              <a:t>Pipilotti</a:t>
            </a:r>
            <a:r>
              <a:rPr lang="en-US" dirty="0" smtClean="0">
                <a:solidFill>
                  <a:srgbClr val="2E1110"/>
                </a:solidFill>
              </a:rPr>
              <a:t> </a:t>
            </a:r>
            <a:r>
              <a:rPr lang="en-US" dirty="0" err="1" smtClean="0">
                <a:solidFill>
                  <a:srgbClr val="2E1110"/>
                </a:solidFill>
              </a:rPr>
              <a:t>Rist</a:t>
            </a:r>
            <a:r>
              <a:rPr lang="en-US" dirty="0" smtClean="0">
                <a:solidFill>
                  <a:srgbClr val="2E1110"/>
                </a:solidFill>
              </a:rPr>
              <a:t>:</a:t>
            </a:r>
            <a:br>
              <a:rPr lang="en-US" dirty="0" smtClean="0">
                <a:solidFill>
                  <a:srgbClr val="2E1110"/>
                </a:solidFill>
              </a:rPr>
            </a:br>
            <a:r>
              <a:rPr lang="en-US" dirty="0" smtClean="0">
                <a:solidFill>
                  <a:srgbClr val="2E1110"/>
                </a:solidFill>
                <a:hlinkClick r:id="rId6"/>
              </a:rPr>
              <a:t>http://www.youtube.com/watch?v=cXANw9z_nS4</a:t>
            </a:r>
            <a:r>
              <a:rPr lang="en-US" dirty="0" smtClean="0">
                <a:solidFill>
                  <a:srgbClr val="2E1110"/>
                </a:solidFill>
              </a:rPr>
              <a:t/>
            </a:r>
            <a:br>
              <a:rPr lang="en-US" dirty="0" smtClean="0">
                <a:solidFill>
                  <a:srgbClr val="2E1110"/>
                </a:solidFill>
              </a:rPr>
            </a:br>
            <a:r>
              <a:rPr lang="en-US" dirty="0" smtClean="0">
                <a:solidFill>
                  <a:srgbClr val="2E1110"/>
                </a:solidFill>
                <a:hlinkClick r:id="rId7"/>
              </a:rPr>
              <a:t>http://www.youtube.com/watch?v=4LjjC-jx1Ys</a:t>
            </a:r>
            <a:r>
              <a:rPr lang="en-US" dirty="0" smtClean="0">
                <a:solidFill>
                  <a:srgbClr val="2E1110"/>
                </a:solidFill>
              </a:rPr>
              <a:t/>
            </a:r>
            <a:br>
              <a:rPr lang="en-US" dirty="0" smtClean="0">
                <a:solidFill>
                  <a:srgbClr val="2E1110"/>
                </a:solidFill>
              </a:rPr>
            </a:br>
            <a:r>
              <a:rPr lang="en-US" dirty="0" smtClean="0">
                <a:solidFill>
                  <a:srgbClr val="2E1110"/>
                </a:solidFill>
              </a:rPr>
              <a:t> </a:t>
            </a:r>
          </a:p>
          <a:p>
            <a:pPr>
              <a:buNone/>
            </a:pPr>
            <a:endParaRPr lang="en-US" dirty="0">
              <a:solidFill>
                <a:srgbClr val="2E111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Helma</a:t>
            </a:r>
            <a:r>
              <a:rPr lang="en-US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Sawatsky</a:t>
            </a:r>
            <a:r>
              <a:rPr lang="en-US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 smtClean="0">
                <a:solidFill>
                  <a:srgbClr val="441918"/>
                </a:solidFill>
              </a:rPr>
              <a:t> visual artist, photographer, graphic designer, musician (folk rock). </a:t>
            </a:r>
            <a:br>
              <a:rPr lang="en-US" sz="2400" i="1" dirty="0" smtClean="0">
                <a:solidFill>
                  <a:srgbClr val="441918"/>
                </a:solidFill>
              </a:rPr>
            </a:br>
            <a:r>
              <a:rPr lang="fi-FI" sz="2000" dirty="0" smtClean="0">
                <a:solidFill>
                  <a:srgbClr val="441918"/>
                </a:solidFill>
              </a:rPr>
              <a:t>www.</a:t>
            </a:r>
            <a:r>
              <a:rPr lang="fi-FI" sz="2000" b="1" dirty="0" smtClean="0">
                <a:solidFill>
                  <a:srgbClr val="441918"/>
                </a:solidFill>
              </a:rPr>
              <a:t>helmasawatzky</a:t>
            </a:r>
            <a:r>
              <a:rPr lang="fi-FI" sz="2000" dirty="0" smtClean="0">
                <a:solidFill>
                  <a:srgbClr val="441918"/>
                </a:solidFill>
              </a:rPr>
              <a:t>.com/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en-US" sz="2400" i="1" dirty="0" smtClean="0">
                <a:solidFill>
                  <a:srgbClr val="2E1110"/>
                </a:solidFill>
              </a:rPr>
              <a:t/>
            </a:r>
            <a:br>
              <a:rPr lang="en-US" sz="2400" i="1" dirty="0" smtClean="0">
                <a:solidFill>
                  <a:srgbClr val="2E1110"/>
                </a:solidFill>
              </a:rPr>
            </a:br>
            <a:endParaRPr lang="en-US" sz="24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93281">
            <a:off x="539552" y="2364933"/>
            <a:ext cx="2063889" cy="205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7634">
            <a:off x="6126526" y="2364981"/>
            <a:ext cx="2105662" cy="211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98884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860032" y="422108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441918"/>
                </a:solidFill>
              </a:rPr>
              <a:t>2001</a:t>
            </a:r>
            <a:endParaRPr lang="pt-BR" sz="1400" dirty="0">
              <a:solidFill>
                <a:srgbClr val="441918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rot="1357863">
            <a:off x="7127250" y="467842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441918"/>
                </a:solidFill>
              </a:rPr>
              <a:t>2000</a:t>
            </a:r>
            <a:endParaRPr lang="pt-BR" sz="1400" dirty="0">
              <a:solidFill>
                <a:srgbClr val="441918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20746654">
            <a:off x="2310772" y="420730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441918"/>
                </a:solidFill>
              </a:rPr>
              <a:t>2000</a:t>
            </a:r>
            <a:endParaRPr lang="pt-BR" sz="1400" dirty="0">
              <a:solidFill>
                <a:srgbClr val="441918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7836" y="5157192"/>
            <a:ext cx="1038140" cy="158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154885"/>
            <a:ext cx="1296144" cy="1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i="1" dirty="0" smtClean="0">
                <a:solidFill>
                  <a:srgbClr val="441918"/>
                </a:solidFill>
              </a:rPr>
              <a:t>[Esta é] a aventura que é nosso futuro, tanto quanto nós mergulhamos a nós mesmos cada vez mais profundamente em nossas próprias tecnologias, tanto quanto as fronteiras entre nossas tecnologias e nós mesmos continuam a implodir, tanto mais inexoravelmente nos tornamos criaturas que agora sequer podemos imaginar. (Stone, 1995, p. 183)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441918"/>
                </a:solidFill>
              </a:rPr>
              <a:t>[Stone, A. R. (1995). </a:t>
            </a:r>
            <a:r>
              <a:rPr lang="en-US" sz="1300" i="1" dirty="0" smtClean="0">
                <a:solidFill>
                  <a:srgbClr val="441918"/>
                </a:solidFill>
              </a:rPr>
              <a:t>The war of desire and technology at the close of the mechanical age. Cambridge, Mass.: MIT Press.</a:t>
            </a:r>
            <a:r>
              <a:rPr lang="en-US" sz="1300" dirty="0" smtClean="0">
                <a:solidFill>
                  <a:srgbClr val="441918"/>
                </a:solidFill>
              </a:rPr>
              <a:t>] </a:t>
            </a:r>
            <a:endParaRPr lang="pt-BR" sz="2000" dirty="0">
              <a:solidFill>
                <a:srgbClr val="441918"/>
              </a:solidFill>
            </a:endParaRPr>
          </a:p>
          <a:p>
            <a:pPr marL="0" indent="0">
              <a:buNone/>
            </a:pPr>
            <a:endParaRPr lang="pt-BR" sz="2000" dirty="0" smtClean="0">
              <a:solidFill>
                <a:srgbClr val="441918"/>
              </a:solidFill>
            </a:endParaRPr>
          </a:p>
          <a:p>
            <a:pPr marL="0" indent="0">
              <a:buNone/>
            </a:pPr>
            <a:r>
              <a:rPr lang="pt-BR" sz="2000" dirty="0" err="1" smtClean="0">
                <a:solidFill>
                  <a:srgbClr val="441918"/>
                </a:solidFill>
              </a:rPr>
              <a:t>McLuhan</a:t>
            </a:r>
            <a:r>
              <a:rPr lang="pt-BR" sz="2000" dirty="0" smtClean="0">
                <a:solidFill>
                  <a:srgbClr val="441918"/>
                </a:solidFill>
              </a:rPr>
              <a:t>, 1994: As medias (tecnologias) são as “extensões do homem”.</a:t>
            </a:r>
          </a:p>
          <a:p>
            <a:pPr marL="0" indent="0">
              <a:buNone/>
            </a:pPr>
            <a:endParaRPr lang="pt-BR" sz="2000" dirty="0">
              <a:solidFill>
                <a:srgbClr val="441918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441918"/>
                </a:solidFill>
              </a:rPr>
              <a:t>Visão </a:t>
            </a:r>
            <a:r>
              <a:rPr lang="pt-BR" sz="2000" i="1" dirty="0" smtClean="0">
                <a:solidFill>
                  <a:srgbClr val="441918"/>
                </a:solidFill>
              </a:rPr>
              <a:t>instrumentalista</a:t>
            </a:r>
            <a:r>
              <a:rPr lang="pt-BR" sz="2000" dirty="0" smtClean="0">
                <a:solidFill>
                  <a:srgbClr val="441918"/>
                </a:solidFill>
              </a:rPr>
              <a:t> x Visão do </a:t>
            </a:r>
            <a:r>
              <a:rPr lang="pt-BR" sz="2000" i="1" dirty="0" smtClean="0">
                <a:solidFill>
                  <a:srgbClr val="441918"/>
                </a:solidFill>
              </a:rPr>
              <a:t>Determinismo tecnológico</a:t>
            </a:r>
          </a:p>
          <a:p>
            <a:pPr marL="400050" lvl="1" indent="0">
              <a:buNone/>
            </a:pPr>
            <a:r>
              <a:rPr lang="pt-BR" sz="1900" b="1" i="1" dirty="0" smtClean="0">
                <a:solidFill>
                  <a:srgbClr val="441918"/>
                </a:solidFill>
              </a:rPr>
              <a:t>“Mídias digitais não são meramente ferramentas que fazem algo por nós. Em sua ‘essência’ como mídia, elas fazem algo conosco também.”</a:t>
            </a:r>
          </a:p>
          <a:p>
            <a:pPr marL="400050" lvl="1" indent="0">
              <a:buNone/>
            </a:pPr>
            <a:endParaRPr lang="pt-BR" sz="1800" i="1" dirty="0">
              <a:solidFill>
                <a:srgbClr val="441918"/>
              </a:solidFill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rgbClr val="441918"/>
                </a:solidFill>
              </a:rPr>
              <a:t>As mais elementares questões transformadas pelas mídias digitais:</a:t>
            </a:r>
          </a:p>
          <a:p>
            <a:pPr marL="0" indent="0">
              <a:buNone/>
            </a:pPr>
            <a:r>
              <a:rPr lang="pt-BR" sz="2200" dirty="0">
                <a:solidFill>
                  <a:srgbClr val="441918"/>
                </a:solidFill>
              </a:rPr>
              <a:t>	</a:t>
            </a:r>
            <a:r>
              <a:rPr lang="pt-BR" sz="2200" dirty="0" smtClean="0">
                <a:solidFill>
                  <a:srgbClr val="441918"/>
                </a:solidFill>
              </a:rPr>
              <a:t>		as dimensões vivenciadas do </a:t>
            </a:r>
            <a:r>
              <a:rPr lang="pt-BR" sz="2200" i="1" dirty="0" smtClean="0">
                <a:solidFill>
                  <a:srgbClr val="441918"/>
                </a:solidFill>
              </a:rPr>
              <a:t>Tempo </a:t>
            </a:r>
            <a:r>
              <a:rPr lang="pt-BR" sz="2200" dirty="0" smtClean="0">
                <a:solidFill>
                  <a:srgbClr val="441918"/>
                </a:solidFill>
              </a:rPr>
              <a:t>e do </a:t>
            </a:r>
            <a:r>
              <a:rPr lang="pt-BR" sz="2200" i="1" dirty="0" smtClean="0">
                <a:solidFill>
                  <a:srgbClr val="441918"/>
                </a:solidFill>
              </a:rPr>
              <a:t>Espaço</a:t>
            </a:r>
            <a:r>
              <a:rPr lang="pt-BR" sz="2200" dirty="0" smtClean="0">
                <a:solidFill>
                  <a:srgbClr val="441918"/>
                </a:solidFill>
              </a:rPr>
              <a:t>.</a:t>
            </a:r>
          </a:p>
          <a:p>
            <a:pPr marL="400050" lvl="1" indent="0">
              <a:buNone/>
            </a:pPr>
            <a:endParaRPr lang="pt-BR" sz="18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="" xmlns:p14="http://schemas.microsoft.com/office/powerpoint/2010/main" val="14896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da Anêmona: percebendo dentro das dobras.</a:t>
            </a:r>
            <a:endParaRPr lang="pt-BR" sz="2800" dirty="0">
              <a:solidFill>
                <a:srgbClr val="2E11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97968" y="4725144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http://www.youtube.com/watch?v=3ElU5xd3aDk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64" y="2114550"/>
            <a:ext cx="8028384" cy="217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891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2E1110"/>
                </a:solidFill>
              </a:rPr>
              <a:t>Teoria da Anêmona: Percebendo dentro das dobras.</a:t>
            </a:r>
            <a:endParaRPr lang="pt-BR" sz="2800" dirty="0">
              <a:solidFill>
                <a:srgbClr val="2E111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Como um modo de explorar a percepção e a consciência, Deleuze (1993) usa a ideia da </a:t>
            </a:r>
            <a:r>
              <a:rPr lang="pt-BR" sz="20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infinidade da dobra</a:t>
            </a:r>
            <a:r>
              <a:rPr lang="pt-BR" sz="2000" dirty="0" smtClean="0">
                <a:solidFill>
                  <a:srgbClr val="2E1110"/>
                </a:solidFill>
              </a:rPr>
              <a:t>... A Vida como potencialidade infinita desdobra-se através do tempo e do espaço como encontros entre as 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“</a:t>
            </a:r>
            <a:r>
              <a:rPr lang="pt-BR" sz="20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redobras da matéria, e as dobras da alma</a:t>
            </a:r>
            <a:r>
              <a:rPr lang="pt-BR" sz="2000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pt-BR" sz="2000" dirty="0" smtClean="0">
                <a:solidFill>
                  <a:srgbClr val="2E1110"/>
                </a:solidFill>
              </a:rPr>
              <a:t>...</a:t>
            </a:r>
          </a:p>
          <a:p>
            <a:pPr marL="0" indent="0">
              <a:buNone/>
            </a:pPr>
            <a:endParaRPr lang="en-US" sz="1200" dirty="0" smtClean="0">
              <a:solidFill>
                <a:srgbClr val="2E111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2E1110"/>
                </a:solidFill>
              </a:rPr>
              <a:t>[</a:t>
            </a:r>
            <a:r>
              <a:rPr lang="en-US" sz="1200" dirty="0" err="1" smtClean="0">
                <a:solidFill>
                  <a:srgbClr val="2E1110"/>
                </a:solidFill>
              </a:rPr>
              <a:t>Deleuze</a:t>
            </a:r>
            <a:r>
              <a:rPr lang="en-US" sz="1200" dirty="0" smtClean="0">
                <a:solidFill>
                  <a:srgbClr val="2E1110"/>
                </a:solidFill>
              </a:rPr>
              <a:t>, G. (1993). </a:t>
            </a:r>
            <a:r>
              <a:rPr lang="en-US" sz="1200" i="1" dirty="0" smtClean="0">
                <a:solidFill>
                  <a:srgbClr val="2E1110"/>
                </a:solidFill>
              </a:rPr>
              <a:t>The fold: Leibniz and the Baroque. Minneapolis: University of Minnesota Press. ]</a:t>
            </a:r>
            <a:endParaRPr lang="pt-BR" sz="1200" dirty="0" smtClean="0">
              <a:solidFill>
                <a:srgbClr val="2E1110"/>
              </a:solidFill>
            </a:endParaRPr>
          </a:p>
          <a:p>
            <a:pPr marL="0" indent="0">
              <a:buNone/>
            </a:pPr>
            <a:endParaRPr lang="pt-BR" sz="2000" i="1" dirty="0" smtClean="0">
              <a:solidFill>
                <a:srgbClr val="2E1110"/>
              </a:solidFill>
            </a:endParaRPr>
          </a:p>
          <a:p>
            <a:pPr marL="0" indent="0">
              <a:buNone/>
            </a:pPr>
            <a:r>
              <a:rPr lang="pt-BR" sz="2000" i="1" dirty="0" smtClean="0">
                <a:solidFill>
                  <a:srgbClr val="2E1110"/>
                </a:solidFill>
              </a:rPr>
              <a:t>Dobrar-desdobrar não significa mais simplesmente tensão-relaxamento, contração-dilatação, mas </a:t>
            </a:r>
            <a:r>
              <a:rPr lang="pt-BR" sz="2000" b="1" i="1" dirty="0" smtClean="0">
                <a:solidFill>
                  <a:srgbClr val="2E1110"/>
                </a:solidFill>
              </a:rPr>
              <a:t>envolvimento-desenvolvimento, involução-evolução</a:t>
            </a:r>
            <a:r>
              <a:rPr lang="pt-BR" sz="2000" i="1" dirty="0" smtClean="0">
                <a:solidFill>
                  <a:srgbClr val="2E1110"/>
                </a:solidFill>
              </a:rPr>
              <a:t>.</a:t>
            </a:r>
          </a:p>
          <a:p>
            <a:pPr marL="0" indent="0">
              <a:buNone/>
            </a:pPr>
            <a:endParaRPr lang="pt-BR" sz="2000" i="1" dirty="0">
              <a:solidFill>
                <a:srgbClr val="2E1110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Relação entre envolver-se e desenvolver-se com perceber e sentir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(desdobra-se) ou se fechar aos estímulos e ao mundo (dobrar-se).</a:t>
            </a:r>
            <a:endParaRPr lang="pt-BR" sz="2000" dirty="0">
              <a:solidFill>
                <a:srgbClr val="2E111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7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2E1110"/>
                </a:solidFill>
              </a:rPr>
              <a:t>“</a:t>
            </a:r>
            <a:r>
              <a:rPr lang="pt-BR" sz="2800" dirty="0" err="1" smtClean="0">
                <a:solidFill>
                  <a:srgbClr val="2E1110"/>
                </a:solidFill>
              </a:rPr>
              <a:t>iBODY</a:t>
            </a:r>
            <a:r>
              <a:rPr lang="pt-BR" sz="2800" dirty="0" smtClean="0">
                <a:solidFill>
                  <a:srgbClr val="2E1110"/>
                </a:solidFill>
              </a:rPr>
              <a:t>” – O Corpo como interface</a:t>
            </a:r>
            <a:endParaRPr lang="pt-BR" sz="2800" dirty="0">
              <a:solidFill>
                <a:srgbClr val="2E111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O corpo percebido está em constante interface com as “intensidades” e “vibrações” que encontra.</a:t>
            </a:r>
          </a:p>
          <a:p>
            <a:pPr marL="0" indent="0">
              <a:buNone/>
            </a:pPr>
            <a:endParaRPr lang="pt-BR" sz="2000" dirty="0">
              <a:solidFill>
                <a:srgbClr val="2E1110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Diferenciação entre Afeto e Emoção:</a:t>
            </a:r>
          </a:p>
          <a:p>
            <a:pPr marL="685800" lvl="1"/>
            <a:r>
              <a:rPr lang="pt-BR" sz="1800" i="1" dirty="0" smtClean="0">
                <a:solidFill>
                  <a:srgbClr val="2E1110"/>
                </a:solidFill>
              </a:rPr>
              <a:t>Afeto</a:t>
            </a:r>
            <a:r>
              <a:rPr lang="pt-BR" sz="1800" dirty="0" smtClean="0">
                <a:solidFill>
                  <a:srgbClr val="2E1110"/>
                </a:solidFill>
              </a:rPr>
              <a:t>: intensidade “não-qualificada” em interface com o sistema nervoso autônomo do corpo. Sensação.</a:t>
            </a:r>
          </a:p>
          <a:p>
            <a:pPr marL="685800" lvl="1"/>
            <a:r>
              <a:rPr lang="pt-BR" sz="1800" i="1" dirty="0" smtClean="0">
                <a:solidFill>
                  <a:srgbClr val="2E1110"/>
                </a:solidFill>
              </a:rPr>
              <a:t>Emoção</a:t>
            </a:r>
            <a:r>
              <a:rPr lang="pt-BR" sz="1800" dirty="0" smtClean="0">
                <a:solidFill>
                  <a:srgbClr val="2E1110"/>
                </a:solidFill>
              </a:rPr>
              <a:t>: “intensidade qualificada” que é nomeada ou </a:t>
            </a:r>
            <a:r>
              <a:rPr lang="pt-BR" sz="1800" dirty="0" err="1" smtClean="0">
                <a:solidFill>
                  <a:srgbClr val="2E1110"/>
                </a:solidFill>
              </a:rPr>
              <a:t>narrativizada</a:t>
            </a:r>
            <a:r>
              <a:rPr lang="pt-BR" sz="1800" dirty="0" smtClean="0">
                <a:solidFill>
                  <a:srgbClr val="2E1110"/>
                </a:solidFill>
              </a:rPr>
              <a:t> no processo de ‘dar sentido às coisas’.  “medo”, “raiva”, “paixão”...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(</a:t>
            </a:r>
            <a:r>
              <a:rPr lang="pt-BR" sz="2000" dirty="0" err="1" smtClean="0">
                <a:solidFill>
                  <a:srgbClr val="2E1110"/>
                </a:solidFill>
              </a:rPr>
              <a:t>Massumi</a:t>
            </a:r>
            <a:r>
              <a:rPr lang="pt-BR" sz="2000" dirty="0" smtClean="0">
                <a:solidFill>
                  <a:srgbClr val="2E1110"/>
                </a:solidFill>
              </a:rPr>
              <a:t>, 2002 – outros autores fazem distinções diferentes)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>
                <a:solidFill>
                  <a:srgbClr val="2E1110"/>
                </a:solidFill>
              </a:rPr>
              <a:t>[</a:t>
            </a:r>
            <a:r>
              <a:rPr lang="en-US" sz="1200" dirty="0" err="1" smtClean="0">
                <a:solidFill>
                  <a:srgbClr val="2E1110"/>
                </a:solidFill>
              </a:rPr>
              <a:t>Massumi</a:t>
            </a:r>
            <a:r>
              <a:rPr lang="en-US" sz="1200" dirty="0" smtClean="0">
                <a:solidFill>
                  <a:srgbClr val="2E1110"/>
                </a:solidFill>
              </a:rPr>
              <a:t>, B. (2002). </a:t>
            </a:r>
            <a:r>
              <a:rPr lang="en-US" sz="1200" i="1" dirty="0" smtClean="0">
                <a:solidFill>
                  <a:srgbClr val="2E1110"/>
                </a:solidFill>
              </a:rPr>
              <a:t>Parables for the virtual : Movement, affect, sensation. Durham, NC: Duke University Press. ]</a:t>
            </a:r>
          </a:p>
          <a:p>
            <a:pPr marL="0" indent="0">
              <a:buNone/>
            </a:pPr>
            <a:endParaRPr lang="pt-BR" sz="1200" dirty="0">
              <a:solidFill>
                <a:srgbClr val="2E1110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“Dentro dessa ‘fenomenologia’ da percepção,  as tecnologias digitais podem ser vistas como extensões, amplificadoras e transformadoras dos caminhos através dos quais as ‘</a:t>
            </a:r>
            <a:r>
              <a:rPr lang="pt-BR" sz="2000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redobras</a:t>
            </a:r>
            <a:r>
              <a:rPr lang="pt-BR" sz="2000" dirty="0" smtClean="0">
                <a:solidFill>
                  <a:srgbClr val="2E1110"/>
                </a:solidFill>
              </a:rPr>
              <a:t> da matéria’ estão em interface com as ‘dobras da alma’”...</a:t>
            </a:r>
          </a:p>
          <a:p>
            <a:pPr marL="0" indent="0">
              <a:buNone/>
            </a:pPr>
            <a:endParaRPr lang="pt-BR" sz="2000" dirty="0" smtClean="0">
              <a:solidFill>
                <a:srgbClr val="2E111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72816"/>
            <a:ext cx="8208912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rgbClr val="4A1B1A"/>
                </a:solidFill>
              </a:rPr>
              <a:t>Os equipamentos digitais que estruturam a ecologia contemporânea das mídias/tecnologias estão associadas à instantaneidade e à velocidade em termos tanto de acesso aos conteúdos e serviços digitais quanto ao “consumo” destes. </a:t>
            </a:r>
          </a:p>
        </p:txBody>
      </p:sp>
    </p:spTree>
    <p:extLst>
      <p:ext uri="{BB962C8B-B14F-4D97-AF65-F5344CB8AC3E}">
        <p14:creationId xmlns="" xmlns:p14="http://schemas.microsoft.com/office/powerpoint/2010/main" val="3313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5577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err="1" smtClean="0">
                <a:solidFill>
                  <a:srgbClr val="441918"/>
                </a:solidFill>
              </a:rPr>
              <a:t>Hayles</a:t>
            </a:r>
            <a:r>
              <a:rPr lang="pt-BR" sz="2200" dirty="0" smtClean="0">
                <a:solidFill>
                  <a:srgbClr val="441918"/>
                </a:solidFill>
              </a:rPr>
              <a:t> (2007, p.187) destaca que o ambiente contemporâneo de mídia digital parece estar causando “uma mudança entre gerações no estilo cognitivo” na qual</a:t>
            </a:r>
          </a:p>
          <a:p>
            <a:pPr marL="0" indent="0">
              <a:buNone/>
            </a:pPr>
            <a:r>
              <a:rPr lang="pt-BR" sz="1200" dirty="0" smtClean="0"/>
              <a:t> 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rgbClr val="441918"/>
                </a:solidFill>
              </a:rPr>
              <a:t>“</a:t>
            </a:r>
            <a:r>
              <a:rPr lang="pt-BR" sz="2200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atenção profunda</a:t>
            </a:r>
            <a:r>
              <a:rPr lang="pt-BR" sz="2200" dirty="0" smtClean="0">
                <a:solidFill>
                  <a:srgbClr val="441918"/>
                </a:solidFill>
              </a:rPr>
              <a:t>” – a habilidade de concentrar-se sobre um único objeto por um longo tempo, ignorando estímulos externos enquanto concentrado, preferindo um fluxo de informações único e tendo uma alta tolerância para longos tempos de foco” – vem progressivamente sendo substituída pela </a:t>
            </a:r>
          </a:p>
          <a:p>
            <a:pPr marL="0" indent="0">
              <a:buNone/>
            </a:pPr>
            <a:endParaRPr lang="pt-BR" sz="1200" dirty="0" smtClean="0">
              <a:solidFill>
                <a:srgbClr val="441918"/>
              </a:solidFill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rgbClr val="441918"/>
                </a:solidFill>
              </a:rPr>
              <a:t>“</a:t>
            </a:r>
            <a:r>
              <a:rPr lang="pt-BR" sz="2200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 atenção</a:t>
            </a:r>
            <a:r>
              <a:rPr lang="pt-BR" sz="2200" dirty="0" smtClean="0">
                <a:solidFill>
                  <a:srgbClr val="441918"/>
                </a:solidFill>
              </a:rPr>
              <a:t>” – um estilo cognitivo acentuadamente diferente “caracterizado pela rápida mudança de foco entre diferentes tarefas, preferindo múltiplos fluxos de informações, buscando altos níveis de estimulação e tendo uma baixa tolerância ao tédio”. </a:t>
            </a:r>
          </a:p>
          <a:p>
            <a:pPr marL="0" indent="0">
              <a:buNone/>
            </a:pPr>
            <a:endParaRPr lang="pt-BR" sz="1200" dirty="0" smtClean="0">
              <a:solidFill>
                <a:srgbClr val="441918"/>
              </a:solidFill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rgbClr val="441918"/>
                </a:solidFill>
              </a:rPr>
              <a:t>Se, como sugere </a:t>
            </a:r>
            <a:r>
              <a:rPr lang="pt-BR" sz="2200" dirty="0" err="1" smtClean="0">
                <a:solidFill>
                  <a:srgbClr val="441918"/>
                </a:solidFill>
              </a:rPr>
              <a:t>Hayles</a:t>
            </a:r>
            <a:r>
              <a:rPr lang="pt-BR" sz="2200" dirty="0" smtClean="0">
                <a:solidFill>
                  <a:srgbClr val="441918"/>
                </a:solidFill>
              </a:rPr>
              <a:t>, a hiper atenção está se tornando um modo cognitivo dominante, então promover a atenção profunda pode requerer grandes níveis de “mediação”.</a:t>
            </a:r>
            <a:r>
              <a:rPr lang="en-US" sz="2200" dirty="0" smtClean="0">
                <a:solidFill>
                  <a:srgbClr val="441918"/>
                </a:solidFill>
              </a:rPr>
              <a:t> </a:t>
            </a:r>
          </a:p>
          <a:p>
            <a:pPr marL="0" indent="0">
              <a:buNone/>
            </a:pPr>
            <a:endParaRPr lang="en-US" sz="1200" dirty="0" smtClean="0">
              <a:solidFill>
                <a:srgbClr val="441918"/>
              </a:solidFill>
            </a:endParaRPr>
          </a:p>
          <a:p>
            <a:pPr marL="0" indent="0">
              <a:buNone/>
            </a:pPr>
            <a:r>
              <a:rPr lang="en-US" sz="1200" dirty="0" err="1" smtClean="0">
                <a:solidFill>
                  <a:srgbClr val="441918"/>
                </a:solidFill>
              </a:rPr>
              <a:t>Hayles</a:t>
            </a:r>
            <a:r>
              <a:rPr lang="en-US" sz="1200" dirty="0" smtClean="0">
                <a:solidFill>
                  <a:srgbClr val="441918"/>
                </a:solidFill>
              </a:rPr>
              <a:t>, N. K. (2007). Hyper and deep attention: The generational divide in cognitive modes. Profession, 2007(1), 187-199.</a:t>
            </a:r>
            <a:endParaRPr lang="pt-BR" sz="1200" dirty="0" smtClean="0">
              <a:solidFill>
                <a:srgbClr val="44191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i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(Des)dobramento </a:t>
            </a:r>
            <a:r>
              <a:rPr lang="pt-BR" sz="2800" i="1" dirty="0" smtClean="0">
                <a:solidFill>
                  <a:srgbClr val="441918"/>
                </a:solidFill>
              </a:rPr>
              <a:t>do tempo</a:t>
            </a:r>
            <a:endParaRPr lang="pt-BR" sz="2800" i="1" dirty="0">
              <a:solidFill>
                <a:srgbClr val="441918"/>
              </a:solidFill>
            </a:endParaRPr>
          </a:p>
        </p:txBody>
      </p:sp>
      <p:pic>
        <p:nvPicPr>
          <p:cNvPr id="1026" name="Picture 2" descr="http://gallery.me.com/davidclaerbout/100201/ruurlo%20still/web.jpg?ver=1261056126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143750" cy="504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979712" y="630932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2E1110"/>
                </a:solidFill>
              </a:rPr>
              <a:t>David </a:t>
            </a:r>
            <a:r>
              <a:rPr lang="pt-BR" dirty="0" err="1" smtClean="0">
                <a:solidFill>
                  <a:srgbClr val="2E1110"/>
                </a:solidFill>
              </a:rPr>
              <a:t>Claerbout</a:t>
            </a:r>
            <a:r>
              <a:rPr lang="pt-BR" dirty="0" smtClean="0">
                <a:solidFill>
                  <a:srgbClr val="2E1110"/>
                </a:solidFill>
              </a:rPr>
              <a:t>. </a:t>
            </a:r>
            <a:r>
              <a:rPr lang="en-US" sz="1600" dirty="0" smtClean="0">
                <a:hlinkClick r:id="rId3"/>
              </a:rPr>
              <a:t>http://www.youtube.com/watch?v=RWKVx6DFlO0</a:t>
            </a:r>
            <a:r>
              <a:rPr lang="pt-BR" dirty="0" smtClean="0">
                <a:solidFill>
                  <a:srgbClr val="2E111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8826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Artista belga David </a:t>
            </a:r>
            <a:r>
              <a:rPr lang="pt-BR" sz="2000" dirty="0" err="1" smtClean="0">
                <a:solidFill>
                  <a:srgbClr val="2E1110"/>
                </a:solidFill>
              </a:rPr>
              <a:t>Claerbout</a:t>
            </a:r>
            <a:r>
              <a:rPr lang="pt-BR" sz="2000" dirty="0" smtClean="0">
                <a:solidFill>
                  <a:srgbClr val="2E1110"/>
                </a:solidFill>
              </a:rPr>
              <a:t> – limiar entre fotografia e filme.</a:t>
            </a:r>
          </a:p>
          <a:p>
            <a:pPr marL="0" indent="0">
              <a:buNone/>
            </a:pPr>
            <a:endParaRPr lang="pt-BR" sz="1050" dirty="0" smtClean="0"/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“</a:t>
            </a:r>
            <a:r>
              <a:rPr lang="pt-BR" sz="2000" i="1" dirty="0" smtClean="0">
                <a:solidFill>
                  <a:srgbClr val="2E1110"/>
                </a:solidFill>
              </a:rPr>
              <a:t>...O tempo em meu trabalho é um triângulo. Os três aspectos do passado, do presente e do futuro estão juntos. (...) Eu gosto de tentar uni-los sobre uma superfície...</a:t>
            </a:r>
          </a:p>
          <a:p>
            <a:pPr marL="0" indent="0">
              <a:buNone/>
            </a:pPr>
            <a:r>
              <a:rPr lang="pt-BR" sz="2000" i="1" dirty="0" smtClean="0">
                <a:solidFill>
                  <a:srgbClr val="2E1110"/>
                </a:solidFill>
              </a:rPr>
              <a:t>...de um lado aquele período de tempo fechado, de outro, a vida está prosseguindo, e quando os dois se encontram, há uma clara fronteira. </a:t>
            </a:r>
            <a:r>
              <a:rPr lang="pt-BR" sz="2000" dirty="0" smtClean="0">
                <a:solidFill>
                  <a:srgbClr val="2E1110"/>
                </a:solidFill>
              </a:rPr>
              <a:t>” (</a:t>
            </a:r>
            <a:r>
              <a:rPr lang="pt-BR" sz="2000" dirty="0" err="1" smtClean="0">
                <a:solidFill>
                  <a:srgbClr val="2E1110"/>
                </a:solidFill>
              </a:rPr>
              <a:t>Claerbout</a:t>
            </a:r>
            <a:r>
              <a:rPr lang="pt-BR" sz="2000" dirty="0" smtClean="0">
                <a:solidFill>
                  <a:srgbClr val="2E1110"/>
                </a:solidFill>
              </a:rPr>
              <a:t>, 2008, em uma entrevista).</a:t>
            </a:r>
          </a:p>
          <a:p>
            <a:pPr marL="0" indent="0">
              <a:buNone/>
            </a:pPr>
            <a:r>
              <a:rPr lang="pt-BR" sz="1200" dirty="0" smtClean="0">
                <a:hlinkClick r:id="rId2"/>
              </a:rPr>
              <a:t>http://gallery.me.com/davidclaerbout?</a:t>
            </a:r>
            <a:r>
              <a:rPr lang="pt-BR" sz="1200" dirty="0" err="1" smtClean="0">
                <a:hlinkClick r:id="rId2"/>
              </a:rPr>
              <a:t>fullscreen</a:t>
            </a:r>
            <a:r>
              <a:rPr lang="pt-BR" sz="1200" dirty="0" smtClean="0">
                <a:hlinkClick r:id="rId2"/>
              </a:rPr>
              <a:t>#100057&amp;</a:t>
            </a:r>
            <a:r>
              <a:rPr lang="pt-BR" sz="1200" dirty="0" err="1" smtClean="0">
                <a:hlinkClick r:id="rId2"/>
              </a:rPr>
              <a:t>view</a:t>
            </a:r>
            <a:r>
              <a:rPr lang="pt-BR" sz="1200" dirty="0" smtClean="0">
                <a:hlinkClick r:id="rId2"/>
              </a:rPr>
              <a:t>=</a:t>
            </a:r>
            <a:r>
              <a:rPr lang="pt-BR" sz="1200" dirty="0" err="1" smtClean="0">
                <a:hlinkClick r:id="rId2"/>
              </a:rPr>
              <a:t>carouseljs&amp;sel</a:t>
            </a:r>
            <a:r>
              <a:rPr lang="pt-BR" sz="1200" dirty="0" smtClean="0">
                <a:hlinkClick r:id="rId2"/>
              </a:rPr>
              <a:t>=0&amp;</a:t>
            </a:r>
            <a:r>
              <a:rPr lang="pt-BR" sz="1200" dirty="0" err="1" smtClean="0">
                <a:hlinkClick r:id="rId2"/>
              </a:rPr>
              <a:t>fullscreen</a:t>
            </a:r>
            <a:r>
              <a:rPr lang="pt-BR" sz="1200" dirty="0" smtClean="0">
                <a:hlinkClick r:id="rId2"/>
              </a:rPr>
              <a:t>=</a:t>
            </a:r>
            <a:r>
              <a:rPr lang="pt-BR" sz="1200" dirty="0" err="1" smtClean="0">
                <a:hlinkClick r:id="rId2"/>
              </a:rPr>
              <a:t>true&amp;view</a:t>
            </a:r>
            <a:r>
              <a:rPr lang="pt-BR" sz="1200" dirty="0" smtClean="0">
                <a:hlinkClick r:id="rId2"/>
              </a:rPr>
              <a:t>=</a:t>
            </a:r>
            <a:r>
              <a:rPr lang="pt-BR" sz="1200" dirty="0" err="1" smtClean="0">
                <a:hlinkClick r:id="rId2"/>
              </a:rPr>
              <a:t>slideshow</a:t>
            </a:r>
            <a:endParaRPr lang="pt-BR" sz="1200" dirty="0" smtClean="0"/>
          </a:p>
          <a:p>
            <a:pPr marL="0" indent="0">
              <a:buNone/>
            </a:pPr>
            <a:endParaRPr lang="pt-BR" sz="2000" dirty="0">
              <a:solidFill>
                <a:srgbClr val="2E1110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Semelhança com o conceito de </a:t>
            </a:r>
            <a:r>
              <a:rPr lang="pt-BR" sz="2000" i="1" dirty="0" smtClean="0">
                <a:solidFill>
                  <a:srgbClr val="2E1110"/>
                </a:solidFill>
              </a:rPr>
              <a:t>duração</a:t>
            </a:r>
            <a:r>
              <a:rPr lang="pt-BR" sz="2000" dirty="0" smtClean="0">
                <a:solidFill>
                  <a:srgbClr val="2E1110"/>
                </a:solidFill>
              </a:rPr>
              <a:t>, de </a:t>
            </a:r>
            <a:r>
              <a:rPr lang="pt-BR" sz="2000" dirty="0" err="1" smtClean="0">
                <a:solidFill>
                  <a:srgbClr val="2E1110"/>
                </a:solidFill>
              </a:rPr>
              <a:t>Bergson</a:t>
            </a:r>
            <a:r>
              <a:rPr lang="pt-BR" sz="2000" dirty="0" smtClean="0">
                <a:solidFill>
                  <a:srgbClr val="2E1110"/>
                </a:solidFill>
              </a:rPr>
              <a:t>: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2E1110"/>
                </a:solidFill>
              </a:rPr>
              <a:t>“</a:t>
            </a:r>
            <a:r>
              <a:rPr lang="pt-BR" sz="2000" i="1" dirty="0" smtClean="0">
                <a:solidFill>
                  <a:srgbClr val="2E1110"/>
                </a:solidFill>
              </a:rPr>
              <a:t>uma multiplicidade de momentos ligados uns aos outros por uma unidade que os percorre como um fio.”</a:t>
            </a:r>
            <a:endParaRPr lang="pt-BR" sz="2000" dirty="0" smtClean="0">
              <a:solidFill>
                <a:srgbClr val="2E111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i="1" dirty="0" smtClean="0">
                <a:solidFill>
                  <a:srgbClr val="2E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(Des)dobramento </a:t>
            </a:r>
            <a:r>
              <a:rPr lang="pt-BR" sz="2800" i="1" dirty="0" smtClean="0">
                <a:solidFill>
                  <a:srgbClr val="2E1110"/>
                </a:solidFill>
              </a:rPr>
              <a:t>do tempo</a:t>
            </a:r>
            <a:endParaRPr lang="pt-BR" sz="2800" i="1" dirty="0">
              <a:solidFill>
                <a:srgbClr val="2E111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440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1509</Words>
  <Application>Microsoft Office PowerPoint</Application>
  <PresentationFormat>Apresentação na tela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 Teoria da Anêmona  uma exploração das mídias digitais como um fenômeno </vt:lpstr>
      <vt:lpstr>Introdução</vt:lpstr>
      <vt:lpstr>Teoria da Anêmona: percebendo dentro das dobras.</vt:lpstr>
      <vt:lpstr>Teoria da Anêmona: Percebendo dentro das dobras.</vt:lpstr>
      <vt:lpstr>“iBODY” – O Corpo como interface</vt:lpstr>
      <vt:lpstr>Slide 6</vt:lpstr>
      <vt:lpstr>Slide 7</vt:lpstr>
      <vt:lpstr>(Des)dobramento do tempo</vt:lpstr>
      <vt:lpstr>(Des)dobramento do tempo</vt:lpstr>
      <vt:lpstr>Introjetando intensidades afetivas</vt:lpstr>
      <vt:lpstr>Slide 11</vt:lpstr>
      <vt:lpstr>Introjetando intensidades afetivas</vt:lpstr>
      <vt:lpstr>(Des)dobrando o espaço</vt:lpstr>
      <vt:lpstr>(Des)dobrando o espaço</vt:lpstr>
      <vt:lpstr>Envolvendo o corpo</vt:lpstr>
      <vt:lpstr>Envolvendo o corpo</vt:lpstr>
      <vt:lpstr>Dobrando-se e se desdobrando</vt:lpstr>
      <vt:lpstr>Vídeos do texto: </vt:lpstr>
      <vt:lpstr>Helma Sawatsky  visual artist, photographer, graphic designer, musician (folk rock).  www.helmasawatzky.com/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Teoria da Anêmona  Uma Exploração da mídia digital como um fenômeno</dc:title>
  <dc:creator>gabrielle aparecida cardoso</dc:creator>
  <cp:lastModifiedBy>Silvia M.G. Molina</cp:lastModifiedBy>
  <cp:revision>32</cp:revision>
  <dcterms:created xsi:type="dcterms:W3CDTF">2011-11-15T17:40:45Z</dcterms:created>
  <dcterms:modified xsi:type="dcterms:W3CDTF">2013-10-15T23:35:46Z</dcterms:modified>
</cp:coreProperties>
</file>