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2"/>
  </p:notesMasterIdLst>
  <p:handoutMasterIdLst>
    <p:handoutMasterId r:id="rId83"/>
  </p:handoutMasterIdLst>
  <p:sldIdLst>
    <p:sldId id="475" r:id="rId2"/>
    <p:sldId id="340" r:id="rId3"/>
    <p:sldId id="391" r:id="rId4"/>
    <p:sldId id="341" r:id="rId5"/>
    <p:sldId id="401" r:id="rId6"/>
    <p:sldId id="402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411" r:id="rId16"/>
    <p:sldId id="412" r:id="rId17"/>
    <p:sldId id="413" r:id="rId18"/>
    <p:sldId id="414" r:id="rId19"/>
    <p:sldId id="415" r:id="rId20"/>
    <p:sldId id="416" r:id="rId21"/>
    <p:sldId id="417" r:id="rId22"/>
    <p:sldId id="418" r:id="rId23"/>
    <p:sldId id="419" r:id="rId24"/>
    <p:sldId id="420" r:id="rId25"/>
    <p:sldId id="421" r:id="rId26"/>
    <p:sldId id="422" r:id="rId27"/>
    <p:sldId id="423" r:id="rId28"/>
    <p:sldId id="424" r:id="rId29"/>
    <p:sldId id="425" r:id="rId30"/>
    <p:sldId id="426" r:id="rId31"/>
    <p:sldId id="427" r:id="rId32"/>
    <p:sldId id="428" r:id="rId33"/>
    <p:sldId id="429" r:id="rId34"/>
    <p:sldId id="430" r:id="rId35"/>
    <p:sldId id="431" r:id="rId36"/>
    <p:sldId id="432" r:id="rId37"/>
    <p:sldId id="351" r:id="rId38"/>
    <p:sldId id="433" r:id="rId39"/>
    <p:sldId id="434" r:id="rId40"/>
    <p:sldId id="435" r:id="rId41"/>
    <p:sldId id="436" r:id="rId42"/>
    <p:sldId id="437" r:id="rId43"/>
    <p:sldId id="438" r:id="rId44"/>
    <p:sldId id="439" r:id="rId45"/>
    <p:sldId id="440" r:id="rId46"/>
    <p:sldId id="441" r:id="rId47"/>
    <p:sldId id="442" r:id="rId48"/>
    <p:sldId id="352" r:id="rId49"/>
    <p:sldId id="444" r:id="rId50"/>
    <p:sldId id="445" r:id="rId51"/>
    <p:sldId id="446" r:id="rId52"/>
    <p:sldId id="447" r:id="rId53"/>
    <p:sldId id="448" r:id="rId54"/>
    <p:sldId id="449" r:id="rId55"/>
    <p:sldId id="451" r:id="rId56"/>
    <p:sldId id="452" r:id="rId57"/>
    <p:sldId id="453" r:id="rId58"/>
    <p:sldId id="450" r:id="rId59"/>
    <p:sldId id="454" r:id="rId60"/>
    <p:sldId id="455" r:id="rId61"/>
    <p:sldId id="456" r:id="rId62"/>
    <p:sldId id="457" r:id="rId63"/>
    <p:sldId id="458" r:id="rId64"/>
    <p:sldId id="459" r:id="rId65"/>
    <p:sldId id="460" r:id="rId66"/>
    <p:sldId id="461" r:id="rId67"/>
    <p:sldId id="462" r:id="rId68"/>
    <p:sldId id="463" r:id="rId69"/>
    <p:sldId id="464" r:id="rId70"/>
    <p:sldId id="469" r:id="rId71"/>
    <p:sldId id="470" r:id="rId72"/>
    <p:sldId id="471" r:id="rId73"/>
    <p:sldId id="472" r:id="rId74"/>
    <p:sldId id="393" r:id="rId75"/>
    <p:sldId id="465" r:id="rId76"/>
    <p:sldId id="466" r:id="rId77"/>
    <p:sldId id="395" r:id="rId78"/>
    <p:sldId id="473" r:id="rId79"/>
    <p:sldId id="319" r:id="rId80"/>
    <p:sldId id="474" r:id="rId81"/>
  </p:sldIdLst>
  <p:sldSz cx="9144000" cy="6858000" type="screen4x3"/>
  <p:notesSz cx="6858000" cy="954405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00000"/>
    <a:srgbClr val="A50021"/>
    <a:srgbClr val="C95803"/>
    <a:srgbClr val="C48108"/>
    <a:srgbClr val="A46628"/>
    <a:srgbClr val="CC3300"/>
    <a:srgbClr val="FFCC66"/>
    <a:srgbClr val="FF3300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24" autoAdjust="0"/>
    <p:restoredTop sz="97869" autoAdjust="0"/>
  </p:normalViewPr>
  <p:slideViewPr>
    <p:cSldViewPr>
      <p:cViewPr>
        <p:scale>
          <a:sx n="66" d="100"/>
          <a:sy n="66" d="100"/>
        </p:scale>
        <p:origin x="-143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notesViewPr>
    <p:cSldViewPr>
      <p:cViewPr varScale="1">
        <p:scale>
          <a:sx n="48" d="100"/>
          <a:sy n="48" d="100"/>
        </p:scale>
        <p:origin x="-2934" y="-102"/>
      </p:cViewPr>
      <p:guideLst>
        <p:guide orient="horz" pos="3006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58E4E0-771B-46B7-9488-A8FA7D6236A8}" type="doc">
      <dgm:prSet loTypeId="urn:microsoft.com/office/officeart/2005/8/layout/pyramid1" loCatId="pyramid" qsTypeId="urn:microsoft.com/office/officeart/2005/8/quickstyle/simple2" qsCatId="simple" csTypeId="urn:microsoft.com/office/officeart/2005/8/colors/accent0_3" csCatId="mainScheme" phldr="1"/>
      <dgm:spPr/>
    </dgm:pt>
    <dgm:pt modelId="{15BB68AA-3BC3-45E8-872F-F7A1064D8E90}">
      <dgm:prSet phldrT="[Texto]" custT="1"/>
      <dgm:spPr/>
      <dgm:t>
        <a:bodyPr anchor="b"/>
        <a:lstStyle/>
        <a:p>
          <a:r>
            <a:rPr lang="pt-BR" sz="3200" dirty="0" smtClean="0">
              <a:solidFill>
                <a:srgbClr val="FFFF00"/>
              </a:solidFill>
            </a:rPr>
            <a:t>Peixes</a:t>
          </a:r>
          <a:endParaRPr lang="pt-BR" sz="3200" dirty="0">
            <a:solidFill>
              <a:srgbClr val="FFFF00"/>
            </a:solidFill>
          </a:endParaRPr>
        </a:p>
      </dgm:t>
    </dgm:pt>
    <dgm:pt modelId="{2D7E89A7-4461-46A2-A89C-04A4F643CA50}" type="parTrans" cxnId="{DAAB8E01-E623-4F67-B503-507B390079F0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D73C7970-7209-4137-BA0F-4818133799D9}" type="sibTrans" cxnId="{DAAB8E01-E623-4F67-B503-507B390079F0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E99E7366-6C5C-4AE4-AECA-CC681FF48C4F}">
      <dgm:prSet phldrT="[Texto]" custT="1"/>
      <dgm:spPr/>
      <dgm:t>
        <a:bodyPr anchor="b"/>
        <a:lstStyle/>
        <a:p>
          <a:r>
            <a:rPr lang="pt-BR" sz="3200" dirty="0" smtClean="0">
              <a:solidFill>
                <a:srgbClr val="FFFF00"/>
              </a:solidFill>
            </a:rPr>
            <a:t>Crustáceos</a:t>
          </a:r>
          <a:endParaRPr lang="pt-BR" sz="3200" dirty="0">
            <a:solidFill>
              <a:srgbClr val="FFFF00"/>
            </a:solidFill>
          </a:endParaRPr>
        </a:p>
      </dgm:t>
    </dgm:pt>
    <dgm:pt modelId="{FB45BC35-94F4-414F-B40A-FC042374BADB}" type="parTrans" cxnId="{53ADF699-1A3A-4FEF-AAF0-45800655C23C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76FBE651-E57C-424F-AE8E-A60054D204AF}" type="sibTrans" cxnId="{53ADF699-1A3A-4FEF-AAF0-45800655C23C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C70AA6DA-11CA-4F48-BF20-1E5461AF6E19}">
      <dgm:prSet phldrT="[Texto]" custT="1"/>
      <dgm:spPr/>
      <dgm:t>
        <a:bodyPr anchor="b"/>
        <a:lstStyle/>
        <a:p>
          <a:r>
            <a:rPr lang="pt-BR" sz="3200" dirty="0" smtClean="0">
              <a:solidFill>
                <a:srgbClr val="FFFF00"/>
              </a:solidFill>
            </a:rPr>
            <a:t>Algas</a:t>
          </a:r>
          <a:endParaRPr lang="pt-BR" sz="3200" dirty="0">
            <a:solidFill>
              <a:srgbClr val="FFFF00"/>
            </a:solidFill>
          </a:endParaRPr>
        </a:p>
      </dgm:t>
    </dgm:pt>
    <dgm:pt modelId="{E53DD278-ED1A-4530-9ECB-8247E93F59DF}" type="parTrans" cxnId="{AFBD7AE1-92DE-4821-9650-E40B1A48E8D7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DAF47B83-49B4-4D34-BA75-C96C98EE42C7}" type="sibTrans" cxnId="{AFBD7AE1-92DE-4821-9650-E40B1A48E8D7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370826F1-6414-44E0-807F-A7A8DEF5EA7A}" type="pres">
      <dgm:prSet presAssocID="{B258E4E0-771B-46B7-9488-A8FA7D6236A8}" presName="Name0" presStyleCnt="0">
        <dgm:presLayoutVars>
          <dgm:dir/>
          <dgm:animLvl val="lvl"/>
          <dgm:resizeHandles val="exact"/>
        </dgm:presLayoutVars>
      </dgm:prSet>
      <dgm:spPr/>
    </dgm:pt>
    <dgm:pt modelId="{6145507E-FDCB-46A6-BDCF-45A9DDCF4895}" type="pres">
      <dgm:prSet presAssocID="{15BB68AA-3BC3-45E8-872F-F7A1064D8E90}" presName="Name8" presStyleCnt="0"/>
      <dgm:spPr/>
    </dgm:pt>
    <dgm:pt modelId="{A8B31655-851D-4EC1-8FDE-2E1649A1AC10}" type="pres">
      <dgm:prSet presAssocID="{15BB68AA-3BC3-45E8-872F-F7A1064D8E90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C265921-2D36-49E4-8857-F2CFCAF9CD7B}" type="pres">
      <dgm:prSet presAssocID="{15BB68AA-3BC3-45E8-872F-F7A1064D8E9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7945D5A-3299-45AA-B422-FAD3A41E79A3}" type="pres">
      <dgm:prSet presAssocID="{E99E7366-6C5C-4AE4-AECA-CC681FF48C4F}" presName="Name8" presStyleCnt="0"/>
      <dgm:spPr/>
    </dgm:pt>
    <dgm:pt modelId="{2B66EB1B-1BE8-45B3-8958-78AAC73B9374}" type="pres">
      <dgm:prSet presAssocID="{E99E7366-6C5C-4AE4-AECA-CC681FF48C4F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62D349-52F7-4532-BC8E-3128FD4591E8}" type="pres">
      <dgm:prSet presAssocID="{E99E7366-6C5C-4AE4-AECA-CC681FF48C4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0752F2B-E199-42EF-9D49-607FA6E50C63}" type="pres">
      <dgm:prSet presAssocID="{C70AA6DA-11CA-4F48-BF20-1E5461AF6E19}" presName="Name8" presStyleCnt="0"/>
      <dgm:spPr/>
    </dgm:pt>
    <dgm:pt modelId="{C56AF696-0238-4B20-B75D-4DF5A3C26B64}" type="pres">
      <dgm:prSet presAssocID="{C70AA6DA-11CA-4F48-BF20-1E5461AF6E19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CE1B614-B86C-4409-BF36-DFFDC9513840}" type="pres">
      <dgm:prSet presAssocID="{C70AA6DA-11CA-4F48-BF20-1E5461AF6E1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FBD7AE1-92DE-4821-9650-E40B1A48E8D7}" srcId="{B258E4E0-771B-46B7-9488-A8FA7D6236A8}" destId="{C70AA6DA-11CA-4F48-BF20-1E5461AF6E19}" srcOrd="2" destOrd="0" parTransId="{E53DD278-ED1A-4530-9ECB-8247E93F59DF}" sibTransId="{DAF47B83-49B4-4D34-BA75-C96C98EE42C7}"/>
    <dgm:cxn modelId="{F85C7AD2-F34E-4E86-98B5-7AB2BF56B682}" type="presOf" srcId="{E99E7366-6C5C-4AE4-AECA-CC681FF48C4F}" destId="{2B66EB1B-1BE8-45B3-8958-78AAC73B9374}" srcOrd="0" destOrd="0" presId="urn:microsoft.com/office/officeart/2005/8/layout/pyramid1"/>
    <dgm:cxn modelId="{DAAB8E01-E623-4F67-B503-507B390079F0}" srcId="{B258E4E0-771B-46B7-9488-A8FA7D6236A8}" destId="{15BB68AA-3BC3-45E8-872F-F7A1064D8E90}" srcOrd="0" destOrd="0" parTransId="{2D7E89A7-4461-46A2-A89C-04A4F643CA50}" sibTransId="{D73C7970-7209-4137-BA0F-4818133799D9}"/>
    <dgm:cxn modelId="{D9AE571C-C0E0-4718-A268-8EF57DC7F2EA}" type="presOf" srcId="{E99E7366-6C5C-4AE4-AECA-CC681FF48C4F}" destId="{B862D349-52F7-4532-BC8E-3128FD4591E8}" srcOrd="1" destOrd="0" presId="urn:microsoft.com/office/officeart/2005/8/layout/pyramid1"/>
    <dgm:cxn modelId="{0587D1C2-94F7-4459-A0BA-3E6457E51569}" type="presOf" srcId="{C70AA6DA-11CA-4F48-BF20-1E5461AF6E19}" destId="{C56AF696-0238-4B20-B75D-4DF5A3C26B64}" srcOrd="0" destOrd="0" presId="urn:microsoft.com/office/officeart/2005/8/layout/pyramid1"/>
    <dgm:cxn modelId="{DC72CB8C-9761-4759-95B8-BB5428257EDA}" type="presOf" srcId="{C70AA6DA-11CA-4F48-BF20-1E5461AF6E19}" destId="{1CE1B614-B86C-4409-BF36-DFFDC9513840}" srcOrd="1" destOrd="0" presId="urn:microsoft.com/office/officeart/2005/8/layout/pyramid1"/>
    <dgm:cxn modelId="{8C2853CC-3C22-454B-9192-02DA5DE5C183}" type="presOf" srcId="{B258E4E0-771B-46B7-9488-A8FA7D6236A8}" destId="{370826F1-6414-44E0-807F-A7A8DEF5EA7A}" srcOrd="0" destOrd="0" presId="urn:microsoft.com/office/officeart/2005/8/layout/pyramid1"/>
    <dgm:cxn modelId="{3E418183-3C4E-4EB7-A649-80DE4EB5A634}" type="presOf" srcId="{15BB68AA-3BC3-45E8-872F-F7A1064D8E90}" destId="{A8B31655-851D-4EC1-8FDE-2E1649A1AC10}" srcOrd="0" destOrd="0" presId="urn:microsoft.com/office/officeart/2005/8/layout/pyramid1"/>
    <dgm:cxn modelId="{FBBFEAB6-667F-4110-8EF2-2FA8FB6F7629}" type="presOf" srcId="{15BB68AA-3BC3-45E8-872F-F7A1064D8E90}" destId="{3C265921-2D36-49E4-8857-F2CFCAF9CD7B}" srcOrd="1" destOrd="0" presId="urn:microsoft.com/office/officeart/2005/8/layout/pyramid1"/>
    <dgm:cxn modelId="{53ADF699-1A3A-4FEF-AAF0-45800655C23C}" srcId="{B258E4E0-771B-46B7-9488-A8FA7D6236A8}" destId="{E99E7366-6C5C-4AE4-AECA-CC681FF48C4F}" srcOrd="1" destOrd="0" parTransId="{FB45BC35-94F4-414F-B40A-FC042374BADB}" sibTransId="{76FBE651-E57C-424F-AE8E-A60054D204AF}"/>
    <dgm:cxn modelId="{46CE3D36-9101-434B-87F1-A9355762DFEB}" type="presParOf" srcId="{370826F1-6414-44E0-807F-A7A8DEF5EA7A}" destId="{6145507E-FDCB-46A6-BDCF-45A9DDCF4895}" srcOrd="0" destOrd="0" presId="urn:microsoft.com/office/officeart/2005/8/layout/pyramid1"/>
    <dgm:cxn modelId="{74C27B9D-7CE8-4054-B4A3-141398D7530C}" type="presParOf" srcId="{6145507E-FDCB-46A6-BDCF-45A9DDCF4895}" destId="{A8B31655-851D-4EC1-8FDE-2E1649A1AC10}" srcOrd="0" destOrd="0" presId="urn:microsoft.com/office/officeart/2005/8/layout/pyramid1"/>
    <dgm:cxn modelId="{4C3DDDB7-2DF4-491B-A05E-69ED51175ACC}" type="presParOf" srcId="{6145507E-FDCB-46A6-BDCF-45A9DDCF4895}" destId="{3C265921-2D36-49E4-8857-F2CFCAF9CD7B}" srcOrd="1" destOrd="0" presId="urn:microsoft.com/office/officeart/2005/8/layout/pyramid1"/>
    <dgm:cxn modelId="{33E759DC-2B63-40B1-B9AC-CD103138A44F}" type="presParOf" srcId="{370826F1-6414-44E0-807F-A7A8DEF5EA7A}" destId="{67945D5A-3299-45AA-B422-FAD3A41E79A3}" srcOrd="1" destOrd="0" presId="urn:microsoft.com/office/officeart/2005/8/layout/pyramid1"/>
    <dgm:cxn modelId="{EC3F7D2F-8D40-48EB-95EC-8C7424AAE5F7}" type="presParOf" srcId="{67945D5A-3299-45AA-B422-FAD3A41E79A3}" destId="{2B66EB1B-1BE8-45B3-8958-78AAC73B9374}" srcOrd="0" destOrd="0" presId="urn:microsoft.com/office/officeart/2005/8/layout/pyramid1"/>
    <dgm:cxn modelId="{1E736197-0EF6-4997-853D-05D330AE1D3B}" type="presParOf" srcId="{67945D5A-3299-45AA-B422-FAD3A41E79A3}" destId="{B862D349-52F7-4532-BC8E-3128FD4591E8}" srcOrd="1" destOrd="0" presId="urn:microsoft.com/office/officeart/2005/8/layout/pyramid1"/>
    <dgm:cxn modelId="{7DA32B05-7159-4D7C-9CA3-59618EAB674C}" type="presParOf" srcId="{370826F1-6414-44E0-807F-A7A8DEF5EA7A}" destId="{F0752F2B-E199-42EF-9D49-607FA6E50C63}" srcOrd="2" destOrd="0" presId="urn:microsoft.com/office/officeart/2005/8/layout/pyramid1"/>
    <dgm:cxn modelId="{D2568FA2-8440-4A8B-9BB7-88E33284DF44}" type="presParOf" srcId="{F0752F2B-E199-42EF-9D49-607FA6E50C63}" destId="{C56AF696-0238-4B20-B75D-4DF5A3C26B64}" srcOrd="0" destOrd="0" presId="urn:microsoft.com/office/officeart/2005/8/layout/pyramid1"/>
    <dgm:cxn modelId="{7290DF02-7D4A-4069-9B6C-71431C0AAE63}" type="presParOf" srcId="{F0752F2B-E199-42EF-9D49-607FA6E50C63}" destId="{1CE1B614-B86C-4409-BF36-DFFDC9513840}" srcOrd="1" destOrd="0" presId="urn:microsoft.com/office/officeart/2005/8/layout/pyramid1"/>
  </dgm:cxnLst>
  <dgm:bg/>
  <dgm:whole/>
  <dgm:extLst>
    <a:ext uri="{C62137D5-CB1D-491B-B009-E17868A290BF}">
      <dgm14:recolorImg xmlns="" xmlns:dgm14="http://schemas.microsoft.com/office/drawing/2010/diagram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B31655-851D-4EC1-8FDE-2E1649A1AC10}">
      <dsp:nvSpPr>
        <dsp:cNvPr id="0" name=""/>
        <dsp:cNvSpPr/>
      </dsp:nvSpPr>
      <dsp:spPr>
        <a:xfrm>
          <a:off x="2160240" y="0"/>
          <a:ext cx="2160240" cy="1220602"/>
        </a:xfrm>
        <a:prstGeom prst="trapezoid">
          <a:avLst>
            <a:gd name="adj" fmla="val 88491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>
              <a:solidFill>
                <a:srgbClr val="FFFF00"/>
              </a:solidFill>
            </a:rPr>
            <a:t>Peixes</a:t>
          </a:r>
          <a:endParaRPr lang="pt-BR" sz="3200" kern="1200" dirty="0">
            <a:solidFill>
              <a:srgbClr val="FFFF00"/>
            </a:solidFill>
          </a:endParaRPr>
        </a:p>
      </dsp:txBody>
      <dsp:txXfrm>
        <a:off x="2160240" y="0"/>
        <a:ext cx="2160240" cy="1220602"/>
      </dsp:txXfrm>
    </dsp:sp>
    <dsp:sp modelId="{2B66EB1B-1BE8-45B3-8958-78AAC73B9374}">
      <dsp:nvSpPr>
        <dsp:cNvPr id="0" name=""/>
        <dsp:cNvSpPr/>
      </dsp:nvSpPr>
      <dsp:spPr>
        <a:xfrm>
          <a:off x="1080119" y="1220602"/>
          <a:ext cx="4320480" cy="1220602"/>
        </a:xfrm>
        <a:prstGeom prst="trapezoid">
          <a:avLst>
            <a:gd name="adj" fmla="val 88491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>
              <a:solidFill>
                <a:srgbClr val="FFFF00"/>
              </a:solidFill>
            </a:rPr>
            <a:t>Crustáceos</a:t>
          </a:r>
          <a:endParaRPr lang="pt-BR" sz="3200" kern="1200" dirty="0">
            <a:solidFill>
              <a:srgbClr val="FFFF00"/>
            </a:solidFill>
          </a:endParaRPr>
        </a:p>
      </dsp:txBody>
      <dsp:txXfrm>
        <a:off x="1836203" y="1220602"/>
        <a:ext cx="2808312" cy="1220602"/>
      </dsp:txXfrm>
    </dsp:sp>
    <dsp:sp modelId="{C56AF696-0238-4B20-B75D-4DF5A3C26B64}">
      <dsp:nvSpPr>
        <dsp:cNvPr id="0" name=""/>
        <dsp:cNvSpPr/>
      </dsp:nvSpPr>
      <dsp:spPr>
        <a:xfrm>
          <a:off x="0" y="2441205"/>
          <a:ext cx="6480720" cy="1220602"/>
        </a:xfrm>
        <a:prstGeom prst="trapezoid">
          <a:avLst>
            <a:gd name="adj" fmla="val 88491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>
              <a:solidFill>
                <a:srgbClr val="FFFF00"/>
              </a:solidFill>
            </a:rPr>
            <a:t>Algas</a:t>
          </a:r>
          <a:endParaRPr lang="pt-BR" sz="3200" kern="1200" dirty="0">
            <a:solidFill>
              <a:srgbClr val="FFFF00"/>
            </a:solidFill>
          </a:endParaRPr>
        </a:p>
      </dsp:txBody>
      <dsp:txXfrm>
        <a:off x="1134125" y="2441205"/>
        <a:ext cx="4212468" cy="1220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64625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064625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26F81E5-278D-4F38-AB65-0CC615C5EF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1012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7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77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F6655-E252-4EC2-B6D9-323665EA8411}" type="datetimeFigureOut">
              <a:rPr lang="pt-BR" smtClean="0"/>
              <a:pPr/>
              <a:t>29/10/2013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5963"/>
            <a:ext cx="4768850" cy="3578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533900"/>
            <a:ext cx="5486400" cy="4294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064625"/>
            <a:ext cx="2971800" cy="477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064625"/>
            <a:ext cx="2971800" cy="477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238E5-9543-4F40-852E-111486928FF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13352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339A2A-530F-4D34-A90F-FFF3C0ABDB87}" type="slidenum">
              <a:rPr lang="pt-BR" i="0" smtClean="0"/>
              <a:pPr eaLnBrk="1" hangingPunct="1"/>
              <a:t>37</a:t>
            </a:fld>
            <a:endParaRPr lang="pt-BR" i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6B08AA-608D-43B4-8907-4C387B1FD2AF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500B3-4142-44D6-92C6-F26D6E18D82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DB153-FCAF-4A99-A098-6D98FF487B7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80A81C-E114-4945-9D1B-8F34611329E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163CBC-77E9-48D5-9801-883BB0F07E0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D14F8-750D-4266-A349-B59BB708DCF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C0EE0-B53E-4914-AECF-A039BF927FF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C1014A-A376-4D85-A043-AFDB165C310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21038-9CA5-49E7-8778-4B5B23DE85F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5CEB55-90F0-41F3-80D8-39A4ECB45E6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145A739F-F12D-4746-91A2-1ADFA2BB61A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AB118C1-E628-4E12-9B28-AA940D3B44B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85256" y="908720"/>
            <a:ext cx="8391200" cy="1828800"/>
          </a:xfrm>
          <a:prstGeom prst="rect">
            <a:avLst/>
          </a:prstGeom>
          <a:ln>
            <a:noFill/>
          </a:ln>
          <a:extLst/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4000" i="1" dirty="0" smtClean="0">
                <a:solidFill>
                  <a:srgbClr val="FFC000"/>
                </a:solidFill>
              </a:rPr>
              <a:t/>
            </a:r>
            <a:br>
              <a:rPr lang="pt-BR" sz="4000" i="1" dirty="0" smtClean="0">
                <a:solidFill>
                  <a:srgbClr val="FFC000"/>
                </a:solidFill>
              </a:rPr>
            </a:br>
            <a:r>
              <a:rPr lang="pt-BR" sz="4000" i="1" dirty="0" smtClean="0">
                <a:solidFill>
                  <a:srgbClr val="FFC000"/>
                </a:solidFill>
              </a:rPr>
              <a:t/>
            </a:r>
            <a:br>
              <a:rPr lang="pt-BR" sz="4000" i="1" dirty="0" smtClean="0">
                <a:solidFill>
                  <a:srgbClr val="FFC000"/>
                </a:solidFill>
              </a:rPr>
            </a:br>
            <a:r>
              <a:rPr lang="pt-BR" sz="4000" i="1" dirty="0" smtClean="0">
                <a:solidFill>
                  <a:srgbClr val="FFC000"/>
                </a:solidFill>
              </a:rPr>
              <a:t/>
            </a:r>
            <a:br>
              <a:rPr lang="pt-BR" sz="4000" i="1" dirty="0" smtClean="0">
                <a:solidFill>
                  <a:srgbClr val="FFC000"/>
                </a:solidFill>
              </a:rPr>
            </a:br>
            <a:r>
              <a:rPr lang="pt-BR" sz="2500" i="1" dirty="0" smtClean="0">
                <a:solidFill>
                  <a:srgbClr val="FFFF00"/>
                </a:solidFill>
                <a:latin typeface="Calibri" pitchFamily="34" charset="0"/>
              </a:rPr>
              <a:t>LGN - 478 e 479 Genética e Questões Socioambientais</a:t>
            </a:r>
            <a:r>
              <a:rPr lang="pt-BR" sz="2400" i="1" dirty="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pt-BR" sz="2400" i="1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pt-BR" sz="1800" i="1" dirty="0" smtClean="0">
                <a:solidFill>
                  <a:srgbClr val="FFC000"/>
                </a:solidFill>
                <a:latin typeface="Calibri" pitchFamily="34" charset="0"/>
              </a:rPr>
              <a:t>Universidade de São Paulo</a:t>
            </a:r>
            <a:br>
              <a:rPr lang="pt-BR" sz="1800" i="1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pt-BR" sz="1800" i="1" dirty="0" smtClean="0">
                <a:solidFill>
                  <a:srgbClr val="FFC000"/>
                </a:solidFill>
                <a:latin typeface="Calibri" pitchFamily="34" charset="0"/>
              </a:rPr>
              <a:t>Escola Superior de Agricultura "Luiz de Queiroz”</a:t>
            </a:r>
            <a:br>
              <a:rPr lang="pt-BR" sz="1800" i="1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pt-BR" sz="1800" i="1" dirty="0" smtClean="0">
                <a:solidFill>
                  <a:srgbClr val="FFC000"/>
                </a:solidFill>
                <a:latin typeface="Calibri" pitchFamily="34" charset="0"/>
              </a:rPr>
              <a:t>Departamento de Genética 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822325" y="2828925"/>
            <a:ext cx="7853363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>
              <a:defRPr/>
            </a:pPr>
            <a:endParaRPr lang="pt-BR" sz="2000" b="1" dirty="0" smtClean="0"/>
          </a:p>
          <a:p>
            <a:pPr marR="0">
              <a:defRPr/>
            </a:pPr>
            <a:r>
              <a:rPr lang="pt-BR" sz="1800" dirty="0" err="1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Profa</a:t>
            </a: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. Dra. Silvia Maria Guerra Molina</a:t>
            </a:r>
          </a:p>
          <a:p>
            <a:pPr marR="0"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Estagiária PAE (2013): Patrícia </a:t>
            </a:r>
            <a:r>
              <a:rPr lang="pt-BR" sz="1800" dirty="0" err="1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Canholi</a:t>
            </a: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</a:p>
          <a:p>
            <a:pPr marR="0">
              <a:defRPr/>
            </a:pPr>
            <a:r>
              <a:rPr lang="pt-BR" sz="180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Monitor </a:t>
            </a: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PEEG (2013): Ian </a:t>
            </a:r>
            <a:r>
              <a:rPr lang="pt-BR" sz="1800" dirty="0" err="1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Mikael</a:t>
            </a: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 Paiva</a:t>
            </a:r>
          </a:p>
          <a:p>
            <a:pPr marR="0"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Anteriores: Paulo R. A. </a:t>
            </a:r>
            <a:r>
              <a:rPr lang="pt-BR" sz="1800" dirty="0" err="1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Berni</a:t>
            </a: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, Carolina F. </a:t>
            </a:r>
            <a:r>
              <a:rPr lang="pt-BR" sz="1800" dirty="0" err="1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Carcaioli</a:t>
            </a: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, Fel</a:t>
            </a:r>
            <a:r>
              <a:rPr lang="en-US" sz="1800" dirty="0" err="1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ipe</a:t>
            </a:r>
            <a:r>
              <a:rPr lang="en-US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 C. B.</a:t>
            </a: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 Cavalcanti</a:t>
            </a:r>
          </a:p>
        </p:txBody>
      </p:sp>
      <p:pic>
        <p:nvPicPr>
          <p:cNvPr id="9220" name="Picture 34" descr="logo_ESALQ_2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7988" y="5445125"/>
            <a:ext cx="81597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924300" y="6207125"/>
            <a:ext cx="1439863" cy="647700"/>
          </a:xfrm>
          <a:prstGeom prst="rect">
            <a:avLst/>
          </a:prstGeom>
        </p:spPr>
        <p:txBody>
          <a:bodyPr lIns="0" rIns="18288"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00"/>
              </a:buClr>
              <a:buSzPct val="95000"/>
              <a:buFont typeface="Wingdings 2" pitchFamily="18" charset="2"/>
              <a:buNone/>
              <a:defRPr/>
            </a:pPr>
            <a:r>
              <a:rPr lang="pt-BR" sz="160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Piracicaba</a:t>
            </a:r>
            <a:br>
              <a:rPr lang="pt-BR" sz="160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pt-BR" sz="160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2013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6875463" y="4508500"/>
            <a:ext cx="1796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Lucida Sans"/>
              </a:rPr>
              <a:t>-</a:t>
            </a:r>
            <a:r>
              <a:rPr lang="pt-BR" sz="2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 AULA </a:t>
            </a:r>
            <a:r>
              <a:rPr lang="pt-BR" sz="2400" b="1" dirty="0" smtClean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10</a:t>
            </a:r>
            <a:r>
              <a:rPr lang="pt-BR" sz="2400" b="1" dirty="0" smtClean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Lucida Sans"/>
              </a:rPr>
              <a:t> </a:t>
            </a:r>
            <a:r>
              <a:rPr lang="pt-BR" sz="2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Lucida Sans"/>
              </a:rPr>
              <a:t>-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ECOTOXICOLOGIA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2193826"/>
            <a:ext cx="83590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Ramo da toxicologia que se refere ao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estudo dos efeitos tóxicos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causados pelos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poluentes naturais e sintéticos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sobre os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constituintes dos ecossistemas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animais (incluindo humanos), vegetais, ou microbianos, em  um contexto integral. 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ciência que estuda o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efeito nocivo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produzido por agentes químicos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sobre os ecossistemas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1923667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400" y="2193826"/>
            <a:ext cx="83590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ecotoxicologia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estuda de forma qualitativa e quantitativa os efeitos adversos das substâncias químicas, considerando suas inter-relações no ecossistema e a atuação nos organismos. </a:t>
            </a: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Visa assegurar as condições naturais de vida nos ecossistemas prevenindo a degradação ambiental em todos os níveis.</a:t>
            </a:r>
          </a:p>
        </p:txBody>
      </p:sp>
    </p:spTree>
    <p:extLst>
      <p:ext uri="{BB962C8B-B14F-4D97-AF65-F5344CB8AC3E}">
        <p14:creationId xmlns="" xmlns:p14="http://schemas.microsoft.com/office/powerpoint/2010/main" val="5366110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400" y="1268760"/>
            <a:ext cx="83590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Os estudos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ecotoxicológicos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constituem-se em importantes ferramentas para o monitoramento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ambiental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Subsídios para estudos paralelos em habitats menos afetados.</a:t>
            </a: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Avaliação de danos e identificação das causas de impactos.</a:t>
            </a: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Entendimento das relações  entre poluição e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consequências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biológicas.</a:t>
            </a:r>
          </a:p>
        </p:txBody>
      </p:sp>
    </p:spTree>
    <p:extLst>
      <p:ext uri="{BB962C8B-B14F-4D97-AF65-F5344CB8AC3E}">
        <p14:creationId xmlns="" xmlns:p14="http://schemas.microsoft.com/office/powerpoint/2010/main" val="15633054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ECOTOXICOLOGIA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1909276"/>
            <a:ext cx="83590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Pesquisas que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abordam:</a:t>
            </a: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degradação ambiental e saúde pública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contaminação do solo e sedimento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qualidade da água e efluentes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controle de substâncias químicas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gestão de risco ecológico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biomarcadores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genotoxicidade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bioacumulação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biodisponibilidade</a:t>
            </a:r>
          </a:p>
        </p:txBody>
      </p:sp>
    </p:spTree>
    <p:extLst>
      <p:ext uri="{BB962C8B-B14F-4D97-AF65-F5344CB8AC3E}">
        <p14:creationId xmlns="" xmlns:p14="http://schemas.microsoft.com/office/powerpoint/2010/main" val="25411422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9384" y="1231587"/>
            <a:ext cx="83590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600" b="1" u="sng" dirty="0" smtClean="0">
                <a:latin typeface="Calibri" pitchFamily="34" charset="0"/>
                <a:cs typeface="Calibri" pitchFamily="34" charset="0"/>
              </a:rPr>
              <a:t>Bioacumulação</a:t>
            </a:r>
            <a:r>
              <a:rPr lang="pt-BR" sz="2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é o processo no qual os organismos (inclusive humanos) podem adquirir contaminantes mais rapidamente do que seus corpos podem eliminá-los. </a:t>
            </a:r>
            <a:endParaRPr lang="pt-BR" sz="2600" dirty="0" smtClean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</a:rPr>
              <a:t>	(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Ex:) Como muitos contaminantes ambientais, o mercúrio sofre </a:t>
            </a:r>
            <a:r>
              <a:rPr lang="pt-BR" sz="2600" dirty="0" smtClean="0">
                <a:latin typeface="Calibri" pitchFamily="34" charset="0"/>
                <a:cs typeface="Calibri" pitchFamily="34" charset="0"/>
              </a:rPr>
              <a:t>bioacumulação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. </a:t>
            </a:r>
            <a:endParaRPr lang="pt-BR" sz="26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6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</a:rPr>
              <a:t>Se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por um determinado período um organismo não ingerir mercúrio, a taxa do metal em seu organismo declinará. </a:t>
            </a:r>
            <a:endParaRPr lang="pt-BR" sz="26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</a:rPr>
              <a:t>Entretanto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, se o organismo ingerir mercúrio continuamente, sua taxa de mercúrio pode atingir níveis tóxicos.</a:t>
            </a:r>
          </a:p>
        </p:txBody>
      </p:sp>
    </p:spTree>
    <p:extLst>
      <p:ext uri="{BB962C8B-B14F-4D97-AF65-F5344CB8AC3E}">
        <p14:creationId xmlns="" xmlns:p14="http://schemas.microsoft.com/office/powerpoint/2010/main" val="4440240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9384" y="1231587"/>
            <a:ext cx="83590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800" b="1" u="sng" dirty="0" err="1">
                <a:latin typeface="Calibri" pitchFamily="34" charset="0"/>
                <a:cs typeface="Calibri" pitchFamily="34" charset="0"/>
              </a:rPr>
              <a:t>Biomagnificação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é o aumento na concentração de um contaminante a cada nível da cadeia alimentar. 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C000"/>
              </a:buClr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Esse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fenômeno ocorre porque a fonte de alimento para organismos de um nível superior na cadeia alimentar é progressivamente mais concentrada, aumentando assim a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bio-acumulação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no topo da cadeia alimentar.</a:t>
            </a:r>
          </a:p>
        </p:txBody>
      </p:sp>
    </p:spTree>
    <p:extLst>
      <p:ext uri="{BB962C8B-B14F-4D97-AF65-F5344CB8AC3E}">
        <p14:creationId xmlns="" xmlns:p14="http://schemas.microsoft.com/office/powerpoint/2010/main" val="22148194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251520" y="548680"/>
            <a:ext cx="8784976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POR RESÍDUOS DE </a:t>
            </a:r>
            <a: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</a:t>
            </a:r>
            <a:endParaRPr lang="pt-BR" sz="32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2121237"/>
            <a:ext cx="83590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Resíduos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em ecossistemas aquáticos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Resíduos em ecossistemas terrestres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Resíduos na atmosfera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Contaminação de alimentos 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Contaminação dos humanos </a:t>
            </a:r>
          </a:p>
        </p:txBody>
      </p:sp>
    </p:spTree>
    <p:extLst>
      <p:ext uri="{BB962C8B-B14F-4D97-AF65-F5344CB8AC3E}">
        <p14:creationId xmlns="" xmlns:p14="http://schemas.microsoft.com/office/powerpoint/2010/main" val="23152155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ECOSSISTEMAS </a:t>
            </a:r>
            <a:r>
              <a:rPr lang="pt-BR" sz="5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AQUÁTICOS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1909276"/>
            <a:ext cx="835908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 água é fundamental para a sobrevivência dos organismos nos ecossistemas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Maior causa de contaminação: 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spcAft>
                <a:spcPts val="6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	carregamento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de partículas de solos tratados com agrotóxicos pelas águas das chuvas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Bioconcentração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914400" lvl="1" indent="-457200">
              <a:spcAft>
                <a:spcPts val="6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	aumento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imediato da concentração de um poluente ao passar do meio para um organismo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Biomagnificação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5451714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ECOSSISTEMAS TERRESTRES</a:t>
            </a:r>
            <a:endParaRPr lang="pt-BR" sz="48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1909276"/>
            <a:ext cx="835908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Teor de argila/ Teor de MO/ Massa microbiana/ Umidade/ Tipo de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solo</a:t>
            </a:r>
          </a:p>
          <a:p>
            <a:pPr>
              <a:spcAft>
                <a:spcPts val="600"/>
              </a:spcAft>
              <a:buClr>
                <a:srgbClr val="FFC000"/>
              </a:buClr>
            </a:pP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Os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microrganismos (fungos e bactérias) constituem um nível trófico muito importante na reciclagem dos compostos orgânicos e nutrientes de plantas 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 grande maioria dos agrotóxicos atuais são degradados pelos micro-organismos do solo</a:t>
            </a:r>
          </a:p>
        </p:txBody>
      </p:sp>
    </p:spTree>
    <p:extLst>
      <p:ext uri="{BB962C8B-B14F-4D97-AF65-F5344CB8AC3E}">
        <p14:creationId xmlns="" xmlns:p14="http://schemas.microsoft.com/office/powerpoint/2010/main" val="35157031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ATMOSFERA</a:t>
            </a:r>
            <a:endParaRPr lang="pt-BR" sz="48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1909276"/>
            <a:ext cx="835908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Derivas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Volatilização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Contaminação de outros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ambientes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36" y="3717032"/>
            <a:ext cx="59436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154141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520" y="1628874"/>
            <a:ext cx="8733656" cy="3816350"/>
          </a:xfrm>
          <a:prstGeom prst="rect">
            <a:avLst/>
          </a:prstGeom>
          <a:ln>
            <a:noFill/>
          </a:ln>
        </p:spPr>
        <p:txBody>
          <a:bodyPr lIns="0" tIns="0" rIns="18288" bIns="0" anchor="t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eaLnBrk="1" latinLnBrk="0" hangingPunct="1">
              <a:lnSpc>
                <a:spcPct val="90000"/>
              </a:lnSpc>
              <a:buNone/>
              <a:defRPr kumimoji="0" sz="4400" b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b="0" dirty="0" err="1">
                <a:effectLst/>
                <a:latin typeface="Calibri" pitchFamily="34" charset="0"/>
                <a:cs typeface="Calibri" pitchFamily="34" charset="0"/>
              </a:rPr>
              <a:t>Ecotoxicologia</a:t>
            </a:r>
            <a:r>
              <a:rPr lang="pt-BR" b="0" dirty="0">
                <a:effectLst/>
                <a:latin typeface="Calibri" pitchFamily="34" charset="0"/>
                <a:cs typeface="Calibri" pitchFamily="34" charset="0"/>
              </a:rPr>
              <a:t> e </a:t>
            </a:r>
            <a:r>
              <a:rPr lang="pt-BR" b="0" dirty="0" err="1">
                <a:effectLst/>
                <a:latin typeface="Calibri" pitchFamily="34" charset="0"/>
                <a:cs typeface="Calibri" pitchFamily="34" charset="0"/>
              </a:rPr>
              <a:t>Genotoxicidade</a:t>
            </a:r>
            <a:r>
              <a:rPr lang="pt-BR" b="0" dirty="0">
                <a:effectLst/>
                <a:latin typeface="Calibri" pitchFamily="34" charset="0"/>
                <a:cs typeface="Calibri" pitchFamily="34" charset="0"/>
              </a:rPr>
              <a:t> </a:t>
            </a:r>
            <a:br>
              <a:rPr lang="pt-BR" b="0" dirty="0">
                <a:effectLst/>
                <a:latin typeface="Calibri" pitchFamily="34" charset="0"/>
                <a:cs typeface="Calibri" pitchFamily="34" charset="0"/>
              </a:rPr>
            </a:br>
            <a:r>
              <a:rPr lang="pt-BR" b="0" dirty="0" smtClean="0">
                <a:effectLst/>
                <a:latin typeface="Calibri" pitchFamily="34" charset="0"/>
                <a:cs typeface="Calibri" pitchFamily="34" charset="0"/>
              </a:rPr>
              <a:t>associadas </a:t>
            </a:r>
            <a:r>
              <a:rPr lang="pt-BR" b="0" dirty="0">
                <a:effectLst/>
                <a:latin typeface="Calibri" pitchFamily="34" charset="0"/>
                <a:cs typeface="Calibri" pitchFamily="34" charset="0"/>
              </a:rPr>
              <a:t>a resíduos </a:t>
            </a:r>
            <a:r>
              <a:rPr lang="pt-BR" b="0" dirty="0" smtClean="0">
                <a:effectLst/>
                <a:latin typeface="Calibri" pitchFamily="34" charset="0"/>
                <a:cs typeface="Calibri" pitchFamily="34" charset="0"/>
              </a:rPr>
              <a:t>agroindustriais</a:t>
            </a:r>
            <a:endParaRPr lang="pt-BR" sz="3600" b="0" dirty="0" smtClean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pt-BR" sz="3600" b="0" dirty="0" smtClean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pt-BR" sz="3600" b="0" dirty="0" smtClean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pt-BR" sz="3600" b="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542925" algn="ctr">
              <a:defRPr/>
            </a:pPr>
            <a:r>
              <a:rPr lang="pt-BR" sz="3600" b="0" dirty="0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Lígia </a:t>
            </a:r>
            <a:r>
              <a:rPr lang="pt-BR" sz="3600" b="0" dirty="0" err="1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Aíra</a:t>
            </a:r>
            <a:r>
              <a:rPr lang="pt-BR" sz="3600" b="0" dirty="0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de Medeiros </a:t>
            </a:r>
          </a:p>
          <a:p>
            <a:pPr marL="542925" algn="ctr">
              <a:defRPr/>
            </a:pPr>
            <a:r>
              <a:rPr lang="pt-BR" sz="3600" b="0" dirty="0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Silvia Maria Guerra Molina</a:t>
            </a:r>
            <a:endParaRPr lang="pt-BR" sz="3600" b="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44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</a:t>
            </a:r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DE ALIMENTOS </a:t>
            </a:r>
            <a:endParaRPr lang="pt-BR" sz="4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2107302"/>
            <a:ext cx="77830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Ocorre em praticamente todos os países do mundo e todas as culturas</a:t>
            </a: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Contaminação dos humanos</a:t>
            </a: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Acumulação (tecido adiposo)</a:t>
            </a:r>
          </a:p>
        </p:txBody>
      </p:sp>
    </p:spTree>
    <p:extLst>
      <p:ext uri="{BB962C8B-B14F-4D97-AF65-F5344CB8AC3E}">
        <p14:creationId xmlns="" xmlns:p14="http://schemas.microsoft.com/office/powerpoint/2010/main" val="36630330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HUMANA </a:t>
            </a:r>
            <a:endParaRPr lang="pt-BR" sz="4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2107302"/>
            <a:ext cx="77830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Pode ocorrer de duas maneiras:</a:t>
            </a:r>
          </a:p>
          <a:p>
            <a:pPr>
              <a:spcAft>
                <a:spcPts val="1200"/>
              </a:spcAft>
              <a:buClr>
                <a:srgbClr val="FFC000"/>
              </a:buClr>
            </a:pP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1200"/>
              </a:spcAft>
              <a:buClr>
                <a:srgbClr val="FFC000"/>
              </a:buClr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1. Exposição ambiental: 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. Exposição ocupacional: dérmica</a:t>
            </a:r>
          </a:p>
        </p:txBody>
      </p:sp>
      <p:sp>
        <p:nvSpPr>
          <p:cNvPr id="3" name="Chave esquerda 2"/>
          <p:cNvSpPr/>
          <p:nvPr/>
        </p:nvSpPr>
        <p:spPr>
          <a:xfrm>
            <a:off x="4860032" y="3140968"/>
            <a:ext cx="576064" cy="1944216"/>
          </a:xfrm>
          <a:prstGeom prst="leftBrace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236815" y="3299500"/>
            <a:ext cx="150906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Alimentos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Água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Ar</a:t>
            </a:r>
          </a:p>
        </p:txBody>
      </p:sp>
    </p:spTree>
    <p:extLst>
      <p:ext uri="{BB962C8B-B14F-4D97-AF65-F5344CB8AC3E}">
        <p14:creationId xmlns="" xmlns:p14="http://schemas.microsoft.com/office/powerpoint/2010/main" val="23061029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ENSAIOS</a:t>
            </a:r>
            <a:endParaRPr lang="pt-BR" sz="4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44016" y="1578272"/>
            <a:ext cx="8820472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Os ensaios de toxicidade são experimentos de laboratório utilizados para avaliar os efeitos tóxicos potencias de: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contaminantes 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amostras de sedimento de água de um corpo receptor ou 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de efluentes industriais sobre os organismos vivos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Efeitos: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b="1" u="sng" dirty="0">
                <a:latin typeface="Calibri" pitchFamily="34" charset="0"/>
                <a:cs typeface="Calibri" pitchFamily="34" charset="0"/>
              </a:rPr>
              <a:t>Toxicidade </a:t>
            </a:r>
            <a:r>
              <a:rPr lang="pt-BR" sz="2800" b="1" u="sng" dirty="0" smtClean="0">
                <a:latin typeface="Calibri" pitchFamily="34" charset="0"/>
                <a:cs typeface="Calibri" pitchFamily="34" charset="0"/>
              </a:rPr>
              <a:t>aguda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b="1" u="sng" dirty="0" smtClean="0">
                <a:latin typeface="Calibri" pitchFamily="34" charset="0"/>
                <a:cs typeface="Calibri" pitchFamily="34" charset="0"/>
              </a:rPr>
              <a:t>Toxicidade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crônica</a:t>
            </a:r>
          </a:p>
          <a:p>
            <a:pPr marL="914400" lvl="1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45128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TESTES ECOTOXICOLÓGICOS</a:t>
            </a:r>
            <a:endParaRPr lang="pt-BR" sz="4400" dirty="0">
              <a:solidFill>
                <a:srgbClr val="FFC000"/>
              </a:solidFill>
              <a:effectLst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927373"/>
            <a:ext cx="4033838" cy="4525963"/>
          </a:xfrm>
          <a:prstGeom prst="rect">
            <a:avLst/>
          </a:prstGeom>
          <a:solidFill>
            <a:srgbClr val="C95803"/>
          </a:solidFill>
        </p:spPr>
        <p:txBody>
          <a:bodyPr vert="horz" lIns="10800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b="1" u="sng" dirty="0" smtClean="0">
                <a:latin typeface="Calibri" pitchFamily="34" charset="0"/>
                <a:cs typeface="Calibri" pitchFamily="34" charset="0"/>
              </a:rPr>
              <a:t>EFEITO AGUDO</a:t>
            </a:r>
          </a:p>
          <a:p>
            <a:pPr algn="l">
              <a:defRPr/>
            </a:pPr>
            <a:endParaRPr lang="pt-BR" i="1" dirty="0" smtClean="0"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Resposta severa e rápida</a:t>
            </a:r>
          </a:p>
          <a:p>
            <a:pPr marL="457200" indent="-457200" algn="l">
              <a:lnSpc>
                <a:spcPct val="120000"/>
              </a:lnSpc>
              <a:buFontTx/>
              <a:buChar char="-"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Parâmetro avaliado: letalidade</a:t>
            </a:r>
          </a:p>
          <a:p>
            <a:pPr marL="457200" indent="-457200" algn="l">
              <a:lnSpc>
                <a:spcPct val="120000"/>
              </a:lnSpc>
              <a:buFontTx/>
              <a:buChar char="-"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Expresso:</a:t>
            </a:r>
            <a:br>
              <a:rPr lang="pt-BR" dirty="0" smtClean="0">
                <a:latin typeface="Calibri" pitchFamily="34" charset="0"/>
                <a:cs typeface="Calibri" pitchFamily="34" charset="0"/>
              </a:rPr>
            </a:br>
            <a:r>
              <a:rPr lang="pt-BR" dirty="0" smtClean="0">
                <a:latin typeface="Calibri" pitchFamily="34" charset="0"/>
                <a:cs typeface="Calibri" pitchFamily="34" charset="0"/>
              </a:rPr>
              <a:t>CL</a:t>
            </a:r>
            <a:r>
              <a:rPr lang="pt-BR" baseline="-25000" dirty="0" smtClean="0">
                <a:latin typeface="Calibri" pitchFamily="34" charset="0"/>
                <a:cs typeface="Calibri" pitchFamily="34" charset="0"/>
              </a:rPr>
              <a:t>50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 ou CE</a:t>
            </a:r>
            <a:r>
              <a:rPr lang="pt-BR" baseline="-25000" dirty="0" smtClean="0">
                <a:latin typeface="Calibri" pitchFamily="34" charset="0"/>
                <a:cs typeface="Calibri" pitchFamily="34" charset="0"/>
              </a:rPr>
              <a:t>50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 e DL</a:t>
            </a:r>
            <a:r>
              <a:rPr lang="pt-BR" baseline="-25000" dirty="0" smtClean="0">
                <a:latin typeface="Calibri" pitchFamily="34" charset="0"/>
                <a:cs typeface="Calibri" pitchFamily="34" charset="0"/>
              </a:rPr>
              <a:t>50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652963" y="1927373"/>
            <a:ext cx="4033837" cy="4525963"/>
          </a:xfrm>
          <a:prstGeom prst="rect">
            <a:avLst/>
          </a:prstGeom>
          <a:solidFill>
            <a:srgbClr val="C95803"/>
          </a:solidFill>
        </p:spPr>
        <p:txBody>
          <a:bodyPr lIns="108000"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pt-BR" b="1" u="sng" dirty="0" smtClean="0">
                <a:latin typeface="Calibri" pitchFamily="34" charset="0"/>
                <a:cs typeface="Calibri" pitchFamily="34" charset="0"/>
              </a:rPr>
              <a:t>EFEITO CRÔNICO</a:t>
            </a:r>
          </a:p>
          <a:p>
            <a:pPr marL="0" indent="0">
              <a:lnSpc>
                <a:spcPct val="115000"/>
              </a:lnSpc>
              <a:buNone/>
              <a:defRPr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15000"/>
              </a:lnSpc>
              <a:buNone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Respostas a um estímulo que continua por longo período</a:t>
            </a:r>
          </a:p>
          <a:p>
            <a:pPr>
              <a:lnSpc>
                <a:spcPct val="115000"/>
              </a:lnSpc>
              <a:buFontTx/>
              <a:buChar char="-"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Parâmetros avaliados: crescimento e reprodução</a:t>
            </a:r>
          </a:p>
          <a:p>
            <a:pPr>
              <a:lnSpc>
                <a:spcPct val="115000"/>
              </a:lnSpc>
              <a:buFontTx/>
              <a:buChar char="-"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Expresso: </a:t>
            </a:r>
            <a:br>
              <a:rPr lang="pt-BR" dirty="0" smtClean="0">
                <a:latin typeface="Calibri" pitchFamily="34" charset="0"/>
                <a:cs typeface="Calibri" pitchFamily="34" charset="0"/>
              </a:rPr>
            </a:br>
            <a:r>
              <a:rPr lang="pt-BR" dirty="0" smtClean="0">
                <a:latin typeface="Calibri" pitchFamily="34" charset="0"/>
                <a:cs typeface="Calibri" pitchFamily="34" charset="0"/>
              </a:rPr>
              <a:t>CENO, CEO  e VC </a:t>
            </a:r>
          </a:p>
        </p:txBody>
      </p:sp>
    </p:spTree>
    <p:extLst>
      <p:ext uri="{BB962C8B-B14F-4D97-AF65-F5344CB8AC3E}">
        <p14:creationId xmlns="" xmlns:p14="http://schemas.microsoft.com/office/powerpoint/2010/main" val="38080632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66409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TOXICIDADE AGUDA </a:t>
            </a:r>
            <a:b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(minhocas, algas, </a:t>
            </a:r>
            <a:r>
              <a:rPr lang="pt-BR" sz="3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microcrustáceos</a:t>
            </a: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, peixes etc.)</a:t>
            </a:r>
            <a:endParaRPr lang="pt-BR" sz="32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412171"/>
            <a:ext cx="88204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CL</a:t>
            </a:r>
            <a:r>
              <a:rPr lang="pt-BR" sz="2800" baseline="-25000" dirty="0">
                <a:latin typeface="Calibri" pitchFamily="34" charset="0"/>
                <a:cs typeface="Calibri" pitchFamily="34" charset="0"/>
              </a:rPr>
              <a:t>50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– é a concentração da substância química,  que causa a mortalidade de 50% dos organismos, num determinado período de exposição </a:t>
            </a:r>
          </a:p>
          <a:p>
            <a:pPr>
              <a:spcAft>
                <a:spcPts val="0"/>
              </a:spcAft>
              <a:buClr>
                <a:srgbClr val="FFC000"/>
              </a:buClr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CE</a:t>
            </a:r>
            <a:r>
              <a:rPr lang="pt-BR" sz="2800" baseline="-25000" dirty="0" smtClean="0">
                <a:latin typeface="Calibri" pitchFamily="34" charset="0"/>
                <a:cs typeface="Calibri" pitchFamily="34" charset="0"/>
              </a:rPr>
              <a:t>50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– é a concentração efetiva da substância química, que causa inibição de 50% no crescimento em relação ao controle em determinado tempo de exposição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DL</a:t>
            </a:r>
            <a:r>
              <a:rPr lang="pt-BR" sz="2800" baseline="-25000" dirty="0">
                <a:latin typeface="Calibri" pitchFamily="34" charset="0"/>
                <a:cs typeface="Calibri" pitchFamily="34" charset="0"/>
              </a:rPr>
              <a:t>50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– é a dose que causa mortalidade de 50% dos organismos</a:t>
            </a:r>
          </a:p>
        </p:txBody>
      </p:sp>
    </p:spTree>
    <p:extLst>
      <p:ext uri="{BB962C8B-B14F-4D97-AF65-F5344CB8AC3E}">
        <p14:creationId xmlns="" xmlns:p14="http://schemas.microsoft.com/office/powerpoint/2010/main" val="1664708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66409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TOXICIDADE CRÔNICA </a:t>
            </a:r>
            <a:b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pt-BR" sz="3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microcrustáceos</a:t>
            </a: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, peixes etc.)</a:t>
            </a:r>
          </a:p>
        </p:txBody>
      </p:sp>
      <p:sp>
        <p:nvSpPr>
          <p:cNvPr id="2" name="Retângulo 1"/>
          <p:cNvSpPr/>
          <p:nvPr/>
        </p:nvSpPr>
        <p:spPr>
          <a:xfrm>
            <a:off x="179512" y="2412171"/>
            <a:ext cx="88204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CENO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(concentração de efeito não observado): é a maior concentração do agente químico, que não causa efeito deletério, estatisticamente significativo para os parâmetros medidos: sobrevivência, crescimento e reprodução.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CEO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(concentração de efeito observado): é a menor concentração do agente químico que causa efeito deletério, estatisticamente significativo, para sobrevivência, crescimento e reprodução.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u="sng" dirty="0">
                <a:latin typeface="Calibri" pitchFamily="34" charset="0"/>
                <a:cs typeface="Calibri" pitchFamily="34" charset="0"/>
              </a:rPr>
              <a:t>VC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(valor crônico): é a média geométrica dos valores CEO e CENO = (CEO x CENO)</a:t>
            </a:r>
            <a:r>
              <a:rPr lang="pt-BR" sz="2400" baseline="30000" dirty="0">
                <a:latin typeface="Calibri" pitchFamily="34" charset="0"/>
                <a:cs typeface="Calibri" pitchFamily="34" charset="0"/>
              </a:rPr>
              <a:t>1/2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54163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Cabe ainda ressaltar :</a:t>
            </a:r>
            <a:endParaRPr lang="pt-BR" sz="4400" dirty="0">
              <a:solidFill>
                <a:srgbClr val="FFC000"/>
              </a:solidFill>
              <a:effectLst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927373"/>
            <a:ext cx="4033838" cy="4525963"/>
          </a:xfrm>
          <a:prstGeom prst="rect">
            <a:avLst/>
          </a:prstGeom>
          <a:solidFill>
            <a:srgbClr val="C95803"/>
          </a:solidFill>
        </p:spPr>
        <p:txBody>
          <a:bodyPr vert="horz" lIns="10800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b="1" u="sng" dirty="0">
                <a:latin typeface="Calibri" pitchFamily="34" charset="0"/>
                <a:cs typeface="Calibri" pitchFamily="34" charset="0"/>
              </a:rPr>
              <a:t>EFEITO ADITIVO:</a:t>
            </a:r>
          </a:p>
          <a:p>
            <a:pPr algn="l">
              <a:defRPr/>
            </a:pPr>
            <a:endParaRPr lang="pt-BR" b="1" u="sng" dirty="0"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característica </a:t>
            </a:r>
            <a:r>
              <a:rPr lang="pt-BR" dirty="0">
                <a:latin typeface="Calibri" pitchFamily="34" charset="0"/>
                <a:cs typeface="Calibri" pitchFamily="34" charset="0"/>
              </a:rPr>
              <a:t>peculiar a uma mistura de 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componentes tóxicos </a:t>
            </a:r>
            <a:r>
              <a:rPr lang="pt-BR" dirty="0">
                <a:latin typeface="Calibri" pitchFamily="34" charset="0"/>
                <a:cs typeface="Calibri" pitchFamily="34" charset="0"/>
              </a:rPr>
              <a:t>que exibe um efeito tóxico acumulado igual à soma aritmética dos tóxicos individuais.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652963" y="1927373"/>
            <a:ext cx="4033837" cy="4525963"/>
          </a:xfrm>
          <a:prstGeom prst="rect">
            <a:avLst/>
          </a:prstGeom>
          <a:solidFill>
            <a:srgbClr val="C95803"/>
          </a:solidFill>
        </p:spPr>
        <p:txBody>
          <a:bodyPr lIns="108000"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pt-BR" b="1" u="sng" dirty="0">
                <a:latin typeface="Calibri" pitchFamily="34" charset="0"/>
                <a:cs typeface="Calibri" pitchFamily="34" charset="0"/>
              </a:rPr>
              <a:t>SINERGISMO:</a:t>
            </a:r>
          </a:p>
          <a:p>
            <a:pPr marL="0" indent="0">
              <a:lnSpc>
                <a:spcPct val="115000"/>
              </a:lnSpc>
              <a:buNone/>
              <a:defRPr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15000"/>
              </a:lnSpc>
              <a:buNone/>
              <a:defRPr/>
            </a:pPr>
            <a:r>
              <a:rPr lang="pt-BR" dirty="0">
                <a:latin typeface="Calibri" pitchFamily="34" charset="0"/>
                <a:cs typeface="Calibri" pitchFamily="34" charset="0"/>
              </a:rPr>
              <a:t>característica peculiar a uma mistura de componentes tóxicos que exibe um efeito muito maior que o efeito cumulativo de cada um deles </a:t>
            </a:r>
          </a:p>
        </p:txBody>
      </p:sp>
    </p:spTree>
    <p:extLst>
      <p:ext uri="{BB962C8B-B14F-4D97-AF65-F5344CB8AC3E}">
        <p14:creationId xmlns="" xmlns:p14="http://schemas.microsoft.com/office/powerpoint/2010/main" val="6277249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3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TESTES DE TOXICIDADE  – ORGANISMOS </a:t>
            </a:r>
            <a:r>
              <a:rPr lang="pt-BR" sz="30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AQUÁTICOS</a:t>
            </a:r>
            <a:endParaRPr lang="pt-BR" sz="30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1628800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Princípio: expor os organismos representativos do ambiente aquático às várias concentrações de uma ou mais substâncias, durante um determinado período de tempo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166839644"/>
              </p:ext>
            </p:extLst>
          </p:nvPr>
        </p:nvGraphicFramePr>
        <p:xfrm>
          <a:off x="1547664" y="3068960"/>
          <a:ext cx="6480720" cy="3661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2446224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60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Algas</a:t>
            </a:r>
            <a:endParaRPr lang="pt-BR" sz="60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5" name="Picture 2" descr="02-Selenastr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50" y="2408956"/>
            <a:ext cx="6191250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2006_12_16_libroa_univalle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25" y="1489794"/>
            <a:ext cx="24844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898591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6000" i="1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Daphnia</a:t>
            </a:r>
            <a:r>
              <a:rPr lang="pt-BR" sz="6000" i="1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magna</a:t>
            </a:r>
          </a:p>
        </p:txBody>
      </p:sp>
      <p:pic>
        <p:nvPicPr>
          <p:cNvPr id="9" name="Picture 7" descr="Daphnia%20mag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59235"/>
            <a:ext cx="641032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50995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323528" y="1700808"/>
            <a:ext cx="8280920" cy="504056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520" y="1196752"/>
            <a:ext cx="8892480" cy="648072"/>
          </a:xfrm>
          <a:prstGeom prst="rect">
            <a:avLst/>
          </a:prstGeom>
          <a:ln>
            <a:noFill/>
          </a:ln>
        </p:spPr>
        <p:txBody>
          <a:bodyPr lIns="0" tIns="0" rIns="18288" bIns="0" anchor="t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eaLnBrk="1" latinLnBrk="0" hangingPunct="1">
              <a:lnSpc>
                <a:spcPct val="90000"/>
              </a:lnSpc>
              <a:buNone/>
              <a:defRPr kumimoji="0" sz="4400" b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3400" dirty="0">
                <a:effectLst/>
                <a:latin typeface="Calibri" pitchFamily="34" charset="0"/>
                <a:cs typeface="Calibri" pitchFamily="34" charset="0"/>
              </a:rPr>
              <a:t>Processos de Interação: Agrotóxicos x </a:t>
            </a:r>
            <a:r>
              <a:rPr lang="pt-BR" sz="3400" dirty="0" smtClean="0">
                <a:effectLst/>
                <a:latin typeface="Calibri" pitchFamily="34" charset="0"/>
                <a:cs typeface="Calibri" pitchFamily="34" charset="0"/>
              </a:rPr>
              <a:t>Ambiente</a:t>
            </a:r>
            <a:endParaRPr lang="pt-BR" sz="3400" dirty="0">
              <a:effectLst/>
              <a:latin typeface="Calibri" pitchFamily="34" charset="0"/>
              <a:cs typeface="Calibri" pitchFamily="34" charset="0"/>
            </a:endParaRPr>
          </a:p>
          <a:p>
            <a:pPr algn="l">
              <a:defRPr/>
            </a:pPr>
            <a:endParaRPr lang="pt-BR" sz="3600" b="0" dirty="0" smtClean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15466" y="4925144"/>
            <a:ext cx="7467600" cy="1219200"/>
          </a:xfrm>
          <a:prstGeom prst="rect">
            <a:avLst/>
          </a:prstGeom>
          <a:solidFill>
            <a:srgbClr val="CC99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15466" y="6144344"/>
            <a:ext cx="7467600" cy="3810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pt-BR" sz="2200">
                <a:solidFill>
                  <a:schemeClr val="accent2"/>
                </a:solidFill>
                <a:latin typeface="Tahoma" charset="0"/>
              </a:rPr>
              <a:t>Águas subterrâneas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1553666" y="5001344"/>
            <a:ext cx="533400" cy="457200"/>
          </a:xfrm>
          <a:prstGeom prst="irregularSeal1">
            <a:avLst/>
          </a:prstGeom>
          <a:solidFill>
            <a:srgbClr val="99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2772866" y="5153744"/>
            <a:ext cx="2133600" cy="0"/>
          </a:xfrm>
          <a:prstGeom prst="line">
            <a:avLst/>
          </a:prstGeom>
          <a:noFill/>
          <a:ln w="12700" cap="sq">
            <a:solidFill>
              <a:srgbClr val="8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39866" y="4966419"/>
            <a:ext cx="2419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>
                <a:solidFill>
                  <a:schemeClr val="bg2"/>
                </a:solidFill>
                <a:latin typeface="Times New Roman" pitchFamily="18" charset="0"/>
              </a:rPr>
              <a:t>   </a:t>
            </a:r>
            <a:r>
              <a:rPr lang="pt-BR" sz="2000">
                <a:solidFill>
                  <a:srgbClr val="800000"/>
                </a:solidFill>
                <a:latin typeface="Tahoma" charset="0"/>
              </a:rPr>
              <a:t>Solução do solo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51991" y="4956894"/>
            <a:ext cx="75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>
                <a:solidFill>
                  <a:srgbClr val="800000"/>
                </a:solidFill>
                <a:latin typeface="Tahoma" charset="0"/>
              </a:rPr>
              <a:t>M.O.</a:t>
            </a:r>
          </a:p>
          <a:p>
            <a:pPr eaLnBrk="1" hangingPunct="1"/>
            <a:r>
              <a:rPr lang="pt-BR">
                <a:solidFill>
                  <a:srgbClr val="800000"/>
                </a:solidFill>
                <a:latin typeface="Tahoma" charset="0"/>
              </a:rPr>
              <a:t>Argila</a:t>
            </a: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1172666" y="2105744"/>
            <a:ext cx="3292475" cy="2895600"/>
            <a:chOff x="864" y="1248"/>
            <a:chExt cx="2074" cy="1824"/>
          </a:xfrm>
        </p:grpSpPr>
        <p:pic>
          <p:nvPicPr>
            <p:cNvPr id="11" name="Picture 11" descr="NA01441_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112"/>
              <a:ext cx="851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 descr="AG00434_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392"/>
              <a:ext cx="792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AG00433_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248"/>
              <a:ext cx="922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1020266" y="3324944"/>
            <a:ext cx="7296150" cy="3124200"/>
            <a:chOff x="768" y="2016"/>
            <a:chExt cx="4596" cy="1968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auto">
            <a:xfrm>
              <a:off x="2496" y="2064"/>
              <a:ext cx="480" cy="480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pt-BR" sz="2400">
                  <a:latin typeface="Times New Roman" pitchFamily="18" charset="0"/>
                </a:rPr>
                <a:t>A</a:t>
              </a:r>
            </a:p>
          </p:txBody>
        </p: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768" y="3120"/>
              <a:ext cx="1872" cy="596"/>
              <a:chOff x="768" y="3120"/>
              <a:chExt cx="1872" cy="596"/>
            </a:xfrm>
          </p:grpSpPr>
          <p:sp>
            <p:nvSpPr>
              <p:cNvPr id="27" name="Oval 17"/>
              <p:cNvSpPr>
                <a:spLocks noChangeArrowheads="1"/>
              </p:cNvSpPr>
              <p:nvPr/>
            </p:nvSpPr>
            <p:spPr bwMode="auto">
              <a:xfrm>
                <a:off x="1392" y="3120"/>
                <a:ext cx="240" cy="192"/>
              </a:xfrm>
              <a:prstGeom prst="ellipse">
                <a:avLst/>
              </a:prstGeom>
              <a:solidFill>
                <a:srgbClr val="FF3300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pt-BR" sz="2400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8" name="Text Box 18"/>
              <p:cNvSpPr txBox="1">
                <a:spLocks noChangeArrowheads="1"/>
              </p:cNvSpPr>
              <p:nvPr/>
            </p:nvSpPr>
            <p:spPr bwMode="auto">
              <a:xfrm>
                <a:off x="768" y="3456"/>
                <a:ext cx="1872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2100" b="1">
                    <a:solidFill>
                      <a:srgbClr val="800000"/>
                    </a:solidFill>
                    <a:latin typeface="Tahoma" charset="0"/>
                  </a:rPr>
                  <a:t>Adsorção/dessorção</a:t>
                </a:r>
              </a:p>
            </p:txBody>
          </p:sp>
        </p:grpSp>
        <p:grpSp>
          <p:nvGrpSpPr>
            <p:cNvPr id="17" name="Group 19"/>
            <p:cNvGrpSpPr>
              <a:grpSpLocks/>
            </p:cNvGrpSpPr>
            <p:nvPr/>
          </p:nvGrpSpPr>
          <p:grpSpPr bwMode="auto">
            <a:xfrm>
              <a:off x="2784" y="3264"/>
              <a:ext cx="1104" cy="548"/>
              <a:chOff x="2784" y="3264"/>
              <a:chExt cx="1104" cy="548"/>
            </a:xfrm>
          </p:grpSpPr>
          <p:sp>
            <p:nvSpPr>
              <p:cNvPr id="25" name="AutoShape 20"/>
              <p:cNvSpPr>
                <a:spLocks noChangeArrowheads="1"/>
              </p:cNvSpPr>
              <p:nvPr/>
            </p:nvSpPr>
            <p:spPr bwMode="auto">
              <a:xfrm>
                <a:off x="2976" y="3264"/>
                <a:ext cx="288" cy="336"/>
              </a:xfrm>
              <a:prstGeom prst="downArrow">
                <a:avLst>
                  <a:gd name="adj1" fmla="val 50000"/>
                  <a:gd name="adj2" fmla="val 29167"/>
                </a:avLst>
              </a:prstGeom>
              <a:solidFill>
                <a:srgbClr val="FF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pt-BR" sz="2400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6" name="Text Box 21"/>
              <p:cNvSpPr txBox="1">
                <a:spLocks noChangeArrowheads="1"/>
              </p:cNvSpPr>
              <p:nvPr/>
            </p:nvSpPr>
            <p:spPr bwMode="auto">
              <a:xfrm>
                <a:off x="2784" y="3552"/>
                <a:ext cx="1104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2100" b="1">
                    <a:solidFill>
                      <a:srgbClr val="800000"/>
                    </a:solidFill>
                    <a:latin typeface="Tahoma" charset="0"/>
                  </a:rPr>
                  <a:t>Lixiviação</a:t>
                </a:r>
              </a:p>
            </p:txBody>
          </p:sp>
        </p:grpSp>
        <p:grpSp>
          <p:nvGrpSpPr>
            <p:cNvPr id="18" name="Group 22"/>
            <p:cNvGrpSpPr>
              <a:grpSpLocks/>
            </p:cNvGrpSpPr>
            <p:nvPr/>
          </p:nvGrpSpPr>
          <p:grpSpPr bwMode="auto">
            <a:xfrm>
              <a:off x="3408" y="3120"/>
              <a:ext cx="1956" cy="430"/>
              <a:chOff x="3408" y="3120"/>
              <a:chExt cx="1956" cy="430"/>
            </a:xfrm>
          </p:grpSpPr>
          <p:sp>
            <p:nvSpPr>
              <p:cNvPr id="23" name="Oval 23"/>
              <p:cNvSpPr>
                <a:spLocks noChangeArrowheads="1"/>
              </p:cNvSpPr>
              <p:nvPr/>
            </p:nvSpPr>
            <p:spPr bwMode="auto">
              <a:xfrm>
                <a:off x="3408" y="3120"/>
                <a:ext cx="240" cy="192"/>
              </a:xfrm>
              <a:prstGeom prst="ellipse">
                <a:avLst/>
              </a:prstGeom>
              <a:solidFill>
                <a:srgbClr val="FF3300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pt-BR" sz="2400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4" name="Text Box 24"/>
              <p:cNvSpPr txBox="1">
                <a:spLocks noChangeArrowheads="1"/>
              </p:cNvSpPr>
              <p:nvPr/>
            </p:nvSpPr>
            <p:spPr bwMode="auto">
              <a:xfrm>
                <a:off x="3840" y="3290"/>
                <a:ext cx="1524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2100" b="1">
                    <a:solidFill>
                      <a:srgbClr val="800000"/>
                    </a:solidFill>
                    <a:latin typeface="Tahoma" charset="0"/>
                  </a:rPr>
                  <a:t>Biodegradação</a:t>
                </a:r>
              </a:p>
            </p:txBody>
          </p:sp>
        </p:grpSp>
        <p:sp>
          <p:nvSpPr>
            <p:cNvPr id="19" name="Oval 25"/>
            <p:cNvSpPr>
              <a:spLocks noChangeArrowheads="1"/>
            </p:cNvSpPr>
            <p:nvPr/>
          </p:nvSpPr>
          <p:spPr bwMode="auto">
            <a:xfrm>
              <a:off x="3792" y="3792"/>
              <a:ext cx="240" cy="192"/>
            </a:xfrm>
            <a:prstGeom prst="ellipse">
              <a:avLst/>
            </a:prstGeom>
            <a:solidFill>
              <a:srgbClr val="FF33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pt-BR" sz="2400">
                  <a:latin typeface="Times New Roman" pitchFamily="18" charset="0"/>
                </a:rPr>
                <a:t>A</a:t>
              </a:r>
            </a:p>
          </p:txBody>
        </p:sp>
        <p:grpSp>
          <p:nvGrpSpPr>
            <p:cNvPr id="20" name="Group 26"/>
            <p:cNvGrpSpPr>
              <a:grpSpLocks/>
            </p:cNvGrpSpPr>
            <p:nvPr/>
          </p:nvGrpSpPr>
          <p:grpSpPr bwMode="auto">
            <a:xfrm>
              <a:off x="3696" y="2016"/>
              <a:ext cx="1554" cy="912"/>
              <a:chOff x="3696" y="2016"/>
              <a:chExt cx="1554" cy="912"/>
            </a:xfrm>
          </p:grpSpPr>
          <p:sp>
            <p:nvSpPr>
              <p:cNvPr id="21" name="AutoShape 27"/>
              <p:cNvSpPr>
                <a:spLocks noChangeArrowheads="1"/>
              </p:cNvSpPr>
              <p:nvPr/>
            </p:nvSpPr>
            <p:spPr bwMode="auto">
              <a:xfrm>
                <a:off x="3696" y="2544"/>
                <a:ext cx="480" cy="384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 anchor="ctr"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r>
                  <a:rPr lang="pt-BR" sz="2400">
                    <a:latin typeface="Times New Roman" pitchFamily="18" charset="0"/>
                  </a:rPr>
                  <a:t> A</a:t>
                </a:r>
                <a:r>
                  <a:rPr lang="pt-BR" sz="2400"/>
                  <a:t> </a:t>
                </a:r>
              </a:p>
            </p:txBody>
          </p:sp>
          <p:sp>
            <p:nvSpPr>
              <p:cNvPr id="22" name="Text Box 28"/>
              <p:cNvSpPr txBox="1">
                <a:spLocks noChangeArrowheads="1"/>
              </p:cNvSpPr>
              <p:nvPr/>
            </p:nvSpPr>
            <p:spPr bwMode="auto">
              <a:xfrm>
                <a:off x="3888" y="2016"/>
                <a:ext cx="1362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r>
                  <a:rPr lang="pt-BR" sz="1900" b="1" dirty="0">
                    <a:solidFill>
                      <a:srgbClr val="800000"/>
                    </a:solidFill>
                    <a:latin typeface="Tahoma" charset="0"/>
                  </a:rPr>
                  <a:t>Fotodegradação</a:t>
                </a:r>
              </a:p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r>
                  <a:rPr lang="pt-BR" sz="1900" b="1" dirty="0">
                    <a:solidFill>
                      <a:srgbClr val="800000"/>
                    </a:solidFill>
                    <a:latin typeface="Tahoma" charset="0"/>
                  </a:rPr>
                  <a:t>Volatilização</a:t>
                </a: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46434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6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Paulistinha </a:t>
            </a:r>
            <a:r>
              <a:rPr lang="pt-BR" sz="2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pt-BR" sz="2000" i="1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Brachydanio</a:t>
            </a:r>
            <a:r>
              <a:rPr lang="pt-BR" sz="2000" i="1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000" i="1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rerio</a:t>
            </a:r>
            <a:r>
              <a:rPr lang="pt-BR" sz="2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</a:p>
        </p:txBody>
      </p:sp>
      <p:pic>
        <p:nvPicPr>
          <p:cNvPr id="4" name="Picture 2" descr="04-Paulistinh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52600"/>
            <a:ext cx="6944830" cy="462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382317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66409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Ratos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412171"/>
            <a:ext cx="8820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Absorção, distribuição e excreção de substâncias similares aos  humanos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vias de metabolismo, características fisiológicas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e anatômicas)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Tamanho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conveniente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Período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de vida e gestação curtos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Econômicos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e bem estudados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20" y="4745394"/>
            <a:ext cx="4585692" cy="21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440240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Testes de toxicidade aguda e </a:t>
            </a:r>
            <a:r>
              <a:rPr lang="pt-BR" sz="4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crônica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348880"/>
            <a:ext cx="88204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Realizados em espécies de diferentes níveis tróficos, já padronizados por instituições reconhecidas e espécies nativas, têm o objetivo de: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 avaliar a toxicidade relativa de diversos agentes químicos para uma ou diversas espécies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 estimar o potencial de impacto e a toxicidade máxima permissível de efluentes industriais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467369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820472" cy="18288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pt-BR" sz="4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Testes de toxicidade aguda </a:t>
            </a:r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 </a:t>
            </a:r>
            <a:r>
              <a:rPr lang="pt-BR" sz="4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crônica -</a:t>
            </a:r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2:</a:t>
            </a:r>
            <a:b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4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-------------------------------------------------------  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412171"/>
            <a:ext cx="8820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avaliar e gerenciar a qualidade dos sedimentos.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 estimar o risco ecológico de agentes químicos, efluentes industriais líquidos e resíduos sólido. 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avaliar e identificar a toxicidade de efluente nas diferentes etapas do processo industrial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934385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 DE TOXICIDADE EM PEIXES</a:t>
            </a:r>
            <a:b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Espécies ornamentais – ex. Paulistinha (</a:t>
            </a:r>
            <a:r>
              <a:rPr lang="pt-BR" sz="28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Brachydanio</a:t>
            </a:r>
            <a:r>
              <a:rPr lang="pt-BR" sz="2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8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rerio</a:t>
            </a:r>
            <a:r>
              <a:rPr lang="pt-BR" sz="2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  <a:endParaRPr lang="pt-BR" sz="20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412171"/>
            <a:ext cx="88204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Aguda 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Teste preliminar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– determinação da faixa tóxica; duração 96 horas; sistema estático (sem renovação da solução teste); organismos jovens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Teste definitivo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– determinação da CL50; duração 96 horas; sistema </a:t>
            </a:r>
            <a:r>
              <a:rPr lang="pt-BR" sz="2400" dirty="0" err="1">
                <a:latin typeface="Calibri" pitchFamily="34" charset="0"/>
                <a:cs typeface="Calibri" pitchFamily="34" charset="0"/>
              </a:rPr>
              <a:t>semi-estático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(com renovação da solução teste a cada 24 horas); nº concentrações testadas &gt; 5 + controles; 2 repetições e 20 peixes/concentração; organismos jovens.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Quanto &gt; CL</a:t>
            </a:r>
            <a:r>
              <a:rPr lang="pt-BR" sz="2400" b="1" u="sng" baseline="-25000" dirty="0">
                <a:latin typeface="Calibri" pitchFamily="34" charset="0"/>
                <a:cs typeface="Calibri" pitchFamily="34" charset="0"/>
              </a:rPr>
              <a:t>50</a:t>
            </a:r>
            <a:r>
              <a:rPr lang="pt-BR" sz="2400" b="1" u="sng" dirty="0">
                <a:latin typeface="Calibri" pitchFamily="34" charset="0"/>
                <a:cs typeface="Calibri" pitchFamily="34" charset="0"/>
              </a:rPr>
              <a:t> menor toxicidade da substância química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953169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ECOTOXICOLOGIA GENÉTICA (BIOMONITORAMENTO)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348880"/>
            <a:ext cx="882047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Ambiente específico 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Presença de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genotoxinas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Impacto da poluição no ecossistema através de ensaios padronizados 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Análises moleculares e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citogenéticas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em organismos de diferentes níveis tróficos 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Exemplos: Testes de Ames; Teste de Micronúcleo e outros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58332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324744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 de Ames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5392087"/>
            <a:ext cx="882047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i="1" dirty="0" err="1">
                <a:latin typeface="Calibri" pitchFamily="34" charset="0"/>
                <a:cs typeface="Calibri" pitchFamily="34" charset="0"/>
              </a:rPr>
              <a:t>Salmonella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i="1" dirty="0" err="1">
                <a:latin typeface="Calibri" pitchFamily="34" charset="0"/>
                <a:cs typeface="Calibri" pitchFamily="34" charset="0"/>
              </a:rPr>
              <a:t>typhimurium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dependente de histidina em meio de cultura sem </a:t>
            </a:r>
            <a:r>
              <a:rPr lang="pt-BR" sz="2400" dirty="0" err="1">
                <a:latin typeface="Calibri" pitchFamily="34" charset="0"/>
                <a:cs typeface="Calibri" pitchFamily="34" charset="0"/>
              </a:rPr>
              <a:t>histina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– somente crescem colônias </a:t>
            </a:r>
            <a:r>
              <a:rPr lang="pt-BR" sz="2400" dirty="0" err="1">
                <a:latin typeface="Calibri" pitchFamily="34" charset="0"/>
                <a:cs typeface="Calibri" pitchFamily="34" charset="0"/>
              </a:rPr>
              <a:t>retromutantes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600"/>
              </a:spcAft>
              <a:buClr>
                <a:srgbClr val="FFC000"/>
              </a:buClr>
            </a:pPr>
            <a:r>
              <a:rPr lang="pt-BR" sz="2400" b="1" u="sng" dirty="0" smtClean="0">
                <a:latin typeface="Calibri" pitchFamily="34" charset="0"/>
                <a:cs typeface="Calibri" pitchFamily="34" charset="0"/>
              </a:rPr>
              <a:t>esquerda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: sem mutagênico, </a:t>
            </a:r>
            <a:r>
              <a:rPr lang="pt-BR" sz="2400" b="1" u="sng" dirty="0">
                <a:latin typeface="Calibri" pitchFamily="34" charset="0"/>
                <a:cs typeface="Calibri" pitchFamily="34" charset="0"/>
              </a:rPr>
              <a:t>direita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: com mutagênico ao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centro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56295" y="1772816"/>
            <a:ext cx="3600450" cy="3673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859982" y="1772816"/>
            <a:ext cx="3600450" cy="3673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2123132" y="20617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339032" y="263641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47095" y="24935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491557" y="35730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986732" y="38619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202632" y="47255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636020" y="44366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267595" y="4870028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051695" y="50129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619895" y="43652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188095" y="35730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475432" y="278087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2267595" y="40778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1" name="Oval 22"/>
          <p:cNvSpPr>
            <a:spLocks noChangeArrowheads="1"/>
          </p:cNvSpPr>
          <p:nvPr/>
        </p:nvSpPr>
        <p:spPr bwMode="auto">
          <a:xfrm>
            <a:off x="2986732" y="32857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" name="Oval 23"/>
          <p:cNvSpPr>
            <a:spLocks noChangeArrowheads="1"/>
          </p:cNvSpPr>
          <p:nvPr/>
        </p:nvSpPr>
        <p:spPr bwMode="auto">
          <a:xfrm>
            <a:off x="6515745" y="32142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6299845" y="285231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4" name="Oval 25"/>
          <p:cNvSpPr>
            <a:spLocks noChangeArrowheads="1"/>
          </p:cNvSpPr>
          <p:nvPr/>
        </p:nvSpPr>
        <p:spPr bwMode="auto">
          <a:xfrm>
            <a:off x="6372870" y="32857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5" name="Oval 26"/>
          <p:cNvSpPr>
            <a:spLocks noChangeArrowheads="1"/>
          </p:cNvSpPr>
          <p:nvPr/>
        </p:nvSpPr>
        <p:spPr bwMode="auto">
          <a:xfrm>
            <a:off x="6371282" y="34301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6" name="Oval 27"/>
          <p:cNvSpPr>
            <a:spLocks noChangeArrowheads="1"/>
          </p:cNvSpPr>
          <p:nvPr/>
        </p:nvSpPr>
        <p:spPr bwMode="auto">
          <a:xfrm>
            <a:off x="6371282" y="35730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auto">
          <a:xfrm>
            <a:off x="6444307" y="36460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8" name="Oval 29"/>
          <p:cNvSpPr>
            <a:spLocks noChangeArrowheads="1"/>
          </p:cNvSpPr>
          <p:nvPr/>
        </p:nvSpPr>
        <p:spPr bwMode="auto">
          <a:xfrm>
            <a:off x="6588770" y="37175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9" name="Oval 30"/>
          <p:cNvSpPr>
            <a:spLocks noChangeArrowheads="1"/>
          </p:cNvSpPr>
          <p:nvPr/>
        </p:nvSpPr>
        <p:spPr bwMode="auto">
          <a:xfrm>
            <a:off x="6804670" y="32857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0" name="Oval 31"/>
          <p:cNvSpPr>
            <a:spLocks noChangeArrowheads="1"/>
          </p:cNvSpPr>
          <p:nvPr/>
        </p:nvSpPr>
        <p:spPr bwMode="auto">
          <a:xfrm>
            <a:off x="6876107" y="342857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1" name="Oval 32"/>
          <p:cNvSpPr>
            <a:spLocks noChangeArrowheads="1"/>
          </p:cNvSpPr>
          <p:nvPr/>
        </p:nvSpPr>
        <p:spPr bwMode="auto">
          <a:xfrm>
            <a:off x="6876107" y="35730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2" name="Oval 33"/>
          <p:cNvSpPr>
            <a:spLocks noChangeArrowheads="1"/>
          </p:cNvSpPr>
          <p:nvPr/>
        </p:nvSpPr>
        <p:spPr bwMode="auto">
          <a:xfrm>
            <a:off x="7236470" y="35730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3" name="Oval 34"/>
          <p:cNvSpPr>
            <a:spLocks noChangeArrowheads="1"/>
          </p:cNvSpPr>
          <p:nvPr/>
        </p:nvSpPr>
        <p:spPr bwMode="auto">
          <a:xfrm>
            <a:off x="5723582" y="36460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4" name="Oval 35"/>
          <p:cNvSpPr>
            <a:spLocks noChangeArrowheads="1"/>
          </p:cNvSpPr>
          <p:nvPr/>
        </p:nvSpPr>
        <p:spPr bwMode="auto">
          <a:xfrm>
            <a:off x="5148907" y="37889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5" name="Oval 36"/>
          <p:cNvSpPr>
            <a:spLocks noChangeArrowheads="1"/>
          </p:cNvSpPr>
          <p:nvPr/>
        </p:nvSpPr>
        <p:spPr bwMode="auto">
          <a:xfrm>
            <a:off x="5364807" y="26380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6" name="Oval 37"/>
          <p:cNvSpPr>
            <a:spLocks noChangeArrowheads="1"/>
          </p:cNvSpPr>
          <p:nvPr/>
        </p:nvSpPr>
        <p:spPr bwMode="auto">
          <a:xfrm>
            <a:off x="5580707" y="43652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7" name="Oval 38"/>
          <p:cNvSpPr>
            <a:spLocks noChangeArrowheads="1"/>
          </p:cNvSpPr>
          <p:nvPr/>
        </p:nvSpPr>
        <p:spPr bwMode="auto">
          <a:xfrm>
            <a:off x="6804670" y="38619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8" name="Oval 39"/>
          <p:cNvSpPr>
            <a:spLocks noChangeArrowheads="1"/>
          </p:cNvSpPr>
          <p:nvPr/>
        </p:nvSpPr>
        <p:spPr bwMode="auto">
          <a:xfrm>
            <a:off x="7020570" y="38619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9" name="Oval 40"/>
          <p:cNvSpPr>
            <a:spLocks noChangeArrowheads="1"/>
          </p:cNvSpPr>
          <p:nvPr/>
        </p:nvSpPr>
        <p:spPr bwMode="auto">
          <a:xfrm>
            <a:off x="6660207" y="321267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0" name="Oval 41"/>
          <p:cNvSpPr>
            <a:spLocks noChangeArrowheads="1"/>
          </p:cNvSpPr>
          <p:nvPr/>
        </p:nvSpPr>
        <p:spPr bwMode="auto">
          <a:xfrm>
            <a:off x="6804670" y="31412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1" name="Oval 42"/>
          <p:cNvSpPr>
            <a:spLocks noChangeArrowheads="1"/>
          </p:cNvSpPr>
          <p:nvPr/>
        </p:nvSpPr>
        <p:spPr bwMode="auto">
          <a:xfrm>
            <a:off x="6947545" y="3285703"/>
            <a:ext cx="146050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2" name="Oval 43"/>
          <p:cNvSpPr>
            <a:spLocks noChangeArrowheads="1"/>
          </p:cNvSpPr>
          <p:nvPr/>
        </p:nvSpPr>
        <p:spPr bwMode="auto">
          <a:xfrm>
            <a:off x="7020570" y="35016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3" name="Oval 44"/>
          <p:cNvSpPr>
            <a:spLocks noChangeArrowheads="1"/>
          </p:cNvSpPr>
          <p:nvPr/>
        </p:nvSpPr>
        <p:spPr bwMode="auto">
          <a:xfrm>
            <a:off x="6731645" y="36460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4" name="Oval 45"/>
          <p:cNvSpPr>
            <a:spLocks noChangeArrowheads="1"/>
          </p:cNvSpPr>
          <p:nvPr/>
        </p:nvSpPr>
        <p:spPr bwMode="auto">
          <a:xfrm>
            <a:off x="6660207" y="40048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5" name="Oval 46"/>
          <p:cNvSpPr>
            <a:spLocks noChangeArrowheads="1"/>
          </p:cNvSpPr>
          <p:nvPr/>
        </p:nvSpPr>
        <p:spPr bwMode="auto">
          <a:xfrm>
            <a:off x="6228407" y="22776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6" name="Oval 47"/>
          <p:cNvSpPr>
            <a:spLocks noChangeArrowheads="1"/>
          </p:cNvSpPr>
          <p:nvPr/>
        </p:nvSpPr>
        <p:spPr bwMode="auto">
          <a:xfrm>
            <a:off x="6947545" y="41493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7" name="Oval 48"/>
          <p:cNvSpPr>
            <a:spLocks noChangeArrowheads="1"/>
          </p:cNvSpPr>
          <p:nvPr/>
        </p:nvSpPr>
        <p:spPr bwMode="auto">
          <a:xfrm>
            <a:off x="7236470" y="4006428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8" name="Oval 49"/>
          <p:cNvSpPr>
            <a:spLocks noChangeArrowheads="1"/>
          </p:cNvSpPr>
          <p:nvPr/>
        </p:nvSpPr>
        <p:spPr bwMode="auto">
          <a:xfrm>
            <a:off x="7452370" y="36460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9" name="Oval 50"/>
          <p:cNvSpPr>
            <a:spLocks noChangeArrowheads="1"/>
          </p:cNvSpPr>
          <p:nvPr/>
        </p:nvSpPr>
        <p:spPr bwMode="auto">
          <a:xfrm>
            <a:off x="7523807" y="328411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0" name="Oval 51"/>
          <p:cNvSpPr>
            <a:spLocks noChangeArrowheads="1"/>
          </p:cNvSpPr>
          <p:nvPr/>
        </p:nvSpPr>
        <p:spPr bwMode="auto">
          <a:xfrm>
            <a:off x="7307907" y="28539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1" name="Oval 52"/>
          <p:cNvSpPr>
            <a:spLocks noChangeArrowheads="1"/>
          </p:cNvSpPr>
          <p:nvPr/>
        </p:nvSpPr>
        <p:spPr bwMode="auto">
          <a:xfrm>
            <a:off x="6947545" y="2780878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2" name="Oval 53"/>
          <p:cNvSpPr>
            <a:spLocks noChangeArrowheads="1"/>
          </p:cNvSpPr>
          <p:nvPr/>
        </p:nvSpPr>
        <p:spPr bwMode="auto">
          <a:xfrm>
            <a:off x="6660207" y="28539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3" name="Oval 54"/>
          <p:cNvSpPr>
            <a:spLocks noChangeArrowheads="1"/>
          </p:cNvSpPr>
          <p:nvPr/>
        </p:nvSpPr>
        <p:spPr bwMode="auto">
          <a:xfrm>
            <a:off x="5291782" y="32857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4" name="Oval 55"/>
          <p:cNvSpPr>
            <a:spLocks noChangeArrowheads="1"/>
          </p:cNvSpPr>
          <p:nvPr/>
        </p:nvSpPr>
        <p:spPr bwMode="auto">
          <a:xfrm>
            <a:off x="6012507" y="487002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5" name="Oval 56"/>
          <p:cNvSpPr>
            <a:spLocks noChangeArrowheads="1"/>
          </p:cNvSpPr>
          <p:nvPr/>
        </p:nvSpPr>
        <p:spPr bwMode="auto">
          <a:xfrm>
            <a:off x="6731645" y="43652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6" name="Oval 57"/>
          <p:cNvSpPr>
            <a:spLocks noChangeArrowheads="1"/>
          </p:cNvSpPr>
          <p:nvPr/>
        </p:nvSpPr>
        <p:spPr bwMode="auto">
          <a:xfrm>
            <a:off x="7307907" y="43652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7" name="Oval 58"/>
          <p:cNvSpPr>
            <a:spLocks noChangeArrowheads="1"/>
          </p:cNvSpPr>
          <p:nvPr/>
        </p:nvSpPr>
        <p:spPr bwMode="auto">
          <a:xfrm>
            <a:off x="7739707" y="38619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8" name="Oval 59"/>
          <p:cNvSpPr>
            <a:spLocks noChangeArrowheads="1"/>
          </p:cNvSpPr>
          <p:nvPr/>
        </p:nvSpPr>
        <p:spPr bwMode="auto">
          <a:xfrm>
            <a:off x="7739707" y="29253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9" name="Oval 60"/>
          <p:cNvSpPr>
            <a:spLocks noChangeArrowheads="1"/>
          </p:cNvSpPr>
          <p:nvPr/>
        </p:nvSpPr>
        <p:spPr bwMode="auto">
          <a:xfrm>
            <a:off x="7812732" y="32857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0" name="Oval 61"/>
          <p:cNvSpPr>
            <a:spLocks noChangeArrowheads="1"/>
          </p:cNvSpPr>
          <p:nvPr/>
        </p:nvSpPr>
        <p:spPr bwMode="auto">
          <a:xfrm>
            <a:off x="7236470" y="24935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1" name="Oval 62"/>
          <p:cNvSpPr>
            <a:spLocks noChangeArrowheads="1"/>
          </p:cNvSpPr>
          <p:nvPr/>
        </p:nvSpPr>
        <p:spPr bwMode="auto">
          <a:xfrm>
            <a:off x="6947545" y="45811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2" name="Oval 63"/>
          <p:cNvSpPr>
            <a:spLocks noChangeArrowheads="1"/>
          </p:cNvSpPr>
          <p:nvPr/>
        </p:nvSpPr>
        <p:spPr bwMode="auto">
          <a:xfrm>
            <a:off x="6731645" y="24221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3" name="Oval 64"/>
          <p:cNvSpPr>
            <a:spLocks noChangeArrowheads="1"/>
          </p:cNvSpPr>
          <p:nvPr/>
        </p:nvSpPr>
        <p:spPr bwMode="auto">
          <a:xfrm>
            <a:off x="6372870" y="42937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4" name="Oval 65"/>
          <p:cNvSpPr>
            <a:spLocks noChangeArrowheads="1"/>
          </p:cNvSpPr>
          <p:nvPr/>
        </p:nvSpPr>
        <p:spPr bwMode="auto">
          <a:xfrm>
            <a:off x="6083945" y="328411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5" name="Oval 66"/>
          <p:cNvSpPr>
            <a:spLocks noChangeArrowheads="1"/>
          </p:cNvSpPr>
          <p:nvPr/>
        </p:nvSpPr>
        <p:spPr bwMode="auto">
          <a:xfrm>
            <a:off x="6156970" y="37889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6" name="Oval 68"/>
          <p:cNvSpPr>
            <a:spLocks noChangeArrowheads="1"/>
          </p:cNvSpPr>
          <p:nvPr/>
        </p:nvSpPr>
        <p:spPr bwMode="auto">
          <a:xfrm>
            <a:off x="6515745" y="47970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7" name="Oval 69"/>
          <p:cNvSpPr>
            <a:spLocks noChangeArrowheads="1"/>
          </p:cNvSpPr>
          <p:nvPr/>
        </p:nvSpPr>
        <p:spPr bwMode="auto">
          <a:xfrm>
            <a:off x="6731645" y="19903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8" name="Oval 70"/>
          <p:cNvSpPr>
            <a:spLocks noChangeArrowheads="1"/>
          </p:cNvSpPr>
          <p:nvPr/>
        </p:nvSpPr>
        <p:spPr bwMode="auto">
          <a:xfrm>
            <a:off x="7668270" y="22776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9" name="Oval 71"/>
          <p:cNvSpPr>
            <a:spLocks noChangeArrowheads="1"/>
          </p:cNvSpPr>
          <p:nvPr/>
        </p:nvSpPr>
        <p:spPr bwMode="auto">
          <a:xfrm>
            <a:off x="7884170" y="44366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0" name="Oval 72"/>
          <p:cNvSpPr>
            <a:spLocks noChangeArrowheads="1"/>
          </p:cNvSpPr>
          <p:nvPr/>
        </p:nvSpPr>
        <p:spPr bwMode="auto">
          <a:xfrm>
            <a:off x="7379345" y="49414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1" name="Oval 73"/>
          <p:cNvSpPr>
            <a:spLocks noChangeArrowheads="1"/>
          </p:cNvSpPr>
          <p:nvPr/>
        </p:nvSpPr>
        <p:spPr bwMode="auto">
          <a:xfrm>
            <a:off x="5868045" y="40778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2" name="Oval 74"/>
          <p:cNvSpPr>
            <a:spLocks noChangeArrowheads="1"/>
          </p:cNvSpPr>
          <p:nvPr/>
        </p:nvSpPr>
        <p:spPr bwMode="auto">
          <a:xfrm>
            <a:off x="5939482" y="278087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3" name="Oval 75"/>
          <p:cNvSpPr>
            <a:spLocks noChangeArrowheads="1"/>
          </p:cNvSpPr>
          <p:nvPr/>
        </p:nvSpPr>
        <p:spPr bwMode="auto">
          <a:xfrm>
            <a:off x="7379345" y="37889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4" name="Oval 22"/>
          <p:cNvSpPr>
            <a:spLocks noChangeArrowheads="1"/>
          </p:cNvSpPr>
          <p:nvPr/>
        </p:nvSpPr>
        <p:spPr bwMode="auto">
          <a:xfrm>
            <a:off x="1907232" y="34381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5" name="Oval 22"/>
          <p:cNvSpPr>
            <a:spLocks noChangeArrowheads="1"/>
          </p:cNvSpPr>
          <p:nvPr/>
        </p:nvSpPr>
        <p:spPr bwMode="auto">
          <a:xfrm>
            <a:off x="3778895" y="30698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6" name="Oval 42"/>
          <p:cNvSpPr>
            <a:spLocks noChangeArrowheads="1"/>
          </p:cNvSpPr>
          <p:nvPr/>
        </p:nvSpPr>
        <p:spPr bwMode="auto">
          <a:xfrm>
            <a:off x="6876107" y="37175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7" name="Oval 42"/>
          <p:cNvSpPr>
            <a:spLocks noChangeArrowheads="1"/>
          </p:cNvSpPr>
          <p:nvPr/>
        </p:nvSpPr>
        <p:spPr bwMode="auto">
          <a:xfrm>
            <a:off x="6731645" y="37889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8" name="Oval 42"/>
          <p:cNvSpPr>
            <a:spLocks noChangeArrowheads="1"/>
          </p:cNvSpPr>
          <p:nvPr/>
        </p:nvSpPr>
        <p:spPr bwMode="auto">
          <a:xfrm>
            <a:off x="6444307" y="379052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9" name="Oval 42"/>
          <p:cNvSpPr>
            <a:spLocks noChangeArrowheads="1"/>
          </p:cNvSpPr>
          <p:nvPr/>
        </p:nvSpPr>
        <p:spPr bwMode="auto">
          <a:xfrm>
            <a:off x="6228407" y="35016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0" name="Oval 42"/>
          <p:cNvSpPr>
            <a:spLocks noChangeArrowheads="1"/>
          </p:cNvSpPr>
          <p:nvPr/>
        </p:nvSpPr>
        <p:spPr bwMode="auto">
          <a:xfrm>
            <a:off x="6299845" y="36460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1" name="Oval 42"/>
          <p:cNvSpPr>
            <a:spLocks noChangeArrowheads="1"/>
          </p:cNvSpPr>
          <p:nvPr/>
        </p:nvSpPr>
        <p:spPr bwMode="auto">
          <a:xfrm>
            <a:off x="6588770" y="30698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2" name="Oval 42"/>
          <p:cNvSpPr>
            <a:spLocks noChangeArrowheads="1"/>
          </p:cNvSpPr>
          <p:nvPr/>
        </p:nvSpPr>
        <p:spPr bwMode="auto">
          <a:xfrm>
            <a:off x="6444307" y="31412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" name="Oval 42"/>
          <p:cNvSpPr>
            <a:spLocks noChangeArrowheads="1"/>
          </p:cNvSpPr>
          <p:nvPr/>
        </p:nvSpPr>
        <p:spPr bwMode="auto">
          <a:xfrm>
            <a:off x="6299845" y="32857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4" name="Oval 42"/>
          <p:cNvSpPr>
            <a:spLocks noChangeArrowheads="1"/>
          </p:cNvSpPr>
          <p:nvPr/>
        </p:nvSpPr>
        <p:spPr bwMode="auto">
          <a:xfrm>
            <a:off x="6372870" y="37889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5" name="Oval 42"/>
          <p:cNvSpPr>
            <a:spLocks noChangeArrowheads="1"/>
          </p:cNvSpPr>
          <p:nvPr/>
        </p:nvSpPr>
        <p:spPr bwMode="auto">
          <a:xfrm>
            <a:off x="6588770" y="38619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6" name="Oval 42"/>
          <p:cNvSpPr>
            <a:spLocks noChangeArrowheads="1"/>
          </p:cNvSpPr>
          <p:nvPr/>
        </p:nvSpPr>
        <p:spPr bwMode="auto">
          <a:xfrm>
            <a:off x="7099945" y="3717503"/>
            <a:ext cx="146050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7" name="Oval 42"/>
          <p:cNvSpPr>
            <a:spLocks noChangeArrowheads="1"/>
          </p:cNvSpPr>
          <p:nvPr/>
        </p:nvSpPr>
        <p:spPr bwMode="auto">
          <a:xfrm>
            <a:off x="7099945" y="3141241"/>
            <a:ext cx="146050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8" name="Oval 42"/>
          <p:cNvSpPr>
            <a:spLocks noChangeArrowheads="1"/>
          </p:cNvSpPr>
          <p:nvPr/>
        </p:nvSpPr>
        <p:spPr bwMode="auto">
          <a:xfrm>
            <a:off x="6299845" y="30698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9" name="Oval 42"/>
          <p:cNvSpPr>
            <a:spLocks noChangeArrowheads="1"/>
          </p:cNvSpPr>
          <p:nvPr/>
        </p:nvSpPr>
        <p:spPr bwMode="auto">
          <a:xfrm>
            <a:off x="7236470" y="33571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0" name="Oval 42"/>
          <p:cNvSpPr>
            <a:spLocks noChangeArrowheads="1"/>
          </p:cNvSpPr>
          <p:nvPr/>
        </p:nvSpPr>
        <p:spPr bwMode="auto">
          <a:xfrm>
            <a:off x="6372870" y="40048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1" name="Oval 42"/>
          <p:cNvSpPr>
            <a:spLocks noChangeArrowheads="1"/>
          </p:cNvSpPr>
          <p:nvPr/>
        </p:nvSpPr>
        <p:spPr bwMode="auto">
          <a:xfrm>
            <a:off x="6012507" y="35730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2" name="Oval 42"/>
          <p:cNvSpPr>
            <a:spLocks noChangeArrowheads="1"/>
          </p:cNvSpPr>
          <p:nvPr/>
        </p:nvSpPr>
        <p:spPr bwMode="auto">
          <a:xfrm>
            <a:off x="6947545" y="2996778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3" name="Oval 42"/>
          <p:cNvSpPr>
            <a:spLocks noChangeArrowheads="1"/>
          </p:cNvSpPr>
          <p:nvPr/>
        </p:nvSpPr>
        <p:spPr bwMode="auto">
          <a:xfrm>
            <a:off x="6012507" y="30698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4" name="Oval 42"/>
          <p:cNvSpPr>
            <a:spLocks noChangeArrowheads="1"/>
          </p:cNvSpPr>
          <p:nvPr/>
        </p:nvSpPr>
        <p:spPr bwMode="auto">
          <a:xfrm>
            <a:off x="5795020" y="33571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5" name="Oval 42"/>
          <p:cNvSpPr>
            <a:spLocks noChangeArrowheads="1"/>
          </p:cNvSpPr>
          <p:nvPr/>
        </p:nvSpPr>
        <p:spPr bwMode="auto">
          <a:xfrm>
            <a:off x="7099945" y="3438103"/>
            <a:ext cx="146050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6" name="Oval 42"/>
          <p:cNvSpPr>
            <a:spLocks noChangeArrowheads="1"/>
          </p:cNvSpPr>
          <p:nvPr/>
        </p:nvSpPr>
        <p:spPr bwMode="auto">
          <a:xfrm>
            <a:off x="6156970" y="42207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7" name="Oval 42"/>
          <p:cNvSpPr>
            <a:spLocks noChangeArrowheads="1"/>
          </p:cNvSpPr>
          <p:nvPr/>
        </p:nvSpPr>
        <p:spPr bwMode="auto">
          <a:xfrm>
            <a:off x="7452370" y="41493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78807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4" name="Retângulo 8"/>
          <p:cNvSpPr>
            <a:spLocks noChangeArrowheads="1"/>
          </p:cNvSpPr>
          <p:nvPr/>
        </p:nvSpPr>
        <p:spPr bwMode="auto">
          <a:xfrm>
            <a:off x="106933" y="874449"/>
            <a:ext cx="8929563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Teste de Ames para Carcinogênicos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:</a:t>
            </a:r>
          </a:p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: </a:t>
            </a:r>
            <a:r>
              <a:rPr lang="pt-BR" sz="2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mutagenicidade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 do 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composto</a:t>
            </a:r>
          </a:p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endParaRPr lang="pt-BR" sz="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24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(slide </a:t>
            </a:r>
            <a:r>
              <a:rPr lang="pt-BR" sz="24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anterior esquerda)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: algumas pequenas colônias de </a:t>
            </a:r>
            <a:r>
              <a:rPr lang="pt-BR" sz="2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retro-mutantes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 de </a:t>
            </a:r>
            <a:r>
              <a:rPr lang="pt-BR" sz="2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Salmonella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typhimurium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, crescendo num meio sem histidina, são o resultado de mutações reversas espontâneas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.</a:t>
            </a:r>
          </a:p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endParaRPr lang="pt-BR" sz="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24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pt-BR" sz="24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slide anterior direita)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: 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numa 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placa nutriente idêntica, inoculada com igual número de células, 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foi 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adicionado um disco de papel de filtro contendo um mutagênico, o que aumenta a </a:t>
            </a:r>
            <a:r>
              <a:rPr lang="pt-BR" sz="2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freqüência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 de mutações reversas e portanto o número de colônias que crescem. Numa área clara ao redor do mutagênico, a concentração do mesmo é tão alta que é letal para as células. À medida que o mutagênico se difunde para fora da mancha central, ele se dilui e promove </a:t>
            </a:r>
            <a:r>
              <a:rPr lang="pt-BR" sz="2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retromutações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 em concentrações que são menos letais.  Os mutagênicos são comparados com base no aumento da </a:t>
            </a:r>
            <a:r>
              <a:rPr lang="pt-BR" sz="2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freqüência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 de mutações que induzem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79341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-252536" y="232048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 de Micronúcleo</a:t>
            </a:r>
            <a:r>
              <a:rPr lang="pt-BR" sz="48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: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5" name="Picture 4" descr="14201f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321" y="1435329"/>
            <a:ext cx="6095007" cy="537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230627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44016" y="2392288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6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 e </a:t>
            </a:r>
            <a:br>
              <a:rPr lang="pt-BR" sz="6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60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Genotoxicidade</a:t>
            </a:r>
            <a:endParaRPr lang="pt-BR" sz="20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52835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2422525" y="3328988"/>
            <a:ext cx="882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5" name="Group 4"/>
          <p:cNvGrpSpPr>
            <a:grpSpLocks/>
          </p:cNvGrpSpPr>
          <p:nvPr/>
        </p:nvGrpSpPr>
        <p:grpSpPr bwMode="auto">
          <a:xfrm>
            <a:off x="2684463" y="2276475"/>
            <a:ext cx="1600200" cy="2849563"/>
            <a:chOff x="1440" y="1680"/>
            <a:chExt cx="1008" cy="1196"/>
          </a:xfrm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1440" y="1680"/>
              <a:ext cx="1008" cy="1196"/>
            </a:xfrm>
            <a:prstGeom prst="ellipse">
              <a:avLst/>
            </a:prstGeom>
            <a:solidFill>
              <a:srgbClr val="808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le 6"/>
            <p:cNvSpPr>
              <a:spLocks noChangeArrowheads="1"/>
            </p:cNvSpPr>
            <p:nvPr/>
          </p:nvSpPr>
          <p:spPr bwMode="auto">
            <a:xfrm>
              <a:off x="1488" y="2112"/>
              <a:ext cx="912" cy="306"/>
            </a:xfrm>
            <a:prstGeom prst="rect">
              <a:avLst/>
            </a:prstGeom>
            <a:solidFill>
              <a:srgbClr val="8080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6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</a:endParaRPr>
            </a:p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ahoma" charset="0"/>
                </a:rPr>
                <a:t> AMBIENTE</a:t>
              </a:r>
            </a:p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48" name="Group 7"/>
          <p:cNvGrpSpPr>
            <a:grpSpLocks/>
          </p:cNvGrpSpPr>
          <p:nvPr/>
        </p:nvGrpSpPr>
        <p:grpSpPr bwMode="auto">
          <a:xfrm>
            <a:off x="3962400" y="1676400"/>
            <a:ext cx="2971800" cy="5318125"/>
            <a:chOff x="2256" y="1056"/>
            <a:chExt cx="1872" cy="3350"/>
          </a:xfrm>
        </p:grpSpPr>
        <p:sp>
          <p:nvSpPr>
            <p:cNvPr id="49" name="Line 8"/>
            <p:cNvSpPr>
              <a:spLocks noChangeShapeType="1"/>
            </p:cNvSpPr>
            <p:nvPr/>
          </p:nvSpPr>
          <p:spPr bwMode="auto">
            <a:xfrm>
              <a:off x="2400" y="2784"/>
              <a:ext cx="288" cy="384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0" name="Group 9"/>
            <p:cNvGrpSpPr>
              <a:grpSpLocks/>
            </p:cNvGrpSpPr>
            <p:nvPr/>
          </p:nvGrpSpPr>
          <p:grpSpPr bwMode="auto">
            <a:xfrm>
              <a:off x="2256" y="1056"/>
              <a:ext cx="1872" cy="3350"/>
              <a:chOff x="2256" y="1056"/>
              <a:chExt cx="1872" cy="3350"/>
            </a:xfrm>
          </p:grpSpPr>
          <p:sp>
            <p:nvSpPr>
              <p:cNvPr id="51" name="Rectangle 10"/>
              <p:cNvSpPr>
                <a:spLocks noChangeArrowheads="1"/>
              </p:cNvSpPr>
              <p:nvPr/>
            </p:nvSpPr>
            <p:spPr bwMode="auto">
              <a:xfrm>
                <a:off x="2784" y="2064"/>
                <a:ext cx="1296" cy="720"/>
              </a:xfrm>
              <a:prstGeom prst="rect">
                <a:avLst/>
              </a:prstGeom>
              <a:solidFill>
                <a:srgbClr val="FCFEB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Rectangle 11"/>
              <p:cNvSpPr>
                <a:spLocks noChangeArrowheads="1"/>
              </p:cNvSpPr>
              <p:nvPr/>
            </p:nvSpPr>
            <p:spPr bwMode="auto">
              <a:xfrm>
                <a:off x="2496" y="1056"/>
                <a:ext cx="1576" cy="664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Rectangle 12"/>
              <p:cNvSpPr>
                <a:spLocks noChangeArrowheads="1"/>
              </p:cNvSpPr>
              <p:nvPr/>
            </p:nvSpPr>
            <p:spPr bwMode="auto">
              <a:xfrm>
                <a:off x="2736" y="3264"/>
                <a:ext cx="1096" cy="100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Rectangle 13"/>
              <p:cNvSpPr>
                <a:spLocks noChangeArrowheads="1"/>
              </p:cNvSpPr>
              <p:nvPr/>
            </p:nvSpPr>
            <p:spPr bwMode="auto">
              <a:xfrm>
                <a:off x="2496" y="1104"/>
                <a:ext cx="1536" cy="57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TRANSFORMAÇÃO</a:t>
                </a:r>
                <a:endPara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ahoma" charset="0"/>
                </a:endParaRP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  </a:t>
                </a: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biótica   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  abiótica</a:t>
                </a:r>
              </a:p>
            </p:txBody>
          </p:sp>
          <p:sp>
            <p:nvSpPr>
              <p:cNvPr id="55" name="Rectangle 14"/>
              <p:cNvSpPr>
                <a:spLocks noChangeArrowheads="1"/>
              </p:cNvSpPr>
              <p:nvPr/>
            </p:nvSpPr>
            <p:spPr bwMode="auto">
              <a:xfrm>
                <a:off x="2784" y="2064"/>
                <a:ext cx="1344" cy="7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RETENÇÃO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</a:t>
                </a: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adsorção/dessorção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*absorção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*precipitação</a:t>
                </a:r>
              </a:p>
            </p:txBody>
          </p:sp>
          <p:sp>
            <p:nvSpPr>
              <p:cNvPr id="56" name="Rectangle 15"/>
              <p:cNvSpPr>
                <a:spLocks noChangeArrowheads="1"/>
              </p:cNvSpPr>
              <p:nvPr/>
            </p:nvSpPr>
            <p:spPr bwMode="auto">
              <a:xfrm>
                <a:off x="2688" y="3312"/>
                <a:ext cx="1172" cy="10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TRANSPORTE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 </a:t>
                </a: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Evaporação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*Lixiviação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*Carreamento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  superficial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Times New Roman" pitchFamily="18" charset="0"/>
                  </a:rPr>
                  <a:t>             </a:t>
                </a:r>
              </a:p>
            </p:txBody>
          </p:sp>
          <p:sp>
            <p:nvSpPr>
              <p:cNvPr id="57" name="Line 16"/>
              <p:cNvSpPr>
                <a:spLocks noChangeShapeType="1"/>
              </p:cNvSpPr>
              <p:nvPr/>
            </p:nvSpPr>
            <p:spPr bwMode="auto">
              <a:xfrm flipV="1">
                <a:off x="2256" y="1392"/>
                <a:ext cx="192" cy="240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Line 17"/>
              <p:cNvSpPr>
                <a:spLocks noChangeShapeType="1"/>
              </p:cNvSpPr>
              <p:nvPr/>
            </p:nvSpPr>
            <p:spPr bwMode="auto">
              <a:xfrm>
                <a:off x="2496" y="2352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18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384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Line 19"/>
              <p:cNvSpPr>
                <a:spLocks noChangeShapeType="1"/>
              </p:cNvSpPr>
              <p:nvPr/>
            </p:nvSpPr>
            <p:spPr bwMode="auto">
              <a:xfrm>
                <a:off x="3360" y="2832"/>
                <a:ext cx="0" cy="384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61" name="Group 20"/>
          <p:cNvGrpSpPr>
            <a:grpSpLocks/>
          </p:cNvGrpSpPr>
          <p:nvPr/>
        </p:nvGrpSpPr>
        <p:grpSpPr bwMode="auto">
          <a:xfrm>
            <a:off x="381000" y="1600200"/>
            <a:ext cx="2819400" cy="5175250"/>
            <a:chOff x="0" y="1008"/>
            <a:chExt cx="1776" cy="3260"/>
          </a:xfrm>
        </p:grpSpPr>
        <p:sp>
          <p:nvSpPr>
            <p:cNvPr id="62" name="Line 21"/>
            <p:cNvSpPr>
              <a:spLocks noChangeShapeType="1"/>
            </p:cNvSpPr>
            <p:nvPr/>
          </p:nvSpPr>
          <p:spPr bwMode="auto">
            <a:xfrm flipV="1">
              <a:off x="1152" y="2880"/>
              <a:ext cx="432" cy="1152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3" name="Group 22"/>
            <p:cNvGrpSpPr>
              <a:grpSpLocks/>
            </p:cNvGrpSpPr>
            <p:nvPr/>
          </p:nvGrpSpPr>
          <p:grpSpPr bwMode="auto">
            <a:xfrm>
              <a:off x="0" y="1008"/>
              <a:ext cx="1776" cy="3260"/>
              <a:chOff x="0" y="1008"/>
              <a:chExt cx="1776" cy="3260"/>
            </a:xfrm>
          </p:grpSpPr>
          <p:sp>
            <p:nvSpPr>
              <p:cNvPr id="64" name="Rectangle 23"/>
              <p:cNvSpPr>
                <a:spLocks noChangeArrowheads="1"/>
              </p:cNvSpPr>
              <p:nvPr/>
            </p:nvSpPr>
            <p:spPr bwMode="auto">
              <a:xfrm>
                <a:off x="144" y="1008"/>
                <a:ext cx="1440" cy="672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5" name="Rectangle 24"/>
              <p:cNvSpPr>
                <a:spLocks noChangeArrowheads="1"/>
              </p:cNvSpPr>
              <p:nvPr/>
            </p:nvSpPr>
            <p:spPr bwMode="auto">
              <a:xfrm>
                <a:off x="52" y="3796"/>
                <a:ext cx="1096" cy="472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Rectangle 25"/>
              <p:cNvSpPr>
                <a:spLocks noChangeArrowheads="1"/>
              </p:cNvSpPr>
              <p:nvPr/>
            </p:nvSpPr>
            <p:spPr bwMode="auto">
              <a:xfrm>
                <a:off x="52" y="3028"/>
                <a:ext cx="1096" cy="520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Rectangle 26"/>
              <p:cNvSpPr>
                <a:spLocks noChangeArrowheads="1"/>
              </p:cNvSpPr>
              <p:nvPr/>
            </p:nvSpPr>
            <p:spPr bwMode="auto">
              <a:xfrm>
                <a:off x="144" y="2064"/>
                <a:ext cx="1008" cy="624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Rectangle 27"/>
              <p:cNvSpPr>
                <a:spLocks noChangeArrowheads="1"/>
              </p:cNvSpPr>
              <p:nvPr/>
            </p:nvSpPr>
            <p:spPr bwMode="auto">
              <a:xfrm>
                <a:off x="144" y="1104"/>
                <a:ext cx="1632" cy="57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PROPRIEDADES DOS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AGROTÓXICOS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ahoma" charset="0"/>
                </a:endParaRPr>
              </a:p>
            </p:txBody>
          </p:sp>
          <p:sp>
            <p:nvSpPr>
              <p:cNvPr id="69" name="Rectangle 28"/>
              <p:cNvSpPr>
                <a:spLocks noChangeArrowheads="1"/>
              </p:cNvSpPr>
              <p:nvPr/>
            </p:nvSpPr>
            <p:spPr bwMode="auto">
              <a:xfrm>
                <a:off x="144" y="2112"/>
                <a:ext cx="1064" cy="5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PROPRIEDADES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DO SOLO  E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ÁGUA</a:t>
                </a:r>
              </a:p>
            </p:txBody>
          </p:sp>
          <p:sp>
            <p:nvSpPr>
              <p:cNvPr id="70" name="Rectangle 29"/>
              <p:cNvSpPr>
                <a:spLocks noChangeArrowheads="1"/>
              </p:cNvSpPr>
              <p:nvPr/>
            </p:nvSpPr>
            <p:spPr bwMode="auto">
              <a:xfrm>
                <a:off x="0" y="3072"/>
                <a:ext cx="1104" cy="5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Tahoma" charset="0"/>
                  </a:rPr>
                  <a:t> </a:t>
                </a: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FATORES   DA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 PLANTA  E  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 </a:t>
                </a:r>
                <a:r>
                  <a:rPr kumimoji="0" lang="pt-BR" sz="13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MICROBIOLÓGICOS</a:t>
                </a:r>
              </a:p>
            </p:txBody>
          </p:sp>
          <p:sp>
            <p:nvSpPr>
              <p:cNvPr id="71" name="Rectangle 30"/>
              <p:cNvSpPr>
                <a:spLocks noChangeArrowheads="1"/>
              </p:cNvSpPr>
              <p:nvPr/>
            </p:nvSpPr>
            <p:spPr bwMode="auto">
              <a:xfrm>
                <a:off x="39" y="3826"/>
                <a:ext cx="886" cy="40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FATORES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 </a:t>
                </a: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CLIMÁTICOS</a:t>
                </a:r>
              </a:p>
            </p:txBody>
          </p:sp>
          <p:sp>
            <p:nvSpPr>
              <p:cNvPr id="72" name="Rectangle 31"/>
              <p:cNvSpPr>
                <a:spLocks noChangeArrowheads="1"/>
              </p:cNvSpPr>
              <p:nvPr/>
            </p:nvSpPr>
            <p:spPr bwMode="auto">
              <a:xfrm>
                <a:off x="384" y="1488"/>
                <a:ext cx="1181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Tahoma" charset="0"/>
                  </a:rPr>
                  <a:t>(modo de entrada)</a:t>
                </a:r>
              </a:p>
            </p:txBody>
          </p:sp>
          <p:sp>
            <p:nvSpPr>
              <p:cNvPr id="73" name="Line 32"/>
              <p:cNvSpPr>
                <a:spLocks noChangeShapeType="1"/>
              </p:cNvSpPr>
              <p:nvPr/>
            </p:nvSpPr>
            <p:spPr bwMode="auto">
              <a:xfrm>
                <a:off x="1200" y="1728"/>
                <a:ext cx="240" cy="288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Line 33"/>
              <p:cNvSpPr>
                <a:spLocks noChangeShapeType="1"/>
              </p:cNvSpPr>
              <p:nvPr/>
            </p:nvSpPr>
            <p:spPr bwMode="auto">
              <a:xfrm flipV="1">
                <a:off x="1152" y="2736"/>
                <a:ext cx="336" cy="624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Line 34"/>
              <p:cNvSpPr>
                <a:spLocks noChangeShapeType="1"/>
              </p:cNvSpPr>
              <p:nvPr/>
            </p:nvSpPr>
            <p:spPr bwMode="auto">
              <a:xfrm>
                <a:off x="1152" y="2352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76" name="Group 35"/>
          <p:cNvGrpSpPr>
            <a:grpSpLocks/>
          </p:cNvGrpSpPr>
          <p:nvPr/>
        </p:nvGrpSpPr>
        <p:grpSpPr bwMode="auto">
          <a:xfrm>
            <a:off x="6629400" y="2209800"/>
            <a:ext cx="2743200" cy="3581400"/>
            <a:chOff x="3936" y="1392"/>
            <a:chExt cx="1728" cy="2256"/>
          </a:xfrm>
        </p:grpSpPr>
        <p:sp>
          <p:nvSpPr>
            <p:cNvPr id="77" name="AutoShape 36"/>
            <p:cNvSpPr>
              <a:spLocks noChangeArrowheads="1"/>
            </p:cNvSpPr>
            <p:nvPr/>
          </p:nvSpPr>
          <p:spPr bwMode="auto">
            <a:xfrm>
              <a:off x="4512" y="1488"/>
              <a:ext cx="1008" cy="1624"/>
            </a:xfrm>
            <a:prstGeom prst="diamond">
              <a:avLst/>
            </a:prstGeom>
            <a:solidFill>
              <a:srgbClr val="F92F07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37"/>
            <p:cNvSpPr>
              <a:spLocks noChangeArrowheads="1"/>
            </p:cNvSpPr>
            <p:nvPr/>
          </p:nvSpPr>
          <p:spPr bwMode="auto">
            <a:xfrm flipH="1">
              <a:off x="4656" y="1968"/>
              <a:ext cx="1008" cy="5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ahoma" charset="0"/>
                </a:rPr>
                <a:t>DESTINO</a:t>
              </a:r>
            </a:p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ahoma" charset="0"/>
                </a:rPr>
                <a:t>Impacto</a:t>
              </a:r>
            </a:p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ahoma" charset="0"/>
                </a:rPr>
                <a:t>Ambiental</a:t>
              </a:r>
            </a:p>
          </p:txBody>
        </p:sp>
        <p:sp>
          <p:nvSpPr>
            <p:cNvPr id="79" name="Line 38"/>
            <p:cNvSpPr>
              <a:spLocks noChangeShapeType="1"/>
            </p:cNvSpPr>
            <p:nvPr/>
          </p:nvSpPr>
          <p:spPr bwMode="auto">
            <a:xfrm>
              <a:off x="4224" y="1392"/>
              <a:ext cx="432" cy="528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Line 39"/>
            <p:cNvSpPr>
              <a:spLocks noChangeShapeType="1"/>
            </p:cNvSpPr>
            <p:nvPr/>
          </p:nvSpPr>
          <p:spPr bwMode="auto">
            <a:xfrm flipV="1">
              <a:off x="3936" y="2880"/>
              <a:ext cx="912" cy="768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Line 40"/>
            <p:cNvSpPr>
              <a:spLocks noChangeShapeType="1"/>
            </p:cNvSpPr>
            <p:nvPr/>
          </p:nvSpPr>
          <p:spPr bwMode="auto">
            <a:xfrm>
              <a:off x="4128" y="2304"/>
              <a:ext cx="336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2" name="Retângulo 81"/>
          <p:cNvSpPr/>
          <p:nvPr/>
        </p:nvSpPr>
        <p:spPr>
          <a:xfrm>
            <a:off x="539552" y="980728"/>
            <a:ext cx="1887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ENTRADA</a:t>
            </a:r>
            <a:r>
              <a:rPr lang="pt-BR" sz="3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pt-BR" sz="3200" dirty="0"/>
          </a:p>
        </p:txBody>
      </p:sp>
      <p:sp>
        <p:nvSpPr>
          <p:cNvPr id="83" name="Retângulo 82"/>
          <p:cNvSpPr/>
          <p:nvPr/>
        </p:nvSpPr>
        <p:spPr>
          <a:xfrm>
            <a:off x="4387845" y="980728"/>
            <a:ext cx="2216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PROCESSOS </a:t>
            </a:r>
            <a:endParaRPr lang="pt-BR" sz="3200" dirty="0"/>
          </a:p>
        </p:txBody>
      </p:sp>
      <p:sp>
        <p:nvSpPr>
          <p:cNvPr id="84" name="Retângulo 83"/>
          <p:cNvSpPr/>
          <p:nvPr/>
        </p:nvSpPr>
        <p:spPr>
          <a:xfrm>
            <a:off x="7238037" y="980728"/>
            <a:ext cx="1915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IMPACTOS</a:t>
            </a:r>
            <a:endParaRPr lang="pt-BR" sz="3200" dirty="0"/>
          </a:p>
        </p:txBody>
      </p:sp>
    </p:spTree>
    <p:extLst>
      <p:ext uri="{BB962C8B-B14F-4D97-AF65-F5344CB8AC3E}">
        <p14:creationId xmlns="" xmlns:p14="http://schemas.microsoft.com/office/powerpoint/2010/main" val="288831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1772816"/>
            <a:ext cx="8820472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Categoria heterogênea de produtos químicos usados principalmente para o controle de pragas, doenças de plantas e ervas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daninhas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Nos EUA há registro de aproximadamente 890 ingredientes ativos e 20.700 produtos (EPA, 1996 e 1997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)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Todas as pessoas estão expostas aos agroquímicos:</a:t>
            </a:r>
          </a:p>
          <a:p>
            <a:pPr marL="914400" lvl="1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Contaminação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ambiental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resíduos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no ar, água e alimentos</a:t>
            </a:r>
          </a:p>
          <a:p>
            <a:pPr marL="914400" lvl="1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Contaminação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ocupacional: exposição direta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800197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Características dos Agrotóxicos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1772816"/>
            <a:ext cx="8820472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Produtos químicos biologicamente ativos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Grande número de metabólitos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Natureza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eletrofílica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Interação com macromoléculas biológicas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114800" y="4572000"/>
            <a:ext cx="457200" cy="6858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8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tângulo 3"/>
          <p:cNvSpPr/>
          <p:nvPr/>
        </p:nvSpPr>
        <p:spPr>
          <a:xfrm>
            <a:off x="3199843" y="5373216"/>
            <a:ext cx="2308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latin typeface="Calibri" pitchFamily="34" charset="0"/>
                <a:cs typeface="Calibri" pitchFamily="34" charset="0"/>
              </a:rPr>
              <a:t>Alterações </a:t>
            </a:r>
          </a:p>
        </p:txBody>
      </p:sp>
    </p:spTree>
    <p:extLst>
      <p:ext uri="{BB962C8B-B14F-4D97-AF65-F5344CB8AC3E}">
        <p14:creationId xmlns="" xmlns:p14="http://schemas.microsoft.com/office/powerpoint/2010/main" val="609215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Natureza </a:t>
            </a:r>
            <a:r>
              <a:rPr lang="pt-BR" sz="4400" dirty="0" err="1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Eletrofílica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1772816"/>
            <a:ext cx="8820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Sítios preferenciais: átomos de oxigênio e nitrogênio em posições </a:t>
            </a:r>
            <a:r>
              <a:rPr lang="pt-BR" sz="2800" dirty="0" err="1" smtClean="0">
                <a:latin typeface="Calibri" pitchFamily="34" charset="0"/>
                <a:cs typeface="Calibri" pitchFamily="34" charset="0"/>
              </a:rPr>
              <a:t>nucleofílicas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185708" y="4078178"/>
            <a:ext cx="1061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DNA</a:t>
            </a:r>
            <a:endParaRPr lang="pt-BR" sz="3600" b="1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7239000" y="2709863"/>
            <a:ext cx="685800" cy="1295400"/>
          </a:xfrm>
          <a:prstGeom prst="curvedLeftArrow">
            <a:avLst>
              <a:gd name="adj1" fmla="val 37778"/>
              <a:gd name="adj2" fmla="val 75556"/>
              <a:gd name="adj3" fmla="val 33333"/>
            </a:avLst>
          </a:prstGeom>
          <a:solidFill>
            <a:srgbClr val="8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347864" y="3212976"/>
            <a:ext cx="2808262" cy="2448272"/>
          </a:xfrm>
          <a:prstGeom prst="irregularSeal1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91319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Genotoxicidade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52871" y="2203117"/>
            <a:ext cx="85396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FFC000"/>
              </a:buClr>
            </a:pPr>
            <a:r>
              <a:rPr lang="pt-BR" sz="3600" b="1" u="sng" dirty="0">
                <a:latin typeface="Calibri" pitchFamily="34" charset="0"/>
                <a:cs typeface="Calibri" pitchFamily="34" charset="0"/>
              </a:rPr>
              <a:t>Compostos </a:t>
            </a:r>
            <a:r>
              <a:rPr lang="pt-BR" sz="3600" b="1" u="sng" dirty="0" err="1">
                <a:latin typeface="Calibri" pitchFamily="34" charset="0"/>
                <a:cs typeface="Calibri" pitchFamily="34" charset="0"/>
              </a:rPr>
              <a:t>genotóxicos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 são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agentes que interagem com o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DNA ou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com  aparatos celulares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que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regulam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a fidelidade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genômica,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provocando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mutações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ou modificações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no DNA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19655290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Genotoxicidade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1" y="1641569"/>
            <a:ext cx="8929563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Alterações </a:t>
            </a: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cromossômicas: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Alterações estruturais e </a:t>
            </a:r>
            <a:r>
              <a:rPr lang="pt-BR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numéricas</a:t>
            </a:r>
            <a:endParaRPr lang="pt-BR" sz="28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Micronúcleo</a:t>
            </a: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Fragmentos de cromossomos acêntricos ou cromossomos inteiros que surgem no citoplasma de células na </a:t>
            </a:r>
            <a:r>
              <a:rPr lang="pt-BR" sz="28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intérfase</a:t>
            </a: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 como um pequeno núcleo adicional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Detecção é simples e rápida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</a:t>
            </a:r>
            <a:r>
              <a:rPr lang="pt-BR" sz="28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Crossing-over</a:t>
            </a:r>
            <a:r>
              <a:rPr lang="pt-BR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mitótico</a:t>
            </a:r>
            <a:endParaRPr lang="pt-BR" sz="28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35373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Estudos Epidemiológicos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34924" y="1826235"/>
            <a:ext cx="8929563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Todo ano ocorrem 3 milhões de casos de envenenamento por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agrotóxicos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no mundo, sendo ~ 220 mil fatais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IARC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- </a:t>
            </a:r>
            <a:r>
              <a:rPr lang="pt-BR" sz="2600" b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International</a:t>
            </a:r>
            <a:r>
              <a:rPr lang="pt-BR" sz="26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b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Agency</a:t>
            </a:r>
            <a:r>
              <a:rPr lang="pt-BR" sz="26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for </a:t>
            </a:r>
            <a:r>
              <a:rPr lang="pt-BR" sz="2600" b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Research</a:t>
            </a:r>
            <a:r>
              <a:rPr lang="pt-BR" sz="26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b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on</a:t>
            </a:r>
            <a:r>
              <a:rPr lang="pt-BR" sz="26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b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Cancer</a:t>
            </a:r>
            <a:r>
              <a:rPr lang="pt-BR" sz="26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estuda o potencial carcinogênico de inseticidas, fungicidas, herbicidas e outros compostos similares: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56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agrotóxicos foram classificados como carcinogênicos em estudos em laboratório com animais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Em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humanos o 2,4,5-T,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Lindane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,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Methoxychlor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,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Toxaphene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e outros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organofosforados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apresentam associações com o câncer.</a:t>
            </a:r>
          </a:p>
        </p:txBody>
      </p:sp>
    </p:spTree>
    <p:extLst>
      <p:ext uri="{BB962C8B-B14F-4D97-AF65-F5344CB8AC3E}">
        <p14:creationId xmlns="" xmlns:p14="http://schemas.microsoft.com/office/powerpoint/2010/main" val="31643388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1124744"/>
            <a:ext cx="8568952" cy="79208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Estudos Epidemiológicos– 2</a:t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1" y="2132856"/>
            <a:ext cx="8929563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Evidências de que vários tipos de tumores e outras manifestações carcinogênicas aparecem devido à exposição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ocupacional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Exemplos: câncer dos sistemas linfático e hematopoiético, lábios, rins, colo, pele, pulmões, cérebro, estômago, próstata, leucemia e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mielomas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múltiplos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Deficiências imunológicas, deterioração das funções neurológicas, mal de Parkinson e anomalias reprodutivas e do crescimento</a:t>
            </a:r>
          </a:p>
        </p:txBody>
      </p:sp>
    </p:spTree>
    <p:extLst>
      <p:ext uri="{BB962C8B-B14F-4D97-AF65-F5344CB8AC3E}">
        <p14:creationId xmlns="" xmlns:p14="http://schemas.microsoft.com/office/powerpoint/2010/main" val="140915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1124744"/>
            <a:ext cx="8568952" cy="79208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Estudos Epidemiológicos– </a:t>
            </a: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3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34924" y="2132856"/>
            <a:ext cx="8929563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Segundo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Maroni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e Fait (1993):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Não há evidência consistente de qualquer diferença na mortalidade por câncer entre grupos expostos e a população em geral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Mas há evidências de aumentos no aparecimento de alterações cromossômicas e trocas entre cromátides homólogas em células somáticas (crossing-over mitótico)</a:t>
            </a:r>
          </a:p>
        </p:txBody>
      </p:sp>
    </p:spTree>
    <p:extLst>
      <p:ext uri="{BB962C8B-B14F-4D97-AF65-F5344CB8AC3E}">
        <p14:creationId xmlns="" xmlns:p14="http://schemas.microsoft.com/office/powerpoint/2010/main" val="20345188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3568" y="2287413"/>
            <a:ext cx="7859216" cy="3085803"/>
          </a:xfrm>
          <a:prstGeom prst="rect">
            <a:avLst/>
          </a:prstGeom>
          <a:solidFill>
            <a:srgbClr val="C95803"/>
          </a:solidFill>
        </p:spPr>
        <p:txBody>
          <a:bodyPr vert="horz" lIns="10800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4400" dirty="0">
                <a:latin typeface="Calibri" pitchFamily="34" charset="0"/>
                <a:cs typeface="Calibri" pitchFamily="34" charset="0"/>
              </a:rPr>
              <a:t>O potencial </a:t>
            </a:r>
            <a:r>
              <a:rPr lang="pt-BR" sz="4400" dirty="0" err="1">
                <a:latin typeface="Calibri" pitchFamily="34" charset="0"/>
                <a:cs typeface="Calibri" pitchFamily="34" charset="0"/>
              </a:rPr>
              <a:t>genotóxico</a:t>
            </a:r>
            <a:r>
              <a:rPr lang="pt-BR" sz="4400" dirty="0">
                <a:latin typeface="Calibri" pitchFamily="34" charset="0"/>
                <a:cs typeface="Calibri" pitchFamily="34" charset="0"/>
              </a:rPr>
              <a:t> de </a:t>
            </a:r>
            <a:r>
              <a:rPr lang="pt-BR" sz="4400" dirty="0" err="1" smtClean="0">
                <a:latin typeface="Calibri" pitchFamily="34" charset="0"/>
                <a:cs typeface="Calibri" pitchFamily="34" charset="0"/>
              </a:rPr>
              <a:t>agrot</a:t>
            </a:r>
            <a:r>
              <a:rPr lang="en-US" sz="4400" dirty="0" err="1" smtClean="0">
                <a:latin typeface="Calibri" pitchFamily="34" charset="0"/>
                <a:cs typeface="Calibri" pitchFamily="34" charset="0"/>
              </a:rPr>
              <a:t>óxi</a:t>
            </a:r>
            <a:r>
              <a:rPr lang="pt-BR" sz="4400" dirty="0" err="1" smtClean="0">
                <a:latin typeface="Calibri" pitchFamily="34" charset="0"/>
                <a:cs typeface="Calibri" pitchFamily="34" charset="0"/>
              </a:rPr>
              <a:t>cos</a:t>
            </a:r>
            <a:r>
              <a:rPr lang="pt-BR" sz="4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4400" dirty="0" smtClean="0">
                <a:latin typeface="Calibri" pitchFamily="34" charset="0"/>
                <a:cs typeface="Calibri" pitchFamily="34" charset="0"/>
              </a:rPr>
              <a:t>é </a:t>
            </a:r>
            <a:r>
              <a:rPr lang="pt-BR" sz="4400" dirty="0">
                <a:latin typeface="Calibri" pitchFamily="34" charset="0"/>
                <a:cs typeface="Calibri" pitchFamily="34" charset="0"/>
              </a:rPr>
              <a:t>um fator de risco </a:t>
            </a:r>
            <a:r>
              <a:rPr lang="pt-BR" sz="4400" dirty="0" smtClean="0">
                <a:latin typeface="Calibri" pitchFamily="34" charset="0"/>
                <a:cs typeface="Calibri" pitchFamily="34" charset="0"/>
              </a:rPr>
              <a:t>primário para efeitos carcinogênicos </a:t>
            </a:r>
            <a:r>
              <a:rPr lang="pt-BR" sz="4400" dirty="0">
                <a:latin typeface="Calibri" pitchFamily="34" charset="0"/>
                <a:cs typeface="Calibri" pitchFamily="34" charset="0"/>
              </a:rPr>
              <a:t>e teratogênicos</a:t>
            </a:r>
          </a:p>
        </p:txBody>
      </p:sp>
    </p:spTree>
    <p:extLst>
      <p:ext uri="{BB962C8B-B14F-4D97-AF65-F5344CB8AC3E}">
        <p14:creationId xmlns="" xmlns:p14="http://schemas.microsoft.com/office/powerpoint/2010/main" val="1110038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6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Efeitos Teratogênicos</a:t>
            </a:r>
            <a:endParaRPr lang="pt-BR" sz="20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5" name="Picture 3" descr="faltademembr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84" y="4421460"/>
            <a:ext cx="43307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endalabi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06860"/>
            <a:ext cx="30861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939084" y="253212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dirty="0">
                <a:latin typeface="Calibri" pitchFamily="34" charset="0"/>
                <a:cs typeface="Calibri" pitchFamily="34" charset="0"/>
              </a:rPr>
              <a:t>Fenda labial </a:t>
            </a:r>
          </a:p>
          <a:p>
            <a:r>
              <a:rPr lang="pt-BR" sz="2800" dirty="0">
                <a:latin typeface="Calibri" pitchFamily="34" charset="0"/>
                <a:cs typeface="Calibri" pitchFamily="34" charset="0"/>
              </a:rPr>
              <a:t>Provável causa: dioxina</a:t>
            </a:r>
          </a:p>
        </p:txBody>
      </p:sp>
      <p:sp>
        <p:nvSpPr>
          <p:cNvPr id="3" name="Retângulo 2"/>
          <p:cNvSpPr/>
          <p:nvPr/>
        </p:nvSpPr>
        <p:spPr>
          <a:xfrm>
            <a:off x="1331640" y="5360744"/>
            <a:ext cx="2801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latin typeface="Calibri" pitchFamily="34" charset="0"/>
                <a:cs typeface="Calibri" pitchFamily="34" charset="0"/>
              </a:rPr>
              <a:t>Falta de membros</a:t>
            </a:r>
          </a:p>
        </p:txBody>
      </p:sp>
    </p:spTree>
    <p:extLst>
      <p:ext uri="{BB962C8B-B14F-4D97-AF65-F5344CB8AC3E}">
        <p14:creationId xmlns="" xmlns:p14="http://schemas.microsoft.com/office/powerpoint/2010/main" val="11320687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8"/>
          <p:cNvSpPr>
            <a:spLocks noChangeArrowheads="1"/>
          </p:cNvSpPr>
          <p:nvPr/>
        </p:nvSpPr>
        <p:spPr bwMode="auto">
          <a:xfrm>
            <a:off x="467544" y="1861661"/>
            <a:ext cx="7669931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C000"/>
              </a:buClr>
            </a:pPr>
            <a:endParaRPr lang="pt-BR" sz="30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30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Intencional (Direta</a:t>
            </a:r>
            <a:r>
              <a:rPr lang="pt-BR" sz="3000" dirty="0"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</a:p>
          <a:p>
            <a:pPr marL="800100" lvl="1" indent="-342900">
              <a:buClr>
                <a:srgbClr val="FFC000"/>
              </a:buClr>
              <a:buFont typeface="Arial" charset="0"/>
              <a:buChar char="•"/>
            </a:pPr>
            <a:endParaRPr lang="pt-BR" sz="30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3000" dirty="0">
                <a:latin typeface="Calibri" pitchFamily="34" charset="0"/>
                <a:cs typeface="Calibri" pitchFamily="34" charset="0"/>
                <a:sym typeface="Symbol" pitchFamily="18" charset="2"/>
              </a:rPr>
              <a:t>Acidental ou não intencional (Indireta</a:t>
            </a: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</a:p>
          <a:p>
            <a:pPr lvl="1">
              <a:buClr>
                <a:srgbClr val="FFC000"/>
              </a:buClr>
            </a:pPr>
            <a:endParaRPr lang="pt-BR" sz="32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Ambiental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13137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1124744"/>
            <a:ext cx="8568952" cy="792088"/>
          </a:xfrm>
        </p:spPr>
        <p:txBody>
          <a:bodyPr anchor="ctr">
            <a:no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Exposição Ocupacional</a:t>
            </a:r>
            <a:endParaRPr lang="pt-BR" sz="24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322956" y="1916832"/>
            <a:ext cx="8785548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Trabalhadores envolvidos na produção de 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Mancozeb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apresentaram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um aumento significativo de alterações cromossômicas e trocas entre cromátides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homólogas (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Jablonika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et al., 1989)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Houve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aumento de alterações cromossômicas em trabalhadores envolvidos na produção de 2,4, 5-T e 2,4-D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Kaioumova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Khabutdinova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, 1998)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A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exposição a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organofosforados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(inseticidas) elevou a incidência crossing-over mitótico em trabalhadores envolvidos na produção destes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compostos</a:t>
            </a:r>
            <a:b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Padmavathi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et al., 2000 e Laurent et al., 1996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);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94644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Exposição Ocupacional – 2</a:t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682996" y="2256542"/>
            <a:ext cx="8425508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Estudos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recentes indicam que aumentos simultâneos de alterações cromossômicas, trocas entre cromátides homólogas (crossing-over somático) e na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freqüência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de micronúcleos ocorrem em trabalhadores expostos à: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Atrazina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Malation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Cianazina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2,4-D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5324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Exposição Ocupacional – </a:t>
            </a: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3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256542"/>
            <a:ext cx="8785548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Maiores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indicativos de incidência de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genotoxicidade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por agroquímicos em trabalhadores: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Expostos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com maior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freqüência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(relação dose-efeito)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Que não usam EPI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Que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trabalham em estufa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Fumantes </a:t>
            </a:r>
          </a:p>
          <a:p>
            <a:pPr marL="1257300" lvl="2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b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</a:t>
            </a:r>
            <a:r>
              <a:rPr lang="pt-BR" sz="26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aumento </a:t>
            </a:r>
            <a:r>
              <a:rPr lang="pt-BR" sz="26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do potencial </a:t>
            </a:r>
            <a:r>
              <a:rPr lang="pt-BR" sz="2600" b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genotóxico</a:t>
            </a:r>
            <a:r>
              <a:rPr lang="pt-BR" sz="26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do </a:t>
            </a:r>
            <a:r>
              <a:rPr lang="pt-BR" sz="26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composto</a:t>
            </a:r>
            <a:endParaRPr lang="pt-BR" sz="2600" b="1" u="sng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99011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Resumo dos resultados dos efeitos </a:t>
            </a:r>
            <a:r>
              <a:rPr lang="pt-BR" sz="3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citogenéticos</a:t>
            </a: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em aplicadores de agroquímicos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5196879"/>
              </p:ext>
            </p:extLst>
          </p:nvPr>
        </p:nvGraphicFramePr>
        <p:xfrm>
          <a:off x="473199" y="2387143"/>
          <a:ext cx="8136747" cy="370615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018681"/>
                <a:gridCol w="2105760"/>
                <a:gridCol w="3012306"/>
              </a:tblGrid>
              <a:tr h="1237273">
                <a:tc>
                  <a:txBody>
                    <a:bodyPr/>
                    <a:lstStyle/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pt-BR" sz="2400" b="0" u="sng" kern="1200" dirty="0" err="1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Biomarcador</a:t>
                      </a:r>
                      <a:r>
                        <a:rPr kumimoji="0" lang="pt-BR" sz="2400" b="0" u="sng" kern="120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Analisado</a:t>
                      </a:r>
                      <a:endParaRPr kumimoji="0" lang="pt-BR" sz="2400" b="0" u="sng" kern="120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Calibri" pitchFamily="34" charset="0"/>
                        <a:ea typeface="+mj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pt-BR" sz="2400" b="0" u="sng" kern="120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Número de estudos</a:t>
                      </a:r>
                    </a:p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pt-BR" sz="2400" b="0" u="sng" kern="120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(positivo/ total)</a:t>
                      </a:r>
                      <a:endParaRPr kumimoji="0" lang="pt-BR" sz="2400" b="0" u="sng" kern="120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Calibri" pitchFamily="34" charset="0"/>
                        <a:ea typeface="+mj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pt-BR" sz="2400" b="0" u="sng" kern="120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Resultados</a:t>
                      </a:r>
                    </a:p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pt-BR" sz="2400" b="0" u="sng" kern="120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(Aumento do efeito)</a:t>
                      </a:r>
                    </a:p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endParaRPr kumimoji="0" lang="pt-BR" sz="2400" b="0" u="sng" kern="120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Calibri" pitchFamily="34" charset="0"/>
                        <a:ea typeface="+mj-ea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Alterações Cromossômicas</a:t>
                      </a:r>
                      <a:endParaRPr lang="pt-BR" sz="2400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13/13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1,18 – 15,8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Micronúcleo</a:t>
                      </a:r>
                      <a:endParaRPr lang="pt-BR" sz="2400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1,20  -7,67</a:t>
                      </a:r>
                    </a:p>
                    <a:p>
                      <a:pPr algn="ctr" eaLnBrk="0" hangingPunct="0">
                        <a:spcBef>
                          <a:spcPts val="0"/>
                        </a:spcBef>
                      </a:pPr>
                      <a:endParaRPr lang="pt-BR" sz="24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Troca entre cromátides homólogas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4/7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1,12 - 2,36</a:t>
                      </a:r>
                      <a:endParaRPr lang="pt-BR" sz="2400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617163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Riscos Ecológicos dos Agrotóxicos como Potentes Agentes Mutagênicos</a:t>
            </a:r>
            <a:endParaRPr lang="pt-BR" sz="18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256542"/>
            <a:ext cx="8785548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Interferência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na tendência evolutiva da flora e da fauna: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Aumento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da resistência aos agrotóxicos por parte de certas espécies, devido à seleção natural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Eliminação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de certas espécies suscetíveis, influenciando o curso da seleção por alteração na interação entre as espécies presentes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Modificações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morfológicas de extensão e natureza suficientes para diferenciação taxonômica 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(por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exemplo, devido à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poliploidia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10049265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EFEITOS OU LESÕES CAUSADAS AOS SERES HUMANOS POR </a:t>
            </a:r>
            <a:r>
              <a:rPr lang="pt-BR" sz="20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</a:t>
            </a:r>
            <a:endParaRPr lang="pt-BR" sz="11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08735555"/>
              </p:ext>
            </p:extLst>
          </p:nvPr>
        </p:nvGraphicFramePr>
        <p:xfrm>
          <a:off x="251520" y="1268760"/>
          <a:ext cx="8640960" cy="542274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752528"/>
                <a:gridCol w="3888432"/>
              </a:tblGrid>
              <a:tr h="3935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LESÕES HEPÁTICAS</a:t>
                      </a:r>
                      <a:endParaRPr lang="pt-BR" sz="1800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inseticidas organoclorados</a:t>
                      </a:r>
                      <a:b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endParaRPr lang="pt-BR" sz="18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LESÕES RENAIS				</a:t>
                      </a:r>
                      <a:endParaRPr lang="pt-BR" sz="1800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inseticidas 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organocloradosfungicidas</a:t>
                      </a: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fenil-mercúricos</a:t>
                      </a: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/>
                      </a:r>
                      <a:b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endParaRPr lang="pt-BR" sz="18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NEURITE PERIFÉRICA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inseticidas 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organofosforados</a:t>
                      </a:r>
                      <a:endParaRPr lang="pt-BR" sz="18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herbicidas 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clorofenóxis</a:t>
                      </a: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(2,4D</a:t>
                      </a:r>
                      <a:r>
                        <a:rPr lang="pt-BR" sz="1800" b="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 2,4,5T)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AÇÃO NEUROTÓXICA RETARDADA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inseticidas 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organofosforados</a:t>
                      </a:r>
                      <a:endParaRPr lang="pt-BR" sz="18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leptofos</a:t>
                      </a: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ou 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Phosvel</a:t>
                      </a: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e EPN)*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desfolhantes (DEF e 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merfos</a:t>
                      </a: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ou 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Folex</a:t>
                      </a: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ATROFIA TESTICULAR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fungicida 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tridemorfo</a:t>
                      </a: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Calixim</a:t>
                      </a: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ESTERILIDADE MASCULINA</a:t>
                      </a:r>
                      <a:r>
                        <a:rPr lang="pt-BR" sz="1800" b="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POR OLIGOSPERMIA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nematicida 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diclorobromopropano</a:t>
                      </a:r>
                      <a:endParaRPr lang="pt-BR" sz="1800" b="0" baseline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(DCBP ou 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Nemagon</a:t>
                      </a: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)*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CISTITE HEMORRÁGICA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acaricida 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clordimeforme</a:t>
                      </a:r>
                      <a:endParaRPr lang="pt-BR" sz="18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Galeron</a:t>
                      </a: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ou 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Fundal</a:t>
                      </a: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)**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HIPERGLICEMIA OU DIABETES TRANSITÓRIA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herbicidas </a:t>
                      </a:r>
                      <a:r>
                        <a:rPr lang="pt-BR" sz="18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clorofenóxis</a:t>
                      </a: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(2,4D e 2,4,5 T)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002888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EFEITOS OU LESÕES CAUSADAS AOS SERES HUMANOS POR </a:t>
            </a:r>
            <a:r>
              <a:rPr lang="pt-BR" sz="20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AGROTÓXICOS-2</a:t>
            </a:r>
            <a:endParaRPr lang="pt-BR" sz="11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03559682"/>
              </p:ext>
            </p:extLst>
          </p:nvPr>
        </p:nvGraphicFramePr>
        <p:xfrm>
          <a:off x="251520" y="1404704"/>
          <a:ext cx="8640960" cy="51206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752528"/>
                <a:gridCol w="3888432"/>
              </a:tblGrid>
              <a:tr h="3935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HIPERTERMIA</a:t>
                      </a:r>
                      <a:endParaRPr lang="pt-BR" sz="2000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herbicidas dinitrofenóis e </a:t>
                      </a:r>
                      <a:b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Pentaclorofenol</a:t>
                      </a:r>
                      <a:endParaRPr lang="pt-BR" sz="20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PNEUMONITE E FIBROSE</a:t>
                      </a:r>
                      <a:r>
                        <a:rPr lang="pt-BR" sz="2000" b="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PULMONAR				</a:t>
                      </a:r>
                      <a:endParaRPr lang="pt-BR" sz="2000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herbicida </a:t>
                      </a: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Paraquat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Gramoxone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b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endParaRPr lang="pt-BR" sz="20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DIMINUIÇÃO DAS DEFESAS</a:t>
                      </a:r>
                      <a:r>
                        <a:rPr lang="pt-BR" sz="2000" b="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ORGÂNICAS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fungicidas </a:t>
                      </a: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trifenil-estânicos</a:t>
                      </a:r>
                      <a:endParaRPr lang="pt-BR" sz="20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Duter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e </a:t>
                      </a: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Brestan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REAÇÕES DE HIPERSENSIBILIDADE	</a:t>
                      </a:r>
                      <a:br>
                        <a:rPr kumimoji="0" lang="pt-BR" sz="2000" b="0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</a:br>
                      <a:r>
                        <a:rPr kumimoji="0" lang="pt-BR" sz="2000" b="0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(URTICÁRIA, ALERGIA E ASMA)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herbicida </a:t>
                      </a:r>
                      <a:r>
                        <a:rPr kumimoji="0" lang="pt-BR" sz="2000" b="0" kern="12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trifuralina</a:t>
                      </a:r>
                      <a:r>
                        <a:rPr kumimoji="0" lang="pt-BR" sz="2000" b="0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(</a:t>
                      </a:r>
                      <a:r>
                        <a:rPr kumimoji="0" lang="pt-BR" sz="2000" b="0" kern="12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Treflan</a:t>
                      </a:r>
                      <a:r>
                        <a:rPr kumimoji="0" lang="pt-BR" sz="2000" b="0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br>
                        <a:rPr kumimoji="0" lang="pt-BR" sz="2000" b="0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</a:br>
                      <a:r>
                        <a:rPr kumimoji="0" lang="pt-BR" sz="2000" b="0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inseticidas organoclorados (DDT)</a:t>
                      </a:r>
                      <a:br>
                        <a:rPr kumimoji="0" lang="pt-BR" sz="2000" b="0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</a:br>
                      <a:r>
                        <a:rPr kumimoji="0" lang="pt-BR" sz="2000" b="0" kern="12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organofosforados</a:t>
                      </a:r>
                      <a:r>
                        <a:rPr kumimoji="0" lang="pt-BR" sz="2000" b="0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(</a:t>
                      </a:r>
                      <a:r>
                        <a:rPr kumimoji="0" lang="pt-BR" sz="2000" b="0" kern="120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Malation</a:t>
                      </a:r>
                      <a:r>
                        <a:rPr kumimoji="0" lang="pt-BR" sz="2000" b="0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TERATOGÊNESE</a:t>
                      </a:r>
                      <a:endParaRPr lang="pt-BR" sz="20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fungicidas mercuriais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dioxina (contaminante presente no herbicida 2,4,5-T) </a:t>
                      </a:r>
                      <a:endParaRPr lang="pt-BR" sz="20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MUTAGÊNESE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herbicida </a:t>
                      </a: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trifluralina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Treflan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inseticidas organoclorados (DDT)</a:t>
                      </a:r>
                      <a:r>
                        <a:rPr lang="pt-BR" sz="2000" b="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 </a:t>
                      </a: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organofosforado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Malation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469489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EFEITOS OU LESÕES CAUSADAS AOS SERES HUMANOS POR </a:t>
            </a:r>
            <a:r>
              <a:rPr lang="pt-BR" sz="20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AGROTÓXICOS-3</a:t>
            </a:r>
            <a:endParaRPr lang="pt-BR" sz="11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62625105"/>
              </p:ext>
            </p:extLst>
          </p:nvPr>
        </p:nvGraphicFramePr>
        <p:xfrm>
          <a:off x="251520" y="1404704"/>
          <a:ext cx="8640960" cy="37490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464496"/>
                <a:gridCol w="4176464"/>
              </a:tblGrid>
              <a:tr h="3935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CARCINOGÊNESE	</a:t>
                      </a:r>
                      <a:endParaRPr lang="pt-BR" sz="2000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Em humanos após a exposição ao herbicida </a:t>
                      </a: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aminotriazol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e aos compostos </a:t>
                      </a: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arsenicais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20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Em animais presença de tumores malignos após absorção  prolongada de:</a:t>
                      </a:r>
                      <a:b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inseticidas (DDT  e  </a:t>
                      </a: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Aldrin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);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acaricidas (</a:t>
                      </a: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Clorobenzilato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);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fungicidas (</a:t>
                      </a: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Carbedazin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); 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herbicidas </a:t>
                      </a:r>
                      <a:r>
                        <a:rPr lang="pt-BR" sz="2000" b="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reguladores de</a:t>
                      </a:r>
                      <a:b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pt-BR" sz="2000" b="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crescimento (</a:t>
                      </a: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Hidrazida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2000" b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maléica</a:t>
                      </a:r>
                      <a:r>
                        <a:rPr lang="pt-BR" sz="20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177346" y="5229200"/>
            <a:ext cx="87151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solidFill>
                  <a:schemeClr val="bg1"/>
                </a:solidFill>
              </a:rPr>
              <a:t>*PROIBIDO NO BRASIL ** NÃO COMERCIALIZADO NO BRASIL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>
                <a:solidFill>
                  <a:schemeClr val="bg1"/>
                </a:solidFill>
              </a:rPr>
              <a:t>FONTE</a:t>
            </a:r>
            <a:r>
              <a:rPr lang="pt-BR" sz="1600" dirty="0" smtClean="0">
                <a:solidFill>
                  <a:schemeClr val="bg1"/>
                </a:solidFill>
              </a:rPr>
              <a:t>: </a:t>
            </a:r>
            <a:r>
              <a:rPr lang="pt-BR" sz="1600" dirty="0" err="1" smtClean="0">
                <a:solidFill>
                  <a:schemeClr val="bg1"/>
                </a:solidFill>
              </a:rPr>
              <a:t>Pholio</a:t>
            </a:r>
            <a:r>
              <a:rPr lang="pt-BR" sz="1600" dirty="0">
                <a:solidFill>
                  <a:schemeClr val="bg1"/>
                </a:solidFill>
              </a:rPr>
              <a:t>, M.H.O &amp; França, S.C. Programa de Educação ambiental do Vale do </a:t>
            </a:r>
            <a:r>
              <a:rPr lang="pt-BR" sz="1600" dirty="0" err="1">
                <a:solidFill>
                  <a:schemeClr val="bg1"/>
                </a:solidFill>
              </a:rPr>
              <a:t>Ribeira:poluição</a:t>
            </a:r>
            <a:r>
              <a:rPr lang="pt-BR" sz="1600" dirty="0">
                <a:solidFill>
                  <a:schemeClr val="bg1"/>
                </a:solidFill>
              </a:rPr>
              <a:t>, São Paulo, Secretaria do Meio ambiente, </a:t>
            </a:r>
            <a:r>
              <a:rPr lang="pt-BR" sz="1600" dirty="0" smtClean="0">
                <a:solidFill>
                  <a:schemeClr val="bg1"/>
                </a:solidFill>
              </a:rPr>
              <a:t>Departamento Estadual </a:t>
            </a:r>
            <a:r>
              <a:rPr lang="pt-BR" sz="1600" dirty="0">
                <a:solidFill>
                  <a:schemeClr val="bg1"/>
                </a:solidFill>
              </a:rPr>
              <a:t>de Proteção de recursos naturais/ Secretaria da Educação. Divisão Especial de Ensino de Registro. 1989. 76p.il. (Série Educação Ambiental).</a:t>
            </a:r>
          </a:p>
        </p:txBody>
      </p:sp>
    </p:spTree>
    <p:extLst>
      <p:ext uri="{BB962C8B-B14F-4D97-AF65-F5344CB8AC3E}">
        <p14:creationId xmlns="" xmlns:p14="http://schemas.microsoft.com/office/powerpoint/2010/main" val="19247925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Genotoxicidade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para Plantas Superiores</a:t>
            </a:r>
            <a:endParaRPr lang="pt-BR" sz="18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256542"/>
            <a:ext cx="878554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Grande parcela dos agrotóxicos, hoje em uso na agricultura, são agentes mutagênicos para plantas superiores em testes de laboratório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(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Sharma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e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Panneerselvan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, 1990)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Busca-se descobrir possíveis ocorrências de atividade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genotóxica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em campo</a:t>
            </a:r>
          </a:p>
        </p:txBody>
      </p:sp>
    </p:spTree>
    <p:extLst>
      <p:ext uri="{BB962C8B-B14F-4D97-AF65-F5344CB8AC3E}">
        <p14:creationId xmlns="" xmlns:p14="http://schemas.microsoft.com/office/powerpoint/2010/main" val="19061150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Genotoxidade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para Plantas Superiores – 2</a:t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132856"/>
            <a:ext cx="8785548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Estresses naturais e antropogênicos (em especial uso de agrotóxicos), podem alterar a extensão de mutações em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plantas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Importância:</a:t>
            </a:r>
          </a:p>
          <a:p>
            <a:pPr marL="1714500" lvl="3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Ecológica</a:t>
            </a:r>
          </a:p>
          <a:p>
            <a:pPr marL="1714500" lvl="3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Agronômica</a:t>
            </a:r>
          </a:p>
          <a:p>
            <a:pPr marL="1714500" lvl="3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Econômica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Bioensaios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vegetais com plantas de importância agrícola são adequados para execução de avaliações in situ do potencial mutagênico de agroquímicos </a:t>
            </a:r>
          </a:p>
        </p:txBody>
      </p:sp>
    </p:spTree>
    <p:extLst>
      <p:ext uri="{BB962C8B-B14F-4D97-AF65-F5344CB8AC3E}">
        <p14:creationId xmlns="" xmlns:p14="http://schemas.microsoft.com/office/powerpoint/2010/main" val="9486883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Ambiental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27438"/>
            <a:ext cx="3429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05225"/>
            <a:ext cx="40386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33400" y="1951672"/>
            <a:ext cx="800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u="sng" dirty="0">
                <a:latin typeface="Calibri" pitchFamily="34" charset="0"/>
                <a:cs typeface="Calibri" pitchFamily="34" charset="0"/>
              </a:rPr>
              <a:t>Intencional (Direta)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Aplicação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direta de agrotóxicos </a:t>
            </a:r>
          </a:p>
          <a:p>
            <a:pPr>
              <a:buClr>
                <a:srgbClr val="FFC000"/>
              </a:buClr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	(plantas, solos, águas e animais).</a:t>
            </a:r>
          </a:p>
        </p:txBody>
      </p:sp>
    </p:spTree>
    <p:extLst>
      <p:ext uri="{BB962C8B-B14F-4D97-AF65-F5344CB8AC3E}">
        <p14:creationId xmlns="" xmlns:p14="http://schemas.microsoft.com/office/powerpoint/2010/main" val="7346313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Bioensaio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do Mosaico em Folhas de Soja (</a:t>
            </a:r>
            <a:r>
              <a:rPr lang="pt-BR" sz="36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Glycine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36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max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(L.) </a:t>
            </a:r>
            <a:r>
              <a:rPr lang="pt-BR" sz="36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Merr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.)</a:t>
            </a:r>
            <a:endParaRPr lang="pt-BR" sz="18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132856"/>
            <a:ext cx="8785548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Pelo menos onze loci afetam o desenvolvimento da clorofila em plantas de soja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O loci Y11, expressa dominância incompleta e é adequado para a avaliação de eventos 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genotóxicos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Plantas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heterozigotas Y11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y11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: cor verde clara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Plantas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homozigotas Y11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Y11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: cor verde escura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Plantas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homozigotas y11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y11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: amarelas esverdeadas</a:t>
            </a:r>
          </a:p>
        </p:txBody>
      </p:sp>
    </p:spTree>
    <p:extLst>
      <p:ext uri="{BB962C8B-B14F-4D97-AF65-F5344CB8AC3E}">
        <p14:creationId xmlns="" xmlns:p14="http://schemas.microsoft.com/office/powerpoint/2010/main" val="39347835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Bioensaio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do Mosaico em Folhas de Soja (2)</a:t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132856"/>
            <a:ext cx="8785548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Mecanismos cromossômicos como deleção, duplicação, translocação e não disjunção podem alterar o genótipo das células primordiais das folhas no embrião ainda na semente, resultando no aparecimento de manchas verde-escuras, amarelas ou duplas (imagem gêmea amarela de um lado e verde-escura do outro) sobre o fundo verde claro das folhas de plantas heterozigotas.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O tamanho dessas manchas depende de quão cedo no desenvolvimento da folha o evento de alteração cromossômica ocorreu. </a:t>
            </a:r>
          </a:p>
        </p:txBody>
      </p:sp>
    </p:spTree>
    <p:extLst>
      <p:ext uri="{BB962C8B-B14F-4D97-AF65-F5344CB8AC3E}">
        <p14:creationId xmlns="" xmlns:p14="http://schemas.microsoft.com/office/powerpoint/2010/main" val="1328574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Bioensaio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do Mosaico em Folhas de Soja </a:t>
            </a: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(3)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132856"/>
            <a:ext cx="878554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O crossing-over somático (mitótico), no qual as células sofrem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homozigose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complementar, resulta em imagens gêmeas verde-escuras/ amarelas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Nem todos os eventos de crossing-over resultam em manchas duplas, devido à possível falha no desenvolvimento da atividade mitótica em uma das células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filhas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>
              <a:spcAft>
                <a:spcPts val="600"/>
              </a:spcAft>
              <a:buClr>
                <a:srgbClr val="FFC000"/>
              </a:buClr>
            </a:pPr>
            <a:r>
              <a:rPr lang="pt-BR" sz="26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Muitos </a:t>
            </a:r>
            <a:r>
              <a:rPr lang="pt-BR" sz="26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agentes reconhecidamente mutagênicos já foram testados e induziram a formação dos vários tipos de manchas.</a:t>
            </a:r>
          </a:p>
        </p:txBody>
      </p:sp>
    </p:spTree>
    <p:extLst>
      <p:ext uri="{BB962C8B-B14F-4D97-AF65-F5344CB8AC3E}">
        <p14:creationId xmlns="" xmlns:p14="http://schemas.microsoft.com/office/powerpoint/2010/main" val="22764932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07231" y="1024136"/>
            <a:ext cx="5328865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Mitose </a:t>
            </a:r>
            <a: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normal</a:t>
            </a:r>
            <a:b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sem </a:t>
            </a: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crossing over somático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41" name="Line 3"/>
          <p:cNvSpPr>
            <a:spLocks noChangeShapeType="1"/>
          </p:cNvSpPr>
          <p:nvPr/>
        </p:nvSpPr>
        <p:spPr bwMode="auto">
          <a:xfrm>
            <a:off x="972690" y="4149725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2" name="Oval 4"/>
          <p:cNvSpPr>
            <a:spLocks noChangeArrowheads="1"/>
          </p:cNvSpPr>
          <p:nvPr/>
        </p:nvSpPr>
        <p:spPr bwMode="auto">
          <a:xfrm>
            <a:off x="3060253" y="3933825"/>
            <a:ext cx="223837" cy="2095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1980753" y="33321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3780978" y="3403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3722240" y="40052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6" name="Oval 8"/>
          <p:cNvSpPr>
            <a:spLocks noChangeArrowheads="1"/>
          </p:cNvSpPr>
          <p:nvPr/>
        </p:nvSpPr>
        <p:spPr bwMode="auto">
          <a:xfrm>
            <a:off x="828228" y="2565400"/>
            <a:ext cx="3816350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9"/>
          <p:cNvSpPr>
            <a:spLocks noChangeArrowheads="1"/>
          </p:cNvSpPr>
          <p:nvPr/>
        </p:nvSpPr>
        <p:spPr bwMode="auto">
          <a:xfrm>
            <a:off x="1260028" y="3940175"/>
            <a:ext cx="223837" cy="2095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1922015" y="414972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9" name="Line 11"/>
          <p:cNvSpPr>
            <a:spLocks noChangeShapeType="1"/>
          </p:cNvSpPr>
          <p:nvPr/>
        </p:nvSpPr>
        <p:spPr bwMode="auto">
          <a:xfrm>
            <a:off x="972690" y="3933825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0" name="Line 12"/>
          <p:cNvSpPr>
            <a:spLocks noChangeShapeType="1"/>
          </p:cNvSpPr>
          <p:nvPr/>
        </p:nvSpPr>
        <p:spPr bwMode="auto">
          <a:xfrm>
            <a:off x="2772915" y="4149725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" name="Line 13"/>
          <p:cNvSpPr>
            <a:spLocks noChangeShapeType="1"/>
          </p:cNvSpPr>
          <p:nvPr/>
        </p:nvSpPr>
        <p:spPr bwMode="auto">
          <a:xfrm>
            <a:off x="2772915" y="3933825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2" name="Oval 14"/>
          <p:cNvSpPr>
            <a:spLocks noChangeArrowheads="1"/>
          </p:cNvSpPr>
          <p:nvPr/>
        </p:nvSpPr>
        <p:spPr bwMode="auto">
          <a:xfrm>
            <a:off x="5220840" y="4006850"/>
            <a:ext cx="3816350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15"/>
          <p:cNvSpPr>
            <a:spLocks noChangeArrowheads="1"/>
          </p:cNvSpPr>
          <p:nvPr/>
        </p:nvSpPr>
        <p:spPr bwMode="auto">
          <a:xfrm>
            <a:off x="5004940" y="1198563"/>
            <a:ext cx="3816350" cy="2735262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>
            <a:off x="7092503" y="2349500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" name="Line 17"/>
          <p:cNvSpPr>
            <a:spLocks noChangeShapeType="1"/>
          </p:cNvSpPr>
          <p:nvPr/>
        </p:nvSpPr>
        <p:spPr bwMode="auto">
          <a:xfrm>
            <a:off x="5365303" y="3068638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6" name="Line 18"/>
          <p:cNvSpPr>
            <a:spLocks noChangeShapeType="1"/>
          </p:cNvSpPr>
          <p:nvPr/>
        </p:nvSpPr>
        <p:spPr bwMode="auto">
          <a:xfrm>
            <a:off x="7021065" y="5445125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7" name="Line 19"/>
          <p:cNvSpPr>
            <a:spLocks noChangeShapeType="1"/>
          </p:cNvSpPr>
          <p:nvPr/>
        </p:nvSpPr>
        <p:spPr bwMode="auto">
          <a:xfrm>
            <a:off x="5652640" y="4868863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8" name="Oval 20"/>
          <p:cNvSpPr>
            <a:spLocks noChangeArrowheads="1"/>
          </p:cNvSpPr>
          <p:nvPr/>
        </p:nvSpPr>
        <p:spPr bwMode="auto">
          <a:xfrm>
            <a:off x="7373490" y="2276475"/>
            <a:ext cx="223838" cy="2095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" name="Oval 21"/>
          <p:cNvSpPr>
            <a:spLocks noChangeArrowheads="1"/>
          </p:cNvSpPr>
          <p:nvPr/>
        </p:nvSpPr>
        <p:spPr bwMode="auto">
          <a:xfrm>
            <a:off x="5573265" y="2932113"/>
            <a:ext cx="223838" cy="2095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Oval 22"/>
          <p:cNvSpPr>
            <a:spLocks noChangeArrowheads="1"/>
          </p:cNvSpPr>
          <p:nvPr/>
        </p:nvSpPr>
        <p:spPr bwMode="auto">
          <a:xfrm>
            <a:off x="7236965" y="5307013"/>
            <a:ext cx="223838" cy="2095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Oval 23"/>
          <p:cNvSpPr>
            <a:spLocks noChangeArrowheads="1"/>
          </p:cNvSpPr>
          <p:nvPr/>
        </p:nvSpPr>
        <p:spPr bwMode="auto">
          <a:xfrm>
            <a:off x="5933628" y="4732338"/>
            <a:ext cx="223837" cy="2095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Text Box 24"/>
          <p:cNvSpPr txBox="1">
            <a:spLocks noChangeArrowheads="1"/>
          </p:cNvSpPr>
          <p:nvPr/>
        </p:nvSpPr>
        <p:spPr bwMode="auto">
          <a:xfrm>
            <a:off x="6660703" y="4292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8257728" y="227647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64" name="Text Box 26"/>
          <p:cNvSpPr txBox="1">
            <a:spLocks noChangeArrowheads="1"/>
          </p:cNvSpPr>
          <p:nvPr/>
        </p:nvSpPr>
        <p:spPr bwMode="auto">
          <a:xfrm>
            <a:off x="8186290" y="537368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65" name="Text Box 27"/>
          <p:cNvSpPr txBox="1">
            <a:spLocks noChangeArrowheads="1"/>
          </p:cNvSpPr>
          <p:nvPr/>
        </p:nvSpPr>
        <p:spPr bwMode="auto">
          <a:xfrm>
            <a:off x="6314628" y="249237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66" name="Line 28"/>
          <p:cNvSpPr>
            <a:spLocks noChangeShapeType="1"/>
          </p:cNvSpPr>
          <p:nvPr/>
        </p:nvSpPr>
        <p:spPr bwMode="auto">
          <a:xfrm flipV="1">
            <a:off x="1404490" y="32131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7" name="Line 29"/>
          <p:cNvSpPr>
            <a:spLocks noChangeShapeType="1"/>
          </p:cNvSpPr>
          <p:nvPr/>
        </p:nvSpPr>
        <p:spPr bwMode="auto">
          <a:xfrm flipV="1">
            <a:off x="3204715" y="32131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8" name="Line 30"/>
          <p:cNvSpPr>
            <a:spLocks noChangeShapeType="1"/>
          </p:cNvSpPr>
          <p:nvPr/>
        </p:nvSpPr>
        <p:spPr bwMode="auto">
          <a:xfrm>
            <a:off x="1404490" y="42926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9" name="Line 31"/>
          <p:cNvSpPr>
            <a:spLocks noChangeShapeType="1"/>
          </p:cNvSpPr>
          <p:nvPr/>
        </p:nvSpPr>
        <p:spPr bwMode="auto">
          <a:xfrm>
            <a:off x="3204715" y="42926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0" name="Text Box 32"/>
          <p:cNvSpPr txBox="1">
            <a:spLocks noChangeArrowheads="1"/>
          </p:cNvSpPr>
          <p:nvPr/>
        </p:nvSpPr>
        <p:spPr bwMode="auto">
          <a:xfrm>
            <a:off x="899665" y="5564188"/>
            <a:ext cx="3960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dirty="0">
                <a:solidFill>
                  <a:srgbClr val="FFFF00"/>
                </a:solidFill>
                <a:latin typeface="Tahoma" charset="0"/>
              </a:rPr>
              <a:t>Separa</a:t>
            </a:r>
            <a:r>
              <a:rPr lang="pt-BR" sz="2000" dirty="0">
                <a:solidFill>
                  <a:srgbClr val="FFFF00"/>
                </a:solidFill>
              </a:rPr>
              <a:t>ção </a:t>
            </a:r>
            <a:r>
              <a:rPr lang="pt-BR" sz="2000" dirty="0">
                <a:solidFill>
                  <a:srgbClr val="FFFF00"/>
                </a:solidFill>
                <a:latin typeface="Tahoma" charset="0"/>
              </a:rPr>
              <a:t> de cromátides irm</a:t>
            </a:r>
            <a:r>
              <a:rPr lang="pt-BR" sz="2000" dirty="0">
                <a:solidFill>
                  <a:srgbClr val="FFFF00"/>
                </a:solidFill>
              </a:rPr>
              <a:t>ãs</a:t>
            </a:r>
            <a:r>
              <a:rPr lang="pt-BR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1" name="Line 33"/>
          <p:cNvSpPr>
            <a:spLocks noChangeShapeType="1"/>
          </p:cNvSpPr>
          <p:nvPr/>
        </p:nvSpPr>
        <p:spPr bwMode="auto">
          <a:xfrm flipV="1">
            <a:off x="4789040" y="3429000"/>
            <a:ext cx="360363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2" name="Line 34"/>
          <p:cNvSpPr>
            <a:spLocks noChangeShapeType="1"/>
          </p:cNvSpPr>
          <p:nvPr/>
        </p:nvSpPr>
        <p:spPr bwMode="auto">
          <a:xfrm>
            <a:off x="4789040" y="4076700"/>
            <a:ext cx="43180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2058332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07231" y="1024136"/>
            <a:ext cx="5328865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Mitose anormal – com crossing over somático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70" name="Text Box 32"/>
          <p:cNvSpPr txBox="1">
            <a:spLocks noChangeArrowheads="1"/>
          </p:cNvSpPr>
          <p:nvPr/>
        </p:nvSpPr>
        <p:spPr bwMode="auto">
          <a:xfrm>
            <a:off x="4052664" y="1948770"/>
            <a:ext cx="47678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dirty="0">
                <a:solidFill>
                  <a:srgbClr val="FFFF00"/>
                </a:solidFill>
                <a:latin typeface="Tahoma" charset="0"/>
              </a:rPr>
              <a:t>Permuta entre cromátides homólogas ! </a:t>
            </a: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2281238" y="455612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39" name="Line 3"/>
          <p:cNvSpPr>
            <a:spLocks noChangeShapeType="1"/>
          </p:cNvSpPr>
          <p:nvPr/>
        </p:nvSpPr>
        <p:spPr bwMode="auto">
          <a:xfrm>
            <a:off x="1128713" y="3500438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1344613" y="4514850"/>
            <a:ext cx="223838" cy="2095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" name="Text Box 5"/>
          <p:cNvSpPr txBox="1">
            <a:spLocks noChangeArrowheads="1"/>
          </p:cNvSpPr>
          <p:nvPr/>
        </p:nvSpPr>
        <p:spPr bwMode="auto">
          <a:xfrm>
            <a:off x="2281238" y="27813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2352675" y="39798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5" name="Oval 8"/>
          <p:cNvSpPr>
            <a:spLocks noChangeArrowheads="1"/>
          </p:cNvSpPr>
          <p:nvPr/>
        </p:nvSpPr>
        <p:spPr bwMode="auto">
          <a:xfrm>
            <a:off x="768350" y="2565400"/>
            <a:ext cx="2447925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Oval 9"/>
          <p:cNvSpPr>
            <a:spLocks noChangeArrowheads="1"/>
          </p:cNvSpPr>
          <p:nvPr/>
        </p:nvSpPr>
        <p:spPr bwMode="auto">
          <a:xfrm>
            <a:off x="1344613" y="3284538"/>
            <a:ext cx="223838" cy="2095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>
            <a:off x="2281238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8" name="Line 11"/>
          <p:cNvSpPr>
            <a:spLocks noChangeShapeType="1"/>
          </p:cNvSpPr>
          <p:nvPr/>
        </p:nvSpPr>
        <p:spPr bwMode="auto">
          <a:xfrm>
            <a:off x="1128713" y="3284538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9" name="Line 12"/>
          <p:cNvSpPr>
            <a:spLocks noChangeShapeType="1"/>
          </p:cNvSpPr>
          <p:nvPr/>
        </p:nvSpPr>
        <p:spPr bwMode="auto">
          <a:xfrm>
            <a:off x="1128713" y="4724400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" name="Line 13"/>
          <p:cNvSpPr>
            <a:spLocks noChangeShapeType="1"/>
          </p:cNvSpPr>
          <p:nvPr/>
        </p:nvSpPr>
        <p:spPr bwMode="auto">
          <a:xfrm>
            <a:off x="1128713" y="4508500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2" name="Line 38"/>
          <p:cNvSpPr>
            <a:spLocks noChangeShapeType="1"/>
          </p:cNvSpPr>
          <p:nvPr/>
        </p:nvSpPr>
        <p:spPr bwMode="auto">
          <a:xfrm>
            <a:off x="5521325" y="3427413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3" name="Oval 39"/>
          <p:cNvSpPr>
            <a:spLocks noChangeArrowheads="1"/>
          </p:cNvSpPr>
          <p:nvPr/>
        </p:nvSpPr>
        <p:spPr bwMode="auto">
          <a:xfrm>
            <a:off x="5737225" y="4441825"/>
            <a:ext cx="223838" cy="2095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" name="Text Box 40"/>
          <p:cNvSpPr txBox="1">
            <a:spLocks noChangeArrowheads="1"/>
          </p:cNvSpPr>
          <p:nvPr/>
        </p:nvSpPr>
        <p:spPr bwMode="auto">
          <a:xfrm>
            <a:off x="6673850" y="270827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85" name="Text Box 41"/>
          <p:cNvSpPr txBox="1">
            <a:spLocks noChangeArrowheads="1"/>
          </p:cNvSpPr>
          <p:nvPr/>
        </p:nvSpPr>
        <p:spPr bwMode="auto">
          <a:xfrm>
            <a:off x="6745288" y="328453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87" name="Oval 43"/>
          <p:cNvSpPr>
            <a:spLocks noChangeArrowheads="1"/>
          </p:cNvSpPr>
          <p:nvPr/>
        </p:nvSpPr>
        <p:spPr bwMode="auto">
          <a:xfrm>
            <a:off x="5737225" y="3211513"/>
            <a:ext cx="223838" cy="2095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" name="Text Box 44"/>
          <p:cNvSpPr txBox="1">
            <a:spLocks noChangeArrowheads="1"/>
          </p:cNvSpPr>
          <p:nvPr/>
        </p:nvSpPr>
        <p:spPr bwMode="auto">
          <a:xfrm>
            <a:off x="6673850" y="39798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89" name="Line 45"/>
          <p:cNvSpPr>
            <a:spLocks noChangeShapeType="1"/>
          </p:cNvSpPr>
          <p:nvPr/>
        </p:nvSpPr>
        <p:spPr bwMode="auto">
          <a:xfrm>
            <a:off x="5521325" y="3211513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0" name="Line 46"/>
          <p:cNvSpPr>
            <a:spLocks noChangeShapeType="1"/>
          </p:cNvSpPr>
          <p:nvPr/>
        </p:nvSpPr>
        <p:spPr bwMode="auto">
          <a:xfrm>
            <a:off x="5521325" y="4651375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1" name="Line 47"/>
          <p:cNvSpPr>
            <a:spLocks noChangeShapeType="1"/>
          </p:cNvSpPr>
          <p:nvPr/>
        </p:nvSpPr>
        <p:spPr bwMode="auto">
          <a:xfrm>
            <a:off x="5521325" y="4435475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1" name="Line 35"/>
          <p:cNvSpPr>
            <a:spLocks noChangeShapeType="1"/>
          </p:cNvSpPr>
          <p:nvPr/>
        </p:nvSpPr>
        <p:spPr bwMode="auto">
          <a:xfrm flipV="1">
            <a:off x="3708400" y="4005263"/>
            <a:ext cx="863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6" name="Oval 42"/>
          <p:cNvSpPr>
            <a:spLocks noChangeArrowheads="1"/>
          </p:cNvSpPr>
          <p:nvPr/>
        </p:nvSpPr>
        <p:spPr bwMode="auto">
          <a:xfrm>
            <a:off x="5160963" y="2492375"/>
            <a:ext cx="2447925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Line 48"/>
          <p:cNvSpPr>
            <a:spLocks noChangeShapeType="1"/>
          </p:cNvSpPr>
          <p:nvPr/>
        </p:nvSpPr>
        <p:spPr bwMode="auto">
          <a:xfrm flipV="1">
            <a:off x="6156325" y="3429000"/>
            <a:ext cx="360363" cy="1008063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3" name="Line 49"/>
          <p:cNvSpPr>
            <a:spLocks noChangeShapeType="1"/>
          </p:cNvSpPr>
          <p:nvPr/>
        </p:nvSpPr>
        <p:spPr bwMode="auto">
          <a:xfrm>
            <a:off x="6156325" y="3429000"/>
            <a:ext cx="360363" cy="1008063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4" name="Text Box 50"/>
          <p:cNvSpPr txBox="1">
            <a:spLocks noChangeArrowheads="1"/>
          </p:cNvSpPr>
          <p:nvPr/>
        </p:nvSpPr>
        <p:spPr bwMode="auto">
          <a:xfrm>
            <a:off x="6659563" y="448468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</p:spTree>
    <p:extLst>
      <p:ext uri="{BB962C8B-B14F-4D97-AF65-F5344CB8AC3E}">
        <p14:creationId xmlns="" xmlns:p14="http://schemas.microsoft.com/office/powerpoint/2010/main" val="33554919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35496" y="548680"/>
            <a:ext cx="9361313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Crossing-over mitótico – ocorre em </a:t>
            </a:r>
            <a: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células somáticas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32" name="Line 4"/>
          <p:cNvSpPr>
            <a:spLocks noChangeShapeType="1"/>
          </p:cNvSpPr>
          <p:nvPr/>
        </p:nvSpPr>
        <p:spPr bwMode="auto">
          <a:xfrm>
            <a:off x="2286000" y="2654424"/>
            <a:ext cx="44831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" name="Line 5"/>
          <p:cNvSpPr>
            <a:spLocks noChangeShapeType="1"/>
          </p:cNvSpPr>
          <p:nvPr/>
        </p:nvSpPr>
        <p:spPr bwMode="auto">
          <a:xfrm>
            <a:off x="2286000" y="3082936"/>
            <a:ext cx="44831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" name="Oval 6"/>
          <p:cNvSpPr>
            <a:spLocks noChangeArrowheads="1"/>
          </p:cNvSpPr>
          <p:nvPr/>
        </p:nvSpPr>
        <p:spPr bwMode="auto">
          <a:xfrm>
            <a:off x="3340847" y="2661566"/>
            <a:ext cx="263712" cy="4285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>
            <a:off x="2286000" y="5225495"/>
            <a:ext cx="44831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>
            <a:off x="2286000" y="5654007"/>
            <a:ext cx="44831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8" name="Oval 9"/>
          <p:cNvSpPr>
            <a:spLocks noChangeArrowheads="1"/>
          </p:cNvSpPr>
          <p:nvPr/>
        </p:nvSpPr>
        <p:spPr bwMode="auto">
          <a:xfrm>
            <a:off x="3340847" y="5232637"/>
            <a:ext cx="263712" cy="4285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>
            <a:off x="3604559" y="3082936"/>
            <a:ext cx="1054847" cy="2142559"/>
          </a:xfrm>
          <a:prstGeom prst="line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2" name="Line 11"/>
          <p:cNvSpPr>
            <a:spLocks noChangeShapeType="1"/>
          </p:cNvSpPr>
          <p:nvPr/>
        </p:nvSpPr>
        <p:spPr bwMode="auto">
          <a:xfrm flipH="1">
            <a:off x="3604559" y="3082936"/>
            <a:ext cx="1054847" cy="2142559"/>
          </a:xfrm>
          <a:prstGeom prst="line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5181600" y="212102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5257800" y="303542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257800" y="463562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5334000" y="555002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1476375" y="1484784"/>
            <a:ext cx="6408738" cy="5256212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0179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07231" y="1024136"/>
            <a:ext cx="5328865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Mitose  - após crossing over somático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70" name="Text Box 32"/>
          <p:cNvSpPr txBox="1">
            <a:spLocks noChangeArrowheads="1"/>
          </p:cNvSpPr>
          <p:nvPr/>
        </p:nvSpPr>
        <p:spPr bwMode="auto">
          <a:xfrm>
            <a:off x="899665" y="5564188"/>
            <a:ext cx="3960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dirty="0">
                <a:solidFill>
                  <a:srgbClr val="FFFF00"/>
                </a:solidFill>
                <a:latin typeface="Tahoma" charset="0"/>
              </a:rPr>
              <a:t>Separa</a:t>
            </a:r>
            <a:r>
              <a:rPr lang="pt-BR" sz="2000" dirty="0">
                <a:solidFill>
                  <a:srgbClr val="FFFF00"/>
                </a:solidFill>
              </a:rPr>
              <a:t>ção </a:t>
            </a:r>
            <a:r>
              <a:rPr lang="pt-BR" sz="2000" dirty="0">
                <a:solidFill>
                  <a:srgbClr val="FFFF00"/>
                </a:solidFill>
                <a:latin typeface="Tahoma" charset="0"/>
              </a:rPr>
              <a:t> de cromátides irm</a:t>
            </a:r>
            <a:r>
              <a:rPr lang="pt-BR" sz="2000" dirty="0">
                <a:solidFill>
                  <a:srgbClr val="FFFF00"/>
                </a:solidFill>
              </a:rPr>
              <a:t>ãs</a:t>
            </a:r>
            <a:r>
              <a:rPr lang="pt-BR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7" name="Line 3"/>
          <p:cNvSpPr>
            <a:spLocks noChangeShapeType="1"/>
          </p:cNvSpPr>
          <p:nvPr/>
        </p:nvSpPr>
        <p:spPr bwMode="auto">
          <a:xfrm>
            <a:off x="828674" y="4149725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8" name="Oval 4"/>
          <p:cNvSpPr>
            <a:spLocks noChangeArrowheads="1"/>
          </p:cNvSpPr>
          <p:nvPr/>
        </p:nvSpPr>
        <p:spPr bwMode="auto">
          <a:xfrm>
            <a:off x="2916237" y="3933825"/>
            <a:ext cx="223837" cy="2095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1836737" y="33321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1836737" y="40052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3" name="Text Box 7"/>
          <p:cNvSpPr txBox="1">
            <a:spLocks noChangeArrowheads="1"/>
          </p:cNvSpPr>
          <p:nvPr/>
        </p:nvSpPr>
        <p:spPr bwMode="auto">
          <a:xfrm>
            <a:off x="3578224" y="40052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4" name="Oval 8"/>
          <p:cNvSpPr>
            <a:spLocks noChangeArrowheads="1"/>
          </p:cNvSpPr>
          <p:nvPr/>
        </p:nvSpPr>
        <p:spPr bwMode="auto">
          <a:xfrm>
            <a:off x="684212" y="2565400"/>
            <a:ext cx="3816350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9"/>
          <p:cNvSpPr>
            <a:spLocks noChangeArrowheads="1"/>
          </p:cNvSpPr>
          <p:nvPr/>
        </p:nvSpPr>
        <p:spPr bwMode="auto">
          <a:xfrm>
            <a:off x="1116012" y="3940175"/>
            <a:ext cx="223837" cy="2095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" name="Text Box 10"/>
          <p:cNvSpPr txBox="1">
            <a:spLocks noChangeArrowheads="1"/>
          </p:cNvSpPr>
          <p:nvPr/>
        </p:nvSpPr>
        <p:spPr bwMode="auto">
          <a:xfrm>
            <a:off x="3563937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7" name="Line 11"/>
          <p:cNvSpPr>
            <a:spLocks noChangeShapeType="1"/>
          </p:cNvSpPr>
          <p:nvPr/>
        </p:nvSpPr>
        <p:spPr bwMode="auto">
          <a:xfrm>
            <a:off x="828674" y="3933825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8" name="Line 12"/>
          <p:cNvSpPr>
            <a:spLocks noChangeShapeType="1"/>
          </p:cNvSpPr>
          <p:nvPr/>
        </p:nvSpPr>
        <p:spPr bwMode="auto">
          <a:xfrm>
            <a:off x="2628899" y="4149725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9" name="Line 13"/>
          <p:cNvSpPr>
            <a:spLocks noChangeShapeType="1"/>
          </p:cNvSpPr>
          <p:nvPr/>
        </p:nvSpPr>
        <p:spPr bwMode="auto">
          <a:xfrm>
            <a:off x="2628899" y="3933825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" name="Oval 14"/>
          <p:cNvSpPr>
            <a:spLocks noChangeArrowheads="1"/>
          </p:cNvSpPr>
          <p:nvPr/>
        </p:nvSpPr>
        <p:spPr bwMode="auto">
          <a:xfrm>
            <a:off x="5076824" y="4006850"/>
            <a:ext cx="3816350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Oval 15"/>
          <p:cNvSpPr>
            <a:spLocks noChangeArrowheads="1"/>
          </p:cNvSpPr>
          <p:nvPr/>
        </p:nvSpPr>
        <p:spPr bwMode="auto">
          <a:xfrm>
            <a:off x="4860924" y="1198563"/>
            <a:ext cx="3816350" cy="2735262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Line 16"/>
          <p:cNvSpPr>
            <a:spLocks noChangeShapeType="1"/>
          </p:cNvSpPr>
          <p:nvPr/>
        </p:nvSpPr>
        <p:spPr bwMode="auto">
          <a:xfrm>
            <a:off x="6948487" y="2349500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3" name="Line 17"/>
          <p:cNvSpPr>
            <a:spLocks noChangeShapeType="1"/>
          </p:cNvSpPr>
          <p:nvPr/>
        </p:nvSpPr>
        <p:spPr bwMode="auto">
          <a:xfrm>
            <a:off x="5221287" y="3068638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4" name="Line 18"/>
          <p:cNvSpPr>
            <a:spLocks noChangeShapeType="1"/>
          </p:cNvSpPr>
          <p:nvPr/>
        </p:nvSpPr>
        <p:spPr bwMode="auto">
          <a:xfrm>
            <a:off x="6877049" y="5445125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5" name="Line 19"/>
          <p:cNvSpPr>
            <a:spLocks noChangeShapeType="1"/>
          </p:cNvSpPr>
          <p:nvPr/>
        </p:nvSpPr>
        <p:spPr bwMode="auto">
          <a:xfrm>
            <a:off x="5508624" y="4868863"/>
            <a:ext cx="158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6" name="Oval 20"/>
          <p:cNvSpPr>
            <a:spLocks noChangeArrowheads="1"/>
          </p:cNvSpPr>
          <p:nvPr/>
        </p:nvSpPr>
        <p:spPr bwMode="auto">
          <a:xfrm>
            <a:off x="7229474" y="2276475"/>
            <a:ext cx="223838" cy="2095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" name="Oval 21"/>
          <p:cNvSpPr>
            <a:spLocks noChangeArrowheads="1"/>
          </p:cNvSpPr>
          <p:nvPr/>
        </p:nvSpPr>
        <p:spPr bwMode="auto">
          <a:xfrm>
            <a:off x="5429249" y="2932113"/>
            <a:ext cx="223838" cy="2095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" name="Oval 22"/>
          <p:cNvSpPr>
            <a:spLocks noChangeArrowheads="1"/>
          </p:cNvSpPr>
          <p:nvPr/>
        </p:nvSpPr>
        <p:spPr bwMode="auto">
          <a:xfrm>
            <a:off x="7092949" y="5307013"/>
            <a:ext cx="223838" cy="2095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" name="Oval 23"/>
          <p:cNvSpPr>
            <a:spLocks noChangeArrowheads="1"/>
          </p:cNvSpPr>
          <p:nvPr/>
        </p:nvSpPr>
        <p:spPr bwMode="auto">
          <a:xfrm>
            <a:off x="5789612" y="4732338"/>
            <a:ext cx="223837" cy="2095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" name="Text Box 24"/>
          <p:cNvSpPr txBox="1">
            <a:spLocks noChangeArrowheads="1"/>
          </p:cNvSpPr>
          <p:nvPr/>
        </p:nvSpPr>
        <p:spPr bwMode="auto">
          <a:xfrm>
            <a:off x="6229349" y="261143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91" name="Text Box 25"/>
          <p:cNvSpPr txBox="1">
            <a:spLocks noChangeArrowheads="1"/>
          </p:cNvSpPr>
          <p:nvPr/>
        </p:nvSpPr>
        <p:spPr bwMode="auto">
          <a:xfrm>
            <a:off x="8113712" y="227647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8042274" y="537368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93" name="Text Box 27"/>
          <p:cNvSpPr txBox="1">
            <a:spLocks noChangeArrowheads="1"/>
          </p:cNvSpPr>
          <p:nvPr/>
        </p:nvSpPr>
        <p:spPr bwMode="auto">
          <a:xfrm>
            <a:off x="6457949" y="42672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94" name="Line 28"/>
          <p:cNvSpPr>
            <a:spLocks noChangeShapeType="1"/>
          </p:cNvSpPr>
          <p:nvPr/>
        </p:nvSpPr>
        <p:spPr bwMode="auto">
          <a:xfrm flipV="1">
            <a:off x="1260474" y="32131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5" name="Line 29"/>
          <p:cNvSpPr>
            <a:spLocks noChangeShapeType="1"/>
          </p:cNvSpPr>
          <p:nvPr/>
        </p:nvSpPr>
        <p:spPr bwMode="auto">
          <a:xfrm flipV="1">
            <a:off x="3060699" y="32131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6" name="Line 30"/>
          <p:cNvSpPr>
            <a:spLocks noChangeShapeType="1"/>
          </p:cNvSpPr>
          <p:nvPr/>
        </p:nvSpPr>
        <p:spPr bwMode="auto">
          <a:xfrm>
            <a:off x="1260474" y="42926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7" name="Line 31"/>
          <p:cNvSpPr>
            <a:spLocks noChangeShapeType="1"/>
          </p:cNvSpPr>
          <p:nvPr/>
        </p:nvSpPr>
        <p:spPr bwMode="auto">
          <a:xfrm>
            <a:off x="3060699" y="42926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9" name="Line 33"/>
          <p:cNvSpPr>
            <a:spLocks noChangeShapeType="1"/>
          </p:cNvSpPr>
          <p:nvPr/>
        </p:nvSpPr>
        <p:spPr bwMode="auto">
          <a:xfrm flipV="1">
            <a:off x="4645024" y="3429000"/>
            <a:ext cx="360363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0" name="Line 34"/>
          <p:cNvSpPr>
            <a:spLocks noChangeShapeType="1"/>
          </p:cNvSpPr>
          <p:nvPr/>
        </p:nvSpPr>
        <p:spPr bwMode="auto">
          <a:xfrm>
            <a:off x="4645024" y="4076700"/>
            <a:ext cx="43180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614532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239" y="980728"/>
            <a:ext cx="8785249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Manchas </a:t>
            </a:r>
            <a:r>
              <a:rPr lang="pt-BR" sz="36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Duplas (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Verde-escura/ Amarela)</a:t>
            </a:r>
            <a:endParaRPr lang="pt-BR" sz="18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41" name="Line 18"/>
          <p:cNvSpPr>
            <a:spLocks noChangeShapeType="1"/>
          </p:cNvSpPr>
          <p:nvPr/>
        </p:nvSpPr>
        <p:spPr bwMode="auto">
          <a:xfrm>
            <a:off x="1936576" y="3068662"/>
            <a:ext cx="5397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2" name="Line 19"/>
          <p:cNvSpPr>
            <a:spLocks noChangeShapeType="1"/>
          </p:cNvSpPr>
          <p:nvPr/>
        </p:nvSpPr>
        <p:spPr bwMode="auto">
          <a:xfrm>
            <a:off x="1936576" y="3770337"/>
            <a:ext cx="5397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3" name="Oval 20"/>
          <p:cNvSpPr>
            <a:spLocks noChangeArrowheads="1"/>
          </p:cNvSpPr>
          <p:nvPr/>
        </p:nvSpPr>
        <p:spPr bwMode="auto">
          <a:xfrm>
            <a:off x="3206576" y="2924200"/>
            <a:ext cx="228600" cy="2127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" name="Line 21"/>
          <p:cNvSpPr>
            <a:spLocks noChangeShapeType="1"/>
          </p:cNvSpPr>
          <p:nvPr/>
        </p:nvSpPr>
        <p:spPr bwMode="auto">
          <a:xfrm>
            <a:off x="1936576" y="5021287"/>
            <a:ext cx="5397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5" name="Line 22"/>
          <p:cNvSpPr>
            <a:spLocks noChangeShapeType="1"/>
          </p:cNvSpPr>
          <p:nvPr/>
        </p:nvSpPr>
        <p:spPr bwMode="auto">
          <a:xfrm>
            <a:off x="1936576" y="5438800"/>
            <a:ext cx="5397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5136976" y="2563837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7" name="Text Box 25"/>
          <p:cNvSpPr txBox="1">
            <a:spLocks noChangeArrowheads="1"/>
          </p:cNvSpPr>
          <p:nvPr/>
        </p:nvSpPr>
        <p:spPr bwMode="auto">
          <a:xfrm>
            <a:off x="5136976" y="3703662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5136976" y="4313262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9" name="Text Box 28"/>
          <p:cNvSpPr txBox="1">
            <a:spLocks noChangeArrowheads="1"/>
          </p:cNvSpPr>
          <p:nvPr/>
        </p:nvSpPr>
        <p:spPr bwMode="auto">
          <a:xfrm>
            <a:off x="5136976" y="5380062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50" name="Line 29"/>
          <p:cNvSpPr>
            <a:spLocks noChangeShapeType="1"/>
          </p:cNvSpPr>
          <p:nvPr/>
        </p:nvSpPr>
        <p:spPr bwMode="auto">
          <a:xfrm>
            <a:off x="1326976" y="4365104"/>
            <a:ext cx="6629400" cy="0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" name="Oval 30"/>
          <p:cNvSpPr>
            <a:spLocks noChangeArrowheads="1"/>
          </p:cNvSpPr>
          <p:nvPr/>
        </p:nvSpPr>
        <p:spPr bwMode="auto">
          <a:xfrm>
            <a:off x="1346026" y="2419375"/>
            <a:ext cx="6408738" cy="187325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31"/>
          <p:cNvSpPr>
            <a:spLocks noChangeArrowheads="1"/>
          </p:cNvSpPr>
          <p:nvPr/>
        </p:nvSpPr>
        <p:spPr bwMode="auto">
          <a:xfrm>
            <a:off x="1475656" y="4436070"/>
            <a:ext cx="6408737" cy="187325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39"/>
          <p:cNvSpPr>
            <a:spLocks noChangeArrowheads="1"/>
          </p:cNvSpPr>
          <p:nvPr/>
        </p:nvSpPr>
        <p:spPr bwMode="auto">
          <a:xfrm>
            <a:off x="3219276" y="3648100"/>
            <a:ext cx="228600" cy="2127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Oval 40"/>
          <p:cNvSpPr>
            <a:spLocks noChangeArrowheads="1"/>
          </p:cNvSpPr>
          <p:nvPr/>
        </p:nvSpPr>
        <p:spPr bwMode="auto">
          <a:xfrm>
            <a:off x="3278014" y="4872062"/>
            <a:ext cx="228600" cy="2127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" name="Oval 41"/>
          <p:cNvSpPr>
            <a:spLocks noChangeArrowheads="1"/>
          </p:cNvSpPr>
          <p:nvPr/>
        </p:nvSpPr>
        <p:spPr bwMode="auto">
          <a:xfrm>
            <a:off x="3290714" y="5375300"/>
            <a:ext cx="228600" cy="2127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64968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07231" y="764704"/>
            <a:ext cx="8929265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Manchas Duplas (Verde-escura/ Amarela): </a:t>
            </a:r>
            <a: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800" b="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novas </a:t>
            </a:r>
            <a:r>
              <a:rPr lang="pt-BR" sz="2800" b="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divisões celulares vão aumentando o tamanho das manchas</a:t>
            </a:r>
            <a:endParaRPr lang="pt-BR" sz="1400" b="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5410200" y="4318843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2228850" y="3428256"/>
            <a:ext cx="39624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2228850" y="3787031"/>
            <a:ext cx="39624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2228850" y="4687143"/>
            <a:ext cx="39624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2228850" y="5014168"/>
            <a:ext cx="39624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5429250" y="252973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364163" y="3680668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5429250" y="4907806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1619250" y="4222006"/>
            <a:ext cx="6629400" cy="1587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2228850" y="2240806"/>
            <a:ext cx="39624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2228850" y="2566243"/>
            <a:ext cx="39624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5429250" y="184393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386388" y="303138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33" name="Line 20"/>
          <p:cNvSpPr>
            <a:spLocks noChangeShapeType="1"/>
          </p:cNvSpPr>
          <p:nvPr/>
        </p:nvSpPr>
        <p:spPr bwMode="auto">
          <a:xfrm>
            <a:off x="2228850" y="5876181"/>
            <a:ext cx="39624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" name="Line 21"/>
          <p:cNvSpPr>
            <a:spLocks noChangeShapeType="1"/>
          </p:cNvSpPr>
          <p:nvPr/>
        </p:nvSpPr>
        <p:spPr bwMode="auto">
          <a:xfrm>
            <a:off x="2228850" y="6234956"/>
            <a:ext cx="39624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5" name="Text Box 23"/>
          <p:cNvSpPr txBox="1">
            <a:spLocks noChangeArrowheads="1"/>
          </p:cNvSpPr>
          <p:nvPr/>
        </p:nvSpPr>
        <p:spPr bwMode="auto">
          <a:xfrm>
            <a:off x="5429250" y="542533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5429250" y="6128593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1690688" y="1843931"/>
            <a:ext cx="5761037" cy="115252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28"/>
          <p:cNvSpPr>
            <a:spLocks noChangeArrowheads="1"/>
          </p:cNvSpPr>
          <p:nvPr/>
        </p:nvSpPr>
        <p:spPr bwMode="auto">
          <a:xfrm>
            <a:off x="1690688" y="2996456"/>
            <a:ext cx="5761037" cy="115252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29"/>
          <p:cNvSpPr>
            <a:spLocks noChangeArrowheads="1"/>
          </p:cNvSpPr>
          <p:nvPr/>
        </p:nvSpPr>
        <p:spPr bwMode="auto">
          <a:xfrm>
            <a:off x="1763713" y="4293443"/>
            <a:ext cx="5761037" cy="12239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30"/>
          <p:cNvSpPr>
            <a:spLocks noChangeArrowheads="1"/>
          </p:cNvSpPr>
          <p:nvPr/>
        </p:nvSpPr>
        <p:spPr bwMode="auto">
          <a:xfrm>
            <a:off x="1763713" y="5517406"/>
            <a:ext cx="5761037" cy="1223962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31"/>
          <p:cNvSpPr>
            <a:spLocks noChangeArrowheads="1"/>
          </p:cNvSpPr>
          <p:nvPr/>
        </p:nvSpPr>
        <p:spPr bwMode="auto">
          <a:xfrm>
            <a:off x="3059113" y="2132856"/>
            <a:ext cx="228600" cy="2127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Oval 32"/>
          <p:cNvSpPr>
            <a:spLocks noChangeArrowheads="1"/>
          </p:cNvSpPr>
          <p:nvPr/>
        </p:nvSpPr>
        <p:spPr bwMode="auto">
          <a:xfrm>
            <a:off x="3059113" y="2493218"/>
            <a:ext cx="228600" cy="2127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Oval 33"/>
          <p:cNvSpPr>
            <a:spLocks noChangeArrowheads="1"/>
          </p:cNvSpPr>
          <p:nvPr/>
        </p:nvSpPr>
        <p:spPr bwMode="auto">
          <a:xfrm>
            <a:off x="3132138" y="3288556"/>
            <a:ext cx="228600" cy="2127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" name="Oval 34"/>
          <p:cNvSpPr>
            <a:spLocks noChangeArrowheads="1"/>
          </p:cNvSpPr>
          <p:nvPr/>
        </p:nvSpPr>
        <p:spPr bwMode="auto">
          <a:xfrm>
            <a:off x="3132138" y="3717181"/>
            <a:ext cx="228600" cy="2127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Oval 35"/>
          <p:cNvSpPr>
            <a:spLocks noChangeArrowheads="1"/>
          </p:cNvSpPr>
          <p:nvPr/>
        </p:nvSpPr>
        <p:spPr bwMode="auto">
          <a:xfrm>
            <a:off x="3132138" y="4583956"/>
            <a:ext cx="228600" cy="2127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Oval 36"/>
          <p:cNvSpPr>
            <a:spLocks noChangeArrowheads="1"/>
          </p:cNvSpPr>
          <p:nvPr/>
        </p:nvSpPr>
        <p:spPr bwMode="auto">
          <a:xfrm>
            <a:off x="3132138" y="4872881"/>
            <a:ext cx="228600" cy="2127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Oval 37"/>
          <p:cNvSpPr>
            <a:spLocks noChangeArrowheads="1"/>
          </p:cNvSpPr>
          <p:nvPr/>
        </p:nvSpPr>
        <p:spPr bwMode="auto">
          <a:xfrm>
            <a:off x="3203575" y="5807918"/>
            <a:ext cx="228600" cy="2127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Oval 38"/>
          <p:cNvSpPr>
            <a:spLocks noChangeArrowheads="1"/>
          </p:cNvSpPr>
          <p:nvPr/>
        </p:nvSpPr>
        <p:spPr bwMode="auto">
          <a:xfrm>
            <a:off x="3203575" y="6168281"/>
            <a:ext cx="228600" cy="2127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2284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1772816"/>
            <a:ext cx="8785548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FFC000"/>
              </a:buClr>
            </a:pPr>
            <a:r>
              <a:rPr lang="pt-BR" sz="4400" dirty="0">
                <a:latin typeface="Calibri" pitchFamily="34" charset="0"/>
                <a:cs typeface="Calibri" pitchFamily="34" charset="0"/>
                <a:sym typeface="Symbol" pitchFamily="18" charset="2"/>
              </a:rPr>
              <a:t>Como estamos em nosso ambiente próximo, em relação à exposição aos </a:t>
            </a:r>
            <a:r>
              <a:rPr lang="pt-BR" sz="4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agrótóxicos</a:t>
            </a:r>
            <a:r>
              <a:rPr lang="pt-BR" sz="4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?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endParaRPr lang="pt-BR" sz="32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endParaRPr lang="pt-BR" sz="32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 algn="ctr">
              <a:spcAft>
                <a:spcPts val="600"/>
              </a:spcAft>
              <a:buClr>
                <a:srgbClr val="FFC000"/>
              </a:buClr>
            </a:pPr>
            <a:r>
              <a:rPr lang="pt-BR" sz="3200" b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</a:t>
            </a:r>
            <a:r>
              <a:rPr lang="pt-BR" sz="32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Exposição </a:t>
            </a:r>
            <a:r>
              <a:rPr lang="pt-BR" sz="32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Alimentar</a:t>
            </a:r>
          </a:p>
        </p:txBody>
      </p:sp>
    </p:spTree>
    <p:extLst>
      <p:ext uri="{BB962C8B-B14F-4D97-AF65-F5344CB8AC3E}">
        <p14:creationId xmlns="" xmlns:p14="http://schemas.microsoft.com/office/powerpoint/2010/main" val="1092882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400" y="1951672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Aplicação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de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domissanitários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	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51" y="2780928"/>
            <a:ext cx="6913563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672995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1306289"/>
            <a:ext cx="7851775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69220" y="548680"/>
            <a:ext cx="5934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u="sng" dirty="0">
                <a:latin typeface="Calibri" pitchFamily="34" charset="0"/>
                <a:cs typeface="Calibri" pitchFamily="34" charset="0"/>
              </a:rPr>
              <a:t>Folha de São Paulo – 17/04/09-C7</a:t>
            </a:r>
          </a:p>
        </p:txBody>
      </p:sp>
    </p:spTree>
    <p:extLst>
      <p:ext uri="{BB962C8B-B14F-4D97-AF65-F5344CB8AC3E}">
        <p14:creationId xmlns="" xmlns:p14="http://schemas.microsoft.com/office/powerpoint/2010/main" val="32554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3240" y="6413266"/>
            <a:ext cx="3775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Folha de São Paulo – 17/04/09-C7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60483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59782"/>
            <a:ext cx="2574925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731" y="2891582"/>
            <a:ext cx="48958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59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3240" y="6413266"/>
            <a:ext cx="3775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Folha de São Paulo – 17/04/09-C7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71450"/>
            <a:ext cx="8821737" cy="652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7909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3240" y="6485274"/>
            <a:ext cx="3775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Folha de São Paulo – 17/04/09-C7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2875"/>
            <a:ext cx="7488237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181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9388" y="6237288"/>
            <a:ext cx="3312492" cy="5048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Folha de São Paulo – 24/05/08-C1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-26988"/>
            <a:ext cx="308927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8938"/>
            <a:ext cx="4303713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286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4537076" cy="279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26988"/>
            <a:ext cx="4408487" cy="302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732088"/>
            <a:ext cx="27352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2708275"/>
            <a:ext cx="2309812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364088" y="6453336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Folha de São Paulo – 24/05/08-C1</a:t>
            </a:r>
          </a:p>
        </p:txBody>
      </p:sp>
    </p:spTree>
    <p:extLst>
      <p:ext uri="{BB962C8B-B14F-4D97-AF65-F5344CB8AC3E}">
        <p14:creationId xmlns="" xmlns:p14="http://schemas.microsoft.com/office/powerpoint/2010/main" val="104494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6386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-26988"/>
            <a:ext cx="4248150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187978" y="6309320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Folha de São Paulo – 24/05/08-C1</a:t>
            </a:r>
          </a:p>
        </p:txBody>
      </p:sp>
    </p:spTree>
    <p:extLst>
      <p:ext uri="{BB962C8B-B14F-4D97-AF65-F5344CB8AC3E}">
        <p14:creationId xmlns="" xmlns:p14="http://schemas.microsoft.com/office/powerpoint/2010/main" val="181874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07504" y="1340768"/>
            <a:ext cx="9036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http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://www.agrosoft.org.br/agropag/213926.htm</a:t>
            </a:r>
          </a:p>
          <a:p>
            <a:pPr>
              <a:buClr>
                <a:srgbClr val="FFC000"/>
              </a:buClr>
              <a:defRPr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http://www.centrodeestudosambientais.wordpress.com/2010/09/08/pesquisa-comprova-contaminacao-por-agrotoxicos-em-amostras-de-ar-e-agua-de-chuva/ 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752" y="1065312"/>
            <a:ext cx="7851648" cy="563488"/>
          </a:xfrm>
          <a:extLst/>
        </p:spPr>
        <p:txBody>
          <a:bodyPr/>
          <a:lstStyle/>
          <a:p>
            <a:pPr algn="l">
              <a:defRPr/>
            </a:pPr>
            <a:r>
              <a:rPr lang="pt-BR" sz="2600" dirty="0">
                <a:solidFill>
                  <a:srgbClr val="FFC000"/>
                </a:solidFill>
                <a:effectLst/>
                <a:latin typeface="Tahoma" pitchFamily="34" charset="0"/>
              </a:rPr>
              <a:t>Sites com </a:t>
            </a:r>
            <a:r>
              <a:rPr lang="pt-BR" sz="2600" dirty="0" smtClean="0">
                <a:solidFill>
                  <a:srgbClr val="FFC000"/>
                </a:solidFill>
                <a:effectLst/>
                <a:latin typeface="Tahoma" pitchFamily="34" charset="0"/>
              </a:rPr>
              <a:t>notícias </a:t>
            </a:r>
            <a:r>
              <a:rPr lang="pt-BR" sz="2600" dirty="0">
                <a:solidFill>
                  <a:srgbClr val="FFC000"/>
                </a:solidFill>
                <a:effectLst/>
                <a:latin typeface="Tahoma" pitchFamily="34" charset="0"/>
              </a:rPr>
              <a:t>referentes a </a:t>
            </a:r>
            <a:r>
              <a:rPr lang="pt-BR" sz="2600" dirty="0" smtClean="0">
                <a:solidFill>
                  <a:srgbClr val="FFC000"/>
                </a:solidFill>
                <a:effectLst/>
                <a:latin typeface="Tahoma" pitchFamily="34" charset="0"/>
              </a:rPr>
              <a:t>2010: </a:t>
            </a:r>
          </a:p>
        </p:txBody>
      </p:sp>
    </p:spTree>
    <p:extLst>
      <p:ext uri="{BB962C8B-B14F-4D97-AF65-F5344CB8AC3E}">
        <p14:creationId xmlns="" xmlns:p14="http://schemas.microsoft.com/office/powerpoint/2010/main" val="328580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07504" y="1672347"/>
            <a:ext cx="90364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3000" dirty="0" smtClean="0">
                <a:latin typeface="Calibri" pitchFamily="34" charset="0"/>
                <a:cs typeface="Calibri" pitchFamily="34" charset="0"/>
              </a:rPr>
              <a:t>Há </a:t>
            </a:r>
            <a:r>
              <a:rPr lang="pt-BR" sz="3000" dirty="0">
                <a:latin typeface="Calibri" pitchFamily="34" charset="0"/>
                <a:cs typeface="Calibri" pitchFamily="34" charset="0"/>
              </a:rPr>
              <a:t>evidências de que muitos agrotóxicos apresentam características </a:t>
            </a:r>
            <a:r>
              <a:rPr lang="pt-BR" sz="3000" dirty="0" err="1">
                <a:latin typeface="Calibri" pitchFamily="34" charset="0"/>
                <a:cs typeface="Calibri" pitchFamily="34" charset="0"/>
              </a:rPr>
              <a:t>genotóxicas</a:t>
            </a:r>
            <a:r>
              <a:rPr lang="pt-BR" sz="3000" dirty="0">
                <a:latin typeface="Calibri" pitchFamily="34" charset="0"/>
                <a:cs typeface="Calibri" pitchFamily="34" charset="0"/>
              </a:rPr>
              <a:t> tanto para os humanos como para a flora e fauna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pt-BR" sz="30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3000" dirty="0">
                <a:latin typeface="Calibri" pitchFamily="34" charset="0"/>
                <a:cs typeface="Calibri" pitchFamily="34" charset="0"/>
              </a:rPr>
              <a:t>É </a:t>
            </a:r>
            <a:r>
              <a:rPr lang="pt-BR" sz="3000" dirty="0" err="1">
                <a:latin typeface="Calibri" pitchFamily="34" charset="0"/>
                <a:cs typeface="Calibri" pitchFamily="34" charset="0"/>
              </a:rPr>
              <a:t>díficil</a:t>
            </a:r>
            <a:r>
              <a:rPr lang="pt-BR" sz="3000" dirty="0">
                <a:latin typeface="Calibri" pitchFamily="34" charset="0"/>
                <a:cs typeface="Calibri" pitchFamily="34" charset="0"/>
              </a:rPr>
              <a:t> de se detectar o efeito </a:t>
            </a:r>
            <a:r>
              <a:rPr lang="pt-BR" sz="3000" dirty="0" err="1">
                <a:latin typeface="Calibri" pitchFamily="34" charset="0"/>
                <a:cs typeface="Calibri" pitchFamily="34" charset="0"/>
              </a:rPr>
              <a:t>genotóxico</a:t>
            </a:r>
            <a:r>
              <a:rPr lang="pt-BR" sz="3000" dirty="0">
                <a:latin typeface="Calibri" pitchFamily="34" charset="0"/>
                <a:cs typeface="Calibri" pitchFamily="34" charset="0"/>
              </a:rPr>
              <a:t> de um composto no ambiente, devido a interações deste com diferentes fatores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pt-BR" sz="30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3000" dirty="0">
                <a:latin typeface="Calibri" pitchFamily="34" charset="0"/>
                <a:cs typeface="Calibri" pitchFamily="34" charset="0"/>
              </a:rPr>
              <a:t>É importante avaliar se existe ou não dose segura para um agente mutagênico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752" y="993304"/>
            <a:ext cx="7851648" cy="563488"/>
          </a:xfrm>
          <a:extLst/>
        </p:spPr>
        <p:txBody>
          <a:bodyPr>
            <a:normAutofit/>
          </a:bodyPr>
          <a:lstStyle/>
          <a:p>
            <a:pPr algn="l">
              <a:defRPr/>
            </a:pPr>
            <a:r>
              <a:rPr lang="pt-BR" sz="3200" dirty="0">
                <a:solidFill>
                  <a:srgbClr val="FFC000"/>
                </a:solidFill>
                <a:effectLst/>
                <a:latin typeface="Tahoma" pitchFamily="34" charset="0"/>
              </a:rPr>
              <a:t>Considerações adicionais:</a:t>
            </a:r>
            <a:endParaRPr lang="pt-BR" sz="3200" dirty="0" smtClean="0">
              <a:solidFill>
                <a:srgbClr val="FFC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552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4016" y="981223"/>
            <a:ext cx="8964488" cy="5472113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10000"/>
              </a:lnSpc>
              <a:defRPr/>
            </a:pPr>
            <a:r>
              <a:rPr lang="en-US" sz="16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BIBLIOGRAFIA CONSULTADA</a:t>
            </a:r>
            <a:endParaRPr lang="pt-BR" sz="1600" dirty="0" smtClean="0">
              <a:solidFill>
                <a:srgbClr val="FFCC66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BOLOGNESI, C.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Genotoxicity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: a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review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human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biomonitoring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studies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Mutation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Research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543 (2003) 251-272.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JABLONIKA, A.; POLAKOVA, H.; KARELOVA, J.; VARGOVA, M.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Analysis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chromosome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aberrations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and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sister-chromatid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exchanges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peripheral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blood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lymphocytes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workers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with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occupational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exposure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the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mancozeb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containing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fungicide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Novozir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Mn80,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Mutat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Res. 224 (1989) 143-146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http://www.nostoc.pt/imagens/Daphnia%20magna.jpg (acesso em 4-10-07)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http://www.redeaguape.org.br/desc_artigo.php?cod=16 (acesso em 19-10-06)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http://www.scielo.br/img/fbpe/ramb/v48n4/14201f1.gif (acesso em 4-10-07)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http://www.universia.net.co/libro-abierto/agronomia-veterinaria-y-afines/algas-como-indicadoras-de-contaminacion.html (acesso em 4-10-07)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KAIOUMOVA, D.F.; KHABUTDINOVA, L.K.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Cytogenetic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characteristics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herbicide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production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workers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Ufa,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Chemosphere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37 (1998) 1755-1759.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LAURENT, C.; JADOT, P.; CHARUT, C.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Unexpected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decrease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cytogenetic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biomarkers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frequencies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observed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after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increased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exposure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organo-phosphorous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a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production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plant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Int.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Arch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Occup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Environ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Health 68 (1996) 399-404.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Ambiental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1951672"/>
            <a:ext cx="8359080" cy="454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u="sng" dirty="0">
                <a:latin typeface="Calibri" pitchFamily="34" charset="0"/>
                <a:cs typeface="Calibri" pitchFamily="34" charset="0"/>
              </a:rPr>
              <a:t>Acidental ou não intencional (Indireta</a:t>
            </a:r>
            <a:r>
              <a:rPr lang="pt-BR" sz="2800" u="sng" dirty="0" smtClean="0">
                <a:latin typeface="Calibri" pitchFamily="34" charset="0"/>
                <a:cs typeface="Calibri" pitchFamily="34" charset="0"/>
              </a:rPr>
              <a:t>)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Lixo industrial de fábricas de agrotóxicos,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indústrias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alimentícias 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Deriva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(ventos) e chuvas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Esgoto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e lixo doméstico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Plantas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em decomposição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Locais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não alvos</a:t>
            </a:r>
          </a:p>
        </p:txBody>
      </p:sp>
    </p:spTree>
    <p:extLst>
      <p:ext uri="{BB962C8B-B14F-4D97-AF65-F5344CB8AC3E}">
        <p14:creationId xmlns="" xmlns:p14="http://schemas.microsoft.com/office/powerpoint/2010/main" val="35276448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4016" y="1125239"/>
            <a:ext cx="8964488" cy="4896049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10000"/>
              </a:lnSpc>
              <a:defRPr/>
            </a:pPr>
            <a:r>
              <a:rPr lang="en-US" sz="16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BIBLIOGRAFIA CONSULTADA</a:t>
            </a:r>
            <a:endParaRPr lang="pt-BR" sz="1600" dirty="0" smtClean="0">
              <a:solidFill>
                <a:srgbClr val="FFCC66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LEHNINGER, A.L. Princípios de Bioquímica. São Paulo: Ed.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Sarvier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1990. p. 655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.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MESSIAS, A.S.; BRAYNER, F.M.M.; RODRIGUEZ, M.P.; TEIXEIRA, D. Toxidade, seus efeitos e avaliação dos impactos no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ecossitsema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(1995.39p. Apostila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)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MARONI, M., FAIT, A. 1993 Health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effects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man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from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long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term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exposure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Toxicology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78: 1-180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 smtClean="0">
                <a:latin typeface="Calibri" pitchFamily="34" charset="0"/>
                <a:cs typeface="Calibri" pitchFamily="34" charset="0"/>
              </a:rPr>
              <a:t>PADMAVATHI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P.; PRABHAVANTHI, P.A.; REDDY, P.P.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Frequencies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SCEs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peripheral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blood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lymphocytes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workers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Bull.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Environ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Contam.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Toxicol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(2000) 155-160.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RODRIGUES, G.S.  Pesticidas e toxicidade genética, detecção e monitoramento com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bioensaios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vegetais: milho e soja. Jaguariúna: Embrapa Meio Ambiente, 1999. 30p. (Documentos 13). 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SHARMA, C.B.S.R.; PANNEERSELVAN, N. 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Genetic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toxicology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higher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plant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systems.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Critical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Reviews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Plant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Sciences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v.9, n.5, p. 409-442, 1990.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US EPA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Industry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Sales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and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Usage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: 1996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and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1997 Market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Estimates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http://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www.epa.gov/oppbeadl/pestsales/97pestsales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049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97768"/>
            <a:ext cx="7620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736850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Personalizada 7">
      <a:dk1>
        <a:sysClr val="windowText" lastClr="000000"/>
      </a:dk1>
      <a:lt1>
        <a:sysClr val="window" lastClr="FFFFFF"/>
      </a:lt1>
      <a:dk2>
        <a:srgbClr val="900000"/>
      </a:dk2>
      <a:lt2>
        <a:srgbClr val="FEFAC9"/>
      </a:lt2>
      <a:accent1>
        <a:srgbClr val="A5B592"/>
      </a:accent1>
      <a:accent2>
        <a:srgbClr val="FFFF00"/>
      </a:accent2>
      <a:accent3>
        <a:srgbClr val="FFFF00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1966</TotalTime>
  <Words>2882</Words>
  <Application>Microsoft Office PowerPoint</Application>
  <PresentationFormat>Apresentação na tela (4:3)</PresentationFormat>
  <Paragraphs>501</Paragraphs>
  <Slides>80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80</vt:i4>
      </vt:variant>
    </vt:vector>
  </HeadingPairs>
  <TitlesOfParts>
    <vt:vector size="81" baseType="lpstr">
      <vt:lpstr>Fluxo</vt:lpstr>
      <vt:lpstr>Slide 1</vt:lpstr>
      <vt:lpstr>Slide 2</vt:lpstr>
      <vt:lpstr>Slide 3</vt:lpstr>
      <vt:lpstr>Slide 4</vt:lpstr>
      <vt:lpstr>Contaminação Ambiental</vt:lpstr>
      <vt:lpstr>Contaminação Ambiental</vt:lpstr>
      <vt:lpstr>Slide 7</vt:lpstr>
      <vt:lpstr>Contaminação Ambiental</vt:lpstr>
      <vt:lpstr>Slide 9</vt:lpstr>
      <vt:lpstr>ECOTOXICOLOGIA</vt:lpstr>
      <vt:lpstr>Slide 11</vt:lpstr>
      <vt:lpstr>Slide 12</vt:lpstr>
      <vt:lpstr>ECOTOXICOLOGIA</vt:lpstr>
      <vt:lpstr>Slide 14</vt:lpstr>
      <vt:lpstr>Slide 15</vt:lpstr>
      <vt:lpstr>CONTAMINAÇÃO POR RESÍDUOS DE AGROTÓXICOS</vt:lpstr>
      <vt:lpstr>ECOSSISTEMAS AQUÁTICOS</vt:lpstr>
      <vt:lpstr>ECOSSISTEMAS TERRESTRES</vt:lpstr>
      <vt:lpstr>ATMOSFERA</vt:lpstr>
      <vt:lpstr>CONTAMINAÇÃO DE ALIMENTOS </vt:lpstr>
      <vt:lpstr>CONTAMINAÇÃO HUMANA </vt:lpstr>
      <vt:lpstr>ENSAIOS</vt:lpstr>
      <vt:lpstr>TESTES ECOTOXICOLÓGICOS</vt:lpstr>
      <vt:lpstr>TOXICIDADE AGUDA  (minhocas, algas, microcrustáceos, peixes etc.)</vt:lpstr>
      <vt:lpstr>TOXICIDADE CRÔNICA  (microcrustáceos, peixes etc.)</vt:lpstr>
      <vt:lpstr>Cabe ainda ressaltar :</vt:lpstr>
      <vt:lpstr>TESTES DE TOXICIDADE  – ORGANISMOS AQUÁTICOS</vt:lpstr>
      <vt:lpstr>Algas</vt:lpstr>
      <vt:lpstr>Daphnia magna</vt:lpstr>
      <vt:lpstr>Paulistinha (Brachydanio rerio)</vt:lpstr>
      <vt:lpstr>Ratos</vt:lpstr>
      <vt:lpstr>Testes de toxicidade aguda e crônica</vt:lpstr>
      <vt:lpstr>Testes de toxicidade aguda e crônica -2: -------------------------------------------------------  </vt:lpstr>
      <vt:lpstr>TESTE DE TOXICIDADE EM PEIXES Espécies ornamentais – ex. Paulistinha (Brachydanio rerio)</vt:lpstr>
      <vt:lpstr>ECOTOXICOLOGIA GENÉTICA (BIOMONITORAMENTO)</vt:lpstr>
      <vt:lpstr>Teste de Ames</vt:lpstr>
      <vt:lpstr>Slide 37</vt:lpstr>
      <vt:lpstr>Teste de Micronúcleo:</vt:lpstr>
      <vt:lpstr>Agrotóxicos e  Genotoxicidade</vt:lpstr>
      <vt:lpstr>Agrotóxicos</vt:lpstr>
      <vt:lpstr>Características dos Agrotóxicos</vt:lpstr>
      <vt:lpstr>Natureza Eletrofílica</vt:lpstr>
      <vt:lpstr>Genotoxicidade</vt:lpstr>
      <vt:lpstr>Genotoxicidade</vt:lpstr>
      <vt:lpstr>Estudos Epidemiológicos</vt:lpstr>
      <vt:lpstr>Estudos Epidemiológicos– 2 --------------------------------------------</vt:lpstr>
      <vt:lpstr>Estudos Epidemiológicos– 3 --------------------------------------------</vt:lpstr>
      <vt:lpstr>Slide 48</vt:lpstr>
      <vt:lpstr>Efeitos Teratogênicos</vt:lpstr>
      <vt:lpstr>Exposição Ocupacional</vt:lpstr>
      <vt:lpstr>Exposição Ocupacional – 2 -------------------------------------------------</vt:lpstr>
      <vt:lpstr>Exposição Ocupacional – 3 -------------------------------------------------</vt:lpstr>
      <vt:lpstr>Resumo dos resultados dos efeitos citogenéticos em aplicadores de agroquímicos</vt:lpstr>
      <vt:lpstr>Riscos Ecológicos dos Agrotóxicos como Potentes Agentes Mutagênicos</vt:lpstr>
      <vt:lpstr>EFEITOS OU LESÕES CAUSADAS AOS SERES HUMANOS POR AGROTÓXICOS</vt:lpstr>
      <vt:lpstr>EFEITOS OU LESÕES CAUSADAS AOS SERES HUMANOS POR AGROTÓXICOS-2</vt:lpstr>
      <vt:lpstr>EFEITOS OU LESÕES CAUSADAS AOS SERES HUMANOS POR AGROTÓXICOS-3</vt:lpstr>
      <vt:lpstr>Genotoxicidade para Plantas Superiores</vt:lpstr>
      <vt:lpstr>Genotoxidade para Plantas Superiores – 2 -------------------------------------------------------------</vt:lpstr>
      <vt:lpstr>Bioensaio do Mosaico em Folhas de Soja (Glycine max (L.) Merr.)</vt:lpstr>
      <vt:lpstr>Bioensaio do Mosaico em Folhas de Soja (2) -------------------------------------------------------------</vt:lpstr>
      <vt:lpstr>Bioensaio do Mosaico em Folhas de Soja (3) -------------------------------------------------------------</vt:lpstr>
      <vt:lpstr>Mitose normal sem crossing over somático</vt:lpstr>
      <vt:lpstr>Mitose anormal – com crossing over somático</vt:lpstr>
      <vt:lpstr>Crossing-over mitótico – ocorre em células somáticas</vt:lpstr>
      <vt:lpstr>Mitose  - após crossing over somático</vt:lpstr>
      <vt:lpstr>Manchas Duplas (Verde-escura/ Amarela)</vt:lpstr>
      <vt:lpstr>Manchas Duplas (Verde-escura/ Amarela):  novas divisões celulares vão aumentando o tamanho das manchas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Sites com notícias referentes a 2010: </vt:lpstr>
      <vt:lpstr>Considerações adicionais:</vt:lpstr>
      <vt:lpstr>Slide 79</vt:lpstr>
      <vt:lpstr>Slide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Superior de Agricultura "Luiz de Queiroz” Departamento de Genética LGN-478 e 479-Ecogenética de Resíduos Agroindustriais</dc:title>
  <dc:creator>User</dc:creator>
  <cp:lastModifiedBy>Silvia M.G. Molina</cp:lastModifiedBy>
  <cp:revision>231</cp:revision>
  <dcterms:created xsi:type="dcterms:W3CDTF">2007-07-31T19:15:02Z</dcterms:created>
  <dcterms:modified xsi:type="dcterms:W3CDTF">2013-10-29T14:54:12Z</dcterms:modified>
</cp:coreProperties>
</file>