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handoutMasterIdLst>
    <p:handoutMasterId r:id="rId33"/>
  </p:handoutMasterIdLst>
  <p:sldIdLst>
    <p:sldId id="256" r:id="rId2"/>
    <p:sldId id="269" r:id="rId3"/>
    <p:sldId id="270" r:id="rId4"/>
    <p:sldId id="271" r:id="rId5"/>
    <p:sldId id="272" r:id="rId6"/>
    <p:sldId id="257" r:id="rId7"/>
    <p:sldId id="273" r:id="rId8"/>
    <p:sldId id="274" r:id="rId9"/>
    <p:sldId id="275" r:id="rId10"/>
    <p:sldId id="276" r:id="rId11"/>
    <p:sldId id="277" r:id="rId12"/>
    <p:sldId id="285" r:id="rId13"/>
    <p:sldId id="283" r:id="rId14"/>
    <p:sldId id="278" r:id="rId15"/>
    <p:sldId id="284" r:id="rId16"/>
    <p:sldId id="279" r:id="rId17"/>
    <p:sldId id="267" r:id="rId18"/>
    <p:sldId id="266" r:id="rId19"/>
    <p:sldId id="258" r:id="rId20"/>
    <p:sldId id="260" r:id="rId21"/>
    <p:sldId id="259" r:id="rId22"/>
    <p:sldId id="261" r:id="rId23"/>
    <p:sldId id="265" r:id="rId24"/>
    <p:sldId id="262" r:id="rId25"/>
    <p:sldId id="264" r:id="rId26"/>
    <p:sldId id="263" r:id="rId27"/>
    <p:sldId id="280" r:id="rId28"/>
    <p:sldId id="268" r:id="rId29"/>
    <p:sldId id="282" r:id="rId30"/>
    <p:sldId id="281" r:id="rId31"/>
  </p:sldIdLst>
  <p:sldSz cx="9144000" cy="6858000" type="screen4x3"/>
  <p:notesSz cx="6881813" cy="10015538"/>
  <p:defaultTextStyle>
    <a:defPPr>
      <a:defRPr lang="zh-TW"/>
    </a:defPPr>
    <a:lvl1pPr algn="l" rtl="0" fontAlgn="base">
      <a:spcBef>
        <a:spcPct val="0"/>
      </a:spcBef>
      <a:spcAft>
        <a:spcPct val="0"/>
      </a:spcAft>
      <a:defRPr kumimoji="1" kern="1200">
        <a:solidFill>
          <a:schemeClr val="tx1"/>
        </a:solidFill>
        <a:latin typeface="Arial" charset="0"/>
        <a:ea typeface="新細明體"/>
        <a:cs typeface="新細明體"/>
      </a:defRPr>
    </a:lvl1pPr>
    <a:lvl2pPr marL="457200" algn="l" rtl="0" fontAlgn="base">
      <a:spcBef>
        <a:spcPct val="0"/>
      </a:spcBef>
      <a:spcAft>
        <a:spcPct val="0"/>
      </a:spcAft>
      <a:defRPr kumimoji="1" kern="1200">
        <a:solidFill>
          <a:schemeClr val="tx1"/>
        </a:solidFill>
        <a:latin typeface="Arial" charset="0"/>
        <a:ea typeface="新細明體"/>
        <a:cs typeface="新細明體"/>
      </a:defRPr>
    </a:lvl2pPr>
    <a:lvl3pPr marL="914400" algn="l" rtl="0" fontAlgn="base">
      <a:spcBef>
        <a:spcPct val="0"/>
      </a:spcBef>
      <a:spcAft>
        <a:spcPct val="0"/>
      </a:spcAft>
      <a:defRPr kumimoji="1" kern="1200">
        <a:solidFill>
          <a:schemeClr val="tx1"/>
        </a:solidFill>
        <a:latin typeface="Arial" charset="0"/>
        <a:ea typeface="新細明體"/>
        <a:cs typeface="新細明體"/>
      </a:defRPr>
    </a:lvl3pPr>
    <a:lvl4pPr marL="1371600" algn="l" rtl="0" fontAlgn="base">
      <a:spcBef>
        <a:spcPct val="0"/>
      </a:spcBef>
      <a:spcAft>
        <a:spcPct val="0"/>
      </a:spcAft>
      <a:defRPr kumimoji="1" kern="1200">
        <a:solidFill>
          <a:schemeClr val="tx1"/>
        </a:solidFill>
        <a:latin typeface="Arial" charset="0"/>
        <a:ea typeface="新細明體"/>
        <a:cs typeface="新細明體"/>
      </a:defRPr>
    </a:lvl4pPr>
    <a:lvl5pPr marL="1828800" algn="l" rtl="0" fontAlgn="base">
      <a:spcBef>
        <a:spcPct val="0"/>
      </a:spcBef>
      <a:spcAft>
        <a:spcPct val="0"/>
      </a:spcAft>
      <a:defRPr kumimoji="1" kern="1200">
        <a:solidFill>
          <a:schemeClr val="tx1"/>
        </a:solidFill>
        <a:latin typeface="Arial" charset="0"/>
        <a:ea typeface="新細明體"/>
        <a:cs typeface="新細明體"/>
      </a:defRPr>
    </a:lvl5pPr>
    <a:lvl6pPr marL="2286000" algn="l" defTabSz="914400" rtl="0" eaLnBrk="1" latinLnBrk="0" hangingPunct="1">
      <a:defRPr kumimoji="1" kern="1200">
        <a:solidFill>
          <a:schemeClr val="tx1"/>
        </a:solidFill>
        <a:latin typeface="Arial" charset="0"/>
        <a:ea typeface="新細明體"/>
        <a:cs typeface="新細明體"/>
      </a:defRPr>
    </a:lvl6pPr>
    <a:lvl7pPr marL="2743200" algn="l" defTabSz="914400" rtl="0" eaLnBrk="1" latinLnBrk="0" hangingPunct="1">
      <a:defRPr kumimoji="1" kern="1200">
        <a:solidFill>
          <a:schemeClr val="tx1"/>
        </a:solidFill>
        <a:latin typeface="Arial" charset="0"/>
        <a:ea typeface="新細明體"/>
        <a:cs typeface="新細明體"/>
      </a:defRPr>
    </a:lvl7pPr>
    <a:lvl8pPr marL="3200400" algn="l" defTabSz="914400" rtl="0" eaLnBrk="1" latinLnBrk="0" hangingPunct="1">
      <a:defRPr kumimoji="1" kern="1200">
        <a:solidFill>
          <a:schemeClr val="tx1"/>
        </a:solidFill>
        <a:latin typeface="Arial" charset="0"/>
        <a:ea typeface="新細明體"/>
        <a:cs typeface="新細明體"/>
      </a:defRPr>
    </a:lvl8pPr>
    <a:lvl9pPr marL="3657600" algn="l" defTabSz="914400" rtl="0" eaLnBrk="1" latinLnBrk="0" hangingPunct="1">
      <a:defRPr kumimoji="1" kern="1200">
        <a:solidFill>
          <a:schemeClr val="tx1"/>
        </a:solidFill>
        <a:latin typeface="Arial" charset="0"/>
        <a:ea typeface="新細明體"/>
        <a:cs typeface="新細明體"/>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3030"/>
    <a:srgbClr val="0759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82913"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6563" name="Rectangle 3"/>
          <p:cNvSpPr>
            <a:spLocks noGrp="1" noChangeArrowheads="1"/>
          </p:cNvSpPr>
          <p:nvPr>
            <p:ph type="dt" sz="quarter" idx="1"/>
          </p:nvPr>
        </p:nvSpPr>
        <p:spPr bwMode="auto">
          <a:xfrm>
            <a:off x="3897313" y="0"/>
            <a:ext cx="2982912"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B68FE6E2-17C2-4C4D-ADF9-2074E3FB45C4}" type="datetimeFigureOut">
              <a:rPr lang="en-US"/>
              <a:pPr/>
              <a:t>11/5/2013</a:t>
            </a:fld>
            <a:endParaRPr lang="en-US"/>
          </a:p>
        </p:txBody>
      </p:sp>
      <p:sp>
        <p:nvSpPr>
          <p:cNvPr id="66564" name="Rectangle 4"/>
          <p:cNvSpPr>
            <a:spLocks noGrp="1" noChangeArrowheads="1"/>
          </p:cNvSpPr>
          <p:nvPr>
            <p:ph type="ftr" sz="quarter" idx="2"/>
          </p:nvPr>
        </p:nvSpPr>
        <p:spPr bwMode="auto">
          <a:xfrm>
            <a:off x="0" y="9512300"/>
            <a:ext cx="2982913" cy="5016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6565" name="Rectangle 5"/>
          <p:cNvSpPr>
            <a:spLocks noGrp="1" noChangeArrowheads="1"/>
          </p:cNvSpPr>
          <p:nvPr>
            <p:ph type="sldNum" sz="quarter" idx="3"/>
          </p:nvPr>
        </p:nvSpPr>
        <p:spPr bwMode="auto">
          <a:xfrm>
            <a:off x="3897313" y="9512300"/>
            <a:ext cx="2982912" cy="5016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C9A896E-C2B3-48A7-807F-9042B2065371}" type="slidenum">
              <a:rPr lang="en-US"/>
              <a:pPr/>
              <a:t>‹#›</a:t>
            </a:fld>
            <a:endParaRPr lang="en-US"/>
          </a:p>
        </p:txBody>
      </p:sp>
    </p:spTree>
    <p:extLst>
      <p:ext uri="{BB962C8B-B14F-4D97-AF65-F5344CB8AC3E}">
        <p14:creationId xmlns:p14="http://schemas.microsoft.com/office/powerpoint/2010/main" val="2950410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500063"/>
          </a:xfrm>
          <a:prstGeom prst="rect">
            <a:avLst/>
          </a:prstGeom>
          <a:noFill/>
          <a:ln w="9525">
            <a:noFill/>
            <a:miter lim="800000"/>
            <a:headEnd/>
            <a:tailEnd/>
          </a:ln>
        </p:spPr>
        <p:txBody>
          <a:bodyPr vert="horz" wrap="square" lIns="96551" tIns="48276" rIns="96551" bIns="48276" numCol="1" anchor="t" anchorCtr="0" compatLnSpc="1">
            <a:prstTxWarp prst="textNoShape">
              <a:avLst/>
            </a:prstTxWarp>
          </a:bodyPr>
          <a:lstStyle>
            <a:lvl1pPr defTabSz="965200">
              <a:defRPr sz="1300"/>
            </a:lvl1pPr>
          </a:lstStyle>
          <a:p>
            <a:endParaRPr lang="en-US"/>
          </a:p>
        </p:txBody>
      </p:sp>
      <p:sp>
        <p:nvSpPr>
          <p:cNvPr id="3" name="Date Placeholder 2"/>
          <p:cNvSpPr>
            <a:spLocks noGrp="1"/>
          </p:cNvSpPr>
          <p:nvPr>
            <p:ph type="dt" idx="1"/>
          </p:nvPr>
        </p:nvSpPr>
        <p:spPr bwMode="auto">
          <a:xfrm>
            <a:off x="3897313" y="0"/>
            <a:ext cx="2982912" cy="500063"/>
          </a:xfrm>
          <a:prstGeom prst="rect">
            <a:avLst/>
          </a:prstGeom>
          <a:noFill/>
          <a:ln w="9525">
            <a:noFill/>
            <a:miter lim="800000"/>
            <a:headEnd/>
            <a:tailEnd/>
          </a:ln>
        </p:spPr>
        <p:txBody>
          <a:bodyPr vert="horz" wrap="square" lIns="96551" tIns="48276" rIns="96551" bIns="48276" numCol="1" anchor="t" anchorCtr="0" compatLnSpc="1">
            <a:prstTxWarp prst="textNoShape">
              <a:avLst/>
            </a:prstTxWarp>
          </a:bodyPr>
          <a:lstStyle>
            <a:lvl1pPr algn="r" defTabSz="965200">
              <a:defRPr sz="1300"/>
            </a:lvl1pPr>
          </a:lstStyle>
          <a:p>
            <a:fld id="{82F6E085-7C4F-4CD4-9428-1B6F41351B29}" type="datetimeFigureOut">
              <a:rPr lang="en-US"/>
              <a:pPr/>
              <a:t>11/5/2013</a:t>
            </a:fld>
            <a:endParaRPr lang="en-US"/>
          </a:p>
        </p:txBody>
      </p:sp>
      <p:sp>
        <p:nvSpPr>
          <p:cNvPr id="4" name="Slide Image Placeholder 3"/>
          <p:cNvSpPr>
            <a:spLocks noGrp="1" noRot="1" noChangeAspect="1"/>
          </p:cNvSpPr>
          <p:nvPr>
            <p:ph type="sldImg" idx="2"/>
          </p:nvPr>
        </p:nvSpPr>
        <p:spPr>
          <a:xfrm>
            <a:off x="938213" y="750888"/>
            <a:ext cx="5008562" cy="37560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bwMode="auto">
          <a:xfrm>
            <a:off x="688975" y="4757738"/>
            <a:ext cx="5505450" cy="4506912"/>
          </a:xfrm>
          <a:prstGeom prst="rect">
            <a:avLst/>
          </a:prstGeom>
          <a:noFill/>
          <a:ln w="9525">
            <a:noFill/>
            <a:miter lim="800000"/>
            <a:headEnd/>
            <a:tailEnd/>
          </a:ln>
        </p:spPr>
        <p:txBody>
          <a:bodyPr vert="horz" wrap="square" lIns="96551" tIns="48276" rIns="96551" bIns="4827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0" y="9512300"/>
            <a:ext cx="2982913" cy="501650"/>
          </a:xfrm>
          <a:prstGeom prst="rect">
            <a:avLst/>
          </a:prstGeom>
          <a:noFill/>
          <a:ln w="9525">
            <a:noFill/>
            <a:miter lim="800000"/>
            <a:headEnd/>
            <a:tailEnd/>
          </a:ln>
        </p:spPr>
        <p:txBody>
          <a:bodyPr vert="horz" wrap="square" lIns="96551" tIns="48276" rIns="96551" bIns="48276" numCol="1" anchor="b" anchorCtr="0" compatLnSpc="1">
            <a:prstTxWarp prst="textNoShape">
              <a:avLst/>
            </a:prstTxWarp>
          </a:bodyPr>
          <a:lstStyle>
            <a:lvl1pPr defTabSz="965200">
              <a:defRPr sz="1300"/>
            </a:lvl1pPr>
          </a:lstStyle>
          <a:p>
            <a:endParaRPr lang="en-US"/>
          </a:p>
        </p:txBody>
      </p:sp>
      <p:sp>
        <p:nvSpPr>
          <p:cNvPr id="7" name="Slide Number Placeholder 6"/>
          <p:cNvSpPr>
            <a:spLocks noGrp="1"/>
          </p:cNvSpPr>
          <p:nvPr>
            <p:ph type="sldNum" sz="quarter" idx="5"/>
          </p:nvPr>
        </p:nvSpPr>
        <p:spPr bwMode="auto">
          <a:xfrm>
            <a:off x="3897313" y="9512300"/>
            <a:ext cx="2982912" cy="501650"/>
          </a:xfrm>
          <a:prstGeom prst="rect">
            <a:avLst/>
          </a:prstGeom>
          <a:noFill/>
          <a:ln w="9525">
            <a:noFill/>
            <a:miter lim="800000"/>
            <a:headEnd/>
            <a:tailEnd/>
          </a:ln>
        </p:spPr>
        <p:txBody>
          <a:bodyPr vert="horz" wrap="square" lIns="96551" tIns="48276" rIns="96551" bIns="48276" numCol="1" anchor="b" anchorCtr="0" compatLnSpc="1">
            <a:prstTxWarp prst="textNoShape">
              <a:avLst/>
            </a:prstTxWarp>
          </a:bodyPr>
          <a:lstStyle>
            <a:lvl1pPr algn="r" defTabSz="965200">
              <a:defRPr sz="1300"/>
            </a:lvl1pPr>
          </a:lstStyle>
          <a:p>
            <a:fld id="{AFEA29A2-DB8A-4CFD-B676-CE3D44910D87}" type="slidenum">
              <a:rPr lang="en-US"/>
              <a:pPr/>
              <a:t>‹#›</a:t>
            </a:fld>
            <a:endParaRPr lang="en-US"/>
          </a:p>
        </p:txBody>
      </p:sp>
    </p:spTree>
    <p:extLst>
      <p:ext uri="{BB962C8B-B14F-4D97-AF65-F5344CB8AC3E}">
        <p14:creationId xmlns:p14="http://schemas.microsoft.com/office/powerpoint/2010/main" val="168847862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新細明體"/>
      </a:defRPr>
    </a:lvl1pPr>
    <a:lvl2pPr marL="457200" algn="l" rtl="0" fontAlgn="base">
      <a:spcBef>
        <a:spcPct val="30000"/>
      </a:spcBef>
      <a:spcAft>
        <a:spcPct val="0"/>
      </a:spcAft>
      <a:defRPr sz="1200" kern="1200">
        <a:solidFill>
          <a:schemeClr val="tx1"/>
        </a:solidFill>
        <a:latin typeface="+mn-lt"/>
        <a:ea typeface="+mn-ea"/>
        <a:cs typeface="新細明體"/>
      </a:defRPr>
    </a:lvl2pPr>
    <a:lvl3pPr marL="914400" algn="l" rtl="0" fontAlgn="base">
      <a:spcBef>
        <a:spcPct val="30000"/>
      </a:spcBef>
      <a:spcAft>
        <a:spcPct val="0"/>
      </a:spcAft>
      <a:defRPr sz="1200" kern="1200">
        <a:solidFill>
          <a:schemeClr val="tx1"/>
        </a:solidFill>
        <a:latin typeface="+mn-lt"/>
        <a:ea typeface="+mn-ea"/>
        <a:cs typeface="新細明體"/>
      </a:defRPr>
    </a:lvl3pPr>
    <a:lvl4pPr marL="1371600" algn="l" rtl="0" fontAlgn="base">
      <a:spcBef>
        <a:spcPct val="30000"/>
      </a:spcBef>
      <a:spcAft>
        <a:spcPct val="0"/>
      </a:spcAft>
      <a:defRPr sz="1200" kern="1200">
        <a:solidFill>
          <a:schemeClr val="tx1"/>
        </a:solidFill>
        <a:latin typeface="+mn-lt"/>
        <a:ea typeface="+mn-ea"/>
        <a:cs typeface="新細明體"/>
      </a:defRPr>
    </a:lvl4pPr>
    <a:lvl5pPr marL="1828800" algn="l" rtl="0" fontAlgn="base">
      <a:spcBef>
        <a:spcPct val="30000"/>
      </a:spcBef>
      <a:spcAft>
        <a:spcPct val="0"/>
      </a:spcAft>
      <a:defRPr sz="1200" kern="1200">
        <a:solidFill>
          <a:schemeClr val="tx1"/>
        </a:solidFill>
        <a:latin typeface="+mn-lt"/>
        <a:ea typeface="+mn-ea"/>
        <a:cs typeface="新細明體"/>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C991DFC8-F10F-4C72-8B31-D94DAEC55F0B}"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B40A8C9F-8CBA-4E8E-9A17-46ABFF067A05}"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BDBF1646-AB43-456D-A058-690C7F2F8FA9}"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942F115B-BAA3-4835-BC0E-A03E6C539E31}"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1208FDF4-97FB-4928-A5CD-6E5E029BC503}"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F315355B-85D2-4179-A8DF-A8663C0F2B7A}"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en-US" altLang="zh-TW"/>
          </a:p>
        </p:txBody>
      </p:sp>
      <p:sp>
        <p:nvSpPr>
          <p:cNvPr id="9" name="Slide Number Placeholder 5"/>
          <p:cNvSpPr>
            <a:spLocks noGrp="1"/>
          </p:cNvSpPr>
          <p:nvPr>
            <p:ph type="sldNum" sz="quarter" idx="12"/>
          </p:nvPr>
        </p:nvSpPr>
        <p:spPr/>
        <p:txBody>
          <a:bodyPr/>
          <a:lstStyle>
            <a:lvl1pPr>
              <a:defRPr/>
            </a:lvl1pPr>
          </a:lstStyle>
          <a:p>
            <a:pPr>
              <a:defRPr/>
            </a:pPr>
            <a:fld id="{B70FA140-C442-4354-A06E-5DD2BA968FEF}"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en-US" altLang="zh-TW"/>
          </a:p>
        </p:txBody>
      </p:sp>
      <p:sp>
        <p:nvSpPr>
          <p:cNvPr id="5" name="Slide Number Placeholder 5"/>
          <p:cNvSpPr>
            <a:spLocks noGrp="1"/>
          </p:cNvSpPr>
          <p:nvPr>
            <p:ph type="sldNum" sz="quarter" idx="12"/>
          </p:nvPr>
        </p:nvSpPr>
        <p:spPr/>
        <p:txBody>
          <a:bodyPr/>
          <a:lstStyle>
            <a:lvl1pPr>
              <a:defRPr/>
            </a:lvl1pPr>
          </a:lstStyle>
          <a:p>
            <a:pPr>
              <a:defRPr/>
            </a:pPr>
            <a:fld id="{C9D1B36B-BFEA-49EA-99D6-94AC22D79D91}"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en-US" altLang="zh-TW"/>
          </a:p>
        </p:txBody>
      </p:sp>
      <p:sp>
        <p:nvSpPr>
          <p:cNvPr id="4" name="Slide Number Placeholder 5"/>
          <p:cNvSpPr>
            <a:spLocks noGrp="1"/>
          </p:cNvSpPr>
          <p:nvPr>
            <p:ph type="sldNum" sz="quarter" idx="12"/>
          </p:nvPr>
        </p:nvSpPr>
        <p:spPr/>
        <p:txBody>
          <a:bodyPr/>
          <a:lstStyle>
            <a:lvl1pPr>
              <a:defRPr/>
            </a:lvl1pPr>
          </a:lstStyle>
          <a:p>
            <a:pPr>
              <a:defRPr/>
            </a:pPr>
            <a:fld id="{495C0FC7-78C5-4C36-9F7A-B6A5BE01E5DF}"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A3D9F79A-A3B2-4CFD-AF98-7C68900A2E9A}"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9109D819-BC7D-4DC6-AD29-029ABAF24181}"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新細明體" charset="-120"/>
                <a:cs typeface="+mn-cs"/>
              </a:defRPr>
            </a:lvl1pPr>
          </a:lstStyle>
          <a:p>
            <a:pPr>
              <a:defRPr/>
            </a:pPr>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新細明體" charset="-120"/>
                <a:cs typeface="+mn-cs"/>
              </a:defRPr>
            </a:lvl1pPr>
          </a:lstStyle>
          <a:p>
            <a:pPr>
              <a:defRPr/>
            </a:pPr>
            <a:endParaRPr lang="en-US" altLang="zh-T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ea typeface="新細明體" charset="-120"/>
                <a:cs typeface="+mn-cs"/>
              </a:defRPr>
            </a:lvl1pPr>
          </a:lstStyle>
          <a:p>
            <a:pPr>
              <a:defRPr/>
            </a:pPr>
            <a:fld id="{ED9156E7-53B1-4594-B94B-8E63B2EB65B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ctr" rtl="0" fontAlgn="base">
        <a:spcBef>
          <a:spcPct val="0"/>
        </a:spcBef>
        <a:spcAft>
          <a:spcPct val="0"/>
        </a:spcAft>
        <a:defRPr sz="4400" kern="1200">
          <a:solidFill>
            <a:schemeClr val="tx1"/>
          </a:solidFill>
          <a:latin typeface="+mj-lt"/>
          <a:ea typeface="+mj-ea"/>
          <a:cs typeface="新細明體"/>
        </a:defRPr>
      </a:lvl1pPr>
      <a:lvl2pPr algn="ctr" rtl="0" fontAlgn="base">
        <a:spcBef>
          <a:spcPct val="0"/>
        </a:spcBef>
        <a:spcAft>
          <a:spcPct val="0"/>
        </a:spcAft>
        <a:defRPr sz="4400">
          <a:solidFill>
            <a:schemeClr val="tx1"/>
          </a:solidFill>
          <a:latin typeface="Calibri" pitchFamily="34" charset="0"/>
          <a:ea typeface="新細明體"/>
          <a:cs typeface="新細明體"/>
        </a:defRPr>
      </a:lvl2pPr>
      <a:lvl3pPr algn="ctr" rtl="0" fontAlgn="base">
        <a:spcBef>
          <a:spcPct val="0"/>
        </a:spcBef>
        <a:spcAft>
          <a:spcPct val="0"/>
        </a:spcAft>
        <a:defRPr sz="4400">
          <a:solidFill>
            <a:schemeClr val="tx1"/>
          </a:solidFill>
          <a:latin typeface="Calibri" pitchFamily="34" charset="0"/>
          <a:ea typeface="新細明體"/>
          <a:cs typeface="新細明體"/>
        </a:defRPr>
      </a:lvl3pPr>
      <a:lvl4pPr algn="ctr" rtl="0" fontAlgn="base">
        <a:spcBef>
          <a:spcPct val="0"/>
        </a:spcBef>
        <a:spcAft>
          <a:spcPct val="0"/>
        </a:spcAft>
        <a:defRPr sz="4400">
          <a:solidFill>
            <a:schemeClr val="tx1"/>
          </a:solidFill>
          <a:latin typeface="Calibri" pitchFamily="34" charset="0"/>
          <a:ea typeface="新細明體"/>
          <a:cs typeface="新細明體"/>
        </a:defRPr>
      </a:lvl4pPr>
      <a:lvl5pPr algn="ctr" rtl="0" fontAlgn="base">
        <a:spcBef>
          <a:spcPct val="0"/>
        </a:spcBef>
        <a:spcAft>
          <a:spcPct val="0"/>
        </a:spcAft>
        <a:defRPr sz="4400">
          <a:solidFill>
            <a:schemeClr val="tx1"/>
          </a:solidFill>
          <a:latin typeface="Calibri" pitchFamily="34" charset="0"/>
          <a:ea typeface="新細明體"/>
          <a:cs typeface="新細明體"/>
        </a:defRPr>
      </a:lvl5pPr>
      <a:lvl6pPr marL="457200" algn="ctr" rtl="0" fontAlgn="base">
        <a:spcBef>
          <a:spcPct val="0"/>
        </a:spcBef>
        <a:spcAft>
          <a:spcPct val="0"/>
        </a:spcAft>
        <a:defRPr sz="4400">
          <a:solidFill>
            <a:schemeClr val="tx1"/>
          </a:solidFill>
          <a:latin typeface="Calibri" pitchFamily="34" charset="0"/>
          <a:ea typeface="新細明體"/>
          <a:cs typeface="新細明體"/>
        </a:defRPr>
      </a:lvl6pPr>
      <a:lvl7pPr marL="914400" algn="ctr" rtl="0" fontAlgn="base">
        <a:spcBef>
          <a:spcPct val="0"/>
        </a:spcBef>
        <a:spcAft>
          <a:spcPct val="0"/>
        </a:spcAft>
        <a:defRPr sz="4400">
          <a:solidFill>
            <a:schemeClr val="tx1"/>
          </a:solidFill>
          <a:latin typeface="Calibri" pitchFamily="34" charset="0"/>
          <a:ea typeface="新細明體"/>
          <a:cs typeface="新細明體"/>
        </a:defRPr>
      </a:lvl7pPr>
      <a:lvl8pPr marL="1371600" algn="ctr" rtl="0" fontAlgn="base">
        <a:spcBef>
          <a:spcPct val="0"/>
        </a:spcBef>
        <a:spcAft>
          <a:spcPct val="0"/>
        </a:spcAft>
        <a:defRPr sz="4400">
          <a:solidFill>
            <a:schemeClr val="tx1"/>
          </a:solidFill>
          <a:latin typeface="Calibri" pitchFamily="34" charset="0"/>
          <a:ea typeface="新細明體"/>
          <a:cs typeface="新細明體"/>
        </a:defRPr>
      </a:lvl8pPr>
      <a:lvl9pPr marL="1828800" algn="ctr" rtl="0" fontAlgn="base">
        <a:spcBef>
          <a:spcPct val="0"/>
        </a:spcBef>
        <a:spcAft>
          <a:spcPct val="0"/>
        </a:spcAft>
        <a:defRPr sz="4400">
          <a:solidFill>
            <a:schemeClr val="tx1"/>
          </a:solidFill>
          <a:latin typeface="Calibri" pitchFamily="34" charset="0"/>
          <a:ea typeface="新細明體"/>
          <a:cs typeface="新細明體"/>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新細明體"/>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新細明體"/>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新細明體"/>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新細明體"/>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新細明體"/>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youtube.com/watch?v=Nh0ja-BTpbk"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youtube.com/watch?v=61MEKyAQSpg"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1828800" y="2286000"/>
            <a:ext cx="7086600" cy="914400"/>
          </a:xfrm>
        </p:spPr>
        <p:txBody>
          <a:bodyPr rtlCol="0">
            <a:normAutofit fontScale="90000"/>
          </a:bodyPr>
          <a:lstStyle/>
          <a:p>
            <a:pPr algn="l" fontAlgn="auto">
              <a:spcAft>
                <a:spcPts val="0"/>
              </a:spcAft>
              <a:defRPr/>
            </a:pPr>
            <a:r>
              <a:rPr lang="en-US" b="1" dirty="0" smtClean="0">
                <a:solidFill>
                  <a:srgbClr val="FF0000"/>
                </a:solidFill>
                <a:cs typeface="+mj-cs"/>
              </a:rPr>
              <a:t>500 Years of Scottish Literature</a:t>
            </a:r>
            <a:endParaRPr lang="en-US" b="1" dirty="0">
              <a:solidFill>
                <a:srgbClr val="FF0000"/>
              </a:solidFill>
              <a:cs typeface="+mj-cs"/>
            </a:endParaRPr>
          </a:p>
        </p:txBody>
      </p:sp>
      <p:sp>
        <p:nvSpPr>
          <p:cNvPr id="14339" name="Subtitle 3"/>
          <p:cNvSpPr>
            <a:spLocks noGrp="1"/>
          </p:cNvSpPr>
          <p:nvPr>
            <p:ph type="subTitle" idx="1"/>
          </p:nvPr>
        </p:nvSpPr>
        <p:spPr>
          <a:xfrm>
            <a:off x="304800" y="5334000"/>
            <a:ext cx="7239000" cy="685800"/>
          </a:xfrm>
        </p:spPr>
        <p:txBody>
          <a:bodyPr/>
          <a:lstStyle/>
          <a:p>
            <a:pPr algn="l"/>
            <a:r>
              <a:rPr lang="en-GB" dirty="0" smtClean="0">
                <a:solidFill>
                  <a:srgbClr val="FFFF00"/>
                </a:solidFill>
                <a:ea typeface="新細明體"/>
              </a:rPr>
              <a:t>12 </a:t>
            </a:r>
            <a:r>
              <a:rPr lang="en-GB" dirty="0" err="1" smtClean="0">
                <a:solidFill>
                  <a:srgbClr val="FFFF00"/>
                </a:solidFill>
                <a:ea typeface="新細明體"/>
              </a:rPr>
              <a:t>Kailyard</a:t>
            </a:r>
            <a:r>
              <a:rPr lang="en-GB" dirty="0" smtClean="0">
                <a:solidFill>
                  <a:srgbClr val="FFFF00"/>
                </a:solidFill>
                <a:ea typeface="新細明體"/>
              </a:rPr>
              <a:t> &amp; </a:t>
            </a:r>
            <a:r>
              <a:rPr lang="en-GB" dirty="0" err="1" smtClean="0">
                <a:solidFill>
                  <a:srgbClr val="FFFF00"/>
                </a:solidFill>
                <a:ea typeface="新細明體"/>
              </a:rPr>
              <a:t>Tartanry</a:t>
            </a:r>
            <a:endParaRPr lang="en-US" dirty="0" smtClean="0">
              <a:solidFill>
                <a:srgbClr val="FFFF00"/>
              </a:solidFill>
              <a:ea typeface="新細明體"/>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GB" dirty="0" smtClean="0"/>
              <a:t>The boy who wouldn’t grow up?</a:t>
            </a:r>
            <a:endParaRPr lang="en-GB" dirty="0"/>
          </a:p>
        </p:txBody>
      </p:sp>
      <p:sp>
        <p:nvSpPr>
          <p:cNvPr id="5" name="Espaço Reservado para Conteúdo 4"/>
          <p:cNvSpPr>
            <a:spLocks noGrp="1"/>
          </p:cNvSpPr>
          <p:nvPr>
            <p:ph sz="half" idx="1"/>
          </p:nvPr>
        </p:nvSpPr>
        <p:spPr/>
        <p:txBody>
          <a:bodyPr/>
          <a:lstStyle/>
          <a:p>
            <a:endParaRPr lang="en-GB" dirty="0"/>
          </a:p>
        </p:txBody>
      </p:sp>
      <p:sp>
        <p:nvSpPr>
          <p:cNvPr id="6" name="Espaço Reservado para Conteúdo 5"/>
          <p:cNvSpPr>
            <a:spLocks noGrp="1"/>
          </p:cNvSpPr>
          <p:nvPr>
            <p:ph sz="half" idx="2"/>
          </p:nvPr>
        </p:nvSpPr>
        <p:spPr/>
        <p:txBody>
          <a:bodyPr/>
          <a:lstStyle/>
          <a:p>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640114"/>
            <a:ext cx="323311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40114"/>
            <a:ext cx="29337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442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smtClean="0"/>
              <a:t>From emotive to creative?</a:t>
            </a:r>
            <a:endParaRPr lang="en-GB" dirty="0"/>
          </a:p>
        </p:txBody>
      </p:sp>
      <p:sp>
        <p:nvSpPr>
          <p:cNvPr id="6" name="Espaço Reservado para Conteúdo 5"/>
          <p:cNvSpPr>
            <a:spLocks noGrp="1"/>
          </p:cNvSpPr>
          <p:nvPr>
            <p:ph idx="1"/>
          </p:nvPr>
        </p:nvSpPr>
        <p:spPr/>
        <p:txBody>
          <a:bodyPr/>
          <a:lstStyle/>
          <a:p>
            <a:pPr marL="0" indent="0">
              <a:buNone/>
            </a:pPr>
            <a:r>
              <a:rPr lang="en-GB" sz="2800" dirty="0" smtClean="0"/>
              <a:t>“At this stage of his career </a:t>
            </a:r>
            <a:r>
              <a:rPr lang="en-GB" sz="2800" dirty="0" smtClean="0"/>
              <a:t>[</a:t>
            </a:r>
            <a:r>
              <a:rPr lang="en-GB" sz="2800" i="1" dirty="0" smtClean="0"/>
              <a:t>A Window in </a:t>
            </a:r>
            <a:r>
              <a:rPr lang="en-GB" sz="2800" i="1" dirty="0" smtClean="0"/>
              <a:t>Thrums</a:t>
            </a:r>
            <a:r>
              <a:rPr lang="en-GB" sz="2800" dirty="0" smtClean="0"/>
              <a:t>], he uses the narrator to try and convince the reader of the realism and veracity of the story, and of Jess and her family and the emotions involved in it. As his fictional career progressed, however, he became more interested in the role of the narrator and in the act of creating illusions of reality. His later novels are characterised by an intense interest in the creative mind; with storytelling and illusory realities.”</a:t>
            </a:r>
          </a:p>
          <a:p>
            <a:pPr marL="0" indent="0">
              <a:buNone/>
            </a:pPr>
            <a:endParaRPr lang="en-GB" sz="2800" dirty="0" smtClean="0"/>
          </a:p>
          <a:p>
            <a:pPr marL="400050" lvl="1" indent="0">
              <a:buNone/>
            </a:pPr>
            <a:r>
              <a:rPr lang="en-GB" sz="2000" dirty="0" smtClean="0"/>
              <a:t>-- Andrew Nash (2007) </a:t>
            </a:r>
            <a:r>
              <a:rPr lang="en-GB" sz="2000" i="1" dirty="0" err="1" smtClean="0"/>
              <a:t>Kailyard</a:t>
            </a:r>
            <a:r>
              <a:rPr lang="en-GB" sz="2000" i="1" dirty="0" smtClean="0"/>
              <a:t> and Scottish Literature. </a:t>
            </a:r>
            <a:r>
              <a:rPr lang="en-GB" sz="2000" dirty="0" smtClean="0"/>
              <a:t>Amsterdam: </a:t>
            </a:r>
            <a:r>
              <a:rPr lang="en-GB" sz="2000" dirty="0" err="1" smtClean="0"/>
              <a:t>Rodopi</a:t>
            </a:r>
            <a:r>
              <a:rPr lang="en-GB" sz="2000" dirty="0" smtClean="0"/>
              <a:t>, p. 71</a:t>
            </a:r>
            <a:endParaRPr lang="en-GB" sz="2000" dirty="0"/>
          </a:p>
        </p:txBody>
      </p:sp>
    </p:spTree>
    <p:extLst>
      <p:ext uri="{BB962C8B-B14F-4D97-AF65-F5344CB8AC3E}">
        <p14:creationId xmlns:p14="http://schemas.microsoft.com/office/powerpoint/2010/main" val="2051714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From Scots…</a:t>
            </a:r>
            <a:endParaRPr lang="en-GB" dirty="0"/>
          </a:p>
        </p:txBody>
      </p:sp>
      <p:sp>
        <p:nvSpPr>
          <p:cNvPr id="3" name="Content Placeholder 2"/>
          <p:cNvSpPr>
            <a:spLocks noGrp="1"/>
          </p:cNvSpPr>
          <p:nvPr>
            <p:ph idx="1"/>
          </p:nvPr>
        </p:nvSpPr>
        <p:spPr/>
        <p:txBody>
          <a:bodyPr/>
          <a:lstStyle/>
          <a:p>
            <a:pPr marL="0" indent="0">
              <a:buNone/>
            </a:pPr>
            <a:r>
              <a:rPr lang="en-GB" dirty="0"/>
              <a:t>"Ay," he said, thoughtfully, "them '</a:t>
            </a:r>
            <a:r>
              <a:rPr lang="en-GB" dirty="0" err="1"/>
              <a:t>at's</a:t>
            </a:r>
            <a:r>
              <a:rPr lang="en-GB" dirty="0"/>
              <a:t> gone canna be </a:t>
            </a:r>
            <a:r>
              <a:rPr lang="en-GB" dirty="0" err="1"/>
              <a:t>brocht</a:t>
            </a:r>
            <a:r>
              <a:rPr lang="en-GB" dirty="0"/>
              <a:t> back. </a:t>
            </a:r>
            <a:r>
              <a:rPr lang="en-GB" dirty="0" err="1"/>
              <a:t>Weel</a:t>
            </a:r>
            <a:r>
              <a:rPr lang="en-GB" dirty="0"/>
              <a:t>, my idea is 'at a Home should be built for geniuses at the public expense, </a:t>
            </a:r>
            <a:r>
              <a:rPr lang="en-GB" dirty="0" err="1"/>
              <a:t>whaur</a:t>
            </a:r>
            <a:r>
              <a:rPr lang="en-GB" dirty="0"/>
              <a:t> they could all live </a:t>
            </a:r>
            <a:r>
              <a:rPr lang="en-GB" dirty="0" err="1"/>
              <a:t>thegither</a:t>
            </a:r>
            <a:r>
              <a:rPr lang="en-GB" dirty="0"/>
              <a:t>, an be decently looked after. Na, no in London; that's no my plan, but I would </a:t>
            </a:r>
            <a:r>
              <a:rPr lang="en-GB" dirty="0" err="1"/>
              <a:t>hae't</a:t>
            </a:r>
            <a:r>
              <a:rPr lang="en-GB" dirty="0"/>
              <a:t> within an hour's distance o' London, say five mile frae the market-place, an' </a:t>
            </a:r>
            <a:r>
              <a:rPr lang="en-GB" dirty="0" err="1"/>
              <a:t>standin</a:t>
            </a:r>
            <a:r>
              <a:rPr lang="en-GB" dirty="0"/>
              <a:t>' in a bit garden, </a:t>
            </a:r>
            <a:r>
              <a:rPr lang="en-GB" dirty="0" err="1"/>
              <a:t>whaur</a:t>
            </a:r>
            <a:r>
              <a:rPr lang="en-GB" dirty="0"/>
              <a:t> the geniuses could walk </a:t>
            </a:r>
            <a:r>
              <a:rPr lang="en-GB" dirty="0" err="1"/>
              <a:t>aboot</a:t>
            </a:r>
            <a:r>
              <a:rPr lang="en-GB" dirty="0"/>
              <a:t> arm-in-arm, </a:t>
            </a:r>
            <a:r>
              <a:rPr lang="en-GB" dirty="0" err="1"/>
              <a:t>composin</a:t>
            </a:r>
            <a:r>
              <a:rPr lang="en-GB" dirty="0"/>
              <a:t>' their minds." </a:t>
            </a:r>
          </a:p>
        </p:txBody>
      </p:sp>
    </p:spTree>
    <p:extLst>
      <p:ext uri="{BB962C8B-B14F-4D97-AF65-F5344CB8AC3E}">
        <p14:creationId xmlns:p14="http://schemas.microsoft.com/office/powerpoint/2010/main" val="3085435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 </a:t>
            </a:r>
            <a:r>
              <a:rPr lang="en-GB" dirty="0" err="1" smtClean="0"/>
              <a:t>Caipira</a:t>
            </a:r>
            <a:r>
              <a:rPr lang="en-GB" dirty="0" smtClean="0"/>
              <a:t>?</a:t>
            </a:r>
            <a:endParaRPr lang="en-GB" dirty="0"/>
          </a:p>
        </p:txBody>
      </p:sp>
      <p:sp>
        <p:nvSpPr>
          <p:cNvPr id="3" name="Content Placeholder 2"/>
          <p:cNvSpPr>
            <a:spLocks noGrp="1"/>
          </p:cNvSpPr>
          <p:nvPr>
            <p:ph idx="1"/>
          </p:nvPr>
        </p:nvSpPr>
        <p:spPr/>
        <p:txBody>
          <a:bodyPr/>
          <a:lstStyle/>
          <a:p>
            <a:r>
              <a:rPr lang="pt-BR" dirty="0"/>
              <a:t>“</a:t>
            </a:r>
            <a:r>
              <a:rPr lang="pt-BR" sz="2800" dirty="0">
                <a:solidFill>
                  <a:srgbClr val="FF0000"/>
                </a:solidFill>
              </a:rPr>
              <a:t>Éeh</a:t>
            </a:r>
            <a:r>
              <a:rPr lang="pt-BR" sz="2800" dirty="0"/>
              <a:t>,” ele disse, pensativo, “aqueles que se foram não podem mais </a:t>
            </a:r>
            <a:r>
              <a:rPr lang="pt-BR" sz="2800" dirty="0">
                <a:solidFill>
                  <a:srgbClr val="FF0000"/>
                </a:solidFill>
              </a:rPr>
              <a:t>voltarrr. Bah</a:t>
            </a:r>
            <a:r>
              <a:rPr lang="pt-BR" sz="2800" dirty="0"/>
              <a:t> (Bom), minha ideia é que um </a:t>
            </a:r>
            <a:r>
              <a:rPr lang="pt-BR" sz="2800" dirty="0">
                <a:solidFill>
                  <a:srgbClr val="FF0000"/>
                </a:solidFill>
              </a:rPr>
              <a:t>Larrr</a:t>
            </a:r>
            <a:r>
              <a:rPr lang="pt-BR" sz="2800" dirty="0"/>
              <a:t> para gênios deve </a:t>
            </a:r>
            <a:r>
              <a:rPr lang="pt-BR" sz="2800" dirty="0">
                <a:solidFill>
                  <a:srgbClr val="FF0000"/>
                </a:solidFill>
              </a:rPr>
              <a:t>serrr</a:t>
            </a:r>
            <a:r>
              <a:rPr lang="pt-BR" sz="2800" dirty="0"/>
              <a:t> construído com </a:t>
            </a:r>
            <a:r>
              <a:rPr lang="pt-BR" sz="2800" dirty="0">
                <a:solidFill>
                  <a:srgbClr val="FF0000"/>
                </a:solidFill>
              </a:rPr>
              <a:t>recurrrsos </a:t>
            </a:r>
            <a:r>
              <a:rPr lang="pt-BR" sz="2800" dirty="0"/>
              <a:t>públicos, onde todos eles pudessem </a:t>
            </a:r>
            <a:r>
              <a:rPr lang="pt-BR" sz="2800" dirty="0">
                <a:solidFill>
                  <a:srgbClr val="FF0000"/>
                </a:solidFill>
              </a:rPr>
              <a:t>viverrr </a:t>
            </a:r>
            <a:r>
              <a:rPr lang="pt-BR" sz="2800" dirty="0"/>
              <a:t>juntos e fossem tratados </a:t>
            </a:r>
            <a:r>
              <a:rPr lang="pt-BR" sz="2800" dirty="0">
                <a:solidFill>
                  <a:srgbClr val="FF0000"/>
                </a:solidFill>
              </a:rPr>
              <a:t>deçaintemente (decentemente)</a:t>
            </a:r>
            <a:r>
              <a:rPr lang="pt-BR" sz="2800" dirty="0"/>
              <a:t>. </a:t>
            </a:r>
            <a:r>
              <a:rPr lang="pt-BR" sz="2800" dirty="0">
                <a:solidFill>
                  <a:srgbClr val="FF0000"/>
                </a:solidFill>
              </a:rPr>
              <a:t>Nah, </a:t>
            </a:r>
            <a:r>
              <a:rPr lang="pt-BR" sz="2800" dirty="0"/>
              <a:t>em Londres não; esse não é meu plano, mas não seria há mais de uma hora de Londres, digamos cinco milhas do mercado, e parando em um jardim, onde os gênios poderiam </a:t>
            </a:r>
            <a:r>
              <a:rPr lang="pt-BR" sz="2800" dirty="0">
                <a:solidFill>
                  <a:srgbClr val="FF0000"/>
                </a:solidFill>
              </a:rPr>
              <a:t>caminharrr</a:t>
            </a:r>
            <a:r>
              <a:rPr lang="pt-BR" sz="2800" dirty="0"/>
              <a:t> de braços dados, unindo suas mentes.” </a:t>
            </a:r>
            <a:endParaRPr lang="pt-BR" sz="2800" dirty="0" smtClean="0"/>
          </a:p>
          <a:p>
            <a:pPr lvl="1"/>
            <a:r>
              <a:rPr lang="pt-BR" sz="2400" i="1" dirty="0" smtClean="0"/>
              <a:t>Sabrina </a:t>
            </a:r>
            <a:r>
              <a:rPr lang="pt-BR" sz="2400" i="1" dirty="0"/>
              <a:t>Palladino Simas</a:t>
            </a:r>
          </a:p>
          <a:p>
            <a:endParaRPr lang="en-GB" sz="2800" dirty="0"/>
          </a:p>
        </p:txBody>
      </p:sp>
    </p:spTree>
    <p:extLst>
      <p:ext uri="{BB962C8B-B14F-4D97-AF65-F5344CB8AC3E}">
        <p14:creationId xmlns:p14="http://schemas.microsoft.com/office/powerpoint/2010/main" val="1733226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International success (?)</a:t>
            </a:r>
            <a:endParaRPr lang="en-GB" dirty="0"/>
          </a:p>
        </p:txBody>
      </p:sp>
      <p:sp>
        <p:nvSpPr>
          <p:cNvPr id="3" name="Espaço Reservado para Conteúdo 2"/>
          <p:cNvSpPr>
            <a:spLocks noGrp="1"/>
          </p:cNvSpPr>
          <p:nvPr>
            <p:ph idx="1"/>
          </p:nvPr>
        </p:nvSpPr>
        <p:spPr/>
        <p:txBody>
          <a:bodyPr/>
          <a:lstStyle/>
          <a:p>
            <a:r>
              <a:rPr lang="en-GB" sz="2800" dirty="0" smtClean="0"/>
              <a:t>Cartoon in </a:t>
            </a:r>
            <a:r>
              <a:rPr lang="en-GB" sz="2800" i="1" dirty="0" smtClean="0"/>
              <a:t>Life</a:t>
            </a:r>
            <a:r>
              <a:rPr lang="en-GB" sz="2800" dirty="0" smtClean="0"/>
              <a:t>, Jan 14</a:t>
            </a:r>
            <a:r>
              <a:rPr lang="en-GB" sz="2800" baseline="30000" dirty="0" smtClean="0"/>
              <a:t>th</a:t>
            </a:r>
            <a:r>
              <a:rPr lang="en-GB" sz="2800" dirty="0" smtClean="0"/>
              <a:t> 1897: “Donald </a:t>
            </a:r>
            <a:r>
              <a:rPr lang="en-GB" sz="2800" dirty="0" err="1" smtClean="0"/>
              <a:t>MacSlushey</a:t>
            </a:r>
            <a:r>
              <a:rPr lang="en-GB" sz="2800" dirty="0" smtClean="0"/>
              <a:t>”</a:t>
            </a:r>
            <a:endParaRPr lang="en-GB" sz="28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24" t="11777" r="6009" b="5911"/>
          <a:stretch/>
        </p:blipFill>
        <p:spPr bwMode="auto">
          <a:xfrm>
            <a:off x="1295400" y="2209800"/>
            <a:ext cx="6248400" cy="453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961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Barrie parodied…</a:t>
            </a:r>
            <a:endParaRPr lang="en-GB"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69" t="59539" r="1"/>
          <a:stretch/>
        </p:blipFill>
        <p:spPr bwMode="auto">
          <a:xfrm>
            <a:off x="304800" y="1905000"/>
            <a:ext cx="8677327" cy="450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011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A long line of heirs…</a:t>
            </a:r>
            <a:endParaRPr lang="en-GB" dirty="0"/>
          </a:p>
        </p:txBody>
      </p:sp>
      <p:sp>
        <p:nvSpPr>
          <p:cNvPr id="3" name="Espaço Reservado para Conteúdo 2"/>
          <p:cNvSpPr>
            <a:spLocks noGrp="1"/>
          </p:cNvSpPr>
          <p:nvPr>
            <p:ph idx="1"/>
          </p:nvPr>
        </p:nvSpPr>
        <p:spPr/>
        <p:txBody>
          <a:bodyPr/>
          <a:lstStyle/>
          <a:p>
            <a:r>
              <a:rPr lang="en-GB" dirty="0" smtClean="0"/>
              <a:t>Review in </a:t>
            </a:r>
            <a:r>
              <a:rPr lang="en-GB" i="1" dirty="0" smtClean="0"/>
              <a:t>Current Literature, </a:t>
            </a:r>
            <a:r>
              <a:rPr lang="en-GB" dirty="0" smtClean="0"/>
              <a:t>52:1. Jan 1912</a:t>
            </a:r>
            <a:endParaRPr lang="en-GB"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62" t="19179" r="4974" b="5303"/>
          <a:stretch/>
        </p:blipFill>
        <p:spPr bwMode="auto">
          <a:xfrm>
            <a:off x="1143000" y="2362200"/>
            <a:ext cx="6747163" cy="43641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60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i="1" dirty="0" smtClean="0"/>
              <a:t>Dr Finlay’s Casebook</a:t>
            </a:r>
            <a:endParaRPr lang="en-GB" i="1" dirty="0"/>
          </a:p>
        </p:txBody>
      </p:sp>
      <p:sp>
        <p:nvSpPr>
          <p:cNvPr id="3" name="Espaço Reservado para Conteúdo 2"/>
          <p:cNvSpPr>
            <a:spLocks noGrp="1"/>
          </p:cNvSpPr>
          <p:nvPr>
            <p:ph idx="1"/>
          </p:nvPr>
        </p:nvSpPr>
        <p:spPr/>
        <p:txBody>
          <a:bodyPr/>
          <a:lstStyle/>
          <a:p>
            <a:r>
              <a:rPr lang="en-GB" dirty="0" smtClean="0"/>
              <a:t>Novella </a:t>
            </a:r>
            <a:r>
              <a:rPr lang="en-GB" i="1" dirty="0" smtClean="0"/>
              <a:t>Country Doctor </a:t>
            </a:r>
            <a:r>
              <a:rPr lang="en-GB" dirty="0" smtClean="0"/>
              <a:t>AJ Cronin (1935)</a:t>
            </a:r>
          </a:p>
          <a:p>
            <a:r>
              <a:rPr lang="en-GB" dirty="0" smtClean="0"/>
              <a:t>First TV series (1962-71)</a:t>
            </a:r>
          </a:p>
          <a:p>
            <a:r>
              <a:rPr lang="en-GB" dirty="0" smtClean="0"/>
              <a:t>Revived 1993-6</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491345"/>
            <a:ext cx="424815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667000"/>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403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3600" dirty="0" err="1" smtClean="0"/>
              <a:t>Ironising</a:t>
            </a:r>
            <a:r>
              <a:rPr lang="en-GB" sz="3600" dirty="0" smtClean="0"/>
              <a:t> the stereotypes: </a:t>
            </a:r>
            <a:r>
              <a:rPr lang="en-GB" sz="3600" dirty="0" err="1" smtClean="0"/>
              <a:t>kailyard</a:t>
            </a:r>
            <a:r>
              <a:rPr lang="en-GB" sz="3600" dirty="0" smtClean="0"/>
              <a:t> on film</a:t>
            </a:r>
            <a:endParaRPr lang="en-GB" sz="3600" dirty="0"/>
          </a:p>
        </p:txBody>
      </p:sp>
      <p:sp>
        <p:nvSpPr>
          <p:cNvPr id="3" name="Espaço Reservado para Conteúdo 2"/>
          <p:cNvSpPr>
            <a:spLocks noGrp="1"/>
          </p:cNvSpPr>
          <p:nvPr>
            <p:ph idx="1"/>
          </p:nvPr>
        </p:nvSpPr>
        <p:spPr>
          <a:xfrm>
            <a:off x="505691" y="1725295"/>
            <a:ext cx="8229600" cy="4525963"/>
          </a:xfrm>
        </p:spPr>
        <p:txBody>
          <a:bodyPr/>
          <a:lstStyle/>
          <a:p>
            <a:r>
              <a:rPr lang="en-GB" sz="2000" dirty="0" smtClean="0">
                <a:hlinkClick r:id="rId2"/>
              </a:rPr>
              <a:t>http</a:t>
            </a:r>
            <a:r>
              <a:rPr lang="en-GB" sz="2000" dirty="0">
                <a:hlinkClick r:id="rId2"/>
              </a:rPr>
              <a:t>://</a:t>
            </a:r>
            <a:r>
              <a:rPr lang="en-GB" sz="2000" dirty="0" smtClean="0">
                <a:hlinkClick r:id="rId2"/>
              </a:rPr>
              <a:t>www.youtube.com/watch?v=Nh0ja-BTpbk</a:t>
            </a:r>
            <a:r>
              <a:rPr lang="en-GB" sz="2000" dirty="0" smtClean="0"/>
              <a:t> </a:t>
            </a:r>
            <a:endParaRPr lang="en-GB" sz="20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2680876" cy="401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438400"/>
            <a:ext cx="4495587" cy="338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071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4000" dirty="0" err="1" smtClean="0"/>
              <a:t>Tartanry</a:t>
            </a:r>
            <a:r>
              <a:rPr lang="en-GB" sz="4000" dirty="0" smtClean="0"/>
              <a:t>: </a:t>
            </a:r>
            <a:r>
              <a:rPr lang="en-GB" sz="4000" dirty="0" err="1" smtClean="0"/>
              <a:t>Kailyard’s</a:t>
            </a:r>
            <a:r>
              <a:rPr lang="en-GB" sz="4000" dirty="0" smtClean="0"/>
              <a:t> visual counterpart</a:t>
            </a:r>
            <a:endParaRPr lang="en-GB" sz="4000" dirty="0"/>
          </a:p>
        </p:txBody>
      </p:sp>
      <p:sp>
        <p:nvSpPr>
          <p:cNvPr id="3" name="Espaço Reservado para Conteúdo 2"/>
          <p:cNvSpPr>
            <a:spLocks noGrp="1"/>
          </p:cNvSpPr>
          <p:nvPr>
            <p:ph idx="1"/>
          </p:nvPr>
        </p:nvSpPr>
        <p:spPr/>
        <p:txBody>
          <a:bodyPr/>
          <a:lstStyle/>
          <a:p>
            <a:pPr marL="0" indent="0">
              <a:buNone/>
            </a:pPr>
            <a:r>
              <a:rPr lang="en-GB" sz="2400" u="sng" dirty="0"/>
              <a:t>Attributes			Representatives</a:t>
            </a:r>
            <a:r>
              <a:rPr lang="en-GB" sz="2400" dirty="0"/>
              <a:t>		</a:t>
            </a:r>
          </a:p>
          <a:p>
            <a:pPr marL="0" indent="0">
              <a:buNone/>
            </a:pPr>
            <a:r>
              <a:rPr lang="en-GB" sz="2400" dirty="0"/>
              <a:t>patriotism			Highland soldier		</a:t>
            </a:r>
            <a:endParaRPr lang="en-GB" sz="2400" dirty="0" smtClean="0"/>
          </a:p>
          <a:p>
            <a:pPr marL="0" indent="0">
              <a:buNone/>
            </a:pPr>
            <a:r>
              <a:rPr lang="en-GB" sz="2400" dirty="0" smtClean="0"/>
              <a:t>nobility</a:t>
            </a:r>
            <a:r>
              <a:rPr lang="en-GB" sz="2400" dirty="0"/>
              <a:t>			</a:t>
            </a:r>
            <a:r>
              <a:rPr lang="en-GB" sz="2400" dirty="0" smtClean="0"/>
              <a:t>"</a:t>
            </a:r>
            <a:r>
              <a:rPr lang="en-GB" sz="2400" dirty="0"/>
              <a:t>noble savage"		</a:t>
            </a:r>
            <a:endParaRPr lang="en-GB" sz="2400" dirty="0" smtClean="0"/>
          </a:p>
          <a:p>
            <a:pPr marL="0" indent="0">
              <a:buNone/>
            </a:pPr>
            <a:r>
              <a:rPr lang="en-GB" sz="2400" dirty="0" smtClean="0"/>
              <a:t>romanticism</a:t>
            </a:r>
            <a:r>
              <a:rPr lang="en-GB" sz="2400" dirty="0"/>
              <a:t>		</a:t>
            </a:r>
            <a:r>
              <a:rPr lang="en-GB" sz="2400" dirty="0" smtClean="0"/>
              <a:t>	Scottish </a:t>
            </a:r>
            <a:r>
              <a:rPr lang="en-GB" sz="2400" dirty="0"/>
              <a:t>football fans		</a:t>
            </a:r>
            <a:endParaRPr lang="en-GB" sz="2400" dirty="0" smtClean="0"/>
          </a:p>
          <a:p>
            <a:pPr marL="0" indent="0">
              <a:buNone/>
            </a:pPr>
            <a:r>
              <a:rPr lang="en-GB" sz="2400" dirty="0" smtClean="0"/>
              <a:t>Highland </a:t>
            </a:r>
            <a:r>
              <a:rPr lang="en-GB" sz="2400" dirty="0"/>
              <a:t>ancestry		</a:t>
            </a:r>
            <a:r>
              <a:rPr lang="en-GB" sz="2400" dirty="0" smtClean="0"/>
              <a:t>Sir Harry Lauder</a:t>
            </a:r>
          </a:p>
          <a:p>
            <a:pPr marL="0" indent="0">
              <a:buNone/>
            </a:pPr>
            <a:r>
              <a:rPr lang="en-GB" sz="2400" dirty="0" smtClean="0"/>
              <a:t>Sentimental </a:t>
            </a:r>
            <a:r>
              <a:rPr lang="en-GB" sz="2400" dirty="0" err="1" smtClean="0"/>
              <a:t>Jacobitism</a:t>
            </a:r>
            <a:r>
              <a:rPr lang="en-GB" sz="2400" dirty="0" smtClean="0"/>
              <a:t>	Mel Gibson/’</a:t>
            </a:r>
            <a:r>
              <a:rPr lang="en-GB" sz="2400" dirty="0" err="1" smtClean="0"/>
              <a:t>Braveheart</a:t>
            </a:r>
            <a:r>
              <a:rPr lang="en-GB" sz="2400" dirty="0" smtClean="0"/>
              <a:t>’</a:t>
            </a:r>
          </a:p>
          <a:p>
            <a:pPr marL="0" indent="0">
              <a:buNone/>
            </a:pPr>
            <a:r>
              <a:rPr lang="en-GB" sz="2400" dirty="0" err="1"/>
              <a:t>e</a:t>
            </a:r>
            <a:r>
              <a:rPr lang="en-GB" sz="2400" dirty="0" err="1" smtClean="0"/>
              <a:t>tc</a:t>
            </a:r>
            <a:r>
              <a:rPr lang="en-GB" sz="2400" dirty="0" smtClean="0"/>
              <a:t>				</a:t>
            </a:r>
            <a:r>
              <a:rPr lang="en-GB" sz="2400" dirty="0" err="1" smtClean="0"/>
              <a:t>etc</a:t>
            </a:r>
            <a:endParaRPr lang="en-GB" sz="2400" dirty="0"/>
          </a:p>
          <a:p>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800600"/>
            <a:ext cx="457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490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Today’s session</a:t>
            </a:r>
            <a:endParaRPr lang="en-GB" dirty="0"/>
          </a:p>
        </p:txBody>
      </p:sp>
      <p:sp>
        <p:nvSpPr>
          <p:cNvPr id="3" name="Espaço Reservado para Conteúdo 2"/>
          <p:cNvSpPr>
            <a:spLocks noGrp="1"/>
          </p:cNvSpPr>
          <p:nvPr>
            <p:ph idx="1"/>
          </p:nvPr>
        </p:nvSpPr>
        <p:spPr/>
        <p:txBody>
          <a:bodyPr/>
          <a:lstStyle/>
          <a:p>
            <a:r>
              <a:rPr lang="en-GB" dirty="0" smtClean="0"/>
              <a:t>The rise of ‘</a:t>
            </a:r>
            <a:r>
              <a:rPr lang="en-GB" dirty="0" err="1" smtClean="0"/>
              <a:t>kailyard</a:t>
            </a:r>
            <a:r>
              <a:rPr lang="en-GB" dirty="0" smtClean="0"/>
              <a:t>’ fiction and drama towards the end of the 19</a:t>
            </a:r>
            <a:r>
              <a:rPr lang="en-GB" baseline="30000" dirty="0" smtClean="0"/>
              <a:t>th</a:t>
            </a:r>
            <a:r>
              <a:rPr lang="en-GB" dirty="0" smtClean="0"/>
              <a:t> century</a:t>
            </a:r>
          </a:p>
          <a:p>
            <a:r>
              <a:rPr lang="en-GB" dirty="0" smtClean="0"/>
              <a:t>Analysing stereotypes of </a:t>
            </a:r>
            <a:r>
              <a:rPr lang="en-GB" dirty="0" err="1" smtClean="0"/>
              <a:t>kailyard</a:t>
            </a:r>
            <a:r>
              <a:rPr lang="en-GB" dirty="0" smtClean="0"/>
              <a:t> and </a:t>
            </a:r>
            <a:r>
              <a:rPr lang="en-GB" dirty="0" err="1" smtClean="0"/>
              <a:t>tartanry</a:t>
            </a:r>
            <a:r>
              <a:rPr lang="en-GB" dirty="0" smtClean="0"/>
              <a:t> in 20</a:t>
            </a:r>
            <a:r>
              <a:rPr lang="en-GB" baseline="30000" dirty="0" smtClean="0"/>
              <a:t>th</a:t>
            </a:r>
            <a:r>
              <a:rPr lang="en-GB" dirty="0" smtClean="0"/>
              <a:t> century Scottish culture</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276600"/>
            <a:ext cx="2152650" cy="342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006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Tobacco advertisement (1790)</a:t>
            </a:r>
            <a:endParaRPr lang="en-GB" dirty="0"/>
          </a:p>
        </p:txBody>
      </p:sp>
      <p:sp>
        <p:nvSpPr>
          <p:cNvPr id="3" name="Espaço Reservado para Conteúdo 2"/>
          <p:cNvSpPr>
            <a:spLocks noGrp="1"/>
          </p:cNvSpPr>
          <p:nvPr>
            <p:ph idx="1"/>
          </p:nvPr>
        </p:nvSpPr>
        <p:spPr/>
        <p:txBody>
          <a:bodyPr/>
          <a:lstStyle/>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45352"/>
            <a:ext cx="4124325" cy="5490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542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Sir Harry Lauder (1870-1950)</a:t>
            </a:r>
            <a:endParaRPr lang="en-GB" dirty="0"/>
          </a:p>
        </p:txBody>
      </p:sp>
      <p:sp>
        <p:nvSpPr>
          <p:cNvPr id="3" name="Espaço Reservado para Conteúdo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58482"/>
            <a:ext cx="3309938" cy="529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80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Scottish football fans</a:t>
            </a:r>
            <a:endParaRPr lang="en-GB" dirty="0"/>
          </a:p>
        </p:txBody>
      </p:sp>
      <p:sp>
        <p:nvSpPr>
          <p:cNvPr id="3" name="Espaço Reservado para Conteúdo 2"/>
          <p:cNvSpPr>
            <a:spLocks noGrp="1"/>
          </p:cNvSpPr>
          <p:nvPr>
            <p:ph idx="1"/>
          </p:nvPr>
        </p:nvSpPr>
        <p:spPr/>
        <p:txBody>
          <a:bodyPr/>
          <a:lstStyle/>
          <a:p>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6057900" cy="4327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1554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Scottish </a:t>
            </a:r>
            <a:r>
              <a:rPr lang="en-GB" dirty="0" err="1" smtClean="0"/>
              <a:t>inferiorism</a:t>
            </a:r>
            <a:r>
              <a:rPr lang="en-GB" dirty="0" smtClean="0"/>
              <a:t>?</a:t>
            </a:r>
            <a:endParaRPr lang="en-GB" dirty="0"/>
          </a:p>
        </p:txBody>
      </p:sp>
      <p:sp>
        <p:nvSpPr>
          <p:cNvPr id="3" name="Espaço Reservado para Conteúdo 2"/>
          <p:cNvSpPr>
            <a:spLocks noGrp="1"/>
          </p:cNvSpPr>
          <p:nvPr>
            <p:ph idx="1"/>
          </p:nvPr>
        </p:nvSpPr>
        <p:spPr/>
        <p:txBody>
          <a:bodyPr/>
          <a:lstStyle/>
          <a:p>
            <a:r>
              <a:rPr lang="en-GB" sz="1400" dirty="0">
                <a:hlinkClick r:id="rId2"/>
              </a:rPr>
              <a:t>http://</a:t>
            </a:r>
            <a:r>
              <a:rPr lang="en-GB" sz="1400" dirty="0" smtClean="0">
                <a:hlinkClick r:id="rId2"/>
              </a:rPr>
              <a:t>www.youtube.com/watch?v=61MEKyAQSpg</a:t>
            </a:r>
            <a:r>
              <a:rPr lang="en-GB" sz="1400" dirty="0" smtClean="0"/>
              <a:t> </a:t>
            </a:r>
            <a:endParaRPr lang="en-GB" sz="14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3503920" cy="506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92927"/>
            <a:ext cx="2471738" cy="39285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720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Mel Gibson as William Wallace</a:t>
            </a:r>
            <a:endParaRPr lang="en-GB" dirty="0"/>
          </a:p>
        </p:txBody>
      </p:sp>
      <p:sp>
        <p:nvSpPr>
          <p:cNvPr id="3" name="Espaço Reservado para Conteúdo 2"/>
          <p:cNvSpPr>
            <a:spLocks noGrp="1"/>
          </p:cNvSpPr>
          <p:nvPr>
            <p:ph idx="1"/>
          </p:nvPr>
        </p:nvSpPr>
        <p:spPr/>
        <p:txBody>
          <a:bodyPr/>
          <a:lstStyle/>
          <a:p>
            <a:r>
              <a:rPr lang="en-GB" dirty="0" smtClean="0"/>
              <a:t>On film and in stone</a:t>
            </a:r>
          </a:p>
          <a:p>
            <a:r>
              <a:rPr lang="en-GB" dirty="0" smtClean="0"/>
              <a:t>(Wallace Monument,</a:t>
            </a:r>
          </a:p>
          <a:p>
            <a:pPr marL="0" indent="0">
              <a:buNone/>
            </a:pPr>
            <a:r>
              <a:rPr lang="en-GB" dirty="0"/>
              <a:t> </a:t>
            </a:r>
            <a:r>
              <a:rPr lang="en-GB" dirty="0" smtClean="0"/>
              <a:t>     Stirling)</a:t>
            </a:r>
            <a:endParaRPr lang="en-GB"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371600"/>
            <a:ext cx="3657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96" y="3429000"/>
            <a:ext cx="5210175"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166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The heritage industry</a:t>
            </a:r>
            <a:endParaRPr lang="en-GB" dirty="0"/>
          </a:p>
        </p:txBody>
      </p:sp>
      <p:sp>
        <p:nvSpPr>
          <p:cNvPr id="3" name="Espaço Reservado para Conteúdo 2"/>
          <p:cNvSpPr>
            <a:spLocks noGrp="1"/>
          </p:cNvSpPr>
          <p:nvPr>
            <p:ph idx="1"/>
          </p:nvPr>
        </p:nvSpPr>
        <p:spPr/>
        <p:txBody>
          <a:bodyPr/>
          <a:lstStyle/>
          <a:p>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71628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0535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Scottish tourist shops</a:t>
            </a:r>
            <a:endParaRPr lang="en-GB" dirty="0"/>
          </a:p>
        </p:txBody>
      </p:sp>
      <p:sp>
        <p:nvSpPr>
          <p:cNvPr id="3" name="Espaço Reservado para Conteúdo 2"/>
          <p:cNvSpPr>
            <a:spLocks noGrp="1"/>
          </p:cNvSpPr>
          <p:nvPr>
            <p:ph idx="1"/>
          </p:nvPr>
        </p:nvSpPr>
        <p:spPr/>
        <p:txBody>
          <a:bodyPr/>
          <a:lstStyle/>
          <a:p>
            <a:endParaRPr lang="en-GB"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895600"/>
            <a:ext cx="4356642"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4286250"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491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Full circle: literary tourism</a:t>
            </a:r>
            <a:endParaRPr lang="en-GB"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345408"/>
            <a:ext cx="3883489" cy="251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064656"/>
            <a:ext cx="3809206" cy="250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366190"/>
            <a:ext cx="3752132" cy="522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7939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Issues around </a:t>
            </a:r>
            <a:r>
              <a:rPr lang="en-GB" dirty="0" err="1" smtClean="0"/>
              <a:t>kailyard</a:t>
            </a:r>
            <a:r>
              <a:rPr lang="en-GB" dirty="0" smtClean="0"/>
              <a:t> and </a:t>
            </a:r>
            <a:r>
              <a:rPr lang="en-GB" dirty="0" err="1" smtClean="0"/>
              <a:t>tartanry</a:t>
            </a:r>
            <a:endParaRPr lang="en-GB" dirty="0"/>
          </a:p>
        </p:txBody>
      </p:sp>
      <p:sp>
        <p:nvSpPr>
          <p:cNvPr id="3" name="Espaço Reservado para Conteúdo 2"/>
          <p:cNvSpPr>
            <a:spLocks noGrp="1"/>
          </p:cNvSpPr>
          <p:nvPr>
            <p:ph idx="1"/>
          </p:nvPr>
        </p:nvSpPr>
        <p:spPr/>
        <p:txBody>
          <a:bodyPr/>
          <a:lstStyle/>
          <a:p>
            <a:r>
              <a:rPr lang="en-GB" dirty="0" smtClean="0"/>
              <a:t>Who is in control of the representations?</a:t>
            </a:r>
          </a:p>
          <a:p>
            <a:r>
              <a:rPr lang="en-GB" dirty="0" smtClean="0"/>
              <a:t>Whose interests do they serve?</a:t>
            </a:r>
          </a:p>
          <a:p>
            <a:r>
              <a:rPr lang="en-GB" dirty="0" smtClean="0"/>
              <a:t>Turning Scottish culture and identity into a product for consumption (by readers, viewers, tourists…)</a:t>
            </a:r>
          </a:p>
          <a:p>
            <a:r>
              <a:rPr lang="en-GB" dirty="0" smtClean="0"/>
              <a:t>Anti-realist and therefore false?</a:t>
            </a:r>
          </a:p>
          <a:p>
            <a:r>
              <a:rPr lang="en-GB" dirty="0" smtClean="0"/>
              <a:t>Populist &amp; kitsch (and therefore irredeemable?)</a:t>
            </a:r>
          </a:p>
          <a:p>
            <a:pPr marL="0" indent="0">
              <a:buNone/>
            </a:pP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9515" y="4859945"/>
            <a:ext cx="2699221" cy="17950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5156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The final lap…</a:t>
            </a:r>
            <a:endParaRPr lang="en-GB" dirty="0"/>
          </a:p>
        </p:txBody>
      </p:sp>
      <p:sp>
        <p:nvSpPr>
          <p:cNvPr id="3" name="Espaço Reservado para Conteúdo 2"/>
          <p:cNvSpPr>
            <a:spLocks noGrp="1"/>
          </p:cNvSpPr>
          <p:nvPr>
            <p:ph idx="1"/>
          </p:nvPr>
        </p:nvSpPr>
        <p:spPr/>
        <p:txBody>
          <a:bodyPr/>
          <a:lstStyle/>
          <a:p>
            <a:r>
              <a:rPr lang="en-GB" dirty="0" smtClean="0">
                <a:solidFill>
                  <a:srgbClr val="FF0000"/>
                </a:solidFill>
              </a:rPr>
              <a:t>The </a:t>
            </a:r>
            <a:r>
              <a:rPr lang="en-GB" dirty="0" smtClean="0">
                <a:solidFill>
                  <a:srgbClr val="FF0000"/>
                </a:solidFill>
              </a:rPr>
              <a:t>20</a:t>
            </a:r>
            <a:r>
              <a:rPr lang="en-GB" baseline="30000" dirty="0" smtClean="0">
                <a:solidFill>
                  <a:srgbClr val="FF0000"/>
                </a:solidFill>
              </a:rPr>
              <a:t>th</a:t>
            </a:r>
            <a:r>
              <a:rPr lang="en-GB" dirty="0" smtClean="0">
                <a:solidFill>
                  <a:srgbClr val="FF0000"/>
                </a:solidFill>
              </a:rPr>
              <a:t> century literary renaissance </a:t>
            </a:r>
            <a:r>
              <a:rPr lang="en-GB" dirty="0" smtClean="0"/>
              <a:t>– MacDiarmid, Muir and Maclean</a:t>
            </a:r>
          </a:p>
          <a:p>
            <a:r>
              <a:rPr lang="en-GB" dirty="0" smtClean="0">
                <a:solidFill>
                  <a:srgbClr val="FF0000"/>
                </a:solidFill>
              </a:rPr>
              <a:t>Duality </a:t>
            </a:r>
            <a:r>
              <a:rPr lang="en-GB" dirty="0" smtClean="0">
                <a:solidFill>
                  <a:srgbClr val="FF0000"/>
                </a:solidFill>
              </a:rPr>
              <a:t>revisited</a:t>
            </a:r>
            <a:r>
              <a:rPr lang="en-GB" dirty="0" smtClean="0"/>
              <a:t>: Muriel Spark’s </a:t>
            </a:r>
            <a:r>
              <a:rPr lang="en-GB" i="1" dirty="0" smtClean="0"/>
              <a:t>The Prime of Miss Jean </a:t>
            </a:r>
            <a:r>
              <a:rPr lang="en-GB" i="1" dirty="0" err="1" smtClean="0"/>
              <a:t>Brodie</a:t>
            </a:r>
            <a:r>
              <a:rPr lang="en-GB" i="1" dirty="0" smtClean="0"/>
              <a:t>.</a:t>
            </a:r>
          </a:p>
          <a:p>
            <a:r>
              <a:rPr lang="en-GB" dirty="0" smtClean="0">
                <a:solidFill>
                  <a:srgbClr val="FF0000"/>
                </a:solidFill>
              </a:rPr>
              <a:t>Concrete </a:t>
            </a:r>
            <a:r>
              <a:rPr lang="en-GB" dirty="0" smtClean="0">
                <a:solidFill>
                  <a:srgbClr val="FF0000"/>
                </a:solidFill>
              </a:rPr>
              <a:t>revolutions</a:t>
            </a:r>
            <a:r>
              <a:rPr lang="en-GB" dirty="0" smtClean="0"/>
              <a:t>: Edwin Morgan and the </a:t>
            </a:r>
            <a:r>
              <a:rPr lang="en-GB" i="1" dirty="0" err="1" smtClean="0"/>
              <a:t>avant</a:t>
            </a:r>
            <a:r>
              <a:rPr lang="en-GB" i="1" dirty="0" smtClean="0"/>
              <a:t> </a:t>
            </a:r>
            <a:r>
              <a:rPr lang="en-GB" i="1" dirty="0" err="1" smtClean="0"/>
              <a:t>garde</a:t>
            </a:r>
            <a:endParaRPr lang="en-GB" i="1" dirty="0" smtClean="0"/>
          </a:p>
          <a:p>
            <a:r>
              <a:rPr lang="en-GB" dirty="0" smtClean="0">
                <a:solidFill>
                  <a:srgbClr val="FF0000"/>
                </a:solidFill>
              </a:rPr>
              <a:t>Choose </a:t>
            </a:r>
            <a:r>
              <a:rPr lang="en-GB" dirty="0" smtClean="0">
                <a:solidFill>
                  <a:srgbClr val="FF0000"/>
                </a:solidFill>
              </a:rPr>
              <a:t>Life</a:t>
            </a:r>
            <a:r>
              <a:rPr lang="en-GB" dirty="0" smtClean="0"/>
              <a:t>: into the 21</a:t>
            </a:r>
            <a:r>
              <a:rPr lang="en-GB" baseline="30000" dirty="0" smtClean="0"/>
              <a:t>st</a:t>
            </a:r>
            <a:r>
              <a:rPr lang="en-GB" dirty="0" smtClean="0"/>
              <a:t> century with Welsh, </a:t>
            </a:r>
            <a:r>
              <a:rPr lang="en-GB" dirty="0" err="1" smtClean="0"/>
              <a:t>Lochhead</a:t>
            </a:r>
            <a:r>
              <a:rPr lang="en-GB" dirty="0" smtClean="0"/>
              <a:t>, Warner and Kay…</a:t>
            </a:r>
            <a:endParaRPr lang="en-GB" dirty="0"/>
          </a:p>
        </p:txBody>
      </p:sp>
    </p:spTree>
    <p:extLst>
      <p:ext uri="{BB962C8B-B14F-4D97-AF65-F5344CB8AC3E}">
        <p14:creationId xmlns:p14="http://schemas.microsoft.com/office/powerpoint/2010/main" val="30115157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i="1" dirty="0" smtClean="0"/>
              <a:t>Culture and Anarchy </a:t>
            </a:r>
            <a:r>
              <a:rPr lang="en-GB" dirty="0" smtClean="0"/>
              <a:t>(1869)</a:t>
            </a:r>
            <a:endParaRPr lang="en-GB" dirty="0"/>
          </a:p>
        </p:txBody>
      </p:sp>
      <p:sp>
        <p:nvSpPr>
          <p:cNvPr id="4" name="Espaço Reservado para Conteúdo 3"/>
          <p:cNvSpPr>
            <a:spLocks noGrp="1"/>
          </p:cNvSpPr>
          <p:nvPr>
            <p:ph sz="half" idx="1"/>
          </p:nvPr>
        </p:nvSpPr>
        <p:spPr>
          <a:xfrm>
            <a:off x="457200" y="1600200"/>
            <a:ext cx="4267200" cy="4525963"/>
          </a:xfrm>
        </p:spPr>
        <p:txBody>
          <a:bodyPr/>
          <a:lstStyle/>
          <a:p>
            <a:r>
              <a:rPr lang="en-GB" dirty="0" smtClean="0"/>
              <a:t>Matthew Arnold (1822-1888)</a:t>
            </a:r>
          </a:p>
          <a:p>
            <a:r>
              <a:rPr lang="en-GB" dirty="0" smtClean="0"/>
              <a:t>English poet and cultural critic</a:t>
            </a:r>
          </a:p>
          <a:p>
            <a:r>
              <a:rPr lang="en-US" sz="2400" dirty="0">
                <a:solidFill>
                  <a:srgbClr val="0070C0"/>
                </a:solidFill>
              </a:rPr>
              <a:t>"Culture [...] is a study of </a:t>
            </a:r>
            <a:r>
              <a:rPr lang="en-US" sz="2400" dirty="0" smtClean="0">
                <a:solidFill>
                  <a:srgbClr val="0070C0"/>
                </a:solidFill>
              </a:rPr>
              <a:t>perfection [… It] </a:t>
            </a:r>
            <a:r>
              <a:rPr lang="en-US" sz="2400" dirty="0">
                <a:solidFill>
                  <a:srgbClr val="0070C0"/>
                </a:solidFill>
              </a:rPr>
              <a:t>seeks to do away with classes; to make the best that has been thought and known in the world current everywhere; to make all men live in an atmosphere of sweetness and light [...]".</a:t>
            </a:r>
            <a:endParaRPr lang="en-GB" sz="2400" dirty="0" smtClean="0">
              <a:solidFill>
                <a:srgbClr val="0070C0"/>
              </a:solidFill>
            </a:endParaRPr>
          </a:p>
          <a:p>
            <a:endParaRPr lang="en-GB" dirty="0"/>
          </a:p>
        </p:txBody>
      </p:sp>
      <p:sp>
        <p:nvSpPr>
          <p:cNvPr id="5" name="Espaço Reservado para Conteúdo 4"/>
          <p:cNvSpPr>
            <a:spLocks noGrp="1"/>
          </p:cNvSpPr>
          <p:nvPr>
            <p:ph sz="half" idx="2"/>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724400" y="2209800"/>
            <a:ext cx="390276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728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Thank you!</a:t>
            </a:r>
            <a:endParaRPr lang="en-GB" dirty="0"/>
          </a:p>
        </p:txBody>
      </p:sp>
      <p:sp>
        <p:nvSpPr>
          <p:cNvPr id="3" name="Espaço Reservado para Conteúdo 2"/>
          <p:cNvSpPr>
            <a:spLocks noGrp="1"/>
          </p:cNvSpPr>
          <p:nvPr>
            <p:ph idx="1"/>
          </p:nvPr>
        </p:nvSpPr>
        <p:spPr/>
        <p:txBody>
          <a:bodyPr/>
          <a:lstStyle/>
          <a:p>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06236"/>
            <a:ext cx="3985809" cy="528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353" y="1406236"/>
            <a:ext cx="3882859" cy="528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283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smtClean="0"/>
              <a:t>Universalism versus regionalism</a:t>
            </a:r>
            <a:endParaRPr lang="en-GB" dirty="0"/>
          </a:p>
        </p:txBody>
      </p:sp>
      <p:sp>
        <p:nvSpPr>
          <p:cNvPr id="6" name="Espaço Reservado para Conteúdo 5"/>
          <p:cNvSpPr>
            <a:spLocks noGrp="1"/>
          </p:cNvSpPr>
          <p:nvPr>
            <p:ph idx="1"/>
          </p:nvPr>
        </p:nvSpPr>
        <p:spPr/>
        <p:txBody>
          <a:bodyPr/>
          <a:lstStyle/>
          <a:p>
            <a:pPr marL="0" indent="0">
              <a:buNone/>
            </a:pPr>
            <a:r>
              <a:rPr lang="en-GB" dirty="0" smtClean="0"/>
              <a:t>“Arnold’s formulation of Culture as a transcendent value is a crucial development, because it drove a wedge between regionalism and culture, stigmatising the one as enfeebled provincialism, and raising the other above the claims of time and place.”</a:t>
            </a:r>
          </a:p>
          <a:p>
            <a:pPr marL="400050" lvl="1" indent="0">
              <a:buNone/>
            </a:pPr>
            <a:r>
              <a:rPr lang="en-GB" dirty="0" smtClean="0">
                <a:solidFill>
                  <a:srgbClr val="0070C0"/>
                </a:solidFill>
              </a:rPr>
              <a:t>-- Gilmour, Robin. 1989. ‘Regional and Provincial in Victorian Literature.’ in </a:t>
            </a:r>
            <a:r>
              <a:rPr lang="en-GB" i="1" dirty="0" smtClean="0">
                <a:solidFill>
                  <a:srgbClr val="0070C0"/>
                </a:solidFill>
              </a:rPr>
              <a:t>The Literature of Region and Nation </a:t>
            </a:r>
            <a:r>
              <a:rPr lang="en-GB" dirty="0" smtClean="0">
                <a:solidFill>
                  <a:srgbClr val="0070C0"/>
                </a:solidFill>
              </a:rPr>
              <a:t>ed. RP Draper, Basingstoke: Macmillan, p. 57</a:t>
            </a:r>
            <a:endParaRPr lang="en-GB" dirty="0">
              <a:solidFill>
                <a:srgbClr val="0070C0"/>
              </a:solidFill>
            </a:endParaRPr>
          </a:p>
        </p:txBody>
      </p:sp>
    </p:spTree>
    <p:extLst>
      <p:ext uri="{BB962C8B-B14F-4D97-AF65-F5344CB8AC3E}">
        <p14:creationId xmlns:p14="http://schemas.microsoft.com/office/powerpoint/2010/main" val="3631548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The </a:t>
            </a:r>
            <a:r>
              <a:rPr lang="en-GB" dirty="0" err="1" smtClean="0"/>
              <a:t>Kailyard</a:t>
            </a:r>
            <a:r>
              <a:rPr lang="en-GB" dirty="0" smtClean="0"/>
              <a:t> School</a:t>
            </a:r>
            <a:endParaRPr lang="en-GB" dirty="0"/>
          </a:p>
        </p:txBody>
      </p:sp>
      <p:sp>
        <p:nvSpPr>
          <p:cNvPr id="3" name="Espaço Reservado para Conteúdo 2"/>
          <p:cNvSpPr>
            <a:spLocks noGrp="1"/>
          </p:cNvSpPr>
          <p:nvPr>
            <p:ph idx="1"/>
          </p:nvPr>
        </p:nvSpPr>
        <p:spPr/>
        <p:txBody>
          <a:bodyPr/>
          <a:lstStyle/>
          <a:p>
            <a:pPr marL="0" indent="0">
              <a:buNone/>
            </a:pPr>
            <a:r>
              <a:rPr lang="en-GB" dirty="0" smtClean="0"/>
              <a:t>Ian McLaren	    SR Crockett		JM Barrie</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2155296"/>
            <a:ext cx="2285693" cy="3936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16" y="2155295"/>
            <a:ext cx="2624315" cy="39364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591" y="2127586"/>
            <a:ext cx="2594809" cy="38922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912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Kailyard</a:t>
            </a:r>
            <a:endParaRPr lang="en-GB" dirty="0"/>
          </a:p>
        </p:txBody>
      </p:sp>
      <p:sp>
        <p:nvSpPr>
          <p:cNvPr id="3" name="Espaço Reservado para Conteúdo 2"/>
          <p:cNvSpPr>
            <a:spLocks noGrp="1"/>
          </p:cNvSpPr>
          <p:nvPr>
            <p:ph idx="1"/>
          </p:nvPr>
        </p:nvSpPr>
        <p:spPr/>
        <p:txBody>
          <a:bodyPr/>
          <a:lstStyle/>
          <a:p>
            <a:pPr marL="0" indent="0">
              <a:buNone/>
            </a:pPr>
            <a:r>
              <a:rPr lang="en-GB" sz="2400" b="1" u="sng" dirty="0" smtClean="0"/>
              <a:t>Attributes</a:t>
            </a:r>
            <a:r>
              <a:rPr lang="en-GB" sz="2400" b="1" u="sng" dirty="0"/>
              <a:t>			</a:t>
            </a:r>
            <a:r>
              <a:rPr lang="en-GB" sz="2400" b="1" u="sng" dirty="0" smtClean="0"/>
              <a:t>Representatives</a:t>
            </a:r>
            <a:endParaRPr lang="en-GB" sz="2400" b="1" u="sng" dirty="0"/>
          </a:p>
          <a:p>
            <a:pPr marL="0" indent="0">
              <a:buNone/>
            </a:pPr>
            <a:r>
              <a:rPr lang="en-GB" sz="2400" dirty="0" smtClean="0"/>
              <a:t>domesticity</a:t>
            </a:r>
            <a:r>
              <a:rPr lang="en-GB" sz="2400" dirty="0"/>
              <a:t>		</a:t>
            </a:r>
            <a:r>
              <a:rPr lang="en-GB" sz="2400" dirty="0" smtClean="0"/>
              <a:t>	the </a:t>
            </a:r>
            <a:r>
              <a:rPr lang="en-GB" sz="2400" dirty="0"/>
              <a:t>minister	</a:t>
            </a:r>
          </a:p>
          <a:p>
            <a:pPr marL="0" indent="0">
              <a:buNone/>
            </a:pPr>
            <a:r>
              <a:rPr lang="en-GB" sz="2400" dirty="0" smtClean="0"/>
              <a:t>rusticity</a:t>
            </a:r>
            <a:r>
              <a:rPr lang="en-GB" sz="2400" dirty="0"/>
              <a:t>			</a:t>
            </a:r>
            <a:r>
              <a:rPr lang="en-GB" sz="2400" dirty="0" smtClean="0"/>
              <a:t>the </a:t>
            </a:r>
            <a:r>
              <a:rPr lang="en-GB" sz="2400" dirty="0"/>
              <a:t>dominie	</a:t>
            </a:r>
          </a:p>
          <a:p>
            <a:pPr marL="0" indent="0">
              <a:buNone/>
            </a:pPr>
            <a:r>
              <a:rPr lang="en-GB" sz="2400" dirty="0" smtClean="0"/>
              <a:t>humour</a:t>
            </a:r>
            <a:r>
              <a:rPr lang="en-GB" sz="2400" dirty="0"/>
              <a:t>			</a:t>
            </a:r>
            <a:r>
              <a:rPr lang="en-GB" sz="2400" dirty="0" smtClean="0"/>
              <a:t>the doctor</a:t>
            </a:r>
          </a:p>
          <a:p>
            <a:pPr marL="0" indent="0">
              <a:buNone/>
            </a:pPr>
            <a:r>
              <a:rPr lang="en-GB" sz="2400" dirty="0" smtClean="0"/>
              <a:t>humility</a:t>
            </a:r>
            <a:r>
              <a:rPr lang="en-GB" sz="2400" dirty="0"/>
              <a:t>			</a:t>
            </a:r>
            <a:r>
              <a:rPr lang="en-GB" sz="2400" dirty="0" smtClean="0"/>
              <a:t>the lawyer</a:t>
            </a:r>
            <a:r>
              <a:rPr lang="en-GB" sz="2400" dirty="0"/>
              <a:t>		</a:t>
            </a:r>
            <a:endParaRPr lang="pt-BR" sz="2400" dirty="0"/>
          </a:p>
          <a:p>
            <a:pPr marL="0" indent="0">
              <a:buNone/>
            </a:pPr>
            <a:r>
              <a:rPr lang="en-GB" sz="2400" dirty="0"/>
              <a:t>modesty			</a:t>
            </a:r>
            <a:r>
              <a:rPr lang="en-GB" sz="2400" dirty="0" err="1" smtClean="0"/>
              <a:t>etc</a:t>
            </a:r>
            <a:endParaRPr lang="en-GB" sz="2400" dirty="0" smtClean="0"/>
          </a:p>
          <a:p>
            <a:pPr marL="0" indent="0">
              <a:buNone/>
            </a:pPr>
            <a:r>
              <a:rPr lang="en-GB" sz="2400" dirty="0" smtClean="0"/>
              <a:t>decency</a:t>
            </a:r>
            <a:endParaRPr lang="pt-BR" sz="2400" dirty="0"/>
          </a:p>
          <a:p>
            <a:pPr marL="0" indent="0">
              <a:buNone/>
            </a:pPr>
            <a:r>
              <a:rPr lang="en-GB" sz="2400" dirty="0"/>
              <a:t>piety</a:t>
            </a:r>
            <a:endParaRPr lang="pt-BR" sz="2400" dirty="0"/>
          </a:p>
          <a:p>
            <a:pPr marL="0" indent="0">
              <a:buNone/>
            </a:pPr>
            <a:r>
              <a:rPr lang="en-GB" sz="2400" dirty="0"/>
              <a:t>poverty</a:t>
            </a:r>
            <a:endParaRPr lang="pt-BR" sz="2400" dirty="0"/>
          </a:p>
          <a:p>
            <a:pPr marL="0" indent="0">
              <a:buNone/>
            </a:pPr>
            <a:r>
              <a:rPr lang="en-GB" sz="2400" dirty="0"/>
              <a:t>canniness</a:t>
            </a:r>
            <a:endParaRPr lang="pt-BR" sz="2400" dirty="0"/>
          </a:p>
          <a:p>
            <a:pPr marL="0" indent="0">
              <a:buNone/>
            </a:pPr>
            <a:r>
              <a:rPr lang="en-GB" sz="2400" dirty="0" err="1"/>
              <a:t>etc</a:t>
            </a:r>
            <a:endParaRPr lang="pt-BR" sz="2400" dirty="0"/>
          </a:p>
          <a:p>
            <a:endParaRPr lang="en-GB"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182" y="2133600"/>
            <a:ext cx="24765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345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Oliphant on regionalism</a:t>
            </a:r>
            <a:endParaRPr lang="en-GB" dirty="0"/>
          </a:p>
        </p:txBody>
      </p:sp>
      <p:sp>
        <p:nvSpPr>
          <p:cNvPr id="3" name="Espaço Reservado para Conteúdo 2"/>
          <p:cNvSpPr>
            <a:spLocks noGrp="1"/>
          </p:cNvSpPr>
          <p:nvPr>
            <p:ph idx="1"/>
          </p:nvPr>
        </p:nvSpPr>
        <p:spPr/>
        <p:txBody>
          <a:bodyPr/>
          <a:lstStyle/>
          <a:p>
            <a:pPr marL="0" indent="0">
              <a:buNone/>
            </a:pPr>
            <a:r>
              <a:rPr lang="en-GB" sz="2400" dirty="0" smtClean="0"/>
              <a:t>“The books called “</a:t>
            </a:r>
            <a:r>
              <a:rPr lang="en-GB" sz="2400" dirty="0" err="1" smtClean="0"/>
              <a:t>Carlowrie</a:t>
            </a:r>
            <a:r>
              <a:rPr lang="en-GB" sz="2400" dirty="0" smtClean="0"/>
              <a:t>”, “</a:t>
            </a:r>
            <a:r>
              <a:rPr lang="en-GB" sz="2400" dirty="0" err="1" smtClean="0"/>
              <a:t>Aldersyde</a:t>
            </a:r>
            <a:r>
              <a:rPr lang="en-GB" sz="2400" dirty="0" smtClean="0"/>
              <a:t>”, “</a:t>
            </a:r>
            <a:r>
              <a:rPr lang="en-GB" sz="2400" dirty="0" err="1" smtClean="0"/>
              <a:t>Blinkbonny</a:t>
            </a:r>
            <a:r>
              <a:rPr lang="en-GB" sz="2400" dirty="0" smtClean="0"/>
              <a:t>,” “</a:t>
            </a:r>
            <a:r>
              <a:rPr lang="en-GB" sz="2400" dirty="0" err="1" smtClean="0"/>
              <a:t>Glenairlie</a:t>
            </a:r>
            <a:r>
              <a:rPr lang="en-GB" sz="2400" dirty="0" smtClean="0"/>
              <a:t>” &amp;c are cheap books, perfectly well adapted, with their mild love stories and abundant marriages, for the simpler classes, especially of women whose visions are bounded by the parish, who know nothing higher in society than the minister and his wife, and believe that all the world </a:t>
            </a:r>
            <a:r>
              <a:rPr lang="en-GB" sz="2400" dirty="0" err="1" smtClean="0"/>
              <a:t>lieth</a:t>
            </a:r>
            <a:r>
              <a:rPr lang="en-GB" sz="2400" dirty="0" smtClean="0"/>
              <a:t> in wickedness except Scotland. […] </a:t>
            </a:r>
            <a:r>
              <a:rPr lang="en-GB" sz="2400" dirty="0" smtClean="0">
                <a:solidFill>
                  <a:srgbClr val="FF0000"/>
                </a:solidFill>
              </a:rPr>
              <a:t>It is sad to be told that these productions are regarded as representatives of a national school and attain their popularity by dint of their dialect and by the very narrowness of their aim.”</a:t>
            </a:r>
          </a:p>
          <a:p>
            <a:pPr marL="400050" lvl="1" indent="0">
              <a:buNone/>
            </a:pPr>
            <a:r>
              <a:rPr lang="en-GB" sz="2000" dirty="0" smtClean="0"/>
              <a:t>-- Margaret Oliphant (1889) “The Old Saloon” in </a:t>
            </a:r>
            <a:r>
              <a:rPr lang="en-GB" sz="2000" i="1" dirty="0" smtClean="0"/>
              <a:t>Blackwood’s Magazine</a:t>
            </a:r>
            <a:r>
              <a:rPr lang="en-GB" sz="2000" dirty="0" smtClean="0"/>
              <a:t>, August, pp. 265-6</a:t>
            </a:r>
            <a:endParaRPr lang="en-GB" sz="2000" dirty="0"/>
          </a:p>
        </p:txBody>
      </p:sp>
    </p:spTree>
    <p:extLst>
      <p:ext uri="{BB962C8B-B14F-4D97-AF65-F5344CB8AC3E}">
        <p14:creationId xmlns:p14="http://schemas.microsoft.com/office/powerpoint/2010/main" val="79091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Escape from industrial reality</a:t>
            </a:r>
            <a:endParaRPr lang="en-GB" dirty="0"/>
          </a:p>
        </p:txBody>
      </p:sp>
      <p:sp>
        <p:nvSpPr>
          <p:cNvPr id="3" name="Espaço Reservado para Conteúdo 2"/>
          <p:cNvSpPr>
            <a:spLocks noGrp="1"/>
          </p:cNvSpPr>
          <p:nvPr>
            <p:ph idx="1"/>
          </p:nvPr>
        </p:nvSpPr>
        <p:spPr/>
        <p:txBody>
          <a:bodyPr/>
          <a:lstStyle/>
          <a:p>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95937"/>
            <a:ext cx="5334000" cy="384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920695"/>
            <a:ext cx="3886200" cy="250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150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JM Barrie (1860-1937)</a:t>
            </a:r>
            <a:endParaRPr lang="en-GB" dirty="0"/>
          </a:p>
        </p:txBody>
      </p:sp>
      <p:sp>
        <p:nvSpPr>
          <p:cNvPr id="3" name="Espaço Reservado para Conteúdo 2"/>
          <p:cNvSpPr>
            <a:spLocks noGrp="1"/>
          </p:cNvSpPr>
          <p:nvPr>
            <p:ph idx="1"/>
          </p:nvPr>
        </p:nvSpPr>
        <p:spPr>
          <a:xfrm>
            <a:off x="381000" y="1600200"/>
            <a:ext cx="8229600" cy="4525963"/>
          </a:xfrm>
        </p:spPr>
        <p:txBody>
          <a:bodyPr/>
          <a:lstStyle/>
          <a:p>
            <a:r>
              <a:rPr lang="en-GB" sz="2400" dirty="0" smtClean="0"/>
              <a:t>Born </a:t>
            </a:r>
            <a:r>
              <a:rPr lang="en-GB" sz="2400" dirty="0" err="1" smtClean="0"/>
              <a:t>Kirriemuir</a:t>
            </a:r>
            <a:r>
              <a:rPr lang="en-GB" sz="2400" dirty="0" smtClean="0"/>
              <a:t>, Angus</a:t>
            </a:r>
          </a:p>
          <a:p>
            <a:r>
              <a:rPr lang="en-GB" sz="2400" dirty="0" smtClean="0"/>
              <a:t>Death of brother, David, when Barrie is 6 </a:t>
            </a:r>
            <a:r>
              <a:rPr lang="en-GB" sz="2400" dirty="0" err="1" smtClean="0"/>
              <a:t>yrs</a:t>
            </a:r>
            <a:r>
              <a:rPr lang="en-GB" sz="2400" dirty="0" smtClean="0"/>
              <a:t> old</a:t>
            </a:r>
          </a:p>
          <a:p>
            <a:r>
              <a:rPr lang="en-GB" sz="2400" dirty="0" smtClean="0"/>
              <a:t>Developed interest in storytelling as a child</a:t>
            </a:r>
          </a:p>
          <a:p>
            <a:r>
              <a:rPr lang="en-GB" sz="2400" dirty="0" smtClean="0"/>
              <a:t>Studied literature at Edinburgh University, also writing drama criticism for local newspaper</a:t>
            </a:r>
          </a:p>
          <a:p>
            <a:r>
              <a:rPr lang="en-GB" sz="2400" dirty="0" smtClean="0"/>
              <a:t>Worked as journalist before taking up writing full-time</a:t>
            </a:r>
          </a:p>
          <a:p>
            <a:r>
              <a:rPr lang="en-GB" sz="2400" dirty="0" smtClean="0"/>
              <a:t>First novels, </a:t>
            </a:r>
            <a:r>
              <a:rPr lang="en-US" sz="2400" i="1" dirty="0"/>
              <a:t>Auld </a:t>
            </a:r>
            <a:r>
              <a:rPr lang="en-US" sz="2400" i="1" dirty="0" err="1"/>
              <a:t>Licht</a:t>
            </a:r>
            <a:r>
              <a:rPr lang="en-US" sz="2400" i="1" dirty="0"/>
              <a:t> Idylls </a:t>
            </a:r>
            <a:r>
              <a:rPr lang="en-US" sz="2400" dirty="0"/>
              <a:t>(1888), </a:t>
            </a:r>
            <a:r>
              <a:rPr lang="en-US" sz="2400" i="1" dirty="0"/>
              <a:t>A Window in Thrums</a:t>
            </a:r>
            <a:r>
              <a:rPr lang="en-US" sz="2400" dirty="0"/>
              <a:t> (1890</a:t>
            </a:r>
            <a:r>
              <a:rPr lang="en-US" sz="2400" dirty="0" smtClean="0"/>
              <a:t>), </a:t>
            </a:r>
            <a:r>
              <a:rPr lang="en-US" sz="2400" dirty="0"/>
              <a:t>and </a:t>
            </a:r>
            <a:r>
              <a:rPr lang="en-US" sz="2400" i="1" dirty="0"/>
              <a:t>The Little Minister </a:t>
            </a:r>
            <a:r>
              <a:rPr lang="en-US" sz="2400" dirty="0"/>
              <a:t>(</a:t>
            </a:r>
            <a:r>
              <a:rPr lang="en-US" sz="2400" dirty="0" smtClean="0"/>
              <a:t>1891) are in the </a:t>
            </a:r>
            <a:r>
              <a:rPr lang="en-US" sz="2400" dirty="0" err="1" smtClean="0"/>
              <a:t>Kailyard</a:t>
            </a:r>
            <a:r>
              <a:rPr lang="en-US" sz="2400" dirty="0" smtClean="0"/>
              <a:t> style, based on </a:t>
            </a:r>
            <a:r>
              <a:rPr lang="en-US" sz="2400" dirty="0" err="1" smtClean="0"/>
              <a:t>Kirriemuir</a:t>
            </a:r>
            <a:r>
              <a:rPr lang="en-US" sz="2400" dirty="0" smtClean="0"/>
              <a:t> (Thrums). Popular successes. Begins to work in drama.</a:t>
            </a:r>
          </a:p>
          <a:p>
            <a:r>
              <a:rPr lang="pt-BR" sz="2400" dirty="0" smtClean="0"/>
              <a:t>1904: </a:t>
            </a:r>
            <a:r>
              <a:rPr lang="pt-BR" sz="2400" dirty="0" err="1" smtClean="0"/>
              <a:t>Stage</a:t>
            </a:r>
            <a:r>
              <a:rPr lang="pt-BR" sz="2400" dirty="0" smtClean="0"/>
              <a:t> </a:t>
            </a:r>
            <a:r>
              <a:rPr lang="pt-BR" sz="2400" dirty="0" err="1" smtClean="0"/>
              <a:t>version</a:t>
            </a:r>
            <a:r>
              <a:rPr lang="pt-BR" sz="2400" dirty="0" smtClean="0"/>
              <a:t> </a:t>
            </a:r>
            <a:r>
              <a:rPr lang="pt-BR" sz="2400" dirty="0" err="1" smtClean="0"/>
              <a:t>of</a:t>
            </a:r>
            <a:r>
              <a:rPr lang="pt-BR" sz="2400" dirty="0" smtClean="0"/>
              <a:t> </a:t>
            </a:r>
            <a:r>
              <a:rPr lang="pt-BR" sz="2400" i="1" dirty="0" smtClean="0"/>
              <a:t>Peter Pan </a:t>
            </a:r>
            <a:r>
              <a:rPr lang="pt-BR" sz="2400" dirty="0" err="1" smtClean="0"/>
              <a:t>produced</a:t>
            </a:r>
            <a:r>
              <a:rPr lang="pt-BR" sz="2400" dirty="0" smtClean="0"/>
              <a:t> in London. </a:t>
            </a:r>
            <a:r>
              <a:rPr lang="pt-BR" sz="2400" dirty="0" err="1" smtClean="0"/>
              <a:t>Other</a:t>
            </a:r>
            <a:r>
              <a:rPr lang="pt-BR" sz="2400" dirty="0" smtClean="0"/>
              <a:t> </a:t>
            </a:r>
            <a:r>
              <a:rPr lang="pt-BR" sz="2400" dirty="0" err="1" smtClean="0"/>
              <a:t>successful</a:t>
            </a:r>
            <a:r>
              <a:rPr lang="pt-BR" sz="2400" dirty="0" smtClean="0"/>
              <a:t> plays </a:t>
            </a:r>
            <a:r>
              <a:rPr lang="pt-BR" sz="2400" dirty="0" err="1" smtClean="0"/>
              <a:t>follow</a:t>
            </a:r>
            <a:r>
              <a:rPr lang="pt-BR" sz="2400" dirty="0" smtClean="0"/>
              <a:t>.</a:t>
            </a:r>
            <a:endParaRPr lang="en-GB" sz="2400" dirty="0" smtClean="0"/>
          </a:p>
          <a:p>
            <a:endParaRPr lang="en-GB" dirty="0"/>
          </a:p>
        </p:txBody>
      </p:sp>
    </p:spTree>
    <p:extLst>
      <p:ext uri="{BB962C8B-B14F-4D97-AF65-F5344CB8AC3E}">
        <p14:creationId xmlns:p14="http://schemas.microsoft.com/office/powerpoint/2010/main" val="1165081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1642</TotalTime>
  <Words>988</Words>
  <Application>Microsoft Office PowerPoint</Application>
  <PresentationFormat>On-screen Show (4:3)</PresentationFormat>
  <Paragraphs>91</Paragraphs>
  <Slides>30</Slides>
  <Notes>0</Notes>
  <HiddenSlides>1</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500 Years of Scottish Literature</vt:lpstr>
      <vt:lpstr>Today’s session</vt:lpstr>
      <vt:lpstr>Culture and Anarchy (1869)</vt:lpstr>
      <vt:lpstr>Universalism versus regionalism</vt:lpstr>
      <vt:lpstr>The Kailyard School</vt:lpstr>
      <vt:lpstr>Kailyard</vt:lpstr>
      <vt:lpstr>Oliphant on regionalism</vt:lpstr>
      <vt:lpstr>Escape from industrial reality</vt:lpstr>
      <vt:lpstr>JM Barrie (1860-1937)</vt:lpstr>
      <vt:lpstr>The boy who wouldn’t grow up?</vt:lpstr>
      <vt:lpstr>From emotive to creative?</vt:lpstr>
      <vt:lpstr>From Scots…</vt:lpstr>
      <vt:lpstr>…to Caipira?</vt:lpstr>
      <vt:lpstr>International success (?)</vt:lpstr>
      <vt:lpstr>Barrie parodied…</vt:lpstr>
      <vt:lpstr>A long line of heirs…</vt:lpstr>
      <vt:lpstr>Dr Finlay’s Casebook</vt:lpstr>
      <vt:lpstr>Ironising the stereotypes: kailyard on film</vt:lpstr>
      <vt:lpstr>Tartanry: Kailyard’s visual counterpart</vt:lpstr>
      <vt:lpstr>Tobacco advertisement (1790)</vt:lpstr>
      <vt:lpstr>Sir Harry Lauder (1870-1950)</vt:lpstr>
      <vt:lpstr>Scottish football fans</vt:lpstr>
      <vt:lpstr>Scottish inferiorism?</vt:lpstr>
      <vt:lpstr>Mel Gibson as William Wallace</vt:lpstr>
      <vt:lpstr>The heritage industry</vt:lpstr>
      <vt:lpstr>Scottish tourist shops</vt:lpstr>
      <vt:lpstr>Full circle: literary tourism</vt:lpstr>
      <vt:lpstr>Issues around kailyard and tartanry</vt:lpstr>
      <vt:lpstr>The final lap…</vt:lpstr>
      <vt:lpstr>Thank you!</vt:lpstr>
    </vt:vector>
  </TitlesOfParts>
  <Company>University of Macau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c:creator>
  <cp:lastModifiedBy>johnbcorbett@btinternet.com</cp:lastModifiedBy>
  <cp:revision>152</cp:revision>
  <dcterms:created xsi:type="dcterms:W3CDTF">2011-05-09T03:02:07Z</dcterms:created>
  <dcterms:modified xsi:type="dcterms:W3CDTF">2013-11-05T21:38:46Z</dcterms:modified>
</cp:coreProperties>
</file>