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72" r:id="rId3"/>
    <p:sldId id="257" r:id="rId4"/>
    <p:sldId id="258" r:id="rId5"/>
    <p:sldId id="259" r:id="rId6"/>
    <p:sldId id="260" r:id="rId7"/>
    <p:sldId id="262" r:id="rId8"/>
    <p:sldId id="265" r:id="rId9"/>
    <p:sldId id="266" r:id="rId10"/>
    <p:sldId id="268" r:id="rId11"/>
    <p:sldId id="270" r:id="rId12"/>
    <p:sldId id="271" r:id="rId13"/>
    <p:sldId id="275" r:id="rId14"/>
    <p:sldId id="279" r:id="rId15"/>
    <p:sldId id="276" r:id="rId16"/>
    <p:sldId id="277" r:id="rId17"/>
    <p:sldId id="278" r:id="rId18"/>
    <p:sldId id="282" r:id="rId19"/>
    <p:sldId id="285" r:id="rId20"/>
    <p:sldId id="283" r:id="rId21"/>
    <p:sldId id="284" r:id="rId22"/>
    <p:sldId id="286" r:id="rId23"/>
    <p:sldId id="287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24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FEE16-0416-4786-8826-5ED1182E5015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717CE-138D-4A91-9CC0-2DCACC7E3BC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92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717CE-138D-4A91-9CC0-2DCACC7E3BC8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221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Add</a:t>
            </a:r>
            <a:r>
              <a:rPr lang="pt-BR" dirty="0" smtClean="0"/>
              <a:t> estrutura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717CE-138D-4A91-9CC0-2DCACC7E3BC8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06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717CE-138D-4A91-9CC0-2DCACC7E3BC8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06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MUITO GRANDEEEE!!!!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717CE-138D-4A91-9CC0-2DCACC7E3BC8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79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MUITO GRANDEEEE!!!!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717CE-138D-4A91-9CC0-2DCACC7E3BC8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79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Colocar</a:t>
            </a:r>
            <a:r>
              <a:rPr lang="pt-BR" baseline="0" dirty="0" smtClean="0"/>
              <a:t> em último, </a:t>
            </a:r>
            <a:r>
              <a:rPr lang="pt-BR" baseline="0" dirty="0" err="1" smtClean="0"/>
              <a:t>pq</a:t>
            </a:r>
            <a:r>
              <a:rPr lang="pt-BR" baseline="0" dirty="0" smtClean="0"/>
              <a:t> é o único que discorda???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717CE-138D-4A91-9CC0-2DCACC7E3BC8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28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717CE-138D-4A91-9CC0-2DCACC7E3BC8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5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25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941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37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25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03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166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57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39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263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03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81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1A3AA-FC75-457E-9F13-2FE07478BD9F}" type="datetimeFigureOut">
              <a:rPr lang="pt-BR" smtClean="0"/>
              <a:pPr/>
              <a:t>30/05/2016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EAB67-8FCE-47C0-AA28-6EA791CB90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7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‘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62658" y="1340768"/>
            <a:ext cx="77048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NÚCLEO OPERACIONAL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Centro da Estrutura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Bem qualificado (controle de inputs)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Relacionamento direto com clientes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0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t-BR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62658" y="2787318"/>
            <a:ext cx="71287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LINHA INTERMEDIÁRIA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Estreita</a:t>
            </a:r>
            <a:endParaRPr lang="pt-BR" sz="20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62658" y="3717032"/>
            <a:ext cx="77048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CÚPULA ESTRATÉGICA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Parte administrativa existe para servir o núcleo operacional</a:t>
            </a:r>
            <a:endParaRPr lang="pt-BR" sz="20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Solução de conflitos e problemas estruturais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Manutenção de contato com agentes externos</a:t>
            </a:r>
          </a:p>
          <a:p>
            <a:endParaRPr lang="pt-BR" sz="20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69995" y="5302081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ASSESORIAS DE APOIO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Bem estruturadas</a:t>
            </a: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CaixaDeTexto 11"/>
          <p:cNvSpPr txBox="1"/>
          <p:nvPr/>
        </p:nvSpPr>
        <p:spPr>
          <a:xfrm>
            <a:off x="776090" y="1648544"/>
            <a:ext cx="77964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Contato direto entre Professores </a:t>
            </a: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(Núcleo Operacional) </a:t>
            </a: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 Alunos </a:t>
            </a: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(Consumidores)</a:t>
            </a:r>
          </a:p>
          <a:p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                       </a:t>
            </a:r>
            <a:endParaRPr lang="pt-BR" sz="24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Política de contratação rígida  </a:t>
            </a:r>
          </a:p>
          <a:p>
            <a:r>
              <a:rPr lang="pt-BR" sz="2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</a:t>
            </a: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(Padronização de inputs)</a:t>
            </a:r>
          </a:p>
          <a:p>
            <a:endParaRPr lang="pt-BR" sz="24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Padronização </a:t>
            </a:r>
            <a:r>
              <a:rPr lang="pt-BR" sz="2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muitas vezes imposta externamente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4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pt-BR" sz="24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pt-BR" dirty="0"/>
          </a:p>
        </p:txBody>
      </p:sp>
      <p:pic>
        <p:nvPicPr>
          <p:cNvPr id="13" name="Picture 2" descr="Resultado de imagem para 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086" y="4772982"/>
            <a:ext cx="1745210" cy="85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onselho Nacional de Educaç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16" y="4512303"/>
            <a:ext cx="1555298" cy="14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" descr="Resultado de imagem para ine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896304"/>
            <a:ext cx="25274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5" name="CaixaDeTexto 4"/>
          <p:cNvSpPr txBox="1"/>
          <p:nvPr/>
        </p:nvSpPr>
        <p:spPr>
          <a:xfrm>
            <a:off x="827584" y="1484784"/>
            <a:ext cx="78878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Núcleo Operacional mais </a:t>
            </a: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descentralizado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4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Assessoria de apoio = Pró-reitoria administrativa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pt-BR" sz="24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Adequação </a:t>
            </a:r>
            <a:r>
              <a:rPr lang="pt-BR" sz="2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do serviço oferecido ao tipo de cliente </a:t>
            </a:r>
            <a:endParaRPr lang="pt-BR" sz="24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- Tamanho </a:t>
            </a:r>
            <a:r>
              <a:rPr lang="pt-BR" sz="24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da turma, ano de </a:t>
            </a: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graduação...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Responsabilidades do Reitor </a:t>
            </a:r>
            <a:endParaRPr lang="pt-BR" sz="24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- Mantém </a:t>
            </a:r>
            <a:r>
              <a:rPr lang="pt-BR" sz="24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contato externo </a:t>
            </a:r>
          </a:p>
          <a:p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- Dá suporte </a:t>
            </a:r>
            <a:r>
              <a:rPr lang="pt-BR" sz="24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ao </a:t>
            </a: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núcleo operacional</a:t>
            </a:r>
          </a:p>
          <a:p>
            <a:endParaRPr lang="pt-BR" sz="24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74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AutoShape 2" descr="Resultado de imagem para m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me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5576" y="1628800"/>
            <a:ext cx="7776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Quanto maior a organização, mais elaborada é sua estrutura, isto é, quanto mais especializadas suas tarefas,  mais diferenciadas suas unidades e mais desenvolvido seu componente administrativo (linhas de controle</a:t>
            </a:r>
            <a:r>
              <a:rPr lang="pt-BR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).</a:t>
            </a:r>
            <a:endParaRPr lang="pt-BR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fontAlgn="base"/>
            <a:endParaRPr lang="pt-BR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fontAlgn="base"/>
            <a: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i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 O aumento </a:t>
            </a:r>
            <a:r>
              <a:rPr lang="pt-BR" i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do volume de alunos e funcionários fez necessária divisões mais detalhadas (aumento de unidades e supervisores abaixo da diretoria para não sobrecarregar estes diretores)?</a:t>
            </a:r>
          </a:p>
          <a:p>
            <a: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“Sim</a:t>
            </a:r>
            <a: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nosso modelo de gestão e de governança busca que um líder de setor ou gerente tenha no máximo 10 subordinados e os níveis de direção e reitoria com no máximo 5 </a:t>
            </a:r>
            <a:r>
              <a:rPr lang="pt-BR" dirty="0" err="1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reports</a:t>
            </a:r>
            <a: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 Evidentemente que não há uma rigidez excessiva, mas procura-se dividir as responsabilidades com mais pessoas e ao mesmo tempo estimular o pipeline de </a:t>
            </a:r>
            <a:r>
              <a:rPr lang="pt-BR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liderança”.</a:t>
            </a:r>
            <a:endParaRPr lang="pt-BR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55576" y="134311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HIPÓTESE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5576" y="292494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ENTREVISTA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1560" y="1843334"/>
            <a:ext cx="79208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Quanto mais regular o sistema técnico, mais formalizado o trabalho operacional e mais burocrática a estrutura do núcleo </a:t>
            </a: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operacional.</a:t>
            </a:r>
          </a:p>
          <a:p>
            <a:endParaRPr lang="pt-BR" sz="20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fontAlgn="base"/>
            <a: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- </a:t>
            </a:r>
            <a:r>
              <a:rPr lang="pt-BR" sz="2000" i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Teve </a:t>
            </a:r>
            <a:r>
              <a:rPr lang="pt-BR" sz="2000" i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aumento da utilização de tecnologia?</a:t>
            </a:r>
          </a:p>
          <a:p>
            <a: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“Sim</a:t>
            </a:r>
            <a: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 O aumento se deveu não apenas pelo aumento de demanda de prestação de serviços, mas fundamentalmente pela necessidade de obter, processar e organizar informações em tempos cada vez menores e com acurácia cada vez 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maior”.</a:t>
            </a:r>
            <a:endParaRPr lang="pt-BR" sz="20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1535557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HIPÓTESE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1560" y="299695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ENTREVISTA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1560" y="1284730"/>
            <a:ext cx="79208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6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</a:t>
            </a:r>
            <a:r>
              <a:rPr lang="pt-BR" sz="16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uanto </a:t>
            </a:r>
            <a:r>
              <a:rPr lang="pt-BR" sz="16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mais sofisticado (difícil de entender) o sistema técnico, mais elaborada a estrutura não operacional – especificamente, quanto mais ampla e mais profissional a assessoria de apoio, maior a descentralização seletiva (dessa assessoria) maior o uso dos instrumentos de </a:t>
            </a:r>
            <a:r>
              <a:rPr lang="pt-BR" sz="16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religação.</a:t>
            </a:r>
          </a:p>
          <a:p>
            <a:pPr fontAlgn="base"/>
            <a:endParaRPr lang="pt-BR" sz="1600" b="1" i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fontAlgn="base"/>
            <a:r>
              <a:rPr lang="pt-BR" sz="1600" i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 Muita </a:t>
            </a:r>
            <a:r>
              <a:rPr lang="pt-BR" sz="1600" i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tecnologia deixa a organização mais burocrática. Muitos funcionários com capacidade de tomada de decisão deixa a organização mais orgânica, baseada no ajuste mútuo e supervisão direta. Como você acredita ser a estrutura da organização, sistematizada ou autônoma? Se sistematizada, acredita que isto a deixou mais burocratizada?</a:t>
            </a:r>
          </a:p>
          <a:p>
            <a:r>
              <a:rPr lang="pt-BR" sz="16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pt-BR" sz="16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sz="16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“Creio </a:t>
            </a:r>
            <a:r>
              <a:rPr lang="pt-BR" sz="16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que podemos fazer uma divisão didática de basicamente dois grandes setores. Um é o administrativo, no qual os processos são mais sistematizados e sim, mais burocráticos. Nosso desafio é constantemente tentar fazer uso dos benefícios da tecnologia, sem tolher totalmente a decisão mais orgânica de nossos colaboradores. Em uma instituição de ensino, a inovação é fundamental e não há inovação que resista a um ambiente totalmente sistematizado e burocrático. Num outro grande grupo, o acadêmico, as relações pessoais são mais próximas e digamos menos burocráticas ainda que, em certo nível, formais por força de </a:t>
            </a:r>
            <a:r>
              <a:rPr lang="pt-BR" sz="16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regulação”.</a:t>
            </a:r>
            <a:endParaRPr lang="pt-BR" sz="16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1560" y="102285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HIPÓTESE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70666" y="2299487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ENTREVISTA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6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9552" y="1365251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Quanto mais dinâmico o ambiente mais orgânica a </a:t>
            </a:r>
            <a:r>
              <a:rPr lang="pt-BR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estrutura.</a:t>
            </a:r>
            <a:endParaRPr lang="pt-BR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fontAlgn="base"/>
            <a:endParaRPr lang="pt-BR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fontAlgn="base"/>
            <a: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 </a:t>
            </a:r>
            <a:r>
              <a:rPr lang="pt-BR" i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Quanto </a:t>
            </a:r>
            <a:r>
              <a:rPr lang="pt-BR" i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mais dinâmico o ambiente externo (o setor), mais orgânica a estrutura. O setor em que a organização está inserido está em constante mudança? </a:t>
            </a:r>
          </a:p>
          <a:p>
            <a: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“O </a:t>
            </a:r>
            <a: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mundo das instituições de ensino superior, com as exceções que confirmam a regra, é um dos mais conversadores, resistentes e atrasados de nossa sociedade. Por mais paradoxal que isso possa parecer. As decisões ainda são na maioria das vezes </a:t>
            </a:r>
            <a:r>
              <a:rPr lang="pt-BR" u="sng" dirty="0" err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top-down</a:t>
            </a:r>
            <a:r>
              <a:rPr lang="pt-BR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Temos tentado mudar este cenário estimulando trabalhos multidisciplinares entre colaboradores, adotando um projeto pedagógico baseado em competências e não apenas no conteúdo. Proporcionar aos alunos praticar suas habilidades, atitudes, dar feedbacks dos alunos aos professores, mudar conceito e </a:t>
            </a:r>
            <a:r>
              <a:rPr lang="pt-BR" dirty="0" err="1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ressignificar</a:t>
            </a:r>
            <a:r>
              <a:rPr lang="pt-BR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a avaliação </a:t>
            </a:r>
            <a:r>
              <a:rPr lang="pt-BR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acadêmica”.</a:t>
            </a:r>
            <a:endParaRPr lang="pt-BR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42636" y="1110907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HIPÓTESE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61045" y="185428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ENTREVISTA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83568" y="1412776"/>
            <a:ext cx="748883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Quanto maior o controle externo da organização, mais centralizada e formalizada sua estrutura.</a:t>
            </a:r>
          </a:p>
          <a:p>
            <a:pPr fontAlgn="base"/>
            <a:endParaRPr lang="pt-BR" sz="20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fontAlgn="base"/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 </a:t>
            </a:r>
            <a:r>
              <a:rPr lang="pt-BR" sz="2000" i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Existe algum poder externo que centraliza ou formaliza os processos?</a:t>
            </a:r>
          </a:p>
          <a:p>
            <a: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“Sim</a:t>
            </a:r>
            <a: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 Como o setor é uma concessão do estado, ele é muito regulado por vários órgãos, todos eles basicamente ligados ao MEC que além dele próprio conta com órgãos de apoio e/ou complementares tais como o Conselho Nacional de Educação –CNE e o INEP que tratam da avaliação, regulação, credenciamento e 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autorização”.</a:t>
            </a:r>
            <a:endParaRPr lang="pt-BR" sz="20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0666" y="117674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HIPÓTESE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0666" y="2299487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ENTREVISTA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rabalho estrutu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42910" y="1500174"/>
            <a:ext cx="77867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As necessidades de poder dos membros da organização tendem a gerar estruturas excessivamente centralizadas.</a:t>
            </a:r>
          </a:p>
          <a:p>
            <a:endParaRPr lang="pt-BR" sz="2000" b="1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 fontAlgn="base"/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</a:br>
            <a:r>
              <a:rPr lang="pt-BR" sz="2000" i="1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Muitas vezes, mesmo com muitas diretorias, uma área é considerada mais importante, ou apenas acredita ser. Existe acumulo de poder em alguma área?</a:t>
            </a:r>
          </a:p>
          <a:p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“A estrutura é muito enxuta, com apenas duas pró-reitorias, uma administrativa ou de meio, e a acadêmica ou de fim. Normalmente quem tem a chave do cofre costuma ter mais poder, para combater ou minimizar este acumulo natural de poder temos trabalhado e intensificado a gestão orçamentária”.</a:t>
            </a:r>
            <a:endParaRPr lang="pt-BR" sz="20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14348" y="235743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ENTREVISTA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0666" y="117674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HIPÓTESE</a:t>
            </a:r>
            <a:endParaRPr lang="pt-BR" b="1" dirty="0">
              <a:solidFill>
                <a:schemeClr val="tx2">
                  <a:lumMod val="40000"/>
                  <a:lumOff val="6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28662" y="1500174"/>
            <a:ext cx="71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Autonomia (profissionais dedicados)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Profissional está vinculado a organização, com liberdade para servir seus clientes a sua própria maneira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Constante procura pelo aperfeiçoamento de habilidades e treinamentos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57158" y="1285860"/>
            <a:ext cx="38576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Autonomia</a:t>
            </a:r>
          </a:p>
          <a:p>
            <a:pPr>
              <a:buFont typeface="Wingdings" pitchFamily="2" charset="2"/>
              <a:buChar char="§"/>
            </a:pPr>
            <a:endParaRPr lang="pt-BR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Coordenação</a:t>
            </a:r>
          </a:p>
          <a:p>
            <a:pPr>
              <a:buFont typeface="Wingdings" pitchFamily="2" charset="2"/>
              <a:buChar char="§"/>
            </a:pPr>
            <a:endParaRPr lang="pt-BR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Inovação</a:t>
            </a:r>
          </a:p>
          <a:p>
            <a:pPr>
              <a:buFont typeface="Wingdings" pitchFamily="2" charset="2"/>
              <a:buChar char="§"/>
            </a:pPr>
            <a:endParaRPr lang="pt-BR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Alunos pouco qualificados</a:t>
            </a:r>
          </a:p>
          <a:p>
            <a:pPr>
              <a:buFont typeface="Wingdings" pitchFamily="2" charset="2"/>
              <a:buChar char="§"/>
            </a:pPr>
            <a:endParaRPr lang="pt-BR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Recursos financeiros</a:t>
            </a:r>
            <a:endParaRPr lang="pt-BR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857752" y="1357298"/>
            <a:ext cx="400052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Métricas para avaliação dos acadêmicos</a:t>
            </a:r>
          </a:p>
          <a:p>
            <a:pPr>
              <a:buFont typeface="Wingdings" pitchFamily="2" charset="2"/>
              <a:buChar char="§"/>
            </a:pPr>
            <a:endParaRPr lang="pt-BR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Estimular a criação de comitês temporários baseados no Ajuste Mútuo – </a:t>
            </a:r>
            <a:r>
              <a:rPr lang="pt-BR" sz="2000" dirty="0" err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Adhocracia</a:t>
            </a:r>
            <a:endParaRPr lang="pt-BR" sz="2000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000" dirty="0" smtClean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Mudança no posicionamento </a:t>
            </a:r>
          </a:p>
          <a:p>
            <a:pPr>
              <a:buFont typeface="Wingdings" pitchFamily="2" charset="2"/>
              <a:buChar char="§"/>
            </a:pPr>
            <a:endParaRPr lang="pt-BR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rabalho estrutu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ço Reservado para Conteúdo 13"/>
          <p:cNvSpPr txBox="1">
            <a:spLocks/>
          </p:cNvSpPr>
          <p:nvPr/>
        </p:nvSpPr>
        <p:spPr>
          <a:xfrm>
            <a:off x="0" y="1928802"/>
            <a:ext cx="4572032" cy="39512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Padronização de inputs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   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  </a:t>
            </a:r>
            <a:r>
              <a:rPr kumimoji="0" lang="pt-BR" sz="2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Supervisão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direta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Padronização de inputs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  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 Padronização dos processos de trabalho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" name="Espaço Reservado para Conteúdo 15"/>
          <p:cNvSpPr txBox="1">
            <a:spLocks/>
          </p:cNvSpPr>
          <p:nvPr/>
        </p:nvSpPr>
        <p:spPr>
          <a:xfrm>
            <a:off x="4929190" y="1857364"/>
            <a:ext cx="3827493" cy="39512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Não apreciação da média gerência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Nas duas burocracias: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Especialização horizontal de tarefas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Grau de formalização: treinamento e doutrinação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38" y="147"/>
            <a:ext cx="3590925" cy="2400300"/>
          </a:xfrm>
          <a:prstGeom prst="rect">
            <a:avLst/>
          </a:prstGeom>
        </p:spPr>
      </p:pic>
      <p:pic>
        <p:nvPicPr>
          <p:cNvPr id="7" name="Imagem 6" descr="Presentation – the growing power of social media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43386" r="41818" b="13835"/>
          <a:stretch/>
        </p:blipFill>
        <p:spPr>
          <a:xfrm>
            <a:off x="202290" y="3298627"/>
            <a:ext cx="2716120" cy="2752337"/>
          </a:xfrm>
          <a:prstGeom prst="rect">
            <a:avLst/>
          </a:prstGeom>
        </p:spPr>
      </p:pic>
      <p:pic>
        <p:nvPicPr>
          <p:cNvPr id="13" name="Imagem 12" descr="Presentation – the growing power of social media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2" t="28863" r="47934" b="50000"/>
          <a:stretch/>
        </p:blipFill>
        <p:spPr>
          <a:xfrm>
            <a:off x="1892841" y="1875488"/>
            <a:ext cx="1025569" cy="1440160"/>
          </a:xfrm>
          <a:prstGeom prst="rect">
            <a:avLst/>
          </a:prstGeom>
        </p:spPr>
      </p:pic>
      <p:pic>
        <p:nvPicPr>
          <p:cNvPr id="14" name="Imagem 13" descr="Presentation – the growing power of social media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2" t="28863" r="47934" b="50000"/>
          <a:stretch/>
        </p:blipFill>
        <p:spPr>
          <a:xfrm rot="19725933">
            <a:off x="4059215" y="2038643"/>
            <a:ext cx="1025569" cy="1440160"/>
          </a:xfrm>
          <a:prstGeom prst="rect">
            <a:avLst/>
          </a:prstGeom>
        </p:spPr>
      </p:pic>
      <p:pic>
        <p:nvPicPr>
          <p:cNvPr id="15" name="Imagem 14" descr="Presentation – the growing power of social media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2" t="28863" r="47934" b="50000"/>
          <a:stretch/>
        </p:blipFill>
        <p:spPr>
          <a:xfrm flipH="1">
            <a:off x="6012160" y="1875488"/>
            <a:ext cx="1025569" cy="1440160"/>
          </a:xfrm>
          <a:prstGeom prst="rect">
            <a:avLst/>
          </a:prstGeom>
        </p:spPr>
      </p:pic>
      <p:pic>
        <p:nvPicPr>
          <p:cNvPr id="18" name="Imagem 17" descr="Presentation – the growing power of social media - Google Chrom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9" t="56566" r="26724" b="27376"/>
          <a:stretch/>
        </p:blipFill>
        <p:spPr>
          <a:xfrm>
            <a:off x="3504192" y="3640330"/>
            <a:ext cx="2162892" cy="1153754"/>
          </a:xfrm>
          <a:prstGeom prst="rect">
            <a:avLst/>
          </a:prstGeom>
        </p:spPr>
      </p:pic>
      <p:pic>
        <p:nvPicPr>
          <p:cNvPr id="24" name="Imagem 23" descr="Presentation – the growing power of social media - Google Chrom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0" t="66012" r="23034" b="22269"/>
          <a:stretch/>
        </p:blipFill>
        <p:spPr>
          <a:xfrm>
            <a:off x="6524944" y="3792383"/>
            <a:ext cx="1432682" cy="424824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427508"/>
            <a:ext cx="2651806" cy="124691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69" y="4170627"/>
            <a:ext cx="2651806" cy="124691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Retângulo de cantos arredondados 1"/>
          <p:cNvSpPr/>
          <p:nvPr/>
        </p:nvSpPr>
        <p:spPr>
          <a:xfrm>
            <a:off x="0" y="147"/>
            <a:ext cx="202290" cy="6857853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8941710" y="0"/>
            <a:ext cx="202290" cy="6857853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de cantos arredondados 2"/>
          <p:cNvSpPr/>
          <p:nvPr/>
        </p:nvSpPr>
        <p:spPr>
          <a:xfrm>
            <a:off x="0" y="6674421"/>
            <a:ext cx="9144000" cy="18357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0" y="0"/>
            <a:ext cx="9144000" cy="18357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55576" y="605105"/>
            <a:ext cx="76328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MISSÃO</a:t>
            </a:r>
            <a:endParaRPr lang="pt-BR" sz="24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pt-BR" sz="28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pt-BR" sz="20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“Educar gerações, atuar na comunidade com responsabilidade social e influir no desenvolvimento nacional, valorizando a ética, a cidadania, a liberdade e a participação</a:t>
            </a: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”.</a:t>
            </a:r>
          </a:p>
          <a:p>
            <a:endParaRPr lang="pt-BR" sz="20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40692" y="2774376"/>
            <a:ext cx="69847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VALORES</a:t>
            </a:r>
          </a:p>
          <a:p>
            <a:endParaRPr lang="pt-BR" sz="20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“Os valores que orientam a UNIFEOB são a dignidade do ser humano, o pluralismo democrático, a transparência e responsabilidade nas relações institucionais e comunitárias, o respeito à individualidade e diversidade de ideias, o espírito de equipe e criatividade, além do compromisso com o meio ambiente”.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225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95536" y="162880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Estrutura com poucos níveis hierárquicos:</a:t>
            </a:r>
          </a:p>
        </p:txBody>
      </p:sp>
      <p:sp>
        <p:nvSpPr>
          <p:cNvPr id="13" name="Fluxograma: Processo alternativo 12"/>
          <p:cNvSpPr/>
          <p:nvPr/>
        </p:nvSpPr>
        <p:spPr>
          <a:xfrm>
            <a:off x="5786446" y="2214554"/>
            <a:ext cx="1192188" cy="49892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REITOR</a:t>
            </a:r>
            <a:endParaRPr lang="pt-BR" sz="1600" b="1" dirty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Fluxograma: Processo alternativo 18"/>
          <p:cNvSpPr/>
          <p:nvPr/>
        </p:nvSpPr>
        <p:spPr>
          <a:xfrm>
            <a:off x="4143372" y="2214554"/>
            <a:ext cx="1192188" cy="49892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VICE - REITOR</a:t>
            </a:r>
            <a:endParaRPr lang="pt-BR" sz="1600" b="1" dirty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Fluxograma: Processo alternativo 19"/>
          <p:cNvSpPr/>
          <p:nvPr/>
        </p:nvSpPr>
        <p:spPr>
          <a:xfrm>
            <a:off x="4071934" y="2928934"/>
            <a:ext cx="1835130" cy="57150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PRÓ -REITOR</a:t>
            </a:r>
          </a:p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ADMINISTRATIVO</a:t>
            </a:r>
            <a:endParaRPr lang="pt-BR" sz="1400" b="1" dirty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Fluxograma: Processo alternativo 21"/>
          <p:cNvSpPr/>
          <p:nvPr/>
        </p:nvSpPr>
        <p:spPr>
          <a:xfrm>
            <a:off x="6429388" y="3929066"/>
            <a:ext cx="1049312" cy="49892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DIRETOR</a:t>
            </a:r>
            <a:endParaRPr lang="pt-BR" sz="1400" b="1" dirty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Fluxograma: Processo alternativo 23"/>
          <p:cNvSpPr/>
          <p:nvPr/>
        </p:nvSpPr>
        <p:spPr>
          <a:xfrm>
            <a:off x="6572264" y="4786322"/>
            <a:ext cx="2021096" cy="49892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12 </a:t>
            </a:r>
          </a:p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CARGOS GERENCIAIS</a:t>
            </a:r>
            <a:endParaRPr lang="pt-BR" sz="1400" b="1" dirty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6" name="Conector reto 25"/>
          <p:cNvCxnSpPr>
            <a:stCxn id="19" idx="3"/>
            <a:endCxn id="13" idx="1"/>
          </p:cNvCxnSpPr>
          <p:nvPr/>
        </p:nvCxnSpPr>
        <p:spPr>
          <a:xfrm>
            <a:off x="5335560" y="2464017"/>
            <a:ext cx="450886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 rot="5400000">
            <a:off x="6107917" y="2893215"/>
            <a:ext cx="642942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>
            <a:stCxn id="20" idx="3"/>
            <a:endCxn id="39" idx="1"/>
          </p:cNvCxnSpPr>
          <p:nvPr/>
        </p:nvCxnSpPr>
        <p:spPr>
          <a:xfrm>
            <a:off x="5907064" y="3214686"/>
            <a:ext cx="102239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>
            <a:stCxn id="22" idx="3"/>
            <a:endCxn id="57" idx="1"/>
          </p:cNvCxnSpPr>
          <p:nvPr/>
        </p:nvCxnSpPr>
        <p:spPr>
          <a:xfrm>
            <a:off x="7478700" y="4178529"/>
            <a:ext cx="165134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/>
          <p:cNvSpPr txBox="1"/>
          <p:nvPr/>
        </p:nvSpPr>
        <p:spPr>
          <a:xfrm>
            <a:off x="668670" y="2881322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0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Vice-Reitor</a:t>
            </a:r>
          </a:p>
          <a:p>
            <a:endParaRPr lang="pt-BR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638748" y="3607501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0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(2) Pró-Reitores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000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638748" y="4318037"/>
            <a:ext cx="21602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0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(2) Diretores</a:t>
            </a:r>
          </a:p>
          <a:p>
            <a:endParaRPr lang="pt-BR" dirty="0"/>
          </a:p>
        </p:txBody>
      </p:sp>
      <p:sp>
        <p:nvSpPr>
          <p:cNvPr id="52" name="CaixaDeTexto 51"/>
          <p:cNvSpPr txBox="1"/>
          <p:nvPr/>
        </p:nvSpPr>
        <p:spPr>
          <a:xfrm>
            <a:off x="638748" y="5126159"/>
            <a:ext cx="40720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0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Cerca de 20 cargos gerenciais</a:t>
            </a:r>
          </a:p>
          <a:p>
            <a:endParaRPr lang="pt-BR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698592" y="2204214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Reitor</a:t>
            </a:r>
            <a:endParaRPr lang="pt-BR" sz="20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pt-BR" dirty="0"/>
          </a:p>
        </p:txBody>
      </p:sp>
      <p:sp>
        <p:nvSpPr>
          <p:cNvPr id="39" name="Fluxograma: Processo alternativo 38"/>
          <p:cNvSpPr/>
          <p:nvPr/>
        </p:nvSpPr>
        <p:spPr>
          <a:xfrm>
            <a:off x="6929454" y="2928934"/>
            <a:ext cx="1714512" cy="57150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PRÓ -REITOR</a:t>
            </a:r>
          </a:p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ACADÊMICO</a:t>
            </a:r>
            <a:endParaRPr lang="pt-BR" sz="1400" b="1" dirty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7" name="Fluxograma: Processo alternativo 56"/>
          <p:cNvSpPr/>
          <p:nvPr/>
        </p:nvSpPr>
        <p:spPr>
          <a:xfrm>
            <a:off x="7643834" y="3929066"/>
            <a:ext cx="1049312" cy="49892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DIRETOR</a:t>
            </a:r>
            <a:endParaRPr lang="pt-BR" sz="1400" b="1" dirty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1" name="Fluxograma: Processo alternativo 60"/>
          <p:cNvSpPr/>
          <p:nvPr/>
        </p:nvSpPr>
        <p:spPr>
          <a:xfrm>
            <a:off x="3929058" y="3857628"/>
            <a:ext cx="2143140" cy="49892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8 </a:t>
            </a:r>
          </a:p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CARGOS GERENCIAIS</a:t>
            </a:r>
            <a:endParaRPr lang="pt-BR" sz="1400" b="1" dirty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74" name="Conector reto 73"/>
          <p:cNvCxnSpPr>
            <a:stCxn id="20" idx="2"/>
            <a:endCxn id="61" idx="0"/>
          </p:cNvCxnSpPr>
          <p:nvPr/>
        </p:nvCxnSpPr>
        <p:spPr>
          <a:xfrm rot="16200000" flipH="1">
            <a:off x="4816468" y="3673468"/>
            <a:ext cx="357190" cy="111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>
            <a:stCxn id="39" idx="2"/>
          </p:cNvCxnSpPr>
          <p:nvPr/>
        </p:nvCxnSpPr>
        <p:spPr>
          <a:xfrm rot="5400000">
            <a:off x="7643834" y="3643314"/>
            <a:ext cx="285752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 rot="5400000">
            <a:off x="8037537" y="3892553"/>
            <a:ext cx="214314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>
          <a:xfrm rot="5400000">
            <a:off x="6823091" y="3892553"/>
            <a:ext cx="214314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>
          <a:xfrm>
            <a:off x="6929454" y="3786190"/>
            <a:ext cx="1236704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to 108"/>
          <p:cNvCxnSpPr/>
          <p:nvPr/>
        </p:nvCxnSpPr>
        <p:spPr>
          <a:xfrm rot="5400000">
            <a:off x="6823091" y="4464057"/>
            <a:ext cx="214314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to 109"/>
          <p:cNvCxnSpPr/>
          <p:nvPr/>
        </p:nvCxnSpPr>
        <p:spPr>
          <a:xfrm rot="5400000">
            <a:off x="8037537" y="4464057"/>
            <a:ext cx="214314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/>
          <p:nvPr/>
        </p:nvCxnSpPr>
        <p:spPr>
          <a:xfrm>
            <a:off x="6929454" y="4572008"/>
            <a:ext cx="1236704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to 111"/>
          <p:cNvCxnSpPr/>
          <p:nvPr/>
        </p:nvCxnSpPr>
        <p:spPr>
          <a:xfrm rot="5400000">
            <a:off x="7466033" y="4678371"/>
            <a:ext cx="214314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>
            <a:stCxn id="24" idx="2"/>
          </p:cNvCxnSpPr>
          <p:nvPr/>
        </p:nvCxnSpPr>
        <p:spPr>
          <a:xfrm>
            <a:off x="7582812" y="5285248"/>
            <a:ext cx="0" cy="1794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uxograma: Processo alternativo 36"/>
          <p:cNvSpPr/>
          <p:nvPr/>
        </p:nvSpPr>
        <p:spPr>
          <a:xfrm>
            <a:off x="4739466" y="5464712"/>
            <a:ext cx="3853894" cy="62858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CORPO DOCENTE</a:t>
            </a:r>
            <a:endParaRPr lang="pt-BR" sz="1400" b="1" dirty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2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2" grpId="0" animBg="1"/>
      <p:bldP spid="24" grpId="0" animBg="1"/>
      <p:bldP spid="48" grpId="0"/>
      <p:bldP spid="50" grpId="0"/>
      <p:bldP spid="51" grpId="0"/>
      <p:bldP spid="52" grpId="0"/>
      <p:bldP spid="53" grpId="0"/>
      <p:bldP spid="39" grpId="0" animBg="1"/>
      <p:bldP spid="57" grpId="0" animBg="1"/>
      <p:bldP spid="61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03648" y="1443841"/>
            <a:ext cx="77888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Padronização de Habilidades</a:t>
            </a:r>
          </a:p>
          <a:p>
            <a:pPr marL="457200" indent="-457200"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Descentralização</a:t>
            </a:r>
          </a:p>
          <a:p>
            <a:pPr marL="457200" indent="-457200"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Pirâmide hierárquica invertida</a:t>
            </a:r>
          </a:p>
          <a:p>
            <a:pPr marL="457200" indent="-457200"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Estrutura administrativa democrática</a:t>
            </a:r>
          </a:p>
          <a:p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rPr>
              <a:t>- A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juste </a:t>
            </a:r>
            <a: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mútuo </a:t>
            </a:r>
            <a:endParaRPr lang="pt-BR" sz="20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rPr>
              <a:t>       -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Instrumentos </a:t>
            </a:r>
            <a: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 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interligação: </a:t>
            </a:r>
            <a: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forças-tarefas e 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comitês</a:t>
            </a:r>
          </a:p>
          <a:p>
            <a:endParaRPr lang="pt-BR" sz="24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padronização pode ser imposta de duas formas:</a:t>
            </a:r>
          </a:p>
          <a:p>
            <a:r>
              <a:rPr lang="pt-BR" sz="2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rPr>
              <a:t> </a:t>
            </a: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rPr>
              <a:t>   </a:t>
            </a: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rPr>
              <a:t>- Expertise</a:t>
            </a:r>
            <a:endParaRPr lang="pt-BR" sz="20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rPr>
              <a:t>    </a:t>
            </a:r>
            <a:r>
              <a:rPr lang="pt-BR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rPr>
              <a:t>  - Externamente</a:t>
            </a:r>
          </a:p>
          <a:p>
            <a:endParaRPr lang="pt-BR" sz="20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662658" y="1340768"/>
            <a:ext cx="77048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NÚCLEO OPERACIONAL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Centro da Estrutura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Bem qualificado (controle de inputs)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Relacionamento direto com clientes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000" b="1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t-BR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62658" y="2787318"/>
            <a:ext cx="71287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LINHA INTERMEDIÁRIA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Estreita</a:t>
            </a:r>
            <a:endParaRPr lang="pt-BR" sz="20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62658" y="3717032"/>
            <a:ext cx="77048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CÚPULA ESTRATÉGICA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Parte administrativa existe para servir o núcleo operacional</a:t>
            </a:r>
            <a:endParaRPr lang="pt-BR" sz="20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Solução de conflitos e problemas estruturais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Manutenção de contato com agentes externos</a:t>
            </a:r>
          </a:p>
          <a:p>
            <a:endParaRPr lang="pt-BR" sz="20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69995" y="5302081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ASSESORIAS DE APOIO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Bem estruturadas</a:t>
            </a:r>
          </a:p>
        </p:txBody>
      </p:sp>
    </p:spTree>
    <p:extLst>
      <p:ext uri="{BB962C8B-B14F-4D97-AF65-F5344CB8AC3E}">
        <p14:creationId xmlns:p14="http://schemas.microsoft.com/office/powerpoint/2010/main" val="221593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2615</TotalTime>
  <Words>658</Words>
  <Application>Microsoft Office PowerPoint</Application>
  <PresentationFormat>Apresentação na tela (4:3)</PresentationFormat>
  <Paragraphs>165</Paragraphs>
  <Slides>23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‘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</dc:creator>
  <cp:lastModifiedBy>Tarso Rueda</cp:lastModifiedBy>
  <cp:revision>76</cp:revision>
  <dcterms:created xsi:type="dcterms:W3CDTF">2016-05-03T14:52:34Z</dcterms:created>
  <dcterms:modified xsi:type="dcterms:W3CDTF">2016-05-30T15:24:26Z</dcterms:modified>
</cp:coreProperties>
</file>