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71" r:id="rId8"/>
    <p:sldId id="262" r:id="rId9"/>
    <p:sldId id="272" r:id="rId10"/>
    <p:sldId id="263" r:id="rId11"/>
    <p:sldId id="273" r:id="rId12"/>
    <p:sldId id="265" r:id="rId13"/>
    <p:sldId id="274" r:id="rId14"/>
    <p:sldId id="266" r:id="rId15"/>
    <p:sldId id="275" r:id="rId16"/>
    <p:sldId id="261" r:id="rId17"/>
    <p:sldId id="276" r:id="rId18"/>
    <p:sldId id="267" r:id="rId19"/>
    <p:sldId id="277" r:id="rId20"/>
    <p:sldId id="268" r:id="rId21"/>
    <p:sldId id="278" r:id="rId22"/>
    <p:sldId id="269" r:id="rId23"/>
    <p:sldId id="279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5E3"/>
    <a:srgbClr val="D81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1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64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69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43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61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73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3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57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6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75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47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65BD-42E5-40E4-A440-27339F94A5FA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0900-94FB-4C75-8980-07271670C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47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>
            <a:normAutofit/>
          </a:bodyPr>
          <a:lstStyle/>
          <a:p>
            <a:r>
              <a:rPr lang="pt-BR" b="1" dirty="0" smtClean="0"/>
              <a:t>Estrutura Burocrática Profissional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073" y="344963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/>
              <a:t>Arthur </a:t>
            </a:r>
            <a:r>
              <a:rPr lang="pt-BR" sz="2800" dirty="0" err="1" smtClean="0"/>
              <a:t>Andreolli</a:t>
            </a:r>
            <a:r>
              <a:rPr lang="pt-BR" sz="2800" dirty="0" smtClean="0"/>
              <a:t> - 8926417</a:t>
            </a:r>
          </a:p>
          <a:p>
            <a:pPr algn="l"/>
            <a:r>
              <a:rPr lang="pt-BR" sz="2800" dirty="0" smtClean="0"/>
              <a:t>João Paulo Serafim - 8926438</a:t>
            </a:r>
          </a:p>
          <a:p>
            <a:pPr algn="l"/>
            <a:r>
              <a:rPr lang="pt-BR" sz="2800" dirty="0" smtClean="0"/>
              <a:t>Lucas José </a:t>
            </a:r>
            <a:r>
              <a:rPr lang="pt-BR" sz="2800" dirty="0" err="1" smtClean="0"/>
              <a:t>Maluly</a:t>
            </a:r>
            <a:r>
              <a:rPr lang="pt-BR" sz="2800" dirty="0" smtClean="0"/>
              <a:t>  - 8926758</a:t>
            </a:r>
          </a:p>
          <a:p>
            <a:pPr algn="l"/>
            <a:r>
              <a:rPr lang="pt-BR" sz="2800" dirty="0" smtClean="0"/>
              <a:t>Ricardo </a:t>
            </a:r>
            <a:r>
              <a:rPr lang="pt-BR" sz="2800" dirty="0" err="1" smtClean="0"/>
              <a:t>Zornoff</a:t>
            </a:r>
            <a:r>
              <a:rPr lang="pt-BR" sz="2800" dirty="0" smtClean="0"/>
              <a:t> - 8680310</a:t>
            </a:r>
          </a:p>
          <a:p>
            <a:pPr algn="l"/>
            <a:r>
              <a:rPr lang="pt-BR" sz="2800" dirty="0" smtClean="0"/>
              <a:t>Vitor </a:t>
            </a:r>
            <a:r>
              <a:rPr lang="pt-BR" sz="2800" dirty="0" err="1" smtClean="0"/>
              <a:t>Fassio</a:t>
            </a:r>
            <a:r>
              <a:rPr lang="pt-BR" sz="2800" dirty="0" smtClean="0"/>
              <a:t> - 8572991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2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31863"/>
            <a:ext cx="9144000" cy="2387600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 Quais são os tipos de assessoria que a organização dá a seus funcionários? </a:t>
            </a:r>
            <a:r>
              <a:rPr lang="pt-BR" sz="4000" b="1" dirty="0" smtClean="0"/>
              <a:t>exemplo: legal, técnica, administrativa e de formação, como por meio de congressos e cursos</a:t>
            </a:r>
            <a:r>
              <a:rPr lang="pt-BR" sz="4000" b="1" dirty="0" smtClean="0"/>
              <a:t> 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BR" sz="3000" dirty="0" smtClean="0"/>
              <a:t>“Da assessoria legal, administrativa, cuidando em manter os direitos trabalhistas, técnica e até de formação através de contatos profissionais até com os próprios médicos das instituições, que dependendo do profissional médico, ele desenvolve uma equipe completa com muita competência.”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8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22275"/>
            <a:ext cx="10515600" cy="50260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9: </a:t>
            </a:r>
            <a:br>
              <a:rPr lang="pt-BR" sz="4000" b="1" dirty="0" smtClean="0"/>
            </a:br>
            <a:r>
              <a:rPr lang="pt-BR" sz="4000" b="1" dirty="0" smtClean="0"/>
              <a:t>Quanto mais dinâmico o ambiente, mais orgânica a estrutura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806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73037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Como se dá a relação entre os médicos no ambiente de trabalho?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25788"/>
            <a:ext cx="9144000" cy="1655762"/>
          </a:xfrm>
        </p:spPr>
        <p:txBody>
          <a:bodyPr/>
          <a:lstStyle/>
          <a:p>
            <a:pPr lvl="0"/>
            <a:r>
              <a:rPr lang="pt-BR" sz="2800" dirty="0" smtClean="0"/>
              <a:t>“É o que disse antes, um ambiente </a:t>
            </a:r>
            <a:r>
              <a:rPr lang="pt-BR" sz="2800" dirty="0" err="1" smtClean="0"/>
              <a:t>homogênio</a:t>
            </a:r>
            <a:r>
              <a:rPr lang="pt-BR" sz="2800" dirty="0" smtClean="0"/>
              <a:t> é sempre mais produtivo e a troca de conhecimento leva a uma eficiência em atendimento, segurança e bem estar, tanto para os profissionais como para os pacientes.”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4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164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10: </a:t>
            </a:r>
            <a:br>
              <a:rPr lang="pt-BR" sz="4000" b="1" dirty="0" smtClean="0"/>
            </a:br>
            <a:r>
              <a:rPr lang="pt-BR" sz="4000" b="1" dirty="0" smtClean="0"/>
              <a:t>Quanto mais complexo o ambiente, mais descentralizada é a estrutura?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748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9846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Quanto maior o número de áreas da organização, maior autonomia essas possuem?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30638"/>
            <a:ext cx="9144000" cy="1655762"/>
          </a:xfrm>
        </p:spPr>
        <p:txBody>
          <a:bodyPr/>
          <a:lstStyle/>
          <a:p>
            <a:pPr lvl="0"/>
            <a:r>
              <a:rPr lang="pt-BR" sz="2800" dirty="0" smtClean="0"/>
              <a:t>“Sim, porque passam a possuir mais autonomia, porém devem seguir o mesmo padrão e todas se reportam a uma mesma diretoria.”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91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451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11: </a:t>
            </a:r>
            <a:br>
              <a:rPr lang="pt-BR" sz="4000" b="1" dirty="0" smtClean="0"/>
            </a:br>
            <a:r>
              <a:rPr lang="pt-BR" sz="4000" b="1" dirty="0" smtClean="0"/>
              <a:t>Quanto mais diversificadas os mercados da organização, maior a propensão de ela dividir-se em unidades baseadas no mercado (dada a economia de escala favorável)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59793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 A demanda de cada área é proporcional ao seu número de funcionários? Como se dá a alocação de funcionários conforme a demanda de pacientes?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“Muito difícil ter o número de funcionários adequado a demanda, pois sempre se esbarra na falta de recursos para manter a estrutura como seria adequado. Os funcionários são alocados de acordo com a maior demanda, tentando adequar os poucos recursos disponíveis as necessidades da organização.”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593725"/>
            <a:ext cx="10515600" cy="5807075"/>
          </a:xfrm>
        </p:spPr>
        <p:txBody>
          <a:bodyPr/>
          <a:lstStyle/>
          <a:p>
            <a:pPr algn="ctr"/>
            <a:r>
              <a:rPr lang="pt-BR" sz="4000" b="1" dirty="0" smtClean="0"/>
              <a:t>Hipótese 12: </a:t>
            </a:r>
            <a:br>
              <a:rPr lang="pt-BR" sz="4000" b="1" dirty="0" smtClean="0"/>
            </a:br>
            <a:r>
              <a:rPr lang="pt-BR" sz="4000" b="1" dirty="0" smtClean="0"/>
              <a:t>A hostilidade extrema em seu ambiente leva qualquer organização a centralizar temporariamente sua estrutura.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53523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 Caso o ambiente da organização se torne muito hostil entre os funcionários, há uma tendência a centralizar as decisões na cúpula estratégica (direção do hospital) ?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t-BR" sz="2800" dirty="0" smtClean="0"/>
              <a:t>“Sim, as informações devem vir dos gestores das áreas, mas tomada a decisão de se reverter a situação comandada pela diretoria. Isso ameniza conflitos e ajuda a inibi-los no âmbito operacional.”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09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14: </a:t>
            </a:r>
            <a:br>
              <a:rPr lang="pt-BR" sz="4000" b="1" dirty="0" smtClean="0"/>
            </a:br>
            <a:r>
              <a:rPr lang="pt-BR" sz="4000" b="1" dirty="0" smtClean="0"/>
              <a:t>Quanto maior o controle externo da organização maior centralizada e formalizada sua cultura.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54880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700" b="1" dirty="0" smtClean="0"/>
              <a:t>Hospital Nelson Urbano Júnior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Hospital municipal de </a:t>
            </a:r>
            <a:r>
              <a:rPr lang="pt-BR" dirty="0" err="1" smtClean="0"/>
              <a:t>Clementina-SP</a:t>
            </a:r>
            <a:endParaRPr lang="pt-BR" dirty="0"/>
          </a:p>
          <a:p>
            <a:r>
              <a:rPr lang="pt-BR" dirty="0" smtClean="0"/>
              <a:t>População da cidade: 7.065 habitantes</a:t>
            </a:r>
          </a:p>
          <a:p>
            <a:r>
              <a:rPr lang="pt-BR" dirty="0" smtClean="0"/>
              <a:t>Instituição filantrópica, patrocinada por verbas do sus e eventos beneficentes.</a:t>
            </a:r>
          </a:p>
          <a:p>
            <a:r>
              <a:rPr lang="pt-BR" dirty="0" smtClean="0"/>
              <a:t>Atendimento limitado as áreas de: Ortopedia, pediatria, clínica </a:t>
            </a:r>
            <a:r>
              <a:rPr lang="pt-BR" dirty="0"/>
              <a:t>médica, clínica cirúrgica, </a:t>
            </a:r>
            <a:r>
              <a:rPr lang="pt-BR" dirty="0" smtClean="0"/>
              <a:t>ginecologia, obstetrícia, fisioterapia e fonoaudiologia.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8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74713"/>
            <a:ext cx="9144000" cy="2387600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Quanto maior a interferência dos órgãos externos na organização, mais centralizada/formalizada sua cultura organizacional (valores e doutrinação dos funcionários) ?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“Os órgãos que regem os processos não interferem na administração do quadro de funcionários, as influências externas que interferem, são as políticas que a instituição acatam ou não, que decidem de forma muitas vezes errada que caminho  seguir, e na maioria das vezes não pensando nem em funcionário e paciente.”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862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150" y="708025"/>
            <a:ext cx="10515600" cy="53689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15: </a:t>
            </a:r>
            <a:br>
              <a:rPr lang="pt-BR" sz="4000" b="1" dirty="0" smtClean="0"/>
            </a:br>
            <a:r>
              <a:rPr lang="pt-BR" sz="4000" b="1" dirty="0" smtClean="0"/>
              <a:t>As necessidades de poder dos membros da organização tendem a gerar estruturas excessivamente centralizadas.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4067820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366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A cobiça dos médicos por poder ocorre? Se sim, isso leva a uma centralização maior na estrutura organização ?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9144000" cy="4895850"/>
          </a:xfrm>
        </p:spPr>
        <p:txBody>
          <a:bodyPr>
            <a:normAutofit/>
          </a:bodyPr>
          <a:lstStyle/>
          <a:p>
            <a:pPr lvl="0"/>
            <a:r>
              <a:rPr lang="pt-BR" sz="3600" dirty="0" smtClean="0"/>
              <a:t> </a:t>
            </a:r>
            <a:r>
              <a:rPr lang="pt-BR" sz="2800" dirty="0" smtClean="0"/>
              <a:t>“Infelizmente sim, isso atrapalha o bom desenvolvimento, na maioria das vezes, de um trabalho que deveria ser respeitado e cada vez mais desenvolvido pensando no ser humano. Os médicos deveriam pensar em desenvolver equipes de trabalho e fazer melhor a entrega do seu conhecimento. Dessa forma surge a necessidade de uma figura de mediação e controle, no caso o diretor clínico”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Eficiência e Ineficiência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Profissionais totalmente ligados ao cliente</a:t>
            </a:r>
          </a:p>
          <a:p>
            <a:r>
              <a:rPr lang="pt-BR" dirty="0" smtClean="0"/>
              <a:t>Busca constante por aperfeiçoamento</a:t>
            </a:r>
          </a:p>
          <a:p>
            <a:r>
              <a:rPr lang="pt-BR" dirty="0" smtClean="0"/>
              <a:t>Não controle de outputs</a:t>
            </a:r>
          </a:p>
          <a:p>
            <a:r>
              <a:rPr lang="pt-BR" dirty="0" smtClean="0"/>
              <a:t>Disputas internas de ego e poder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713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Foco no núcleo operacional</a:t>
            </a:r>
          </a:p>
          <a:p>
            <a:r>
              <a:rPr lang="pt-BR" dirty="0" smtClean="0"/>
              <a:t>Descentralização vertical e horizontal</a:t>
            </a:r>
          </a:p>
          <a:p>
            <a:r>
              <a:rPr lang="pt-BR" dirty="0" smtClean="0"/>
              <a:t>Doutrina na sua formação</a:t>
            </a:r>
          </a:p>
          <a:p>
            <a:r>
              <a:rPr lang="pt-BR" dirty="0" smtClean="0"/>
              <a:t>Alta especialização</a:t>
            </a:r>
          </a:p>
          <a:p>
            <a:r>
              <a:rPr lang="pt-BR" dirty="0" smtClean="0"/>
              <a:t>Assessoria de apoio voltada ao núcleo operacional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98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-946464"/>
            <a:ext cx="9144000" cy="2619644"/>
          </a:xfrm>
        </p:spPr>
        <p:txBody>
          <a:bodyPr/>
          <a:lstStyle/>
          <a:p>
            <a:r>
              <a:rPr lang="pt-BR" dirty="0" smtClean="0"/>
              <a:t>Estrutura do Hospital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303524" y="772060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Presidência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840472" y="3307990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Conselho Deliberativo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6752490" y="5869869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Corpo Clínico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798273" y="4621810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Equipes de Apoio</a:t>
            </a:r>
            <a:endParaRPr lang="pt-BR" dirty="0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6752490" y="3308164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Conselho Administrativo</a:t>
            </a:r>
            <a:endParaRPr lang="pt-BR" dirty="0"/>
          </a:p>
        </p:txBody>
      </p:sp>
      <p:sp>
        <p:nvSpPr>
          <p:cNvPr id="40" name="Retângulo de cantos arredondados 39"/>
          <p:cNvSpPr/>
          <p:nvPr/>
        </p:nvSpPr>
        <p:spPr>
          <a:xfrm>
            <a:off x="6724354" y="2011173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Secretário</a:t>
            </a:r>
            <a:endParaRPr lang="pt-BR" dirty="0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3840472" y="2013052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Tesoureiro</a:t>
            </a:r>
            <a:endParaRPr lang="pt-BR" dirty="0"/>
          </a:p>
        </p:txBody>
      </p:sp>
      <p:sp>
        <p:nvSpPr>
          <p:cNvPr id="42" name="Retângulo de cantos arredondados 41"/>
          <p:cNvSpPr/>
          <p:nvPr/>
        </p:nvSpPr>
        <p:spPr>
          <a:xfrm>
            <a:off x="6752490" y="4621810"/>
            <a:ext cx="1758462" cy="956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Diretor Clínico</a:t>
            </a:r>
            <a:endParaRPr lang="pt-BR" dirty="0"/>
          </a:p>
        </p:txBody>
      </p:sp>
      <p:cxnSp>
        <p:nvCxnSpPr>
          <p:cNvPr id="46" name="Conector reto 45"/>
          <p:cNvCxnSpPr>
            <a:stCxn id="41" idx="3"/>
            <a:endCxn id="40" idx="1"/>
          </p:cNvCxnSpPr>
          <p:nvPr/>
        </p:nvCxnSpPr>
        <p:spPr>
          <a:xfrm flipV="1">
            <a:off x="5598934" y="2489475"/>
            <a:ext cx="1125420" cy="1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19" idx="3"/>
            <a:endCxn id="39" idx="1"/>
          </p:cNvCxnSpPr>
          <p:nvPr/>
        </p:nvCxnSpPr>
        <p:spPr>
          <a:xfrm>
            <a:off x="5598934" y="3786292"/>
            <a:ext cx="1153556" cy="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17" idx="2"/>
          </p:cNvCxnSpPr>
          <p:nvPr/>
        </p:nvCxnSpPr>
        <p:spPr>
          <a:xfrm>
            <a:off x="6182755" y="1728663"/>
            <a:ext cx="0" cy="2057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stCxn id="19" idx="2"/>
          </p:cNvCxnSpPr>
          <p:nvPr/>
        </p:nvCxnSpPr>
        <p:spPr>
          <a:xfrm>
            <a:off x="4719703" y="426459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19" idx="2"/>
          </p:cNvCxnSpPr>
          <p:nvPr/>
        </p:nvCxnSpPr>
        <p:spPr>
          <a:xfrm>
            <a:off x="4719703" y="4264593"/>
            <a:ext cx="0" cy="3572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7650470" y="4264593"/>
            <a:ext cx="0" cy="3572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42" idx="2"/>
            <a:endCxn id="20" idx="0"/>
          </p:cNvCxnSpPr>
          <p:nvPr/>
        </p:nvCxnSpPr>
        <p:spPr>
          <a:xfrm>
            <a:off x="7631721" y="5578413"/>
            <a:ext cx="0" cy="291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 smtClean="0"/>
              <a:t>Entrevistada</a:t>
            </a:r>
            <a:endParaRPr lang="pt-BR" sz="6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Silmara Cury</a:t>
            </a:r>
          </a:p>
          <a:p>
            <a:r>
              <a:rPr lang="pt-BR" dirty="0" smtClean="0"/>
              <a:t>Ex-presidente do Hospital Nelson Urbano Júnior</a:t>
            </a:r>
            <a:endParaRPr lang="pt-BR" dirty="0"/>
          </a:p>
          <a:p>
            <a:r>
              <a:rPr lang="pt-BR" dirty="0" smtClean="0"/>
              <a:t>Faculdade de Administração e Ciências </a:t>
            </a:r>
            <a:r>
              <a:rPr lang="pt-BR" dirty="0"/>
              <a:t>C</a:t>
            </a:r>
            <a:r>
              <a:rPr lang="pt-BR" dirty="0" smtClean="0"/>
              <a:t>ontábeis de Tupã</a:t>
            </a:r>
          </a:p>
          <a:p>
            <a:r>
              <a:rPr lang="pt-BR" dirty="0" smtClean="0"/>
              <a:t>MBA na Fundação Getúlio Vargas em gestão empresarial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63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37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3:</a:t>
            </a:r>
            <a:br>
              <a:rPr lang="pt-BR" sz="4000" b="1" dirty="0" smtClean="0"/>
            </a:br>
            <a:r>
              <a:rPr lang="pt-BR" sz="4000" b="1" dirty="0" smtClean="0"/>
              <a:t>Quanto maior a organização, mais elaborada é sua estrutura - isto é, quanto mais especializada suas tarefas, mais diferenciadas suas unidades e mais desenvolvido seu componente administrativo.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9825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032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/>
              <a:t> Quanto maior o crescimento da organização, maior o tamanho dos departamentos? Ou os departamentos se dividem e se especializam?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387725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pt-BR" dirty="0" smtClean="0"/>
              <a:t>“O ideal é que as equipes se especializem e se transformem em multifuncionais, mais eficientes e especializadas, é a máxima do mais com menos.”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80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917575"/>
            <a:ext cx="10515600" cy="531177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5:</a:t>
            </a:r>
            <a:br>
              <a:rPr lang="pt-BR" sz="4000" b="1" dirty="0" smtClean="0"/>
            </a:br>
            <a:r>
              <a:rPr lang="pt-BR" sz="4000" b="1" dirty="0" smtClean="0"/>
              <a:t> Quanto maior a organização, mais formalizado será seu comportamento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1624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651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 A organização segue algum tipo de padronização/formalização devido a algum órgão – como OMS e Ministério da Saúde? 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“Sim, é obrigado e necessário que siga as normas </a:t>
            </a:r>
            <a:r>
              <a:rPr lang="pt-BR" sz="2800" dirty="0" err="1" smtClean="0"/>
              <a:t>pré</a:t>
            </a:r>
            <a:r>
              <a:rPr lang="pt-BR" sz="2800" dirty="0" smtClean="0"/>
              <a:t> estabelecidas para manter a padronização e também as normas de conduta e ética que envolve todos os procedimentos. Portanto os médicos possuem autonomia em suas atividades delimitadas pela ética e normas impostas.”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745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90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Hipótese 7:</a:t>
            </a:r>
            <a:br>
              <a:rPr lang="pt-BR" sz="4000" b="1" dirty="0" smtClean="0"/>
            </a:br>
            <a:r>
              <a:rPr lang="pt-BR" sz="4000" b="1" dirty="0" smtClean="0"/>
              <a:t>Quanto mais sofisticado (difícil entender) o sistema técnico, mais elaborada a estrutura não operacional – especificamente, quanto mais ampla e mais profissional a assessoria de apoio, maior a descentralização seletiva (dessa assessoria) maior o uso dos instrumentos de religação (para coordenar o trabalho dessa assessoria)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6583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790</Words>
  <Application>Microsoft Office PowerPoint</Application>
  <PresentationFormat>Widescreen</PresentationFormat>
  <Paragraphs>67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do Office</vt:lpstr>
      <vt:lpstr>Estrutura Burocrática Profissional</vt:lpstr>
      <vt:lpstr>Hospital Nelson Urbano Júnior </vt:lpstr>
      <vt:lpstr>Estrutura do Hospital  </vt:lpstr>
      <vt:lpstr>Entrevistada</vt:lpstr>
      <vt:lpstr>Hipótese 3: Quanto maior a organização, mais elaborada é sua estrutura - isto é, quanto mais especializada suas tarefas, mais diferenciadas suas unidades e mais desenvolvido seu componente administrativo.</vt:lpstr>
      <vt:lpstr> Quanto maior o crescimento da organização, maior o tamanho dos departamentos? Ou os departamentos se dividem e se especializam?</vt:lpstr>
      <vt:lpstr>Hipótese 5:  Quanto maior a organização, mais formalizado será seu comportamento</vt:lpstr>
      <vt:lpstr> A organização segue algum tipo de padronização/formalização devido a algum órgão – como OMS e Ministério da Saúde? </vt:lpstr>
      <vt:lpstr>Hipótese 7: Quanto mais sofisticado (difícil entender) o sistema técnico, mais elaborada a estrutura não operacional – especificamente, quanto mais ampla e mais profissional a assessoria de apoio, maior a descentralização seletiva (dessa assessoria) maior o uso dos instrumentos de religação (para coordenar o trabalho dessa assessoria)</vt:lpstr>
      <vt:lpstr> Quais são os tipos de assessoria que a organização dá a seus funcionários? exemplo: legal, técnica, administrativa e de formação, como por meio de congressos e cursos </vt:lpstr>
      <vt:lpstr>Hipótese 9:  Quanto mais dinâmico o ambiente, mais orgânica a estrutura</vt:lpstr>
      <vt:lpstr>Como se dá a relação entre os médicos no ambiente de trabalho?</vt:lpstr>
      <vt:lpstr>Hipótese 10:  Quanto mais complexo o ambiente, mais descentralizada é a estrutura? </vt:lpstr>
      <vt:lpstr>Quanto maior o número de áreas da organização, maior autonomia essas possuem?</vt:lpstr>
      <vt:lpstr>Hipótese 11:  Quanto mais diversificadas os mercados da organização, maior a propensão de ela dividir-se em unidades baseadas no mercado (dada a economia de escala favorável)</vt:lpstr>
      <vt:lpstr> A demanda de cada área é proporcional ao seu número de funcionários? Como se dá a alocação de funcionários conforme a demanda de pacientes?</vt:lpstr>
      <vt:lpstr>Hipótese 12:  A hostilidade extrema em seu ambiente leva qualquer organização a centralizar temporariamente sua estrutura.</vt:lpstr>
      <vt:lpstr> Caso o ambiente da organização se torne muito hostil entre os funcionários, há uma tendência a centralizar as decisões na cúpula estratégica (direção do hospital) ?</vt:lpstr>
      <vt:lpstr>Hipótese 14:  Quanto maior o controle externo da organização maior centralizada e formalizada sua cultura.</vt:lpstr>
      <vt:lpstr>Quanto maior a interferência dos órgãos externos na organização, mais centralizada/formalizada sua cultura organizacional (valores e doutrinação dos funcionários) ?</vt:lpstr>
      <vt:lpstr>Hipótese 15:  As necessidades de poder dos membros da organização tendem a gerar estruturas excessivamente centralizadas.</vt:lpstr>
      <vt:lpstr>A cobiça dos médicos por poder ocorre? Se sim, isso leva a uma centralização maior na estrutura organização ?</vt:lpstr>
      <vt:lpstr>Eficiência e Ineficiência </vt:lpstr>
      <vt:lpstr>Análise Crítica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27</cp:revision>
  <dcterms:created xsi:type="dcterms:W3CDTF">2016-05-11T23:00:44Z</dcterms:created>
  <dcterms:modified xsi:type="dcterms:W3CDTF">2016-05-12T07:25:52Z</dcterms:modified>
</cp:coreProperties>
</file>