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31"/>
  </p:notesMasterIdLst>
  <p:sldIdLst>
    <p:sldId id="316" r:id="rId4"/>
    <p:sldId id="315" r:id="rId5"/>
    <p:sldId id="291" r:id="rId6"/>
    <p:sldId id="272" r:id="rId7"/>
    <p:sldId id="292" r:id="rId8"/>
    <p:sldId id="293" r:id="rId9"/>
    <p:sldId id="295" r:id="rId10"/>
    <p:sldId id="284" r:id="rId11"/>
    <p:sldId id="297" r:id="rId12"/>
    <p:sldId id="286" r:id="rId13"/>
    <p:sldId id="298" r:id="rId14"/>
    <p:sldId id="299" r:id="rId15"/>
    <p:sldId id="300" r:id="rId16"/>
    <p:sldId id="301" r:id="rId17"/>
    <p:sldId id="303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4" r:id="rId29"/>
    <p:sldId id="290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5AB"/>
    <a:srgbClr val="39AEA9"/>
    <a:srgbClr val="FFB100"/>
    <a:srgbClr val="5B5151"/>
    <a:srgbClr val="55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2101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4020"/>
        <p:guide pos="3840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0B56-8618-450B-A6E1-A12140B90C63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46FE2-4A24-4536-9AF6-C17E81D94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1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391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07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93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542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678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942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5602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323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7072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80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5837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7982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1828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4994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9646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572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que o colaborador saiba como serão</a:t>
            </a:r>
            <a:r>
              <a:rPr lang="pt-BR" baseline="0" dirty="0"/>
              <a:t> os primeiros dias dentro da empresa. Utilize este slide para passar a agenda.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5865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7785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722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281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535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344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631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 um pouco</a:t>
            </a:r>
            <a:r>
              <a:rPr lang="pt-BR" baseline="0" dirty="0"/>
              <a:t> da história da empresa. Como ela foi criada e quais os principais aspectos que fazem ela ser como 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17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Liste as regras da</a:t>
            </a:r>
            <a:r>
              <a:rPr lang="pt-BR" baseline="0" dirty="0"/>
              <a:t> sua empresa, seja de comportamento, seja de </a:t>
            </a:r>
            <a:r>
              <a:rPr lang="pt-BR" baseline="0" dirty="0" err="1"/>
              <a:t>dresscode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059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Liste as regras da</a:t>
            </a:r>
            <a:r>
              <a:rPr lang="pt-BR" baseline="0" dirty="0"/>
              <a:t> sua empresa, seja de comportamento, seja de </a:t>
            </a:r>
            <a:r>
              <a:rPr lang="pt-BR" baseline="0" dirty="0" err="1"/>
              <a:t>dresscode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46FE2-4A24-4536-9AF6-C17E81D945C3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250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9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70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0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69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8904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69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VERDE PROYEC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28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3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7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9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3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7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10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69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525B-E852-4282-BB3E-947B811104D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B16D-A849-4DED-A546-CC62C5470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5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595229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6pPr>
      <a:lvl7pPr marL="1190457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7pPr>
      <a:lvl8pPr marL="1785686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8pPr>
      <a:lvl9pPr marL="2380915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9pPr>
    </p:titleStyle>
    <p:bodyStyle>
      <a:lvl1pPr marL="446088" indent="-446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66788" indent="-371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487488" indent="-296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082800" indent="-296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678113" indent="-296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273758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6pPr>
      <a:lvl7pPr marL="3868986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7pPr>
      <a:lvl8pPr marL="4464215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8pPr>
      <a:lvl9pPr marL="5059444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1pPr>
      <a:lvl2pPr marL="595229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2pPr>
      <a:lvl3pPr marL="1190457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3pPr>
      <a:lvl4pPr marL="1785686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4pPr>
      <a:lvl5pPr marL="2380915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5pPr>
      <a:lvl6pPr marL="2976143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6pPr>
      <a:lvl7pPr marL="3571372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7pPr>
      <a:lvl8pPr marL="4166601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8pPr>
      <a:lvl9pPr marL="4761829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7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609402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402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402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402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402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402" algn="ctr" defTabSz="609402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8804" algn="ctr" defTabSz="609402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205" algn="ctr" defTabSz="609402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7607" algn="ctr" defTabSz="609402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052" indent="-457052" algn="l" defTabSz="6094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278" indent="-380876" algn="l" defTabSz="6094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505" indent="-304701" algn="l" defTabSz="6094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2907" indent="-304701" algn="l" defTabSz="6094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2308" indent="-304701" algn="l" defTabSz="6094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1710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" y="5915"/>
            <a:ext cx="12188976" cy="685801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-1765802" y="4828261"/>
            <a:ext cx="12327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60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Forma </a:t>
            </a:r>
            <a:r>
              <a:rPr kumimoji="0" lang="pt-BR" sz="48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Divisionalizada</a:t>
            </a:r>
            <a:endParaRPr kumimoji="0" lang="pt-BR" sz="4800" b="1" i="0" u="none" strike="noStrike" kern="0" cap="none" spc="60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10467975" y="5391423"/>
            <a:ext cx="1419225" cy="0"/>
          </a:xfrm>
          <a:prstGeom prst="line">
            <a:avLst/>
          </a:prstGeom>
          <a:ln w="19050" cap="rnd">
            <a:solidFill>
              <a:srgbClr val="FFB1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1473055" y="508000"/>
            <a:ext cx="0" cy="5828792"/>
          </a:xfrm>
          <a:prstGeom prst="line">
            <a:avLst/>
          </a:prstGeom>
          <a:ln w="19050" cap="rnd">
            <a:solidFill>
              <a:srgbClr val="FFB1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 rot="2700000">
            <a:off x="11336805" y="5255173"/>
            <a:ext cx="272500" cy="272500"/>
          </a:xfrm>
          <a:prstGeom prst="rect">
            <a:avLst/>
          </a:prstGeom>
          <a:noFill/>
          <a:ln w="9525">
            <a:solidFill>
              <a:srgbClr val="FF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" name="Grupo 410"/>
          <p:cNvGrpSpPr/>
          <p:nvPr/>
        </p:nvGrpSpPr>
        <p:grpSpPr>
          <a:xfrm>
            <a:off x="1953671" y="5053410"/>
            <a:ext cx="433332" cy="380697"/>
            <a:chOff x="9891058" y="2610269"/>
            <a:chExt cx="524580" cy="460861"/>
          </a:xfrm>
          <a:solidFill>
            <a:srgbClr val="FFB100"/>
          </a:solidFill>
        </p:grpSpPr>
        <p:sp>
          <p:nvSpPr>
            <p:cNvPr id="30" name="Freeform 7197"/>
            <p:cNvSpPr>
              <a:spLocks noEditPoints="1"/>
            </p:cNvSpPr>
            <p:nvPr/>
          </p:nvSpPr>
          <p:spPr bwMode="auto">
            <a:xfrm>
              <a:off x="9978487" y="2702145"/>
              <a:ext cx="99285" cy="109658"/>
            </a:xfrm>
            <a:custGeom>
              <a:avLst/>
              <a:gdLst>
                <a:gd name="T0" fmla="*/ 34 w 67"/>
                <a:gd name="T1" fmla="*/ 26 h 74"/>
                <a:gd name="T2" fmla="*/ 31 w 67"/>
                <a:gd name="T3" fmla="*/ 26 h 74"/>
                <a:gd name="T4" fmla="*/ 28 w 67"/>
                <a:gd name="T5" fmla="*/ 29 h 74"/>
                <a:gd name="T6" fmla="*/ 27 w 67"/>
                <a:gd name="T7" fmla="*/ 32 h 74"/>
                <a:gd name="T8" fmla="*/ 25 w 67"/>
                <a:gd name="T9" fmla="*/ 36 h 74"/>
                <a:gd name="T10" fmla="*/ 27 w 67"/>
                <a:gd name="T11" fmla="*/ 41 h 74"/>
                <a:gd name="T12" fmla="*/ 28 w 67"/>
                <a:gd name="T13" fmla="*/ 44 h 74"/>
                <a:gd name="T14" fmla="*/ 31 w 67"/>
                <a:gd name="T15" fmla="*/ 47 h 74"/>
                <a:gd name="T16" fmla="*/ 34 w 67"/>
                <a:gd name="T17" fmla="*/ 48 h 74"/>
                <a:gd name="T18" fmla="*/ 37 w 67"/>
                <a:gd name="T19" fmla="*/ 47 h 74"/>
                <a:gd name="T20" fmla="*/ 39 w 67"/>
                <a:gd name="T21" fmla="*/ 44 h 74"/>
                <a:gd name="T22" fmla="*/ 40 w 67"/>
                <a:gd name="T23" fmla="*/ 41 h 74"/>
                <a:gd name="T24" fmla="*/ 42 w 67"/>
                <a:gd name="T25" fmla="*/ 36 h 74"/>
                <a:gd name="T26" fmla="*/ 40 w 67"/>
                <a:gd name="T27" fmla="*/ 32 h 74"/>
                <a:gd name="T28" fmla="*/ 39 w 67"/>
                <a:gd name="T29" fmla="*/ 29 h 74"/>
                <a:gd name="T30" fmla="*/ 37 w 67"/>
                <a:gd name="T31" fmla="*/ 26 h 74"/>
                <a:gd name="T32" fmla="*/ 34 w 67"/>
                <a:gd name="T33" fmla="*/ 26 h 74"/>
                <a:gd name="T34" fmla="*/ 34 w 67"/>
                <a:gd name="T35" fmla="*/ 0 h 74"/>
                <a:gd name="T36" fmla="*/ 46 w 67"/>
                <a:gd name="T37" fmla="*/ 2 h 74"/>
                <a:gd name="T38" fmla="*/ 57 w 67"/>
                <a:gd name="T39" fmla="*/ 11 h 74"/>
                <a:gd name="T40" fmla="*/ 64 w 67"/>
                <a:gd name="T41" fmla="*/ 23 h 74"/>
                <a:gd name="T42" fmla="*/ 67 w 67"/>
                <a:gd name="T43" fmla="*/ 36 h 74"/>
                <a:gd name="T44" fmla="*/ 64 w 67"/>
                <a:gd name="T45" fmla="*/ 51 h 74"/>
                <a:gd name="T46" fmla="*/ 57 w 67"/>
                <a:gd name="T47" fmla="*/ 62 h 74"/>
                <a:gd name="T48" fmla="*/ 46 w 67"/>
                <a:gd name="T49" fmla="*/ 71 h 74"/>
                <a:gd name="T50" fmla="*/ 34 w 67"/>
                <a:gd name="T51" fmla="*/ 74 h 74"/>
                <a:gd name="T52" fmla="*/ 21 w 67"/>
                <a:gd name="T53" fmla="*/ 71 h 74"/>
                <a:gd name="T54" fmla="*/ 10 w 67"/>
                <a:gd name="T55" fmla="*/ 62 h 74"/>
                <a:gd name="T56" fmla="*/ 3 w 67"/>
                <a:gd name="T57" fmla="*/ 51 h 74"/>
                <a:gd name="T58" fmla="*/ 0 w 67"/>
                <a:gd name="T59" fmla="*/ 36 h 74"/>
                <a:gd name="T60" fmla="*/ 3 w 67"/>
                <a:gd name="T61" fmla="*/ 23 h 74"/>
                <a:gd name="T62" fmla="*/ 10 w 67"/>
                <a:gd name="T63" fmla="*/ 11 h 74"/>
                <a:gd name="T64" fmla="*/ 21 w 67"/>
                <a:gd name="T65" fmla="*/ 2 h 74"/>
                <a:gd name="T66" fmla="*/ 34 w 67"/>
                <a:gd name="T6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74">
                  <a:moveTo>
                    <a:pt x="34" y="26"/>
                  </a:moveTo>
                  <a:lnTo>
                    <a:pt x="31" y="26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5" y="36"/>
                  </a:lnTo>
                  <a:lnTo>
                    <a:pt x="27" y="41"/>
                  </a:lnTo>
                  <a:lnTo>
                    <a:pt x="28" y="44"/>
                  </a:lnTo>
                  <a:lnTo>
                    <a:pt x="31" y="47"/>
                  </a:lnTo>
                  <a:lnTo>
                    <a:pt x="34" y="48"/>
                  </a:lnTo>
                  <a:lnTo>
                    <a:pt x="37" y="47"/>
                  </a:lnTo>
                  <a:lnTo>
                    <a:pt x="39" y="44"/>
                  </a:lnTo>
                  <a:lnTo>
                    <a:pt x="40" y="41"/>
                  </a:lnTo>
                  <a:lnTo>
                    <a:pt x="42" y="36"/>
                  </a:lnTo>
                  <a:lnTo>
                    <a:pt x="40" y="32"/>
                  </a:lnTo>
                  <a:lnTo>
                    <a:pt x="39" y="29"/>
                  </a:lnTo>
                  <a:lnTo>
                    <a:pt x="37" y="26"/>
                  </a:lnTo>
                  <a:lnTo>
                    <a:pt x="34" y="26"/>
                  </a:lnTo>
                  <a:close/>
                  <a:moveTo>
                    <a:pt x="34" y="0"/>
                  </a:moveTo>
                  <a:lnTo>
                    <a:pt x="46" y="2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7" y="36"/>
                  </a:lnTo>
                  <a:lnTo>
                    <a:pt x="64" y="51"/>
                  </a:lnTo>
                  <a:lnTo>
                    <a:pt x="57" y="62"/>
                  </a:lnTo>
                  <a:lnTo>
                    <a:pt x="46" y="71"/>
                  </a:lnTo>
                  <a:lnTo>
                    <a:pt x="34" y="74"/>
                  </a:lnTo>
                  <a:lnTo>
                    <a:pt x="21" y="71"/>
                  </a:lnTo>
                  <a:lnTo>
                    <a:pt x="10" y="62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0" y="11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198"/>
            <p:cNvSpPr>
              <a:spLocks noEditPoints="1"/>
            </p:cNvSpPr>
            <p:nvPr/>
          </p:nvSpPr>
          <p:spPr bwMode="auto">
            <a:xfrm>
              <a:off x="9947369" y="2804394"/>
              <a:ext cx="161524" cy="111140"/>
            </a:xfrm>
            <a:custGeom>
              <a:avLst/>
              <a:gdLst>
                <a:gd name="T0" fmla="*/ 55 w 109"/>
                <a:gd name="T1" fmla="*/ 26 h 75"/>
                <a:gd name="T2" fmla="*/ 30 w 109"/>
                <a:gd name="T3" fmla="*/ 30 h 75"/>
                <a:gd name="T4" fmla="*/ 28 w 109"/>
                <a:gd name="T5" fmla="*/ 32 h 75"/>
                <a:gd name="T6" fmla="*/ 27 w 109"/>
                <a:gd name="T7" fmla="*/ 33 h 75"/>
                <a:gd name="T8" fmla="*/ 25 w 109"/>
                <a:gd name="T9" fmla="*/ 36 h 75"/>
                <a:gd name="T10" fmla="*/ 27 w 109"/>
                <a:gd name="T11" fmla="*/ 50 h 75"/>
                <a:gd name="T12" fmla="*/ 82 w 109"/>
                <a:gd name="T13" fmla="*/ 50 h 75"/>
                <a:gd name="T14" fmla="*/ 84 w 109"/>
                <a:gd name="T15" fmla="*/ 36 h 75"/>
                <a:gd name="T16" fmla="*/ 84 w 109"/>
                <a:gd name="T17" fmla="*/ 33 h 75"/>
                <a:gd name="T18" fmla="*/ 82 w 109"/>
                <a:gd name="T19" fmla="*/ 32 h 75"/>
                <a:gd name="T20" fmla="*/ 79 w 109"/>
                <a:gd name="T21" fmla="*/ 30 h 75"/>
                <a:gd name="T22" fmla="*/ 55 w 109"/>
                <a:gd name="T23" fmla="*/ 26 h 75"/>
                <a:gd name="T24" fmla="*/ 43 w 109"/>
                <a:gd name="T25" fmla="*/ 0 h 75"/>
                <a:gd name="T26" fmla="*/ 66 w 109"/>
                <a:gd name="T27" fmla="*/ 0 h 75"/>
                <a:gd name="T28" fmla="*/ 88 w 109"/>
                <a:gd name="T29" fmla="*/ 6 h 75"/>
                <a:gd name="T30" fmla="*/ 100 w 109"/>
                <a:gd name="T31" fmla="*/ 14 h 75"/>
                <a:gd name="T32" fmla="*/ 108 w 109"/>
                <a:gd name="T33" fmla="*/ 24 h 75"/>
                <a:gd name="T34" fmla="*/ 109 w 109"/>
                <a:gd name="T35" fmla="*/ 38 h 75"/>
                <a:gd name="T36" fmla="*/ 108 w 109"/>
                <a:gd name="T37" fmla="*/ 63 h 75"/>
                <a:gd name="T38" fmla="*/ 106 w 109"/>
                <a:gd name="T39" fmla="*/ 68 h 75"/>
                <a:gd name="T40" fmla="*/ 103 w 109"/>
                <a:gd name="T41" fmla="*/ 72 h 75"/>
                <a:gd name="T42" fmla="*/ 99 w 109"/>
                <a:gd name="T43" fmla="*/ 74 h 75"/>
                <a:gd name="T44" fmla="*/ 94 w 109"/>
                <a:gd name="T45" fmla="*/ 75 h 75"/>
                <a:gd name="T46" fmla="*/ 15 w 109"/>
                <a:gd name="T47" fmla="*/ 75 h 75"/>
                <a:gd name="T48" fmla="*/ 10 w 109"/>
                <a:gd name="T49" fmla="*/ 74 h 75"/>
                <a:gd name="T50" fmla="*/ 6 w 109"/>
                <a:gd name="T51" fmla="*/ 72 h 75"/>
                <a:gd name="T52" fmla="*/ 3 w 109"/>
                <a:gd name="T53" fmla="*/ 68 h 75"/>
                <a:gd name="T54" fmla="*/ 1 w 109"/>
                <a:gd name="T55" fmla="*/ 63 h 75"/>
                <a:gd name="T56" fmla="*/ 0 w 109"/>
                <a:gd name="T57" fmla="*/ 38 h 75"/>
                <a:gd name="T58" fmla="*/ 3 w 109"/>
                <a:gd name="T59" fmla="*/ 24 h 75"/>
                <a:gd name="T60" fmla="*/ 10 w 109"/>
                <a:gd name="T61" fmla="*/ 14 h 75"/>
                <a:gd name="T62" fmla="*/ 21 w 109"/>
                <a:gd name="T63" fmla="*/ 6 h 75"/>
                <a:gd name="T64" fmla="*/ 43 w 109"/>
                <a:gd name="T6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75">
                  <a:moveTo>
                    <a:pt x="55" y="26"/>
                  </a:moveTo>
                  <a:lnTo>
                    <a:pt x="30" y="30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5" y="36"/>
                  </a:lnTo>
                  <a:lnTo>
                    <a:pt x="27" y="50"/>
                  </a:lnTo>
                  <a:lnTo>
                    <a:pt x="82" y="50"/>
                  </a:lnTo>
                  <a:lnTo>
                    <a:pt x="84" y="36"/>
                  </a:lnTo>
                  <a:lnTo>
                    <a:pt x="84" y="33"/>
                  </a:lnTo>
                  <a:lnTo>
                    <a:pt x="82" y="32"/>
                  </a:lnTo>
                  <a:lnTo>
                    <a:pt x="79" y="30"/>
                  </a:lnTo>
                  <a:lnTo>
                    <a:pt x="55" y="26"/>
                  </a:lnTo>
                  <a:close/>
                  <a:moveTo>
                    <a:pt x="43" y="0"/>
                  </a:moveTo>
                  <a:lnTo>
                    <a:pt x="66" y="0"/>
                  </a:lnTo>
                  <a:lnTo>
                    <a:pt x="88" y="6"/>
                  </a:lnTo>
                  <a:lnTo>
                    <a:pt x="100" y="14"/>
                  </a:lnTo>
                  <a:lnTo>
                    <a:pt x="108" y="24"/>
                  </a:lnTo>
                  <a:lnTo>
                    <a:pt x="109" y="38"/>
                  </a:lnTo>
                  <a:lnTo>
                    <a:pt x="108" y="63"/>
                  </a:lnTo>
                  <a:lnTo>
                    <a:pt x="106" y="68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4" y="75"/>
                  </a:lnTo>
                  <a:lnTo>
                    <a:pt x="15" y="75"/>
                  </a:lnTo>
                  <a:lnTo>
                    <a:pt x="10" y="74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1" y="63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0" y="14"/>
                  </a:lnTo>
                  <a:lnTo>
                    <a:pt x="21" y="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199"/>
            <p:cNvSpPr>
              <a:spLocks/>
            </p:cNvSpPr>
            <p:nvPr/>
          </p:nvSpPr>
          <p:spPr bwMode="auto">
            <a:xfrm>
              <a:off x="10005161" y="2610269"/>
              <a:ext cx="208944" cy="66684"/>
            </a:xfrm>
            <a:custGeom>
              <a:avLst/>
              <a:gdLst>
                <a:gd name="T0" fmla="*/ 22 w 141"/>
                <a:gd name="T1" fmla="*/ 0 h 45"/>
                <a:gd name="T2" fmla="*/ 118 w 141"/>
                <a:gd name="T3" fmla="*/ 0 h 45"/>
                <a:gd name="T4" fmla="*/ 126 w 141"/>
                <a:gd name="T5" fmla="*/ 2 h 45"/>
                <a:gd name="T6" fmla="*/ 132 w 141"/>
                <a:gd name="T7" fmla="*/ 5 h 45"/>
                <a:gd name="T8" fmla="*/ 136 w 141"/>
                <a:gd name="T9" fmla="*/ 9 h 45"/>
                <a:gd name="T10" fmla="*/ 139 w 141"/>
                <a:gd name="T11" fmla="*/ 15 h 45"/>
                <a:gd name="T12" fmla="*/ 141 w 141"/>
                <a:gd name="T13" fmla="*/ 23 h 45"/>
                <a:gd name="T14" fmla="*/ 139 w 141"/>
                <a:gd name="T15" fmla="*/ 29 h 45"/>
                <a:gd name="T16" fmla="*/ 136 w 141"/>
                <a:gd name="T17" fmla="*/ 36 h 45"/>
                <a:gd name="T18" fmla="*/ 132 w 141"/>
                <a:gd name="T19" fmla="*/ 41 h 45"/>
                <a:gd name="T20" fmla="*/ 126 w 141"/>
                <a:gd name="T21" fmla="*/ 44 h 45"/>
                <a:gd name="T22" fmla="*/ 118 w 141"/>
                <a:gd name="T23" fmla="*/ 45 h 45"/>
                <a:gd name="T24" fmla="*/ 22 w 141"/>
                <a:gd name="T25" fmla="*/ 45 h 45"/>
                <a:gd name="T26" fmla="*/ 15 w 141"/>
                <a:gd name="T27" fmla="*/ 44 h 45"/>
                <a:gd name="T28" fmla="*/ 9 w 141"/>
                <a:gd name="T29" fmla="*/ 41 h 45"/>
                <a:gd name="T30" fmla="*/ 4 w 141"/>
                <a:gd name="T31" fmla="*/ 36 h 45"/>
                <a:gd name="T32" fmla="*/ 1 w 141"/>
                <a:gd name="T33" fmla="*/ 29 h 45"/>
                <a:gd name="T34" fmla="*/ 0 w 141"/>
                <a:gd name="T35" fmla="*/ 23 h 45"/>
                <a:gd name="T36" fmla="*/ 1 w 141"/>
                <a:gd name="T37" fmla="*/ 15 h 45"/>
                <a:gd name="T38" fmla="*/ 4 w 141"/>
                <a:gd name="T39" fmla="*/ 9 h 45"/>
                <a:gd name="T40" fmla="*/ 9 w 141"/>
                <a:gd name="T41" fmla="*/ 5 h 45"/>
                <a:gd name="T42" fmla="*/ 15 w 141"/>
                <a:gd name="T43" fmla="*/ 2 h 45"/>
                <a:gd name="T44" fmla="*/ 22 w 141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45">
                  <a:moveTo>
                    <a:pt x="22" y="0"/>
                  </a:moveTo>
                  <a:lnTo>
                    <a:pt x="118" y="0"/>
                  </a:lnTo>
                  <a:lnTo>
                    <a:pt x="126" y="2"/>
                  </a:lnTo>
                  <a:lnTo>
                    <a:pt x="132" y="5"/>
                  </a:lnTo>
                  <a:lnTo>
                    <a:pt x="136" y="9"/>
                  </a:lnTo>
                  <a:lnTo>
                    <a:pt x="139" y="15"/>
                  </a:lnTo>
                  <a:lnTo>
                    <a:pt x="141" y="23"/>
                  </a:lnTo>
                  <a:lnTo>
                    <a:pt x="139" y="29"/>
                  </a:lnTo>
                  <a:lnTo>
                    <a:pt x="136" y="36"/>
                  </a:lnTo>
                  <a:lnTo>
                    <a:pt x="132" y="41"/>
                  </a:lnTo>
                  <a:lnTo>
                    <a:pt x="126" y="44"/>
                  </a:lnTo>
                  <a:lnTo>
                    <a:pt x="118" y="45"/>
                  </a:lnTo>
                  <a:lnTo>
                    <a:pt x="22" y="45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4" y="9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200"/>
            <p:cNvSpPr>
              <a:spLocks/>
            </p:cNvSpPr>
            <p:nvPr/>
          </p:nvSpPr>
          <p:spPr bwMode="auto">
            <a:xfrm>
              <a:off x="10126674" y="2745120"/>
              <a:ext cx="118549" cy="37047"/>
            </a:xfrm>
            <a:custGeom>
              <a:avLst/>
              <a:gdLst>
                <a:gd name="T0" fmla="*/ 14 w 80"/>
                <a:gd name="T1" fmla="*/ 0 h 25"/>
                <a:gd name="T2" fmla="*/ 66 w 80"/>
                <a:gd name="T3" fmla="*/ 0 h 25"/>
                <a:gd name="T4" fmla="*/ 71 w 80"/>
                <a:gd name="T5" fmla="*/ 1 h 25"/>
                <a:gd name="T6" fmla="*/ 75 w 80"/>
                <a:gd name="T7" fmla="*/ 4 h 25"/>
                <a:gd name="T8" fmla="*/ 78 w 80"/>
                <a:gd name="T9" fmla="*/ 7 h 25"/>
                <a:gd name="T10" fmla="*/ 80 w 80"/>
                <a:gd name="T11" fmla="*/ 13 h 25"/>
                <a:gd name="T12" fmla="*/ 78 w 80"/>
                <a:gd name="T13" fmla="*/ 18 h 25"/>
                <a:gd name="T14" fmla="*/ 75 w 80"/>
                <a:gd name="T15" fmla="*/ 22 h 25"/>
                <a:gd name="T16" fmla="*/ 71 w 80"/>
                <a:gd name="T17" fmla="*/ 25 h 25"/>
                <a:gd name="T18" fmla="*/ 66 w 80"/>
                <a:gd name="T19" fmla="*/ 25 h 25"/>
                <a:gd name="T20" fmla="*/ 14 w 80"/>
                <a:gd name="T21" fmla="*/ 25 h 25"/>
                <a:gd name="T22" fmla="*/ 8 w 80"/>
                <a:gd name="T23" fmla="*/ 25 h 25"/>
                <a:gd name="T24" fmla="*/ 3 w 80"/>
                <a:gd name="T25" fmla="*/ 22 h 25"/>
                <a:gd name="T26" fmla="*/ 2 w 80"/>
                <a:gd name="T27" fmla="*/ 18 h 25"/>
                <a:gd name="T28" fmla="*/ 0 w 80"/>
                <a:gd name="T29" fmla="*/ 13 h 25"/>
                <a:gd name="T30" fmla="*/ 2 w 80"/>
                <a:gd name="T31" fmla="*/ 7 h 25"/>
                <a:gd name="T32" fmla="*/ 3 w 80"/>
                <a:gd name="T33" fmla="*/ 4 h 25"/>
                <a:gd name="T34" fmla="*/ 8 w 80"/>
                <a:gd name="T35" fmla="*/ 1 h 25"/>
                <a:gd name="T36" fmla="*/ 14 w 80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25">
                  <a:moveTo>
                    <a:pt x="14" y="0"/>
                  </a:move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8" y="7"/>
                  </a:lnTo>
                  <a:lnTo>
                    <a:pt x="80" y="13"/>
                  </a:lnTo>
                  <a:lnTo>
                    <a:pt x="78" y="18"/>
                  </a:lnTo>
                  <a:lnTo>
                    <a:pt x="75" y="22"/>
                  </a:lnTo>
                  <a:lnTo>
                    <a:pt x="71" y="25"/>
                  </a:lnTo>
                  <a:lnTo>
                    <a:pt x="66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201"/>
            <p:cNvSpPr>
              <a:spLocks/>
            </p:cNvSpPr>
            <p:nvPr/>
          </p:nvSpPr>
          <p:spPr bwMode="auto">
            <a:xfrm>
              <a:off x="10126674" y="2804394"/>
              <a:ext cx="118549" cy="38529"/>
            </a:xfrm>
            <a:custGeom>
              <a:avLst/>
              <a:gdLst>
                <a:gd name="T0" fmla="*/ 14 w 80"/>
                <a:gd name="T1" fmla="*/ 0 h 26"/>
                <a:gd name="T2" fmla="*/ 66 w 80"/>
                <a:gd name="T3" fmla="*/ 0 h 26"/>
                <a:gd name="T4" fmla="*/ 71 w 80"/>
                <a:gd name="T5" fmla="*/ 2 h 26"/>
                <a:gd name="T6" fmla="*/ 75 w 80"/>
                <a:gd name="T7" fmla="*/ 5 h 26"/>
                <a:gd name="T8" fmla="*/ 78 w 80"/>
                <a:gd name="T9" fmla="*/ 9 h 26"/>
                <a:gd name="T10" fmla="*/ 80 w 80"/>
                <a:gd name="T11" fmla="*/ 14 h 26"/>
                <a:gd name="T12" fmla="*/ 78 w 80"/>
                <a:gd name="T13" fmla="*/ 18 h 26"/>
                <a:gd name="T14" fmla="*/ 75 w 80"/>
                <a:gd name="T15" fmla="*/ 23 h 26"/>
                <a:gd name="T16" fmla="*/ 71 w 80"/>
                <a:gd name="T17" fmla="*/ 26 h 26"/>
                <a:gd name="T18" fmla="*/ 66 w 80"/>
                <a:gd name="T19" fmla="*/ 26 h 26"/>
                <a:gd name="T20" fmla="*/ 14 w 80"/>
                <a:gd name="T21" fmla="*/ 26 h 26"/>
                <a:gd name="T22" fmla="*/ 8 w 80"/>
                <a:gd name="T23" fmla="*/ 26 h 26"/>
                <a:gd name="T24" fmla="*/ 3 w 80"/>
                <a:gd name="T25" fmla="*/ 23 h 26"/>
                <a:gd name="T26" fmla="*/ 2 w 80"/>
                <a:gd name="T27" fmla="*/ 18 h 26"/>
                <a:gd name="T28" fmla="*/ 0 w 80"/>
                <a:gd name="T29" fmla="*/ 14 h 26"/>
                <a:gd name="T30" fmla="*/ 2 w 80"/>
                <a:gd name="T31" fmla="*/ 9 h 26"/>
                <a:gd name="T32" fmla="*/ 3 w 80"/>
                <a:gd name="T33" fmla="*/ 5 h 26"/>
                <a:gd name="T34" fmla="*/ 8 w 80"/>
                <a:gd name="T35" fmla="*/ 2 h 26"/>
                <a:gd name="T36" fmla="*/ 14 w 80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26">
                  <a:moveTo>
                    <a:pt x="14" y="0"/>
                  </a:moveTo>
                  <a:lnTo>
                    <a:pt x="66" y="0"/>
                  </a:lnTo>
                  <a:lnTo>
                    <a:pt x="71" y="2"/>
                  </a:lnTo>
                  <a:lnTo>
                    <a:pt x="75" y="5"/>
                  </a:lnTo>
                  <a:lnTo>
                    <a:pt x="78" y="9"/>
                  </a:lnTo>
                  <a:lnTo>
                    <a:pt x="80" y="14"/>
                  </a:lnTo>
                  <a:lnTo>
                    <a:pt x="78" y="18"/>
                  </a:lnTo>
                  <a:lnTo>
                    <a:pt x="75" y="23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3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202"/>
            <p:cNvSpPr>
              <a:spLocks noEditPoints="1"/>
            </p:cNvSpPr>
            <p:nvPr/>
          </p:nvSpPr>
          <p:spPr bwMode="auto">
            <a:xfrm>
              <a:off x="10180021" y="2835513"/>
              <a:ext cx="235617" cy="235617"/>
            </a:xfrm>
            <a:custGeom>
              <a:avLst/>
              <a:gdLst>
                <a:gd name="T0" fmla="*/ 80 w 159"/>
                <a:gd name="T1" fmla="*/ 14 h 159"/>
                <a:gd name="T2" fmla="*/ 59 w 159"/>
                <a:gd name="T3" fmla="*/ 17 h 159"/>
                <a:gd name="T4" fmla="*/ 41 w 159"/>
                <a:gd name="T5" fmla="*/ 26 h 159"/>
                <a:gd name="T6" fmla="*/ 26 w 159"/>
                <a:gd name="T7" fmla="*/ 41 h 159"/>
                <a:gd name="T8" fmla="*/ 17 w 159"/>
                <a:gd name="T9" fmla="*/ 59 h 159"/>
                <a:gd name="T10" fmla="*/ 14 w 159"/>
                <a:gd name="T11" fmla="*/ 80 h 159"/>
                <a:gd name="T12" fmla="*/ 17 w 159"/>
                <a:gd name="T13" fmla="*/ 101 h 159"/>
                <a:gd name="T14" fmla="*/ 26 w 159"/>
                <a:gd name="T15" fmla="*/ 119 h 159"/>
                <a:gd name="T16" fmla="*/ 41 w 159"/>
                <a:gd name="T17" fmla="*/ 134 h 159"/>
                <a:gd name="T18" fmla="*/ 59 w 159"/>
                <a:gd name="T19" fmla="*/ 143 h 159"/>
                <a:gd name="T20" fmla="*/ 80 w 159"/>
                <a:gd name="T21" fmla="*/ 147 h 159"/>
                <a:gd name="T22" fmla="*/ 101 w 159"/>
                <a:gd name="T23" fmla="*/ 143 h 159"/>
                <a:gd name="T24" fmla="*/ 120 w 159"/>
                <a:gd name="T25" fmla="*/ 134 h 159"/>
                <a:gd name="T26" fmla="*/ 134 w 159"/>
                <a:gd name="T27" fmla="*/ 119 h 159"/>
                <a:gd name="T28" fmla="*/ 143 w 159"/>
                <a:gd name="T29" fmla="*/ 101 h 159"/>
                <a:gd name="T30" fmla="*/ 147 w 159"/>
                <a:gd name="T31" fmla="*/ 80 h 159"/>
                <a:gd name="T32" fmla="*/ 143 w 159"/>
                <a:gd name="T33" fmla="*/ 59 h 159"/>
                <a:gd name="T34" fmla="*/ 134 w 159"/>
                <a:gd name="T35" fmla="*/ 41 h 159"/>
                <a:gd name="T36" fmla="*/ 120 w 159"/>
                <a:gd name="T37" fmla="*/ 26 h 159"/>
                <a:gd name="T38" fmla="*/ 101 w 159"/>
                <a:gd name="T39" fmla="*/ 17 h 159"/>
                <a:gd name="T40" fmla="*/ 80 w 159"/>
                <a:gd name="T41" fmla="*/ 14 h 159"/>
                <a:gd name="T42" fmla="*/ 80 w 159"/>
                <a:gd name="T43" fmla="*/ 0 h 159"/>
                <a:gd name="T44" fmla="*/ 105 w 159"/>
                <a:gd name="T45" fmla="*/ 5 h 159"/>
                <a:gd name="T46" fmla="*/ 128 w 159"/>
                <a:gd name="T47" fmla="*/ 15 h 159"/>
                <a:gd name="T48" fmla="*/ 144 w 159"/>
                <a:gd name="T49" fmla="*/ 33 h 159"/>
                <a:gd name="T50" fmla="*/ 156 w 159"/>
                <a:gd name="T51" fmla="*/ 54 h 159"/>
                <a:gd name="T52" fmla="*/ 159 w 159"/>
                <a:gd name="T53" fmla="*/ 80 h 159"/>
                <a:gd name="T54" fmla="*/ 156 w 159"/>
                <a:gd name="T55" fmla="*/ 105 h 159"/>
                <a:gd name="T56" fmla="*/ 144 w 159"/>
                <a:gd name="T57" fmla="*/ 126 h 159"/>
                <a:gd name="T58" fmla="*/ 128 w 159"/>
                <a:gd name="T59" fmla="*/ 144 h 159"/>
                <a:gd name="T60" fmla="*/ 105 w 159"/>
                <a:gd name="T61" fmla="*/ 155 h 159"/>
                <a:gd name="T62" fmla="*/ 80 w 159"/>
                <a:gd name="T63" fmla="*/ 159 h 159"/>
                <a:gd name="T64" fmla="*/ 56 w 159"/>
                <a:gd name="T65" fmla="*/ 155 h 159"/>
                <a:gd name="T66" fmla="*/ 33 w 159"/>
                <a:gd name="T67" fmla="*/ 144 h 159"/>
                <a:gd name="T68" fmla="*/ 15 w 159"/>
                <a:gd name="T69" fmla="*/ 126 h 159"/>
                <a:gd name="T70" fmla="*/ 5 w 159"/>
                <a:gd name="T71" fmla="*/ 105 h 159"/>
                <a:gd name="T72" fmla="*/ 0 w 159"/>
                <a:gd name="T73" fmla="*/ 80 h 159"/>
                <a:gd name="T74" fmla="*/ 5 w 159"/>
                <a:gd name="T75" fmla="*/ 54 h 159"/>
                <a:gd name="T76" fmla="*/ 15 w 159"/>
                <a:gd name="T77" fmla="*/ 33 h 159"/>
                <a:gd name="T78" fmla="*/ 33 w 159"/>
                <a:gd name="T79" fmla="*/ 15 h 159"/>
                <a:gd name="T80" fmla="*/ 56 w 159"/>
                <a:gd name="T81" fmla="*/ 5 h 159"/>
                <a:gd name="T82" fmla="*/ 80 w 159"/>
                <a:gd name="T8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59">
                  <a:moveTo>
                    <a:pt x="80" y="14"/>
                  </a:moveTo>
                  <a:lnTo>
                    <a:pt x="59" y="17"/>
                  </a:lnTo>
                  <a:lnTo>
                    <a:pt x="41" y="26"/>
                  </a:lnTo>
                  <a:lnTo>
                    <a:pt x="26" y="41"/>
                  </a:lnTo>
                  <a:lnTo>
                    <a:pt x="17" y="59"/>
                  </a:lnTo>
                  <a:lnTo>
                    <a:pt x="14" y="80"/>
                  </a:lnTo>
                  <a:lnTo>
                    <a:pt x="17" y="101"/>
                  </a:lnTo>
                  <a:lnTo>
                    <a:pt x="26" y="119"/>
                  </a:lnTo>
                  <a:lnTo>
                    <a:pt x="41" y="134"/>
                  </a:lnTo>
                  <a:lnTo>
                    <a:pt x="59" y="143"/>
                  </a:lnTo>
                  <a:lnTo>
                    <a:pt x="80" y="147"/>
                  </a:lnTo>
                  <a:lnTo>
                    <a:pt x="101" y="143"/>
                  </a:lnTo>
                  <a:lnTo>
                    <a:pt x="120" y="134"/>
                  </a:lnTo>
                  <a:lnTo>
                    <a:pt x="134" y="119"/>
                  </a:lnTo>
                  <a:lnTo>
                    <a:pt x="143" y="101"/>
                  </a:lnTo>
                  <a:lnTo>
                    <a:pt x="147" y="80"/>
                  </a:lnTo>
                  <a:lnTo>
                    <a:pt x="143" y="59"/>
                  </a:lnTo>
                  <a:lnTo>
                    <a:pt x="134" y="41"/>
                  </a:lnTo>
                  <a:lnTo>
                    <a:pt x="120" y="26"/>
                  </a:lnTo>
                  <a:lnTo>
                    <a:pt x="101" y="17"/>
                  </a:lnTo>
                  <a:lnTo>
                    <a:pt x="80" y="14"/>
                  </a:lnTo>
                  <a:close/>
                  <a:moveTo>
                    <a:pt x="80" y="0"/>
                  </a:moveTo>
                  <a:lnTo>
                    <a:pt x="105" y="5"/>
                  </a:lnTo>
                  <a:lnTo>
                    <a:pt x="128" y="15"/>
                  </a:lnTo>
                  <a:lnTo>
                    <a:pt x="144" y="33"/>
                  </a:lnTo>
                  <a:lnTo>
                    <a:pt x="156" y="54"/>
                  </a:lnTo>
                  <a:lnTo>
                    <a:pt x="159" y="80"/>
                  </a:lnTo>
                  <a:lnTo>
                    <a:pt x="156" y="105"/>
                  </a:lnTo>
                  <a:lnTo>
                    <a:pt x="144" y="126"/>
                  </a:lnTo>
                  <a:lnTo>
                    <a:pt x="128" y="144"/>
                  </a:lnTo>
                  <a:lnTo>
                    <a:pt x="105" y="155"/>
                  </a:lnTo>
                  <a:lnTo>
                    <a:pt x="80" y="159"/>
                  </a:lnTo>
                  <a:lnTo>
                    <a:pt x="56" y="155"/>
                  </a:lnTo>
                  <a:lnTo>
                    <a:pt x="33" y="144"/>
                  </a:lnTo>
                  <a:lnTo>
                    <a:pt x="15" y="126"/>
                  </a:lnTo>
                  <a:lnTo>
                    <a:pt x="5" y="105"/>
                  </a:lnTo>
                  <a:lnTo>
                    <a:pt x="0" y="80"/>
                  </a:lnTo>
                  <a:lnTo>
                    <a:pt x="5" y="54"/>
                  </a:lnTo>
                  <a:lnTo>
                    <a:pt x="15" y="33"/>
                  </a:lnTo>
                  <a:lnTo>
                    <a:pt x="33" y="15"/>
                  </a:lnTo>
                  <a:lnTo>
                    <a:pt x="56" y="5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203"/>
            <p:cNvSpPr>
              <a:spLocks/>
            </p:cNvSpPr>
            <p:nvPr/>
          </p:nvSpPr>
          <p:spPr bwMode="auto">
            <a:xfrm>
              <a:off x="9891058" y="2626570"/>
              <a:ext cx="426777" cy="346757"/>
            </a:xfrm>
            <a:custGeom>
              <a:avLst/>
              <a:gdLst>
                <a:gd name="T0" fmla="*/ 14 w 288"/>
                <a:gd name="T1" fmla="*/ 0 h 234"/>
                <a:gd name="T2" fmla="*/ 276 w 288"/>
                <a:gd name="T3" fmla="*/ 0 h 234"/>
                <a:gd name="T4" fmla="*/ 281 w 288"/>
                <a:gd name="T5" fmla="*/ 0 h 234"/>
                <a:gd name="T6" fmla="*/ 285 w 288"/>
                <a:gd name="T7" fmla="*/ 3 h 234"/>
                <a:gd name="T8" fmla="*/ 288 w 288"/>
                <a:gd name="T9" fmla="*/ 7 h 234"/>
                <a:gd name="T10" fmla="*/ 288 w 288"/>
                <a:gd name="T11" fmla="*/ 12 h 234"/>
                <a:gd name="T12" fmla="*/ 288 w 288"/>
                <a:gd name="T13" fmla="*/ 147 h 234"/>
                <a:gd name="T14" fmla="*/ 263 w 288"/>
                <a:gd name="T15" fmla="*/ 147 h 234"/>
                <a:gd name="T16" fmla="*/ 263 w 288"/>
                <a:gd name="T17" fmla="*/ 25 h 234"/>
                <a:gd name="T18" fmla="*/ 26 w 288"/>
                <a:gd name="T19" fmla="*/ 25 h 234"/>
                <a:gd name="T20" fmla="*/ 26 w 288"/>
                <a:gd name="T21" fmla="*/ 209 h 234"/>
                <a:gd name="T22" fmla="*/ 203 w 288"/>
                <a:gd name="T23" fmla="*/ 209 h 234"/>
                <a:gd name="T24" fmla="*/ 203 w 288"/>
                <a:gd name="T25" fmla="*/ 234 h 234"/>
                <a:gd name="T26" fmla="*/ 14 w 288"/>
                <a:gd name="T27" fmla="*/ 234 h 234"/>
                <a:gd name="T28" fmla="*/ 8 w 288"/>
                <a:gd name="T29" fmla="*/ 233 h 234"/>
                <a:gd name="T30" fmla="*/ 3 w 288"/>
                <a:gd name="T31" fmla="*/ 231 h 234"/>
                <a:gd name="T32" fmla="*/ 2 w 288"/>
                <a:gd name="T33" fmla="*/ 227 h 234"/>
                <a:gd name="T34" fmla="*/ 0 w 288"/>
                <a:gd name="T35" fmla="*/ 222 h 234"/>
                <a:gd name="T36" fmla="*/ 0 w 288"/>
                <a:gd name="T37" fmla="*/ 12 h 234"/>
                <a:gd name="T38" fmla="*/ 2 w 288"/>
                <a:gd name="T39" fmla="*/ 7 h 234"/>
                <a:gd name="T40" fmla="*/ 3 w 288"/>
                <a:gd name="T41" fmla="*/ 3 h 234"/>
                <a:gd name="T42" fmla="*/ 8 w 288"/>
                <a:gd name="T43" fmla="*/ 0 h 234"/>
                <a:gd name="T44" fmla="*/ 14 w 288"/>
                <a:gd name="T4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34">
                  <a:moveTo>
                    <a:pt x="14" y="0"/>
                  </a:moveTo>
                  <a:lnTo>
                    <a:pt x="276" y="0"/>
                  </a:lnTo>
                  <a:lnTo>
                    <a:pt x="281" y="0"/>
                  </a:lnTo>
                  <a:lnTo>
                    <a:pt x="285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147"/>
                  </a:lnTo>
                  <a:lnTo>
                    <a:pt x="263" y="147"/>
                  </a:lnTo>
                  <a:lnTo>
                    <a:pt x="263" y="25"/>
                  </a:lnTo>
                  <a:lnTo>
                    <a:pt x="26" y="25"/>
                  </a:lnTo>
                  <a:lnTo>
                    <a:pt x="26" y="209"/>
                  </a:lnTo>
                  <a:lnTo>
                    <a:pt x="203" y="209"/>
                  </a:lnTo>
                  <a:lnTo>
                    <a:pt x="203" y="234"/>
                  </a:lnTo>
                  <a:lnTo>
                    <a:pt x="14" y="234"/>
                  </a:lnTo>
                  <a:lnTo>
                    <a:pt x="8" y="233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204"/>
            <p:cNvSpPr>
              <a:spLocks/>
            </p:cNvSpPr>
            <p:nvPr/>
          </p:nvSpPr>
          <p:spPr bwMode="auto">
            <a:xfrm>
              <a:off x="10280788" y="2882933"/>
              <a:ext cx="37047" cy="142259"/>
            </a:xfrm>
            <a:custGeom>
              <a:avLst/>
              <a:gdLst>
                <a:gd name="T0" fmla="*/ 12 w 25"/>
                <a:gd name="T1" fmla="*/ 0 h 96"/>
                <a:gd name="T2" fmla="*/ 18 w 25"/>
                <a:gd name="T3" fmla="*/ 1 h 96"/>
                <a:gd name="T4" fmla="*/ 21 w 25"/>
                <a:gd name="T5" fmla="*/ 3 h 96"/>
                <a:gd name="T6" fmla="*/ 24 w 25"/>
                <a:gd name="T7" fmla="*/ 7 h 96"/>
                <a:gd name="T8" fmla="*/ 25 w 25"/>
                <a:gd name="T9" fmla="*/ 13 h 96"/>
                <a:gd name="T10" fmla="*/ 25 w 25"/>
                <a:gd name="T11" fmla="*/ 84 h 96"/>
                <a:gd name="T12" fmla="*/ 24 w 25"/>
                <a:gd name="T13" fmla="*/ 88 h 96"/>
                <a:gd name="T14" fmla="*/ 21 w 25"/>
                <a:gd name="T15" fmla="*/ 93 h 96"/>
                <a:gd name="T16" fmla="*/ 18 w 25"/>
                <a:gd name="T17" fmla="*/ 96 h 96"/>
                <a:gd name="T18" fmla="*/ 12 w 25"/>
                <a:gd name="T19" fmla="*/ 96 h 96"/>
                <a:gd name="T20" fmla="*/ 7 w 25"/>
                <a:gd name="T21" fmla="*/ 96 h 96"/>
                <a:gd name="T22" fmla="*/ 3 w 25"/>
                <a:gd name="T23" fmla="*/ 93 h 96"/>
                <a:gd name="T24" fmla="*/ 0 w 25"/>
                <a:gd name="T25" fmla="*/ 88 h 96"/>
                <a:gd name="T26" fmla="*/ 0 w 25"/>
                <a:gd name="T27" fmla="*/ 84 h 96"/>
                <a:gd name="T28" fmla="*/ 0 w 25"/>
                <a:gd name="T29" fmla="*/ 13 h 96"/>
                <a:gd name="T30" fmla="*/ 0 w 25"/>
                <a:gd name="T31" fmla="*/ 7 h 96"/>
                <a:gd name="T32" fmla="*/ 3 w 25"/>
                <a:gd name="T33" fmla="*/ 3 h 96"/>
                <a:gd name="T34" fmla="*/ 7 w 25"/>
                <a:gd name="T35" fmla="*/ 1 h 96"/>
                <a:gd name="T36" fmla="*/ 12 w 25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96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84"/>
                  </a:lnTo>
                  <a:lnTo>
                    <a:pt x="24" y="88"/>
                  </a:lnTo>
                  <a:lnTo>
                    <a:pt x="21" y="93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3" y="93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7205"/>
            <p:cNvSpPr>
              <a:spLocks/>
            </p:cNvSpPr>
            <p:nvPr/>
          </p:nvSpPr>
          <p:spPr bwMode="auto">
            <a:xfrm>
              <a:off x="10227441" y="2936280"/>
              <a:ext cx="142259" cy="37047"/>
            </a:xfrm>
            <a:custGeom>
              <a:avLst/>
              <a:gdLst>
                <a:gd name="T0" fmla="*/ 13 w 96"/>
                <a:gd name="T1" fmla="*/ 0 h 25"/>
                <a:gd name="T2" fmla="*/ 84 w 96"/>
                <a:gd name="T3" fmla="*/ 0 h 25"/>
                <a:gd name="T4" fmla="*/ 88 w 96"/>
                <a:gd name="T5" fmla="*/ 0 h 25"/>
                <a:gd name="T6" fmla="*/ 93 w 96"/>
                <a:gd name="T7" fmla="*/ 3 h 25"/>
                <a:gd name="T8" fmla="*/ 96 w 96"/>
                <a:gd name="T9" fmla="*/ 7 h 25"/>
                <a:gd name="T10" fmla="*/ 96 w 96"/>
                <a:gd name="T11" fmla="*/ 12 h 25"/>
                <a:gd name="T12" fmla="*/ 96 w 96"/>
                <a:gd name="T13" fmla="*/ 16 h 25"/>
                <a:gd name="T14" fmla="*/ 93 w 96"/>
                <a:gd name="T15" fmla="*/ 21 h 25"/>
                <a:gd name="T16" fmla="*/ 88 w 96"/>
                <a:gd name="T17" fmla="*/ 24 h 25"/>
                <a:gd name="T18" fmla="*/ 84 w 96"/>
                <a:gd name="T19" fmla="*/ 25 h 25"/>
                <a:gd name="T20" fmla="*/ 13 w 96"/>
                <a:gd name="T21" fmla="*/ 25 h 25"/>
                <a:gd name="T22" fmla="*/ 7 w 96"/>
                <a:gd name="T23" fmla="*/ 24 h 25"/>
                <a:gd name="T24" fmla="*/ 4 w 96"/>
                <a:gd name="T25" fmla="*/ 21 h 25"/>
                <a:gd name="T26" fmla="*/ 1 w 96"/>
                <a:gd name="T27" fmla="*/ 16 h 25"/>
                <a:gd name="T28" fmla="*/ 0 w 96"/>
                <a:gd name="T29" fmla="*/ 12 h 25"/>
                <a:gd name="T30" fmla="*/ 1 w 96"/>
                <a:gd name="T31" fmla="*/ 7 h 25"/>
                <a:gd name="T32" fmla="*/ 4 w 96"/>
                <a:gd name="T33" fmla="*/ 3 h 25"/>
                <a:gd name="T34" fmla="*/ 7 w 96"/>
                <a:gd name="T35" fmla="*/ 0 h 25"/>
                <a:gd name="T36" fmla="*/ 13 w 9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5">
                  <a:moveTo>
                    <a:pt x="13" y="0"/>
                  </a:moveTo>
                  <a:lnTo>
                    <a:pt x="84" y="0"/>
                  </a:lnTo>
                  <a:lnTo>
                    <a:pt x="88" y="0"/>
                  </a:lnTo>
                  <a:lnTo>
                    <a:pt x="93" y="3"/>
                  </a:lnTo>
                  <a:lnTo>
                    <a:pt x="96" y="7"/>
                  </a:lnTo>
                  <a:lnTo>
                    <a:pt x="96" y="12"/>
                  </a:lnTo>
                  <a:lnTo>
                    <a:pt x="96" y="16"/>
                  </a:lnTo>
                  <a:lnTo>
                    <a:pt x="93" y="21"/>
                  </a:lnTo>
                  <a:lnTo>
                    <a:pt x="88" y="24"/>
                  </a:lnTo>
                  <a:lnTo>
                    <a:pt x="84" y="25"/>
                  </a:lnTo>
                  <a:lnTo>
                    <a:pt x="13" y="25"/>
                  </a:lnTo>
                  <a:lnTo>
                    <a:pt x="7" y="24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2" name="Conector reto 41"/>
          <p:cNvCxnSpPr/>
          <p:nvPr/>
        </p:nvCxnSpPr>
        <p:spPr>
          <a:xfrm>
            <a:off x="2738695" y="4936204"/>
            <a:ext cx="1373315" cy="0"/>
          </a:xfrm>
          <a:prstGeom prst="line">
            <a:avLst/>
          </a:prstGeom>
          <a:ln w="19050" cap="rnd">
            <a:solidFill>
              <a:srgbClr val="FFB1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652891" y="508000"/>
            <a:ext cx="4760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Estrutura Organizacional</a:t>
            </a:r>
            <a:endParaRPr kumimoji="0" lang="pt-BR" sz="3600" b="1" i="0" u="none" strike="noStrike" kern="0" cap="none" spc="60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Subtítulo 5"/>
          <p:cNvSpPr txBox="1">
            <a:spLocks/>
          </p:cNvSpPr>
          <p:nvPr/>
        </p:nvSpPr>
        <p:spPr bwMode="auto">
          <a:xfrm>
            <a:off x="7984582" y="5659258"/>
            <a:ext cx="348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FCC80B"/>
              </a:buClr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515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Santa Emília Automóveis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515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67868" y="4596989"/>
            <a:ext cx="5029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“Quanto mais antiga a organização, mais formalizado é seu comportamento”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36880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Empresa teve seu início no setor de serragens, peças e aço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Necessidade de automóveis em Ribeirão Preto</a:t>
            </a: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Santa Emília tornou-se altamente experiente no setor de automóveis e com </a:t>
            </a:r>
            <a:r>
              <a:rPr lang="pt-BR" sz="2000" dirty="0">
                <a:latin typeface="Century Gothic" panose="020B0502020202020204" pitchFamily="34" charset="0"/>
              </a:rPr>
              <a:t>um comportamento </a:t>
            </a:r>
            <a:r>
              <a:rPr lang="pt-BR" sz="2000" dirty="0" smtClean="0">
                <a:latin typeface="Century Gothic" panose="020B0502020202020204" pitchFamily="34" charset="0"/>
              </a:rPr>
              <a:t>formalizado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2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67868" y="4596989"/>
            <a:ext cx="4311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“A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estrutura reflete a época da origem do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setor”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4238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Estrutura </a:t>
            </a:r>
            <a:r>
              <a:rPr lang="pt-BR" sz="2000" dirty="0">
                <a:latin typeface="Century Gothic" panose="020B0502020202020204" pitchFamily="34" charset="0"/>
              </a:rPr>
              <a:t>de </a:t>
            </a:r>
            <a:r>
              <a:rPr lang="pt-BR" sz="2000" dirty="0" smtClean="0">
                <a:latin typeface="Century Gothic" panose="020B0502020202020204" pitchFamily="34" charset="0"/>
              </a:rPr>
              <a:t>concessionária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Segue a padronização das montadoras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Não é possível padronizar habilidade dos vendedores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err="1" smtClean="0">
                <a:latin typeface="Century Gothic" panose="020B0502020202020204" pitchFamily="34" charset="0"/>
              </a:rPr>
              <a:t>Divisionalização</a:t>
            </a:r>
            <a:r>
              <a:rPr lang="pt-BR" sz="2000" dirty="0" smtClean="0">
                <a:latin typeface="Century Gothic" panose="020B0502020202020204" pitchFamily="34" charset="0"/>
              </a:rPr>
              <a:t> da empresa e mecanização da </a:t>
            </a:r>
            <a:r>
              <a:rPr lang="pt-BR" sz="2000" dirty="0" smtClean="0">
                <a:latin typeface="Century Gothic" panose="020B0502020202020204" pitchFamily="34" charset="0"/>
              </a:rPr>
              <a:t>unidade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3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093372" y="4322701"/>
            <a:ext cx="5879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“Quanto maior a organização, mais elaborada é sua estrutura – isto é, quanto mais especializadas suas tarefas, mais diferenciadas suas unidades e mais desenvolvido seu componente  administrativo”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41770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Estrutura altamente elaborada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Possui cinco divisões</a:t>
            </a:r>
            <a:r>
              <a:rPr lang="pt-BR" sz="2000" dirty="0">
                <a:latin typeface="Century Gothic" panose="020B0502020202020204" pitchFamily="34" charset="0"/>
              </a:rPr>
              <a:t> </a:t>
            </a:r>
            <a:r>
              <a:rPr lang="pt-BR" sz="2000" dirty="0" smtClean="0">
                <a:latin typeface="Century Gothic" panose="020B0502020202020204" pitchFamily="34" charset="0"/>
              </a:rPr>
              <a:t>e nove lojas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Quanto mais diversificação, maior necessidade de administração </a:t>
            </a: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É necessário que a Santa Emília tenha um componente administrativo muito desenvolvido para gerenciar cada extensão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4068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4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910743" y="4455337"/>
            <a:ext cx="400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“Quanto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maior a organização, maior o tamanho médio de suas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unidades”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3421" y="1899329"/>
            <a:ext cx="45480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 empresa cresce e sente necessidade de ampliar seu </a:t>
            </a:r>
            <a:r>
              <a:rPr lang="pt-BR" sz="2000" dirty="0" smtClean="0">
                <a:latin typeface="Century Gothic" panose="020B0502020202020204" pitchFamily="34" charset="0"/>
              </a:rPr>
              <a:t>portfólio</a:t>
            </a: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Compra de mais unidades e comercialização de outras marcas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Potencializar as vendas de cada </a:t>
            </a:r>
            <a:r>
              <a:rPr lang="pt-BR" sz="2000" dirty="0" smtClean="0">
                <a:latin typeface="Century Gothic" panose="020B0502020202020204" pitchFamily="34" charset="0"/>
              </a:rPr>
              <a:t>divisão 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Toyota : 2 lojas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err="1" smtClean="0">
                <a:latin typeface="Century Gothic" panose="020B0502020202020204" pitchFamily="34" charset="0"/>
              </a:rPr>
              <a:t>Volkswagem</a:t>
            </a:r>
            <a:r>
              <a:rPr lang="pt-BR" sz="2000" dirty="0" smtClean="0">
                <a:latin typeface="Century Gothic" panose="020B0502020202020204" pitchFamily="34" charset="0"/>
              </a:rPr>
              <a:t> : 4 lojas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Renault : 3 lojas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5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910743" y="4455337"/>
            <a:ext cx="400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“Quanto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maior a organização, mais formalizado será seu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comportamento”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38849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Comportamentos repetitivos são </a:t>
            </a:r>
            <a:r>
              <a:rPr lang="pt-BR" sz="2000" dirty="0" smtClean="0">
                <a:latin typeface="Century Gothic" panose="020B0502020202020204" pitchFamily="34" charset="0"/>
              </a:rPr>
              <a:t>formalizados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 </a:t>
            </a:r>
            <a:r>
              <a:rPr lang="pt-BR" sz="2000" dirty="0">
                <a:latin typeface="Century Gothic" panose="020B0502020202020204" pitchFamily="34" charset="0"/>
              </a:rPr>
              <a:t>Santa Emília segue o padrão das montadoras de </a:t>
            </a:r>
            <a:r>
              <a:rPr lang="pt-BR" sz="2000" dirty="0" smtClean="0">
                <a:latin typeface="Century Gothic" panose="020B0502020202020204" pitchFamily="34" charset="0"/>
              </a:rPr>
              <a:t>automóvel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Para lidar com as montadoras e com as 9 lojas é preciso formalização 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6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30855" y="4365647"/>
            <a:ext cx="4004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“Quanto mais regular o sistema técnico, mais formalizado o trabalho operacional e mais burocrática a estrutura do núcleo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operacional”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3997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Operacional dividido em vendedores e técnicos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Maior burocracia e formalização do trabalho dos técnicos </a:t>
            </a:r>
            <a:r>
              <a:rPr lang="pt-BR" sz="2000" dirty="0" smtClean="0">
                <a:latin typeface="Century Gothic" panose="020B0502020202020204" pitchFamily="34" charset="0"/>
              </a:rPr>
              <a:t>(rotineiro</a:t>
            </a:r>
            <a:r>
              <a:rPr lang="pt-BR" sz="2000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Century Gothic" panose="020B0502020202020204" pitchFamily="34" charset="0"/>
              </a:rPr>
              <a:t>V</a:t>
            </a:r>
            <a:r>
              <a:rPr lang="pt-BR" sz="2000" dirty="0" smtClean="0">
                <a:latin typeface="Century Gothic" panose="020B0502020202020204" pitchFamily="34" charset="0"/>
              </a:rPr>
              <a:t>endedores  </a:t>
            </a:r>
            <a:r>
              <a:rPr lang="pt-BR" sz="2000" dirty="0">
                <a:latin typeface="Century Gothic" panose="020B0502020202020204" pitchFamily="34" charset="0"/>
              </a:rPr>
              <a:t>passam por treinamentos </a:t>
            </a:r>
            <a:r>
              <a:rPr lang="pt-BR" sz="2000" dirty="0" smtClean="0">
                <a:latin typeface="Century Gothic" panose="020B0502020202020204" pitchFamily="34" charset="0"/>
              </a:rPr>
              <a:t>mas a venda nunca é </a:t>
            </a:r>
            <a:r>
              <a:rPr lang="pt-BR" sz="2000" dirty="0" smtClean="0">
                <a:latin typeface="Century Gothic" panose="020B0502020202020204" pitchFamily="34" charset="0"/>
              </a:rPr>
              <a:t>igual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4794673" y="2592971"/>
            <a:ext cx="7255125" cy="412886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53640" y="3037729"/>
            <a:ext cx="257883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lang="pt-BR" sz="3200" b="1" kern="0" spc="-150" noProof="0" dirty="0" smtClean="0">
                <a:solidFill>
                  <a:srgbClr val="FFB100"/>
                </a:solidFill>
                <a:latin typeface="Century Gothic" panose="020B0502020202020204" pitchFamily="34" charset="0"/>
              </a:rPr>
              <a:t> 7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581378" y="3722254"/>
            <a:ext cx="5698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Quanto mais sofisticado (difícil de entender) o sistema técnico, mais elaborada a </a:t>
            </a:r>
            <a:r>
              <a:rPr lang="pt-B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estrutura não </a:t>
            </a:r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operacional – especificamente, quanto mais ampla e mais profissional a assessoria de apoio, maior a descentralização  seletiva (dessa assessoria) e maior o uso dos instrumentos de religação (para coordenar o trabalho dessa assessoria).”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38282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Na </a:t>
            </a:r>
            <a:r>
              <a:rPr lang="pt-BR" sz="2000" dirty="0">
                <a:latin typeface="Century Gothic" panose="020B0502020202020204" pitchFamily="34" charset="0"/>
              </a:rPr>
              <a:t>Santa </a:t>
            </a:r>
            <a:r>
              <a:rPr lang="pt-BR" sz="2000" dirty="0" smtClean="0">
                <a:latin typeface="Century Gothic" panose="020B0502020202020204" pitchFamily="34" charset="0"/>
              </a:rPr>
              <a:t>Emília o trabalho dos técnicos  não é complexo.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Os vendedores recebem treinamento mas possuem liberdade para agir na hora da venda.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Conclusão: não há necessidade de instrumentos de religação.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8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30855" y="4365647"/>
            <a:ext cx="4004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 automação do núcleo operacional transforma uma estrutura administrativa burocrática em uma estrutura orgânica”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39971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Century Gothic" panose="020B0502020202020204" pitchFamily="34" charset="0"/>
              </a:rPr>
              <a:t>N</a:t>
            </a:r>
            <a:r>
              <a:rPr lang="pt-BR" sz="2000" dirty="0" smtClean="0">
                <a:latin typeface="Century Gothic" panose="020B0502020202020204" pitchFamily="34" charset="0"/>
              </a:rPr>
              <a:t>ão enxergamos muitos fatos orgânicos </a:t>
            </a:r>
            <a:r>
              <a:rPr lang="pt-BR" sz="2000" dirty="0">
                <a:latin typeface="Century Gothic" panose="020B0502020202020204" pitchFamily="34" charset="0"/>
              </a:rPr>
              <a:t>na estrutura </a:t>
            </a:r>
            <a:r>
              <a:rPr lang="pt-BR" sz="2000" dirty="0" smtClean="0">
                <a:latin typeface="Century Gothic" panose="020B0502020202020204" pitchFamily="34" charset="0"/>
              </a:rPr>
              <a:t>Santa Emília. </a:t>
            </a: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É preciso seguir padrões das montadoras.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Trabalho dos técnicos é rotineiro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Vendedores possuem treinamento mas possuem liberdade para vender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Resquícios de estrutura orgânica nos vendedores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18295" y="3685259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9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30855" y="4835492"/>
            <a:ext cx="4004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“Quanto mais dinâmico o ambiente, mais orgânica a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estrutura”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4421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Estrutura </a:t>
            </a:r>
            <a:r>
              <a:rPr lang="pt-BR" sz="2000" dirty="0" err="1" smtClean="0">
                <a:latin typeface="Century Gothic" panose="020B0502020202020204" pitchFamily="34" charset="0"/>
              </a:rPr>
              <a:t>divisionalizada</a:t>
            </a:r>
            <a:r>
              <a:rPr lang="pt-BR" sz="2000" dirty="0" smtClean="0">
                <a:latin typeface="Century Gothic" panose="020B0502020202020204" pitchFamily="34" charset="0"/>
              </a:rPr>
              <a:t> está em um ambiente equilibrado (não muito dinâmico e nem muito complexo)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 estrutura não tende a ser orgânica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Segue padrões das montadoras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Unidades seguem estrutura de burocracia mecanizada.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10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30855" y="4702598"/>
            <a:ext cx="400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“Quanto mais complexo o ambiente, mais descentralizada a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estrutura”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4909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Estrutura </a:t>
            </a:r>
            <a:r>
              <a:rPr lang="pt-BR" sz="2000" dirty="0" err="1" smtClean="0">
                <a:latin typeface="Century Gothic" panose="020B0502020202020204" pitchFamily="34" charset="0"/>
              </a:rPr>
              <a:t>divisionalizada</a:t>
            </a:r>
            <a:r>
              <a:rPr lang="pt-BR" sz="2000" dirty="0" smtClean="0">
                <a:latin typeface="Century Gothic" panose="020B0502020202020204" pitchFamily="34" charset="0"/>
              </a:rPr>
              <a:t> é descentralizada como um todo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Unidades seguem o padrão da Burocracia Mecanizada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Complexidade devido a concorrência e a crise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Decisões concentradas nos diretores das unidades e no </a:t>
            </a:r>
            <a:r>
              <a:rPr lang="pt-BR" sz="2000" dirty="0" smtClean="0">
                <a:latin typeface="Century Gothic" panose="020B0502020202020204" pitchFamily="34" charset="0"/>
              </a:rPr>
              <a:t>presidente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Padrões das </a:t>
            </a:r>
            <a:r>
              <a:rPr lang="pt-BR" sz="2000" dirty="0" smtClean="0">
                <a:latin typeface="Century Gothic" panose="020B0502020202020204" pitchFamily="34" charset="0"/>
              </a:rPr>
              <a:t>montadoras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" y="5915"/>
            <a:ext cx="12188976" cy="6858014"/>
          </a:xfrm>
          <a:prstGeom prst="rect">
            <a:avLst/>
          </a:prstGeom>
        </p:spPr>
      </p:pic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642723" y="1400259"/>
            <a:ext cx="8903282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544547" y="1459577"/>
            <a:ext cx="546816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Descrição da Empresa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642723" y="2231597"/>
            <a:ext cx="8903282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00563" y="2290143"/>
            <a:ext cx="622959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Estrutura Organizacional 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642723" y="3062935"/>
            <a:ext cx="8903282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544547" y="3121954"/>
            <a:ext cx="558838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Histórico de Mudanças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649622" y="3894273"/>
            <a:ext cx="8903282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551446" y="3952819"/>
            <a:ext cx="547534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Forma </a:t>
            </a:r>
            <a:r>
              <a:rPr lang="pt-BR" altLang="pt-BR" sz="3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Divisionalizada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642723" y="4725611"/>
            <a:ext cx="8903282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42723" y="5556949"/>
            <a:ext cx="8903282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latin typeface="Trebuchet MS" panose="020B0603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0" y="1038623"/>
            <a:ext cx="4814888" cy="58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590938" y="4803668"/>
            <a:ext cx="537538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5. Análise das Hipóteses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551446" y="5617911"/>
            <a:ext cx="647504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6. Análise Crítica da Empresa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8" grpId="0" animBg="1"/>
      <p:bldP spid="32" grpId="0" animBg="1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11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309715" y="4360118"/>
            <a:ext cx="5447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“Quanto mais diversificados os mercados da organização, maior a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propensão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ela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dividir-se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 unidades baseadas no mercado (dada a economia de escala favorável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6" y="2160873"/>
            <a:ext cx="42808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Diversificação leva a </a:t>
            </a:r>
            <a:r>
              <a:rPr lang="pt-BR" sz="2000" dirty="0" err="1" smtClean="0">
                <a:latin typeface="Century Gothic" panose="020B0502020202020204" pitchFamily="34" charset="0"/>
              </a:rPr>
              <a:t>divisionalização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Cada </a:t>
            </a:r>
            <a:r>
              <a:rPr lang="pt-BR" sz="2000" dirty="0">
                <a:latin typeface="Century Gothic" panose="020B0502020202020204" pitchFamily="34" charset="0"/>
              </a:rPr>
              <a:t>marca </a:t>
            </a:r>
            <a:r>
              <a:rPr lang="pt-BR" sz="2000" dirty="0" smtClean="0">
                <a:latin typeface="Century Gothic" panose="020B0502020202020204" pitchFamily="34" charset="0"/>
              </a:rPr>
              <a:t>comercializada representa uma nova unidade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Empresa já trabalhou com Fiat e Hyundai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Atualmente está com Renault, Volkswagen e Toyota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Cada marca possui um estilo e um mercado </a:t>
            </a:r>
            <a:r>
              <a:rPr lang="pt-BR" sz="2000" dirty="0" smtClean="0">
                <a:latin typeface="Century Gothic" panose="020B0502020202020204" pitchFamily="34" charset="0"/>
              </a:rPr>
              <a:t>diferente</a:t>
            </a:r>
            <a:endParaRPr lang="pt-BR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12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22868" y="4452132"/>
            <a:ext cx="4620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“A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hostilidade extrema em seu ambiente leva qualquer organização a centralizar temporariamente sua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estrutura”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4909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Supervisão e centralização são os melhores mecanismos em épocas de </a:t>
            </a:r>
            <a:r>
              <a:rPr lang="pt-BR" sz="2000" dirty="0" smtClean="0">
                <a:latin typeface="Century Gothic" panose="020B0502020202020204" pitchFamily="34" charset="0"/>
              </a:rPr>
              <a:t>crise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Presidente da Santa Emília solicitou corte de custos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Unidades já são centralizadas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13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22868" y="4281092"/>
            <a:ext cx="4620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“As disparidades no ambiente encorajam a organização a descentralizar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seletivamente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 constelações de trabalho diferenciadas”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5129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Em </a:t>
            </a:r>
            <a:r>
              <a:rPr lang="pt-BR" sz="2000" dirty="0">
                <a:latin typeface="Century Gothic" panose="020B0502020202020204" pitchFamily="34" charset="0"/>
              </a:rPr>
              <a:t>cenários instáveis a empresa segue o que as montadoras e o presidente da empresa </a:t>
            </a:r>
            <a:r>
              <a:rPr lang="pt-BR" sz="2000" dirty="0" smtClean="0">
                <a:latin typeface="Century Gothic" panose="020B0502020202020204" pitchFamily="34" charset="0"/>
              </a:rPr>
              <a:t>decidem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Não há descentralização para tomada de decisão </a:t>
            </a:r>
            <a:r>
              <a:rPr lang="pt-BR" sz="2000" dirty="0">
                <a:latin typeface="Century Gothic" panose="020B0502020202020204" pitchFamily="34" charset="0"/>
              </a:rPr>
              <a:t/>
            </a:r>
            <a:br>
              <a:rPr lang="pt-BR" sz="2000" dirty="0">
                <a:latin typeface="Century Gothic" panose="020B0502020202020204" pitchFamily="34" charset="0"/>
              </a:rPr>
            </a:b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14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55864" y="4428510"/>
            <a:ext cx="3954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“Quanto maior o controle externo da organização, mais centralizada e formalizada sua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cultura”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51295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Centralização </a:t>
            </a:r>
            <a:r>
              <a:rPr lang="pt-BR" sz="2000" dirty="0">
                <a:latin typeface="Century Gothic" panose="020B0502020202020204" pitchFamily="34" charset="0"/>
              </a:rPr>
              <a:t>e formalização da estrutura acontece devido as regras que devem seguir das </a:t>
            </a:r>
            <a:r>
              <a:rPr lang="pt-BR" sz="2000" dirty="0" smtClean="0">
                <a:latin typeface="Century Gothic" panose="020B0502020202020204" pitchFamily="34" charset="0"/>
              </a:rPr>
              <a:t>montadoras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 Santa Emília trabalha com o nome das marcas e por isso precisa formalizar para que nada seja comprometido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O trabalho de todas as Lojas precisam ser iguais por isso há elevada formalização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15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898961" y="4360118"/>
            <a:ext cx="4310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“As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necessidades de poder dos membros da organização tendem a gerar estruturas excessivamente </a:t>
            </a:r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centralizadas”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51295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Não </a:t>
            </a:r>
            <a:r>
              <a:rPr lang="pt-BR" sz="2000" dirty="0">
                <a:latin typeface="Century Gothic" panose="020B0502020202020204" pitchFamily="34" charset="0"/>
              </a:rPr>
              <a:t>encontramos necessidade de poder nos membros a ponto de causar problemas na </a:t>
            </a:r>
            <a:r>
              <a:rPr lang="pt-BR" sz="2000" dirty="0" smtClean="0">
                <a:latin typeface="Century Gothic" panose="020B0502020202020204" pitchFamily="34" charset="0"/>
              </a:rPr>
              <a:t>organização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Elevado teor de poder nas mãos do presidente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Diretores das divisões querem potencializar o lucro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58788" y="589915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5876143" y="3264534"/>
            <a:ext cx="6314332" cy="359346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85091" y="770739"/>
            <a:ext cx="9070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ANÁLISE DAS </a:t>
            </a:r>
            <a:r>
              <a:rPr lang="pt-BR" sz="4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HIPÓTESES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72843" y="3696317"/>
            <a:ext cx="23692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Hipótese</a:t>
            </a:r>
            <a:r>
              <a:rPr kumimoji="0" lang="pt-BR" sz="3200" b="1" i="0" u="none" strike="noStrike" kern="0" cap="none" spc="-150" normalizeH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 16</a:t>
            </a:r>
            <a:endParaRPr kumimoji="0" lang="pt-BR" sz="4400" b="1" i="0" u="none" strike="noStrike" kern="0" cap="none" spc="-15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059694" y="4484722"/>
            <a:ext cx="3947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 moda favorece a estrutura do dia (e a cultura), às vezes, mesmo quando inapropriada”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6447" y="2160873"/>
            <a:ext cx="5129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 estrutura não está presa à moda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Desde o início as mudanças na estrutura acontecem por motivos de necessidade e adaptação para melhor funcionamento da </a:t>
            </a:r>
            <a:r>
              <a:rPr lang="pt-BR" sz="2000" dirty="0" smtClean="0">
                <a:latin typeface="Century Gothic" panose="020B0502020202020204" pitchFamily="34" charset="0"/>
              </a:rPr>
              <a:t>organização</a:t>
            </a:r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err="1" smtClean="0">
                <a:latin typeface="Century Gothic" panose="020B0502020202020204" pitchFamily="34" charset="0"/>
              </a:rPr>
              <a:t>Divisionalização</a:t>
            </a:r>
            <a:r>
              <a:rPr lang="pt-BR" sz="2000" dirty="0" smtClean="0">
                <a:latin typeface="Century Gothic" panose="020B0502020202020204" pitchFamily="34" charset="0"/>
              </a:rPr>
              <a:t> ocorre devido a ampla diversidade de </a:t>
            </a:r>
            <a:r>
              <a:rPr lang="pt-BR" sz="2000" dirty="0" smtClean="0">
                <a:latin typeface="Century Gothic" panose="020B0502020202020204" pitchFamily="34" charset="0"/>
              </a:rPr>
              <a:t>produtos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8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" y="1736"/>
            <a:ext cx="12188976" cy="6858014"/>
          </a:xfrm>
          <a:prstGeom prst="rect">
            <a:avLst/>
          </a:prstGeom>
        </p:spPr>
      </p:pic>
      <p:sp>
        <p:nvSpPr>
          <p:cNvPr id="53" name="Retângulo 52"/>
          <p:cNvSpPr/>
          <p:nvPr/>
        </p:nvSpPr>
        <p:spPr>
          <a:xfrm>
            <a:off x="513348" y="2422358"/>
            <a:ext cx="11155488" cy="3609474"/>
          </a:xfrm>
          <a:prstGeom prst="rect">
            <a:avLst/>
          </a:prstGeom>
          <a:noFill/>
          <a:ln>
            <a:solidFill>
              <a:srgbClr val="39AE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spaço Reservado para Conteúdo 2"/>
          <p:cNvSpPr txBox="1">
            <a:spLocks/>
          </p:cNvSpPr>
          <p:nvPr/>
        </p:nvSpPr>
        <p:spPr>
          <a:xfrm>
            <a:off x="585141" y="2426106"/>
            <a:ext cx="4342457" cy="3703578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Influência forte do presidente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Diretor entrevistado possui relacionamento formal/ informal com os funcionários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Proximidade do núcleo operacional com o diretor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A Santa Emília segue o que as montadoras determinam a respeito dos veículos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A empresa tem total autonomia para se desfazer de marcas não rentáveis e comercializar outras marcas</a:t>
            </a:r>
            <a:endParaRPr lang="pt-BR" sz="2000" dirty="0">
              <a:solidFill>
                <a:srgbClr val="434343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Espaço Reservado para Conteúdo 2"/>
          <p:cNvSpPr txBox="1">
            <a:spLocks/>
          </p:cNvSpPr>
          <p:nvPr/>
        </p:nvSpPr>
        <p:spPr>
          <a:xfrm>
            <a:off x="7401251" y="2557860"/>
            <a:ext cx="4267586" cy="3457357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Competitividade elevada devido a grande oferta de veículos </a:t>
            </a: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(condição </a:t>
            </a: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para a </a:t>
            </a:r>
            <a:r>
              <a:rPr lang="pt-BR" sz="2000" dirty="0" err="1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divisionalização</a:t>
            </a: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Sistema de controle de desempenho </a:t>
            </a: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financeiro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Reunião </a:t>
            </a: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ao final de cada período para analisar os erros e </a:t>
            </a: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acertos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Buscar desenvolver estrutura com incentivo a inovação empreendedora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 smtClean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Reduzir conflitos e falta de comprometimento </a:t>
            </a:r>
            <a:endParaRPr lang="pt-BR" sz="2000" dirty="0">
              <a:solidFill>
                <a:srgbClr val="434343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17" descr="S2_01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23703" r="52222" b="8009"/>
          <a:stretch>
            <a:fillRect/>
          </a:stretch>
        </p:blipFill>
        <p:spPr bwMode="auto">
          <a:xfrm>
            <a:off x="4492609" y="1708484"/>
            <a:ext cx="2798073" cy="431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20793" y="485778"/>
            <a:ext cx="6306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ANÁLISE </a:t>
            </a:r>
            <a:r>
              <a:rPr lang="pt-BR" sz="48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CRÍTICA</a:t>
            </a:r>
            <a:endParaRPr lang="pt-BR" sz="4800" kern="0" spc="600" dirty="0">
              <a:solidFill>
                <a:srgbClr val="39AEA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" y="5915"/>
            <a:ext cx="12188976" cy="685801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-1765802" y="4903951"/>
            <a:ext cx="12327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60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Obrigada!</a:t>
            </a:r>
            <a:endParaRPr kumimoji="0" lang="pt-BR" sz="4800" b="1" i="0" u="none" strike="noStrike" kern="0" cap="none" spc="60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Subtítulo 5"/>
          <p:cNvSpPr txBox="1">
            <a:spLocks/>
          </p:cNvSpPr>
          <p:nvPr/>
        </p:nvSpPr>
        <p:spPr bwMode="auto">
          <a:xfrm>
            <a:off x="147979" y="430466"/>
            <a:ext cx="3747365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Beatriz Macedo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Nº USP 8926716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Mariana Freitas </a:t>
            </a:r>
            <a:r>
              <a:rPr lang="pt-BR" sz="2000" kern="0" dirty="0" err="1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Defelicibus</a:t>
            </a:r>
            <a:endParaRPr lang="pt-BR" sz="2000" kern="0" dirty="0">
              <a:solidFill>
                <a:srgbClr val="5B5151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Nº USP 8927119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Mariana Simões Pereira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Nº USP 8926546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Mariana </a:t>
            </a:r>
            <a:r>
              <a:rPr lang="pt-BR" sz="2000" kern="0" dirty="0" err="1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Carbone</a:t>
            </a: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Ruy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Nº </a:t>
            </a: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USP 8926696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Ana Flávia Alves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Nº USP 8926682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Raquel </a:t>
            </a:r>
            <a:r>
              <a:rPr lang="pt-BR" sz="2000" kern="0" dirty="0" err="1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Perossi</a:t>
            </a: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Rosa </a:t>
            </a:r>
            <a:r>
              <a:rPr lang="pt-BR" sz="2000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Martins</a:t>
            </a:r>
          </a:p>
          <a:p>
            <a:pPr marL="0" lvl="0" indent="0">
              <a:lnSpc>
                <a:spcPct val="80000"/>
              </a:lnSpc>
              <a:spcAft>
                <a:spcPts val="800"/>
              </a:spcAft>
              <a:buClr>
                <a:srgbClr val="FCC80B"/>
              </a:buClr>
              <a:defRPr/>
            </a:pPr>
            <a:r>
              <a:rPr lang="pt-BR" sz="2000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Nº USP </a:t>
            </a:r>
            <a:r>
              <a:rPr lang="pt-BR" sz="20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8927151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10467975" y="5391423"/>
            <a:ext cx="1419225" cy="0"/>
          </a:xfrm>
          <a:prstGeom prst="line">
            <a:avLst/>
          </a:prstGeom>
          <a:ln w="19050" cap="rnd">
            <a:solidFill>
              <a:srgbClr val="FFB1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1473055" y="508000"/>
            <a:ext cx="0" cy="5828792"/>
          </a:xfrm>
          <a:prstGeom prst="line">
            <a:avLst/>
          </a:prstGeom>
          <a:ln w="19050" cap="rnd">
            <a:solidFill>
              <a:srgbClr val="FFB1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 rot="2700000">
            <a:off x="11336805" y="5255173"/>
            <a:ext cx="272500" cy="272500"/>
          </a:xfrm>
          <a:prstGeom prst="rect">
            <a:avLst/>
          </a:prstGeom>
          <a:noFill/>
          <a:ln w="9525">
            <a:solidFill>
              <a:srgbClr val="FF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5187024" y="5183113"/>
            <a:ext cx="1373315" cy="0"/>
          </a:xfrm>
          <a:prstGeom prst="line">
            <a:avLst/>
          </a:prstGeom>
          <a:ln w="19050" cap="rnd">
            <a:solidFill>
              <a:srgbClr val="FFB100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" y="1736"/>
            <a:ext cx="12188976" cy="68580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2264" y="95192"/>
            <a:ext cx="90746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0" cap="none" spc="600" normalizeH="0" baseline="0" noProof="0" dirty="0" smtClean="0">
                <a:ln>
                  <a:noFill/>
                </a:ln>
                <a:solidFill>
                  <a:srgbClr val="39AEA9"/>
                </a:solidFill>
                <a:effectLst/>
                <a:uLnTx/>
                <a:uFillTx/>
                <a:latin typeface="Century Gothic" panose="020B0502020202020204" pitchFamily="34" charset="0"/>
              </a:rPr>
              <a:t>HISTÓRIA</a:t>
            </a:r>
            <a:endParaRPr kumimoji="0" lang="pt-BR" sz="11500" b="1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98039" y="2263473"/>
            <a:ext cx="3029448" cy="4594527"/>
            <a:chOff x="1368083" y="2719137"/>
            <a:chExt cx="3029448" cy="4594527"/>
          </a:xfrm>
        </p:grpSpPr>
        <p:sp>
          <p:nvSpPr>
            <p:cNvPr id="13" name="Espaço Reservado para Conteúdo 2"/>
            <p:cNvSpPr txBox="1">
              <a:spLocks/>
            </p:cNvSpPr>
            <p:nvPr/>
          </p:nvSpPr>
          <p:spPr>
            <a:xfrm>
              <a:off x="1911017" y="4368299"/>
              <a:ext cx="2486514" cy="5165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23F72"/>
                </a:buClr>
              </a:pPr>
              <a:r>
                <a:rPr lang="pt-BR" sz="2200" dirty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F</a:t>
              </a:r>
              <a:r>
                <a:rPr lang="pt-BR" sz="2200" dirty="0" smtClean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undada por Antônio </a:t>
              </a:r>
              <a:r>
                <a:rPr lang="pt-BR" sz="2200" dirty="0" err="1" smtClean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Diederichsen</a:t>
              </a:r>
              <a:endParaRPr lang="pt-BR" sz="2200" dirty="0" smtClean="0">
                <a:solidFill>
                  <a:srgbClr val="434343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1368083" y="2719137"/>
              <a:ext cx="1351547" cy="1235243"/>
              <a:chOff x="1151021" y="2366211"/>
              <a:chExt cx="1351547" cy="1235243"/>
            </a:xfrm>
          </p:grpSpPr>
          <p:sp>
            <p:nvSpPr>
              <p:cNvPr id="17" name="Espaço Reservado para Conteúdo 2"/>
              <p:cNvSpPr txBox="1">
                <a:spLocks/>
              </p:cNvSpPr>
              <p:nvPr/>
            </p:nvSpPr>
            <p:spPr>
              <a:xfrm>
                <a:off x="1151021" y="2709529"/>
                <a:ext cx="1351547" cy="516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4400" b="1" dirty="0" smtClean="0">
                    <a:solidFill>
                      <a:srgbClr val="023F72"/>
                    </a:solidFill>
                    <a:latin typeface="Brush Script MT" panose="03060802040406070304" pitchFamily="66" charset="0"/>
                  </a:rPr>
                  <a:t>1903</a:t>
                </a:r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1231230" y="2366211"/>
                <a:ext cx="1235243" cy="1235243"/>
              </a:xfrm>
              <a:prstGeom prst="ellipse">
                <a:avLst/>
              </a:prstGeom>
              <a:noFill/>
              <a:ln w="57150">
                <a:solidFill>
                  <a:srgbClr val="023F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     </a:t>
                </a:r>
                <a:endParaRPr lang="pt-BR" dirty="0"/>
              </a:p>
            </p:txBody>
          </p:sp>
        </p:grpSp>
        <p:cxnSp>
          <p:nvCxnSpPr>
            <p:cNvPr id="15" name="Conector reto 14"/>
            <p:cNvCxnSpPr>
              <a:stCxn id="18" idx="4"/>
            </p:cNvCxnSpPr>
            <p:nvPr/>
          </p:nvCxnSpPr>
          <p:spPr>
            <a:xfrm flipH="1">
              <a:off x="2059826" y="3954380"/>
              <a:ext cx="6088" cy="3359284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spaço Reservado para Conteúdo 2"/>
            <p:cNvSpPr txBox="1">
              <a:spLocks/>
            </p:cNvSpPr>
            <p:nvPr/>
          </p:nvSpPr>
          <p:spPr>
            <a:xfrm>
              <a:off x="1920759" y="5654529"/>
              <a:ext cx="2476772" cy="5165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23F72"/>
                </a:buClr>
              </a:pPr>
              <a:r>
                <a:rPr lang="pt-BR" sz="2200" dirty="0" smtClean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Loja de serralheria, ferragens importadas, peças e aço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588802" y="2265421"/>
            <a:ext cx="3095745" cy="3902242"/>
            <a:chOff x="4140373" y="2727158"/>
            <a:chExt cx="3095745" cy="3902242"/>
          </a:xfrm>
        </p:grpSpPr>
        <p:grpSp>
          <p:nvGrpSpPr>
            <p:cNvPr id="20" name="Grupo 19"/>
            <p:cNvGrpSpPr/>
            <p:nvPr/>
          </p:nvGrpSpPr>
          <p:grpSpPr>
            <a:xfrm>
              <a:off x="4140373" y="2727158"/>
              <a:ext cx="1351547" cy="1235243"/>
              <a:chOff x="3669632" y="2366211"/>
              <a:chExt cx="1351547" cy="1235243"/>
            </a:xfrm>
          </p:grpSpPr>
          <p:sp>
            <p:nvSpPr>
              <p:cNvPr id="23" name="Espaço Reservado para Conteúdo 2"/>
              <p:cNvSpPr txBox="1">
                <a:spLocks/>
              </p:cNvSpPr>
              <p:nvPr/>
            </p:nvSpPr>
            <p:spPr>
              <a:xfrm>
                <a:off x="3669632" y="2709529"/>
                <a:ext cx="1351547" cy="516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4400" b="1" dirty="0" smtClean="0">
                    <a:solidFill>
                      <a:srgbClr val="C05200"/>
                    </a:solidFill>
                    <a:latin typeface="Brush Script MT" panose="03060802040406070304" pitchFamily="66" charset="0"/>
                  </a:rPr>
                  <a:t>1926</a:t>
                </a: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3749841" y="2366211"/>
                <a:ext cx="1235243" cy="1235243"/>
              </a:xfrm>
              <a:prstGeom prst="ellipse">
                <a:avLst/>
              </a:prstGeom>
              <a:noFill/>
              <a:ln w="57150">
                <a:solidFill>
                  <a:srgbClr val="C0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     </a:t>
                </a:r>
                <a:endParaRPr lang="pt-BR" dirty="0"/>
              </a:p>
            </p:txBody>
          </p:sp>
        </p:grpSp>
        <p:cxnSp>
          <p:nvCxnSpPr>
            <p:cNvPr id="21" name="Conector reto 20"/>
            <p:cNvCxnSpPr/>
            <p:nvPr/>
          </p:nvCxnSpPr>
          <p:spPr>
            <a:xfrm>
              <a:off x="4862267" y="3962401"/>
              <a:ext cx="4129" cy="2300061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spaço Reservado para Conteúdo 2"/>
            <p:cNvSpPr txBox="1">
              <a:spLocks/>
            </p:cNvSpPr>
            <p:nvPr/>
          </p:nvSpPr>
          <p:spPr>
            <a:xfrm>
              <a:off x="4805626" y="4215899"/>
              <a:ext cx="2430492" cy="2413501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5200"/>
                </a:buClr>
              </a:pPr>
              <a:r>
                <a:rPr lang="pt-BR" sz="2200" dirty="0" smtClean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Manoel Penna se torna sócio </a:t>
              </a:r>
              <a:endParaRPr lang="pt-BR" sz="2200" dirty="0">
                <a:solidFill>
                  <a:srgbClr val="434343"/>
                </a:solidFill>
                <a:latin typeface="Franklin Gothic Book" panose="020B0503020102020204" pitchFamily="34" charset="0"/>
              </a:endParaRPr>
            </a:p>
            <a:p>
              <a:pPr>
                <a:buClr>
                  <a:srgbClr val="C05200"/>
                </a:buClr>
              </a:pPr>
              <a:r>
                <a:rPr lang="pt-BR" sz="2200" dirty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Abertura da primeira concessionária Chevrolet</a:t>
              </a:r>
            </a:p>
            <a:p>
              <a:pPr>
                <a:buClr>
                  <a:srgbClr val="C05200"/>
                </a:buClr>
              </a:pPr>
              <a:endParaRPr lang="pt-BR" sz="3000" dirty="0">
                <a:solidFill>
                  <a:srgbClr val="434343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413845" y="2265421"/>
            <a:ext cx="3278784" cy="3732304"/>
            <a:chOff x="8667242" y="2719137"/>
            <a:chExt cx="3278784" cy="3732304"/>
          </a:xfrm>
        </p:grpSpPr>
        <p:cxnSp>
          <p:nvCxnSpPr>
            <p:cNvPr id="32" name="Conector reto 31"/>
            <p:cNvCxnSpPr/>
            <p:nvPr/>
          </p:nvCxnSpPr>
          <p:spPr>
            <a:xfrm flipH="1">
              <a:off x="9364512" y="3954380"/>
              <a:ext cx="559" cy="2497061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o 32"/>
            <p:cNvGrpSpPr/>
            <p:nvPr/>
          </p:nvGrpSpPr>
          <p:grpSpPr>
            <a:xfrm>
              <a:off x="8667242" y="2719137"/>
              <a:ext cx="3278784" cy="3732304"/>
              <a:chOff x="8667242" y="2719137"/>
              <a:chExt cx="3278784" cy="3732304"/>
            </a:xfrm>
          </p:grpSpPr>
          <p:grpSp>
            <p:nvGrpSpPr>
              <p:cNvPr id="34" name="Grupo 33"/>
              <p:cNvGrpSpPr/>
              <p:nvPr/>
            </p:nvGrpSpPr>
            <p:grpSpPr>
              <a:xfrm>
                <a:off x="8667242" y="2719137"/>
                <a:ext cx="1351547" cy="1235243"/>
                <a:chOff x="6043864" y="2366211"/>
                <a:chExt cx="1351547" cy="1235243"/>
              </a:xfrm>
            </p:grpSpPr>
            <p:sp>
              <p:nvSpPr>
                <p:cNvPr id="36" name="Espaço Reservado para Conteúdo 2"/>
                <p:cNvSpPr txBox="1">
                  <a:spLocks/>
                </p:cNvSpPr>
                <p:nvPr/>
              </p:nvSpPr>
              <p:spPr>
                <a:xfrm>
                  <a:off x="6043864" y="2709529"/>
                  <a:ext cx="1351547" cy="5165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pt-BR" sz="4400" b="1" dirty="0" smtClean="0">
                      <a:solidFill>
                        <a:srgbClr val="006600"/>
                      </a:solidFill>
                      <a:latin typeface="Brush Script MT" panose="03060802040406070304" pitchFamily="66" charset="0"/>
                    </a:rPr>
                    <a:t>1964</a:t>
                  </a:r>
                </a:p>
              </p:txBody>
            </p:sp>
            <p:sp>
              <p:nvSpPr>
                <p:cNvPr id="37" name="Elipse 36"/>
                <p:cNvSpPr/>
                <p:nvPr/>
              </p:nvSpPr>
              <p:spPr>
                <a:xfrm>
                  <a:off x="6124073" y="2366211"/>
                  <a:ext cx="1235243" cy="1235243"/>
                </a:xfrm>
                <a:prstGeom prst="ellipse">
                  <a:avLst/>
                </a:prstGeom>
                <a:noFill/>
                <a:ln w="5715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/>
                    <a:t>     </a:t>
                  </a:r>
                  <a:endParaRPr lang="pt-BR" dirty="0"/>
                </a:p>
              </p:txBody>
            </p:sp>
          </p:grpSp>
          <p:sp>
            <p:nvSpPr>
              <p:cNvPr id="35" name="Espaço Reservado para Conteúdo 2"/>
              <p:cNvSpPr txBox="1">
                <a:spLocks/>
              </p:cNvSpPr>
              <p:nvPr/>
            </p:nvSpPr>
            <p:spPr>
              <a:xfrm>
                <a:off x="9220198" y="4207878"/>
                <a:ext cx="2725828" cy="2243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6600"/>
                  </a:buClr>
                </a:pPr>
                <a:r>
                  <a:rPr lang="pt-BR" sz="2200" dirty="0" smtClean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Concessionária autorizada Volkswagen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2200" dirty="0" smtClean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Foco do negócio: distribuição de veículos automotores</a:t>
                </a:r>
                <a:endParaRPr lang="pt-BR" sz="2200" dirty="0">
                  <a:solidFill>
                    <a:srgbClr val="434343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cxnSp>
        <p:nvCxnSpPr>
          <p:cNvPr id="38" name="Conector reto 37"/>
          <p:cNvCxnSpPr/>
          <p:nvPr/>
        </p:nvCxnSpPr>
        <p:spPr>
          <a:xfrm flipH="1">
            <a:off x="2157748" y="2879450"/>
            <a:ext cx="1488923" cy="0"/>
          </a:xfrm>
          <a:prstGeom prst="line">
            <a:avLst/>
          </a:prstGeom>
          <a:ln w="3175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4914597" y="2879450"/>
            <a:ext cx="1529865" cy="0"/>
          </a:xfrm>
          <a:prstGeom prst="line">
            <a:avLst/>
          </a:prstGeom>
          <a:ln w="3175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10634549" y="2879450"/>
            <a:ext cx="1519226" cy="0"/>
          </a:xfrm>
          <a:prstGeom prst="line">
            <a:avLst/>
          </a:prstGeom>
          <a:ln w="3175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6" y="307969"/>
            <a:ext cx="2462212" cy="879996"/>
          </a:xfrm>
          <a:prstGeom prst="rect">
            <a:avLst/>
          </a:prstGeom>
        </p:spPr>
      </p:pic>
      <p:grpSp>
        <p:nvGrpSpPr>
          <p:cNvPr id="41" name="Grupo 40"/>
          <p:cNvGrpSpPr/>
          <p:nvPr/>
        </p:nvGrpSpPr>
        <p:grpSpPr>
          <a:xfrm>
            <a:off x="9283002" y="2263473"/>
            <a:ext cx="2870773" cy="3732304"/>
            <a:chOff x="8667242" y="2719137"/>
            <a:chExt cx="2870773" cy="3732304"/>
          </a:xfrm>
        </p:grpSpPr>
        <p:cxnSp>
          <p:nvCxnSpPr>
            <p:cNvPr id="42" name="Conector reto 41"/>
            <p:cNvCxnSpPr/>
            <p:nvPr/>
          </p:nvCxnSpPr>
          <p:spPr>
            <a:xfrm flipH="1">
              <a:off x="9364512" y="3954380"/>
              <a:ext cx="559" cy="2497061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o 42"/>
            <p:cNvGrpSpPr/>
            <p:nvPr/>
          </p:nvGrpSpPr>
          <p:grpSpPr>
            <a:xfrm>
              <a:off x="8667242" y="2719137"/>
              <a:ext cx="2870773" cy="3732304"/>
              <a:chOff x="8667242" y="2719137"/>
              <a:chExt cx="2870773" cy="3732304"/>
            </a:xfrm>
          </p:grpSpPr>
          <p:grpSp>
            <p:nvGrpSpPr>
              <p:cNvPr id="44" name="Grupo 43"/>
              <p:cNvGrpSpPr/>
              <p:nvPr/>
            </p:nvGrpSpPr>
            <p:grpSpPr>
              <a:xfrm>
                <a:off x="8667242" y="2719137"/>
                <a:ext cx="1351547" cy="1235243"/>
                <a:chOff x="6043864" y="2366211"/>
                <a:chExt cx="1351547" cy="1235243"/>
              </a:xfrm>
            </p:grpSpPr>
            <p:sp>
              <p:nvSpPr>
                <p:cNvPr id="46" name="Espaço Reservado para Conteúdo 2"/>
                <p:cNvSpPr txBox="1">
                  <a:spLocks/>
                </p:cNvSpPr>
                <p:nvPr/>
              </p:nvSpPr>
              <p:spPr>
                <a:xfrm>
                  <a:off x="6043864" y="2709529"/>
                  <a:ext cx="1351547" cy="5165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pt-BR" sz="4400" b="1" dirty="0" smtClean="0">
                      <a:solidFill>
                        <a:srgbClr val="7030A0"/>
                      </a:solidFill>
                      <a:latin typeface="Brush Script MT" panose="03060802040406070304" pitchFamily="66" charset="0"/>
                    </a:rPr>
                    <a:t>2016</a:t>
                  </a:r>
                </a:p>
              </p:txBody>
            </p:sp>
            <p:sp>
              <p:nvSpPr>
                <p:cNvPr id="47" name="Elipse 46"/>
                <p:cNvSpPr/>
                <p:nvPr/>
              </p:nvSpPr>
              <p:spPr>
                <a:xfrm>
                  <a:off x="6124073" y="2366211"/>
                  <a:ext cx="1235243" cy="1235243"/>
                </a:xfrm>
                <a:prstGeom prst="ellipse">
                  <a:avLst/>
                </a:pr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/>
                    <a:t>     </a:t>
                  </a:r>
                  <a:endParaRPr lang="pt-BR" dirty="0"/>
                </a:p>
              </p:txBody>
            </p:sp>
          </p:grpSp>
          <p:sp>
            <p:nvSpPr>
              <p:cNvPr id="45" name="Espaço Reservado para Conteúdo 2"/>
              <p:cNvSpPr txBox="1">
                <a:spLocks/>
              </p:cNvSpPr>
              <p:nvPr/>
            </p:nvSpPr>
            <p:spPr>
              <a:xfrm>
                <a:off x="9220198" y="4207878"/>
                <a:ext cx="2317817" cy="2243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6600"/>
                  </a:buClr>
                </a:pPr>
                <a:r>
                  <a:rPr lang="pt-BR" sz="2200" dirty="0" smtClean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Representante das marcas: 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2200" dirty="0" smtClean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3 lojas Volkswagen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2200" dirty="0" smtClean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4 lojas Renault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2200" dirty="0" smtClean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2 lojas Toyota</a:t>
                </a:r>
                <a:endParaRPr lang="pt-BR" sz="2200" dirty="0">
                  <a:solidFill>
                    <a:srgbClr val="434343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cxnSp>
        <p:nvCxnSpPr>
          <p:cNvPr id="48" name="Conector reto 47"/>
          <p:cNvCxnSpPr/>
          <p:nvPr/>
        </p:nvCxnSpPr>
        <p:spPr>
          <a:xfrm flipH="1">
            <a:off x="7765392" y="2865052"/>
            <a:ext cx="1529865" cy="0"/>
          </a:xfrm>
          <a:prstGeom prst="line">
            <a:avLst/>
          </a:prstGeom>
          <a:ln w="3175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" y="1736"/>
            <a:ext cx="12188976" cy="68580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2263" y="95192"/>
            <a:ext cx="11383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2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GRUPO SANTA EMILIA</a:t>
            </a:r>
            <a:endParaRPr kumimoji="0" lang="pt-BR" sz="7200" b="1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1071133" y="3589825"/>
            <a:ext cx="9029700" cy="0"/>
          </a:xfrm>
          <a:prstGeom prst="line">
            <a:avLst/>
          </a:prstGeom>
          <a:ln w="19050" cap="rnd">
            <a:solidFill>
              <a:srgbClr val="39AEA9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536494" y="1961135"/>
            <a:ext cx="25252" cy="4422616"/>
          </a:xfrm>
          <a:prstGeom prst="line">
            <a:avLst/>
          </a:prstGeom>
          <a:ln w="19050" cap="rnd">
            <a:solidFill>
              <a:srgbClr val="39AEA9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a livre 39"/>
          <p:cNvSpPr/>
          <p:nvPr/>
        </p:nvSpPr>
        <p:spPr>
          <a:xfrm flipV="1">
            <a:off x="6910015" y="1349804"/>
            <a:ext cx="2834932" cy="1827722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910015" y="1402686"/>
            <a:ext cx="29019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CONSÓRCIO</a:t>
            </a:r>
            <a:r>
              <a:rPr lang="pt-BR" b="1" dirty="0" smtClean="0">
                <a:latin typeface="Century Gothic" panose="020B0502020202020204" pitchFamily="34" charset="0"/>
              </a:rPr>
              <a:t>: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</a:rPr>
              <a:t>Santa Emília Administradora de </a:t>
            </a:r>
            <a:r>
              <a:rPr lang="pt-BR" sz="1600" dirty="0" smtClean="0">
                <a:latin typeface="Century Gothic" panose="020B0502020202020204" pitchFamily="34" charset="0"/>
              </a:rPr>
              <a:t>Consórcio – RP e </a:t>
            </a:r>
            <a:r>
              <a:rPr lang="pt-BR" sz="1600" dirty="0">
                <a:latin typeface="Century Gothic" panose="020B0502020202020204" pitchFamily="34" charset="0"/>
              </a:rPr>
              <a:t>região</a:t>
            </a:r>
          </a:p>
          <a:p>
            <a:endParaRPr lang="pt-BR" dirty="0"/>
          </a:p>
        </p:txBody>
      </p:sp>
      <p:sp>
        <p:nvSpPr>
          <p:cNvPr id="42" name="Forma livre 41"/>
          <p:cNvSpPr/>
          <p:nvPr/>
        </p:nvSpPr>
        <p:spPr>
          <a:xfrm>
            <a:off x="6451340" y="4429496"/>
            <a:ext cx="3602617" cy="1972822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6583650" y="4656555"/>
            <a:ext cx="3517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AUTOMÓVEIS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entury Gothic" panose="020B0502020202020204" pitchFamily="34" charset="0"/>
              </a:rPr>
              <a:t>Volkswagen - RP </a:t>
            </a:r>
            <a:r>
              <a:rPr lang="pt-BR" sz="1600" dirty="0">
                <a:latin typeface="Century Gothic" panose="020B0502020202020204" pitchFamily="34" charset="0"/>
              </a:rPr>
              <a:t>e </a:t>
            </a:r>
            <a:r>
              <a:rPr lang="pt-BR" sz="1600" dirty="0" smtClean="0">
                <a:latin typeface="Century Gothic" panose="020B0502020202020204" pitchFamily="34" charset="0"/>
              </a:rPr>
              <a:t>Sertãozinho</a:t>
            </a:r>
            <a:endParaRPr lang="pt-BR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entury Gothic" panose="020B0502020202020204" pitchFamily="34" charset="0"/>
              </a:rPr>
              <a:t>Toyota –  RP e Franca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entury Gothic" panose="020B0502020202020204" pitchFamily="34" charset="0"/>
              </a:rPr>
              <a:t>Renault - RP, </a:t>
            </a:r>
            <a:r>
              <a:rPr lang="pt-BR" sz="1600" dirty="0">
                <a:latin typeface="Century Gothic" panose="020B0502020202020204" pitchFamily="34" charset="0"/>
              </a:rPr>
              <a:t>São </a:t>
            </a:r>
            <a:r>
              <a:rPr lang="pt-BR" sz="1600" dirty="0" smtClean="0">
                <a:latin typeface="Century Gothic" panose="020B0502020202020204" pitchFamily="34" charset="0"/>
              </a:rPr>
              <a:t>Carlos, Araraquara </a:t>
            </a:r>
            <a:r>
              <a:rPr lang="pt-BR" sz="1600" dirty="0">
                <a:latin typeface="Century Gothic" panose="020B0502020202020204" pitchFamily="34" charset="0"/>
              </a:rPr>
              <a:t>e Rio </a:t>
            </a:r>
            <a:r>
              <a:rPr lang="pt-BR" sz="1600" dirty="0" smtClean="0">
                <a:latin typeface="Century Gothic" panose="020B0502020202020204" pitchFamily="34" charset="0"/>
              </a:rPr>
              <a:t>Claro</a:t>
            </a:r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3316406"/>
            <a:ext cx="2761965" cy="962018"/>
          </a:xfrm>
          <a:prstGeom prst="rect">
            <a:avLst/>
          </a:prstGeom>
        </p:spPr>
      </p:pic>
      <p:sp>
        <p:nvSpPr>
          <p:cNvPr id="45" name="Forma livre 44"/>
          <p:cNvSpPr/>
          <p:nvPr/>
        </p:nvSpPr>
        <p:spPr>
          <a:xfrm flipV="1">
            <a:off x="1683949" y="1352899"/>
            <a:ext cx="2834932" cy="1827722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722992" y="1389597"/>
            <a:ext cx="2806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MOTOCICLETAS</a:t>
            </a:r>
          </a:p>
          <a:p>
            <a:endParaRPr lang="pt-BR" sz="16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</a:rPr>
              <a:t>Concessionária Honda, em Ribeirão Preto, SP e Serrana</a:t>
            </a:r>
          </a:p>
          <a:p>
            <a:endParaRPr lang="pt-BR" dirty="0"/>
          </a:p>
        </p:txBody>
      </p:sp>
      <p:sp>
        <p:nvSpPr>
          <p:cNvPr id="46" name="Forma livre 45"/>
          <p:cNvSpPr/>
          <p:nvPr/>
        </p:nvSpPr>
        <p:spPr>
          <a:xfrm>
            <a:off x="1425070" y="4417879"/>
            <a:ext cx="3602617" cy="1972822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551676" y="4663091"/>
            <a:ext cx="33661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CAMINHÕES E ÔNIBUS</a:t>
            </a:r>
          </a:p>
          <a:p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entury Gothic" panose="020B0502020202020204" pitchFamily="34" charset="0"/>
              </a:rPr>
              <a:t>Concessionária Caminhões e Ônibus VW, em Ribeirão </a:t>
            </a:r>
            <a:r>
              <a:rPr lang="pt-BR" sz="1600" dirty="0" err="1">
                <a:latin typeface="Century Gothic" panose="020B0502020202020204" pitchFamily="34" charset="0"/>
              </a:rPr>
              <a:t>Preto,SP</a:t>
            </a:r>
            <a:r>
              <a:rPr lang="pt-BR" sz="1600" dirty="0">
                <a:latin typeface="Century Gothic" panose="020B0502020202020204" pitchFamily="34" charset="0"/>
              </a:rPr>
              <a:t> e Franca, SP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7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  <p:bldP spid="10" grpId="0"/>
      <p:bldP spid="42" grpId="0" animBg="1"/>
      <p:bldP spid="42" grpId="1" animBg="1"/>
      <p:bldP spid="43" grpId="0"/>
      <p:bldP spid="43" grpId="1"/>
      <p:bldP spid="45" grpId="0" animBg="1"/>
      <p:bldP spid="12" grpId="0"/>
      <p:bldP spid="4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" y="0"/>
            <a:ext cx="12188976" cy="68580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7560" y="241159"/>
            <a:ext cx="1032945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b="1" kern="0" spc="600" noProof="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ESTRUTURA ORGANIZACIONAL</a:t>
            </a:r>
          </a:p>
          <a:p>
            <a:endParaRPr lang="pt-BR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Century Gothic" panose="020B0502020202020204" pitchFamily="34" charset="0"/>
              </a:rPr>
              <a:t>Agrupa suas unidades de acordo </a:t>
            </a:r>
          </a:p>
          <a:p>
            <a:r>
              <a:rPr lang="pt-BR" sz="2200" dirty="0">
                <a:latin typeface="Century Gothic" panose="020B0502020202020204" pitchFamily="34" charset="0"/>
              </a:rPr>
              <a:t> </a:t>
            </a:r>
            <a:r>
              <a:rPr lang="pt-BR" sz="2200" dirty="0" smtClean="0">
                <a:latin typeface="Century Gothic" panose="020B0502020202020204" pitchFamily="34" charset="0"/>
              </a:rPr>
              <a:t>   com a base de mercado</a:t>
            </a:r>
            <a:r>
              <a:rPr lang="pt-BR" sz="6600" dirty="0">
                <a:solidFill>
                  <a:srgbClr val="39AEA9"/>
                </a:solidFill>
              </a:rPr>
              <a:t/>
            </a:r>
            <a:br>
              <a:rPr lang="pt-BR" sz="6600" dirty="0">
                <a:solidFill>
                  <a:srgbClr val="39AEA9"/>
                </a:solidFill>
              </a:rPr>
            </a:br>
            <a:endParaRPr lang="pt-BR" sz="6600" b="1" kern="0" spc="600" noProof="0" dirty="0" smtClean="0">
              <a:solidFill>
                <a:srgbClr val="39AEA9"/>
              </a:solidFill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600" b="1" i="0" u="none" strike="noStrike" kern="0" cap="none" spc="600" normalizeH="0" baseline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1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6829" y="9829"/>
            <a:ext cx="1494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" y="0"/>
            <a:ext cx="12188976" cy="68580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2264" y="95192"/>
            <a:ext cx="9091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600" b="1" i="0" u="none" strike="noStrike" kern="0" cap="none" spc="600" normalizeH="0" baseline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1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Retângulo 2"/>
          <p:cNvSpPr/>
          <p:nvPr/>
        </p:nvSpPr>
        <p:spPr>
          <a:xfrm>
            <a:off x="299803" y="1432196"/>
            <a:ext cx="11629607" cy="3458562"/>
          </a:xfrm>
          <a:prstGeom prst="rect">
            <a:avLst/>
          </a:prstGeom>
          <a:solidFill>
            <a:srgbClr val="FFFFFF">
              <a:alpha val="60000"/>
            </a:srgbClr>
          </a:solidFill>
          <a:ln w="104775">
            <a:solidFill>
              <a:srgbClr val="A2D5A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tângulo 1"/>
          <p:cNvSpPr/>
          <p:nvPr/>
        </p:nvSpPr>
        <p:spPr>
          <a:xfrm>
            <a:off x="3974862" y="246600"/>
            <a:ext cx="45198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600" b="1" kern="0" spc="600" dirty="0" smtClean="0">
                <a:solidFill>
                  <a:srgbClr val="A2D5AB"/>
                </a:solidFill>
                <a:latin typeface="Century Gothic" panose="020B0502020202020204" pitchFamily="34" charset="0"/>
              </a:rPr>
              <a:t>Estrutura</a:t>
            </a:r>
            <a:endParaRPr lang="pt-BR" sz="6600" b="1" kern="0" spc="600" dirty="0">
              <a:solidFill>
                <a:srgbClr val="A2D5AB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4"/>
          <p:cNvSpPr/>
          <p:nvPr/>
        </p:nvSpPr>
        <p:spPr>
          <a:xfrm>
            <a:off x="4821674" y="1575034"/>
            <a:ext cx="2551676" cy="273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Consultoria terceirizada para comparar desempenho dos vendedores com ambiente externo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Serviços de limpeza e segurança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Treinamentos terceirizados</a:t>
            </a:r>
            <a:endParaRPr lang="pt-BR" kern="0" dirty="0">
              <a:solidFill>
                <a:srgbClr val="5B5151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7" r="71553"/>
          <a:stretch/>
        </p:blipFill>
        <p:spPr>
          <a:xfrm>
            <a:off x="1" y="4572000"/>
            <a:ext cx="3611880" cy="24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64875" r="33141"/>
          <a:stretch/>
        </p:blipFill>
        <p:spPr>
          <a:xfrm>
            <a:off x="4105655" y="4453128"/>
            <a:ext cx="4224529" cy="250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0" t="64850" r="1017"/>
          <a:stretch/>
        </p:blipFill>
        <p:spPr>
          <a:xfrm>
            <a:off x="8759951" y="4462272"/>
            <a:ext cx="3456433" cy="2510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Conector reto 39"/>
          <p:cNvCxnSpPr/>
          <p:nvPr/>
        </p:nvCxnSpPr>
        <p:spPr>
          <a:xfrm>
            <a:off x="1621397" y="5609617"/>
            <a:ext cx="1766380" cy="0"/>
          </a:xfrm>
          <a:prstGeom prst="line">
            <a:avLst/>
          </a:prstGeom>
          <a:ln w="19050" cap="rnd">
            <a:solidFill>
              <a:srgbClr val="A2D5AB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52"/>
          <p:cNvCxnSpPr/>
          <p:nvPr/>
        </p:nvCxnSpPr>
        <p:spPr>
          <a:xfrm>
            <a:off x="2213092" y="5083444"/>
            <a:ext cx="0" cy="1774556"/>
          </a:xfrm>
          <a:prstGeom prst="line">
            <a:avLst/>
          </a:prstGeom>
          <a:ln w="19050" cap="rnd">
            <a:solidFill>
              <a:srgbClr val="A2D5AB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9"/>
          <p:cNvSpPr/>
          <p:nvPr/>
        </p:nvSpPr>
        <p:spPr>
          <a:xfrm rot="2700000">
            <a:off x="2076842" y="5473367"/>
            <a:ext cx="272500" cy="272500"/>
          </a:xfrm>
          <a:prstGeom prst="rect">
            <a:avLst/>
          </a:prstGeom>
          <a:noFill/>
          <a:ln w="9525">
            <a:solidFill>
              <a:srgbClr val="A2D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52" name="Retângulo 1"/>
          <p:cNvSpPr/>
          <p:nvPr/>
        </p:nvSpPr>
        <p:spPr>
          <a:xfrm>
            <a:off x="-482861" y="4739033"/>
            <a:ext cx="408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 err="1" smtClean="0">
                <a:solidFill>
                  <a:srgbClr val="A2D5AB"/>
                </a:solidFill>
                <a:latin typeface="Century Gothic" panose="020B0502020202020204" pitchFamily="34" charset="0"/>
              </a:rPr>
              <a:t>Escritório</a:t>
            </a:r>
            <a:r>
              <a:rPr lang="en-US" sz="2400" b="1" kern="0" dirty="0" smtClean="0">
                <a:solidFill>
                  <a:srgbClr val="A2D5AB"/>
                </a:solidFill>
                <a:latin typeface="Century Gothic" panose="020B0502020202020204" pitchFamily="34" charset="0"/>
              </a:rPr>
              <a:t> Central</a:t>
            </a:r>
            <a:endParaRPr lang="pt-BR" sz="2400" b="1" kern="0" dirty="0">
              <a:solidFill>
                <a:srgbClr val="A2D5A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Conector reto 39"/>
          <p:cNvCxnSpPr/>
          <p:nvPr/>
        </p:nvCxnSpPr>
        <p:spPr>
          <a:xfrm>
            <a:off x="6178407" y="5609617"/>
            <a:ext cx="1766380" cy="0"/>
          </a:xfrm>
          <a:prstGeom prst="line">
            <a:avLst/>
          </a:prstGeom>
          <a:ln w="19050" cap="rnd">
            <a:solidFill>
              <a:srgbClr val="A2D5AB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2"/>
          <p:cNvCxnSpPr/>
          <p:nvPr/>
        </p:nvCxnSpPr>
        <p:spPr>
          <a:xfrm>
            <a:off x="6770102" y="5083444"/>
            <a:ext cx="0" cy="1774556"/>
          </a:xfrm>
          <a:prstGeom prst="line">
            <a:avLst/>
          </a:prstGeom>
          <a:ln w="19050" cap="rnd">
            <a:solidFill>
              <a:srgbClr val="A2D5AB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9"/>
          <p:cNvSpPr/>
          <p:nvPr/>
        </p:nvSpPr>
        <p:spPr>
          <a:xfrm rot="2700000">
            <a:off x="6633852" y="5473367"/>
            <a:ext cx="272500" cy="272500"/>
          </a:xfrm>
          <a:prstGeom prst="rect">
            <a:avLst/>
          </a:prstGeom>
          <a:noFill/>
          <a:ln w="9525">
            <a:solidFill>
              <a:srgbClr val="A2D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56" name="Retângulo 1"/>
          <p:cNvSpPr/>
          <p:nvPr/>
        </p:nvSpPr>
        <p:spPr>
          <a:xfrm>
            <a:off x="4504586" y="4712093"/>
            <a:ext cx="322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err="1" smtClean="0">
                <a:solidFill>
                  <a:srgbClr val="A2D5AB"/>
                </a:solidFill>
                <a:latin typeface="Century Gothic" panose="020B0502020202020204" pitchFamily="34" charset="0"/>
              </a:rPr>
              <a:t>Assessoria</a:t>
            </a:r>
            <a:r>
              <a:rPr lang="en-US" sz="2400" b="1" kern="0" dirty="0" smtClean="0">
                <a:solidFill>
                  <a:srgbClr val="A2D5AB"/>
                </a:solidFill>
                <a:latin typeface="Century Gothic" panose="020B0502020202020204" pitchFamily="34" charset="0"/>
              </a:rPr>
              <a:t> de </a:t>
            </a:r>
            <a:r>
              <a:rPr lang="en-US" sz="2400" b="1" kern="0" dirty="0" err="1" smtClean="0">
                <a:solidFill>
                  <a:srgbClr val="A2D5AB"/>
                </a:solidFill>
                <a:latin typeface="Century Gothic" panose="020B0502020202020204" pitchFamily="34" charset="0"/>
              </a:rPr>
              <a:t>Apoio</a:t>
            </a:r>
            <a:endParaRPr lang="pt-BR" sz="2400" b="1" kern="0" dirty="0">
              <a:solidFill>
                <a:srgbClr val="A2D5A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7" name="Conector reto 39"/>
          <p:cNvCxnSpPr/>
          <p:nvPr/>
        </p:nvCxnSpPr>
        <p:spPr>
          <a:xfrm>
            <a:off x="10765397" y="5609617"/>
            <a:ext cx="1766380" cy="0"/>
          </a:xfrm>
          <a:prstGeom prst="line">
            <a:avLst/>
          </a:prstGeom>
          <a:ln w="19050" cap="rnd">
            <a:solidFill>
              <a:srgbClr val="A2D5AB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2"/>
          <p:cNvCxnSpPr/>
          <p:nvPr/>
        </p:nvCxnSpPr>
        <p:spPr>
          <a:xfrm>
            <a:off x="11357092" y="5083444"/>
            <a:ext cx="0" cy="1774556"/>
          </a:xfrm>
          <a:prstGeom prst="line">
            <a:avLst/>
          </a:prstGeom>
          <a:ln w="19050" cap="rnd">
            <a:solidFill>
              <a:srgbClr val="A2D5AB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9"/>
          <p:cNvSpPr/>
          <p:nvPr/>
        </p:nvSpPr>
        <p:spPr>
          <a:xfrm rot="2700000">
            <a:off x="11220842" y="5473367"/>
            <a:ext cx="272500" cy="272500"/>
          </a:xfrm>
          <a:prstGeom prst="rect">
            <a:avLst/>
          </a:prstGeom>
          <a:noFill/>
          <a:ln w="9525">
            <a:solidFill>
              <a:srgbClr val="A2D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60" name="Retângulo 1"/>
          <p:cNvSpPr/>
          <p:nvPr/>
        </p:nvSpPr>
        <p:spPr>
          <a:xfrm>
            <a:off x="9120580" y="4732233"/>
            <a:ext cx="3343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err="1" smtClean="0">
                <a:solidFill>
                  <a:srgbClr val="A2D5AB"/>
                </a:solidFill>
                <a:latin typeface="Century Gothic" panose="020B0502020202020204" pitchFamily="34" charset="0"/>
              </a:rPr>
              <a:t>Linha</a:t>
            </a:r>
            <a:r>
              <a:rPr lang="en-US" sz="2400" b="1" kern="0" dirty="0" smtClean="0">
                <a:solidFill>
                  <a:srgbClr val="A2D5AB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kern="0" dirty="0" err="1" smtClean="0">
                <a:solidFill>
                  <a:srgbClr val="A2D5AB"/>
                </a:solidFill>
                <a:latin typeface="Century Gothic" panose="020B0502020202020204" pitchFamily="34" charset="0"/>
              </a:rPr>
              <a:t>Intermediária</a:t>
            </a:r>
            <a:endParaRPr lang="pt-BR" sz="4400" b="1" kern="0" dirty="0">
              <a:solidFill>
                <a:srgbClr val="A2D5AB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tângulo 1"/>
          <p:cNvSpPr/>
          <p:nvPr/>
        </p:nvSpPr>
        <p:spPr>
          <a:xfrm>
            <a:off x="1278306" y="5934670"/>
            <a:ext cx="685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0" spc="600" dirty="0">
                <a:latin typeface="Century Gothic" panose="020B0502020202020204" pitchFamily="34" charset="0"/>
              </a:rPr>
              <a:t>1</a:t>
            </a:r>
            <a:endParaRPr lang="pt-BR" sz="5400" b="1" kern="0" spc="600" dirty="0">
              <a:latin typeface="Century Gothic" panose="020B0502020202020204" pitchFamily="34" charset="0"/>
            </a:endParaRPr>
          </a:p>
        </p:txBody>
      </p:sp>
      <p:sp>
        <p:nvSpPr>
          <p:cNvPr id="62" name="Retângulo 1"/>
          <p:cNvSpPr/>
          <p:nvPr/>
        </p:nvSpPr>
        <p:spPr>
          <a:xfrm>
            <a:off x="5892202" y="5934670"/>
            <a:ext cx="685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0" spc="600" dirty="0">
                <a:latin typeface="Century Gothic" panose="020B0502020202020204" pitchFamily="34" charset="0"/>
              </a:rPr>
              <a:t>2</a:t>
            </a:r>
            <a:endParaRPr lang="pt-BR" sz="5400" b="1" kern="0" spc="600" dirty="0">
              <a:latin typeface="Century Gothic" panose="020B0502020202020204" pitchFamily="34" charset="0"/>
            </a:endParaRPr>
          </a:p>
        </p:txBody>
      </p:sp>
      <p:sp>
        <p:nvSpPr>
          <p:cNvPr id="63" name="Retângulo 1"/>
          <p:cNvSpPr/>
          <p:nvPr/>
        </p:nvSpPr>
        <p:spPr>
          <a:xfrm>
            <a:off x="10447481" y="5934670"/>
            <a:ext cx="685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0" spc="600" dirty="0">
                <a:latin typeface="Century Gothic" panose="020B0502020202020204" pitchFamily="34" charset="0"/>
              </a:rPr>
              <a:t>3</a:t>
            </a:r>
            <a:endParaRPr lang="pt-BR" sz="5400" b="1" kern="0" spc="600" dirty="0">
              <a:latin typeface="Century Gothic" panose="020B0502020202020204" pitchFamily="34" charset="0"/>
            </a:endParaRPr>
          </a:p>
        </p:txBody>
      </p:sp>
      <p:sp>
        <p:nvSpPr>
          <p:cNvPr id="64" name="Retângulo 4"/>
          <p:cNvSpPr/>
          <p:nvPr/>
        </p:nvSpPr>
        <p:spPr>
          <a:xfrm>
            <a:off x="403531" y="1549753"/>
            <a:ext cx="3872451" cy="3223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defRPr/>
            </a:pPr>
            <a:r>
              <a:rPr lang="pt-BR" sz="1700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Decisões mais </a:t>
            </a:r>
            <a:r>
              <a:rPr lang="pt-BR" sz="17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estratégicas: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sz="17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Alocação de recursos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sz="17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Gerenciamento do portfólio estratégico: abertura ou fechamento de divisões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sz="17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Sistema de controle de desempenho – informações diárias sobre vendedores, mecânicos e construtores técnicos para avaliação mensal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sz="1700" kern="0" dirty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Oferecimento de serviços de apoio</a:t>
            </a:r>
          </a:p>
        </p:txBody>
      </p:sp>
      <p:sp>
        <p:nvSpPr>
          <p:cNvPr id="65" name="Retângulo 4"/>
          <p:cNvSpPr/>
          <p:nvPr/>
        </p:nvSpPr>
        <p:spPr>
          <a:xfrm>
            <a:off x="9212329" y="1658625"/>
            <a:ext cx="2551676" cy="273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Parte da estrutura mais ampla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Detém as maiores informações operacionais e de desempenho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9AEA9"/>
              </a:buClr>
              <a:buFont typeface="Arial" panose="020B0604020202020204" pitchFamily="34" charset="0"/>
              <a:buChar char="•"/>
              <a:defRPr/>
            </a:pPr>
            <a:r>
              <a:rPr lang="pt-BR" kern="0" dirty="0" smtClean="0">
                <a:solidFill>
                  <a:srgbClr val="5B515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Responsável por operacionalizar as métricas de desempenho estabelecidas </a:t>
            </a:r>
            <a:endParaRPr lang="pt-BR" kern="0" dirty="0">
              <a:solidFill>
                <a:srgbClr val="5B5151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2" y="1432196"/>
            <a:ext cx="11398508" cy="50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21" grpId="0"/>
      <p:bldP spid="21" grpId="1"/>
      <p:bldP spid="51" grpId="0" animBg="1"/>
      <p:bldP spid="51" grpId="1" animBg="1"/>
      <p:bldP spid="52" grpId="0"/>
      <p:bldP spid="52" grpId="1"/>
      <p:bldP spid="55" grpId="0" animBg="1"/>
      <p:bldP spid="55" grpId="1" animBg="1"/>
      <p:bldP spid="56" grpId="0"/>
      <p:bldP spid="56" grpId="1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" y="-29399"/>
            <a:ext cx="12188976" cy="68580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2263" y="95192"/>
            <a:ext cx="11383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b="1" kern="0" spc="60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Eficiências e Ineficiências</a:t>
            </a:r>
            <a:endParaRPr kumimoji="0" lang="pt-BR" sz="6600" b="1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5E00">
                  <a:alpha val="92157"/>
                </a:srgbClr>
              </a:clrFrom>
              <a:clrTo>
                <a:srgbClr val="005E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616"/>
          <a:stretch/>
        </p:blipFill>
        <p:spPr>
          <a:xfrm>
            <a:off x="1563038" y="3430743"/>
            <a:ext cx="12190476" cy="8983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b="19776"/>
          <a:stretch/>
        </p:blipFill>
        <p:spPr>
          <a:xfrm>
            <a:off x="8959286" y="15550"/>
            <a:ext cx="3176337" cy="5502442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661979" y="4125201"/>
            <a:ext cx="30540" cy="2251123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581069" y="412520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Alocar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recursos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financeiros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Foco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estratégia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Experiência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mercado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Facilidade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aderir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subtrair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novas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unidades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6792686" y="4128658"/>
            <a:ext cx="2757" cy="2247666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6663459" y="4094445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entury Gothic" panose="020B0502020202020204" pitchFamily="34" charset="0"/>
              </a:rPr>
              <a:t>Miopia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Operacional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entury Gothic" panose="020B0502020202020204" pitchFamily="34" charset="0"/>
              </a:rPr>
              <a:t>Foco</a:t>
            </a:r>
            <a:r>
              <a:rPr lang="en-US" dirty="0" smtClean="0">
                <a:latin typeface="Century Gothic" panose="020B0502020202020204" pitchFamily="34" charset="0"/>
              </a:rPr>
              <a:t> no </a:t>
            </a:r>
            <a:r>
              <a:rPr lang="en-US" dirty="0" err="1" smtClean="0">
                <a:latin typeface="Century Gothic" panose="020B0502020202020204" pitchFamily="34" charset="0"/>
              </a:rPr>
              <a:t>financeiro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em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    </a:t>
            </a:r>
            <a:r>
              <a:rPr lang="en-US" dirty="0" err="1" smtClean="0">
                <a:latin typeface="Century Gothic" panose="020B0502020202020204" pitchFamily="34" charset="0"/>
              </a:rPr>
              <a:t>detrimento</a:t>
            </a:r>
            <a:r>
              <a:rPr lang="en-US" dirty="0" smtClean="0">
                <a:latin typeface="Century Gothic" panose="020B0502020202020204" pitchFamily="34" charset="0"/>
              </a:rPr>
              <a:t> do </a:t>
            </a:r>
            <a:r>
              <a:rPr lang="en-US" dirty="0" err="1" smtClean="0">
                <a:latin typeface="Century Gothic" panose="020B0502020202020204" pitchFamily="34" charset="0"/>
              </a:rPr>
              <a:t>humano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entury Gothic" panose="020B0502020202020204" pitchFamily="34" charset="0"/>
              </a:rPr>
              <a:t>Proteção</a:t>
            </a:r>
            <a:r>
              <a:rPr lang="en-US" dirty="0" smtClean="0">
                <a:latin typeface="Century Gothic" panose="020B0502020202020204" pitchFamily="34" charset="0"/>
              </a:rPr>
              <a:t> de </a:t>
            </a:r>
            <a:r>
              <a:rPr lang="en-US" dirty="0" err="1" smtClean="0">
                <a:latin typeface="Century Gothic" panose="020B0502020202020204" pitchFamily="34" charset="0"/>
              </a:rPr>
              <a:t>empresas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não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vulneráveis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entury Gothic" panose="020B0502020202020204" pitchFamily="34" charset="0"/>
              </a:rPr>
              <a:t>Não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incentivo</a:t>
            </a:r>
            <a:r>
              <a:rPr lang="en-US" dirty="0" smtClean="0">
                <a:latin typeface="Century Gothic" panose="020B0502020202020204" pitchFamily="34" charset="0"/>
              </a:rPr>
              <a:t> a </a:t>
            </a:r>
            <a:r>
              <a:rPr lang="en-US" dirty="0" err="1" smtClean="0">
                <a:latin typeface="Century Gothic" panose="020B0502020202020204" pitchFamily="34" charset="0"/>
              </a:rPr>
              <a:t>inovação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20643" y="3199553"/>
            <a:ext cx="170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entury Gothic" panose="020B0502020202020204" pitchFamily="34" charset="0"/>
              </a:rPr>
              <a:t>Eficiência</a:t>
            </a:r>
            <a:r>
              <a:rPr lang="en-US" sz="1400" b="1" dirty="0" smtClean="0"/>
              <a:t> </a:t>
            </a:r>
            <a:endParaRPr lang="pt-BR" sz="1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402188" y="3199553"/>
            <a:ext cx="170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entury Gothic" panose="020B0502020202020204" pitchFamily="34" charset="0"/>
              </a:rPr>
              <a:t>Ineficiência</a:t>
            </a:r>
            <a:r>
              <a:rPr lang="en-US" sz="1400" b="1" dirty="0" smtClean="0"/>
              <a:t> 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1244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2188954" cy="6858000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4547058" y="4511550"/>
            <a:ext cx="7644942" cy="350176"/>
          </a:xfrm>
          <a:prstGeom prst="rect">
            <a:avLst/>
          </a:prstGeom>
          <a:solidFill>
            <a:srgbClr val="FFB100"/>
          </a:solidFill>
          <a:ln w="1047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51580" y="3457060"/>
            <a:ext cx="604084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-30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Razões da Forma</a:t>
            </a:r>
            <a:endParaRPr kumimoji="0" lang="pt-BR" sz="4000" b="0" i="0" u="none" strike="noStrike" kern="0" cap="none" spc="-30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383477" y="3972097"/>
            <a:ext cx="499816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-300" normalizeH="0" baseline="0" noProof="0" dirty="0" err="1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Divisionalizada</a:t>
            </a:r>
            <a:endParaRPr kumimoji="0" lang="pt-BR" sz="5400" b="1" i="0" u="none" strike="noStrike" kern="0" cap="none" spc="-30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2764485" y="6551082"/>
            <a:ext cx="6836228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ítulo 5"/>
          <p:cNvSpPr txBox="1">
            <a:spLocks/>
          </p:cNvSpPr>
          <p:nvPr/>
        </p:nvSpPr>
        <p:spPr bwMode="auto">
          <a:xfrm>
            <a:off x="1698172" y="4084287"/>
            <a:ext cx="28198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Padronização dos </a:t>
            </a:r>
            <a:r>
              <a:rPr kumimoji="0" lang="pt-BR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outputs – </a:t>
            </a:r>
            <a:r>
              <a:rPr kumimoji="0" lang="pt-BR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padrões</a:t>
            </a:r>
            <a:r>
              <a:rPr kumimoji="0" lang="pt-BR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 e processos estabelecidos pelas montadoras</a:t>
            </a:r>
            <a:endParaRPr kumimoji="0" lang="pt-BR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4031744" y="5423115"/>
            <a:ext cx="396240" cy="0"/>
          </a:xfrm>
          <a:prstGeom prst="line">
            <a:avLst/>
          </a:prstGeom>
          <a:ln w="38100">
            <a:solidFill>
              <a:srgbClr val="FF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btítulo 5"/>
          <p:cNvSpPr txBox="1">
            <a:spLocks/>
          </p:cNvSpPr>
          <p:nvPr/>
        </p:nvSpPr>
        <p:spPr bwMode="auto">
          <a:xfrm>
            <a:off x="1672454" y="418022"/>
            <a:ext cx="28198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Unidades</a:t>
            </a: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Semiautônomas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Subtítulo 5"/>
          <p:cNvSpPr txBox="1">
            <a:spLocks/>
          </p:cNvSpPr>
          <p:nvPr/>
        </p:nvSpPr>
        <p:spPr bwMode="auto">
          <a:xfrm>
            <a:off x="1698172" y="1061351"/>
            <a:ext cx="281985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lang="pt-BR" kern="0" dirty="0" smtClean="0">
                <a:latin typeface="Century Gothic" panose="020B0502020202020204" pitchFamily="34" charset="0"/>
                <a:cs typeface="Tahoma" panose="020B0604030504040204" pitchFamily="34" charset="0"/>
              </a:rPr>
              <a:t>Normas e regras da montadora devem ser seguidas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Subtítulo 5"/>
          <p:cNvSpPr txBox="1">
            <a:spLocks/>
          </p:cNvSpPr>
          <p:nvPr/>
        </p:nvSpPr>
        <p:spPr bwMode="auto">
          <a:xfrm>
            <a:off x="1727200" y="2008724"/>
            <a:ext cx="28198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Sistemas técnicos</a:t>
            </a: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 diferentes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Subtítulo 5"/>
          <p:cNvSpPr txBox="1">
            <a:spLocks/>
          </p:cNvSpPr>
          <p:nvPr/>
        </p:nvSpPr>
        <p:spPr bwMode="auto">
          <a:xfrm>
            <a:off x="1718920" y="2705991"/>
            <a:ext cx="28198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Cada </a:t>
            </a:r>
            <a:r>
              <a:rPr kumimoji="0" lang="pt-B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divisã</a:t>
            </a:r>
            <a:r>
              <a:rPr lang="pt-BR" kern="0" dirty="0" smtClean="0">
                <a:latin typeface="Century Gothic" panose="020B0502020202020204" pitchFamily="34" charset="0"/>
                <a:cs typeface="Tahoma" panose="020B0604030504040204" pitchFamily="34" charset="0"/>
              </a:rPr>
              <a:t>o tem autonomia de decidir quantos carros vender qual a margem de lucro a ser atingida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Conector reto 42"/>
          <p:cNvCxnSpPr/>
          <p:nvPr/>
        </p:nvCxnSpPr>
        <p:spPr>
          <a:xfrm flipH="1">
            <a:off x="4031744" y="1013598"/>
            <a:ext cx="396240" cy="0"/>
          </a:xfrm>
          <a:prstGeom prst="line">
            <a:avLst/>
          </a:prstGeom>
          <a:ln w="38100">
            <a:solidFill>
              <a:srgbClr val="FF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4046220" y="1943131"/>
            <a:ext cx="396240" cy="0"/>
          </a:xfrm>
          <a:prstGeom prst="line">
            <a:avLst/>
          </a:prstGeom>
          <a:ln w="38100">
            <a:solidFill>
              <a:srgbClr val="FF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4046220" y="2600449"/>
            <a:ext cx="396240" cy="0"/>
          </a:xfrm>
          <a:prstGeom prst="line">
            <a:avLst/>
          </a:prstGeom>
          <a:ln w="38100">
            <a:solidFill>
              <a:srgbClr val="FF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4031744" y="4053393"/>
            <a:ext cx="396240" cy="0"/>
          </a:xfrm>
          <a:prstGeom prst="line">
            <a:avLst/>
          </a:prstGeom>
          <a:ln w="38100">
            <a:solidFill>
              <a:srgbClr val="FF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ítulo 5"/>
          <p:cNvSpPr txBox="1">
            <a:spLocks/>
          </p:cNvSpPr>
          <p:nvPr/>
        </p:nvSpPr>
        <p:spPr bwMode="auto">
          <a:xfrm>
            <a:off x="1504571" y="5462583"/>
            <a:ext cx="304248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Parte do núcleo</a:t>
            </a:r>
            <a:r>
              <a:rPr kumimoji="0" lang="pt-B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Tahoma" panose="020B0604030504040204" pitchFamily="34" charset="0"/>
              </a:rPr>
              <a:t> operacional - mecânicos e técnicos funcionam como burocracias mecanizadas</a:t>
            </a:r>
            <a:endParaRPr kumimoji="0" lang="pt-BR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927 4.81481E-6 L -4.58333E-6 4.81481E-6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927 1.48148E-6 L 2.29167E-6 1.48148E-6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927 1.48148E-6 L 2.29167E-6 1.48148E-6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927 -1.11022E-16 L -1.66667E-6 -1.11022E-16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927 -1.85185E-6 L -6.25E-7 -1.85185E-6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927 -1.48148E-6 L 2.91667E-6 -1.48148E-6 " pathEditMode="relative" rAng="0" ptsTypes="AA">
                                      <p:cBhvr>
                                        <p:cTn id="6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19" grpId="0"/>
      <p:bldP spid="19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2188954" cy="6858000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4567657" y="1160284"/>
            <a:ext cx="7644942" cy="350176"/>
          </a:xfrm>
          <a:prstGeom prst="rect">
            <a:avLst/>
          </a:prstGeom>
          <a:solidFill>
            <a:srgbClr val="FFB100"/>
          </a:solidFill>
          <a:ln w="1047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72179" y="105794"/>
            <a:ext cx="604084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-300" normalizeH="0" baseline="0" noProof="0" dirty="0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Razões da Forma</a:t>
            </a:r>
            <a:endParaRPr kumimoji="0" lang="pt-BR" sz="4000" b="0" i="0" u="none" strike="noStrike" kern="0" cap="none" spc="-30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404076" y="620831"/>
            <a:ext cx="499816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-300" normalizeH="0" baseline="0" noProof="0" dirty="0" err="1" smtClean="0">
                <a:ln>
                  <a:noFill/>
                </a:ln>
                <a:solidFill>
                  <a:srgbClr val="FFB100"/>
                </a:solidFill>
                <a:effectLst/>
                <a:uLnTx/>
                <a:uFillTx/>
                <a:latin typeface="Century Gothic" panose="020B0502020202020204" pitchFamily="34" charset="0"/>
              </a:rPr>
              <a:t>Divisionalizada</a:t>
            </a:r>
            <a:endParaRPr kumimoji="0" lang="pt-BR" sz="5400" b="1" i="0" u="none" strike="noStrike" kern="0" cap="none" spc="-300" normalizeH="0" baseline="0" noProof="0" dirty="0">
              <a:ln>
                <a:noFill/>
              </a:ln>
              <a:solidFill>
                <a:srgbClr val="FFB1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2753436" y="6979580"/>
            <a:ext cx="6836228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ítulo 5"/>
          <p:cNvSpPr txBox="1">
            <a:spLocks/>
          </p:cNvSpPr>
          <p:nvPr/>
        </p:nvSpPr>
        <p:spPr bwMode="auto">
          <a:xfrm>
            <a:off x="5051388" y="1863739"/>
            <a:ext cx="5398978" cy="20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“Mini gerentes gerais”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fazem reuniões com o presidente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para desenvolverem perspectivas amplas da organização, discutir e falar sobre assuntos mais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estratégicos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Sistema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de controle de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desempenho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por meio de consultorias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externas e análises  semanais de dados de planilhas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Cúpula gerencia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portfólio estratégico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, composto de produtos e mercados da Santa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Emília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Santa Emília enquadra-se no estágio de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venda de produtos relacionados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na forma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divisonalizada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227" r="67439" b="15846"/>
          <a:stretch/>
        </p:blipFill>
        <p:spPr>
          <a:xfrm>
            <a:off x="2255524" y="3270929"/>
            <a:ext cx="2171700" cy="344805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227" r="67439" b="15846"/>
          <a:stretch/>
        </p:blipFill>
        <p:spPr>
          <a:xfrm>
            <a:off x="3836674" y="4428511"/>
            <a:ext cx="1181100" cy="1875255"/>
          </a:xfrm>
          <a:prstGeom prst="rect">
            <a:avLst/>
          </a:prstGeom>
        </p:spPr>
      </p:pic>
      <p:pic>
        <p:nvPicPr>
          <p:cNvPr id="25" name="Picture 28" descr="S05_marilia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59876" b="8025"/>
          <a:stretch/>
        </p:blipFill>
        <p:spPr>
          <a:xfrm>
            <a:off x="0" y="4994954"/>
            <a:ext cx="11892624" cy="22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RTADAS">
  <a:themeElements>
    <a:clrScheme name="PALETA COLORES PPT TELEFÓNICA">
      <a:dk1>
        <a:srgbClr val="008597"/>
      </a:dk1>
      <a:lt1>
        <a:srgbClr val="FFFFFF"/>
      </a:lt1>
      <a:dk2>
        <a:srgbClr val="006476"/>
      </a:dk2>
      <a:lt2>
        <a:srgbClr val="00C6DA"/>
      </a:lt2>
      <a:accent1>
        <a:srgbClr val="62E7FF"/>
      </a:accent1>
      <a:accent2>
        <a:srgbClr val="990099"/>
      </a:accent2>
      <a:accent3>
        <a:srgbClr val="FFFF00"/>
      </a:accent3>
      <a:accent4>
        <a:srgbClr val="00FF99"/>
      </a:accent4>
      <a:accent5>
        <a:srgbClr val="FF6633"/>
      </a:accent5>
      <a:accent6>
        <a:srgbClr val="003245"/>
      </a:accent6>
      <a:hlink>
        <a:srgbClr val="9A479C"/>
      </a:hlink>
      <a:folHlink>
        <a:srgbClr val="9292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 eaLnBrk="1" hangingPunct="1">
          <a:defRPr sz="1800" dirty="0" err="1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2107</Words>
  <Application>Microsoft Office PowerPoint</Application>
  <PresentationFormat>Widescreen</PresentationFormat>
  <Paragraphs>286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41" baseType="lpstr">
      <vt:lpstr>ＭＳ Ｐゴシック</vt:lpstr>
      <vt:lpstr>ＭＳ Ｐゴシック</vt:lpstr>
      <vt:lpstr>Arial</vt:lpstr>
      <vt:lpstr>Brush Script MT</vt:lpstr>
      <vt:lpstr>Calibri</vt:lpstr>
      <vt:lpstr>Calibri Light</vt:lpstr>
      <vt:lpstr>Century Gothic</vt:lpstr>
      <vt:lpstr>Franklin Gothic Book</vt:lpstr>
      <vt:lpstr>Tahoma</vt:lpstr>
      <vt:lpstr>Trebuchet MS</vt:lpstr>
      <vt:lpstr>Wingdings</vt:lpstr>
      <vt:lpstr>Tema do Office</vt:lpstr>
      <vt:lpstr>1_Tema do Office</vt:lpstr>
      <vt:lpstr>PORTADAS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INTEGRAÇÃO</dc:title>
  <dc:creator>Cassiano Branquinho de Paula</dc:creator>
  <cp:lastModifiedBy>Mariana Defelicibus</cp:lastModifiedBy>
  <cp:revision>92</cp:revision>
  <dcterms:created xsi:type="dcterms:W3CDTF">2016-04-12T13:19:59Z</dcterms:created>
  <dcterms:modified xsi:type="dcterms:W3CDTF">2016-05-19T03:39:41Z</dcterms:modified>
</cp:coreProperties>
</file>