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90" r:id="rId6"/>
    <p:sldId id="279" r:id="rId7"/>
    <p:sldId id="291" r:id="rId8"/>
    <p:sldId id="292" r:id="rId9"/>
    <p:sldId id="260" r:id="rId10"/>
    <p:sldId id="261" r:id="rId11"/>
    <p:sldId id="262" r:id="rId12"/>
    <p:sldId id="263" r:id="rId13"/>
    <p:sldId id="274" r:id="rId14"/>
    <p:sldId id="267" r:id="rId15"/>
    <p:sldId id="275" r:id="rId16"/>
    <p:sldId id="271" r:id="rId17"/>
    <p:sldId id="268" r:id="rId18"/>
    <p:sldId id="269" r:id="rId19"/>
    <p:sldId id="272" r:id="rId20"/>
    <p:sldId id="273" r:id="rId21"/>
    <p:sldId id="264" r:id="rId22"/>
    <p:sldId id="282" r:id="rId23"/>
    <p:sldId id="283" r:id="rId24"/>
    <p:sldId id="284" r:id="rId25"/>
    <p:sldId id="285" r:id="rId26"/>
    <p:sldId id="287" r:id="rId27"/>
    <p:sldId id="286" r:id="rId28"/>
    <p:sldId id="288" r:id="rId29"/>
    <p:sldId id="265" r:id="rId30"/>
    <p:sldId id="277" r:id="rId31"/>
    <p:sldId id="276" r:id="rId32"/>
    <p:sldId id="278" r:id="rId33"/>
    <p:sldId id="266" r:id="rId34"/>
    <p:sldId id="293" r:id="rId35"/>
    <p:sldId id="295" r:id="rId36"/>
    <p:sldId id="294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7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3500-A817-4DE6-8064-220A7839ECB5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E296-66BC-470C-8E6C-8A746CC07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87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3500-A817-4DE6-8064-220A7839ECB5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E296-66BC-470C-8E6C-8A746CC07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02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3500-A817-4DE6-8064-220A7839ECB5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E296-66BC-470C-8E6C-8A746CC07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7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3500-A817-4DE6-8064-220A7839ECB5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E296-66BC-470C-8E6C-8A746CC07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5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3500-A817-4DE6-8064-220A7839ECB5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E296-66BC-470C-8E6C-8A746CC07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78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3500-A817-4DE6-8064-220A7839ECB5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E296-66BC-470C-8E6C-8A746CC07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3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3500-A817-4DE6-8064-220A7839ECB5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E296-66BC-470C-8E6C-8A746CC07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93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3500-A817-4DE6-8064-220A7839ECB5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E296-66BC-470C-8E6C-8A746CC07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9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3500-A817-4DE6-8064-220A7839ECB5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E296-66BC-470C-8E6C-8A746CC07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12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3500-A817-4DE6-8064-220A7839ECB5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E296-66BC-470C-8E6C-8A746CC07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25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3500-A817-4DE6-8064-220A7839ECB5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E296-66BC-470C-8E6C-8A746CC07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21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D3500-A817-4DE6-8064-220A7839ECB5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E296-66BC-470C-8E6C-8A746CC07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40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7.png"/><Relationship Id="rId4" Type="http://schemas.openxmlformats.org/officeDocument/2006/relationships/image" Target="../media/image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microsoft.com/office/2007/relationships/hdphoto" Target="../media/hdphoto2.wdp"/><Relationship Id="rId7" Type="http://schemas.microsoft.com/office/2007/relationships/hdphoto" Target="../media/hdphoto1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gif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12.wdp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13.wdp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LLTErODc24" TargetMode="External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2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96552" y="-243408"/>
            <a:ext cx="5220072" cy="3426070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Estrutura Burocracia Mecanizada</a:t>
            </a:r>
            <a:endParaRPr lang="pt-BR" sz="5400" b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87824" y="4581128"/>
            <a:ext cx="59251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000" cap="none" spc="0" dirty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Rebeca Nunes de Souza	Nº USP </a:t>
            </a:r>
            <a:r>
              <a:rPr lang="pt-BR" sz="2000" cap="none" spc="0" dirty="0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8926608</a:t>
            </a:r>
            <a:br>
              <a:rPr lang="pt-BR" sz="2000" cap="none" spc="0" dirty="0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</a:br>
            <a:r>
              <a:rPr lang="pt-BR" sz="2000" cap="none" spc="0" dirty="0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Fernando </a:t>
            </a:r>
            <a:r>
              <a:rPr lang="pt-BR" sz="2000" cap="none" spc="0" dirty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M. </a:t>
            </a:r>
            <a:r>
              <a:rPr lang="pt-BR" sz="2000" cap="none" spc="0" dirty="0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Ribeiro</a:t>
            </a:r>
            <a:r>
              <a:rPr lang="pt-BR" sz="2000" dirty="0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		</a:t>
            </a:r>
            <a:r>
              <a:rPr lang="pt-BR" sz="2000" cap="none" spc="0" dirty="0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Nº USP 7987626</a:t>
            </a:r>
            <a:endParaRPr lang="pt-BR" sz="2000" dirty="0" smtClean="0">
              <a:ln w="17780" cmpd="sng">
                <a:noFill/>
                <a:prstDash val="solid"/>
                <a:miter lim="800000"/>
              </a:ln>
              <a:effectLst/>
              <a:latin typeface="Century Gothic" panose="020B0502020202020204" pitchFamily="34" charset="0"/>
            </a:endParaRPr>
          </a:p>
          <a:p>
            <a:r>
              <a:rPr lang="pt-BR" sz="2000" cap="none" spc="0" dirty="0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Guilherme </a:t>
            </a:r>
            <a:r>
              <a:rPr lang="pt-BR" sz="2000" cap="none" spc="0" dirty="0" err="1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Pestilho</a:t>
            </a:r>
            <a:r>
              <a:rPr lang="pt-BR" sz="2000" dirty="0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		</a:t>
            </a:r>
            <a:r>
              <a:rPr lang="pt-BR" sz="2000" cap="none" spc="0" dirty="0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Nº USP 8926463</a:t>
            </a:r>
          </a:p>
          <a:p>
            <a:r>
              <a:rPr lang="pt-BR" sz="2000" cap="none" spc="0" dirty="0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Edilson </a:t>
            </a:r>
            <a:r>
              <a:rPr lang="pt-BR" sz="2000" cap="none" spc="0" dirty="0" err="1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Ramiris</a:t>
            </a:r>
            <a:r>
              <a:rPr lang="pt-BR" sz="2000" cap="none" spc="0" dirty="0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			Nº USP 7976008</a:t>
            </a:r>
            <a:r>
              <a:rPr lang="pt-BR" sz="2000" dirty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/>
            </a:r>
            <a:br>
              <a:rPr lang="pt-BR" sz="2000" dirty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</a:br>
            <a:r>
              <a:rPr lang="pt-BR" sz="2000" cap="none" spc="0" dirty="0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Isabelle </a:t>
            </a:r>
            <a:r>
              <a:rPr lang="pt-BR" sz="2000" cap="none" spc="0" dirty="0" err="1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Schineider</a:t>
            </a:r>
            <a:r>
              <a:rPr lang="pt-BR" sz="2000" cap="none" spc="0" dirty="0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		Nº USP 8926866</a:t>
            </a:r>
          </a:p>
          <a:p>
            <a:r>
              <a:rPr lang="pt-BR" sz="2000" cap="none" spc="0" dirty="0" smtClean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Letícia Pires de Campos	Nº USP </a:t>
            </a:r>
            <a:r>
              <a:rPr lang="pt-BR" sz="2000" dirty="0">
                <a:ln w="17780" cmpd="sng">
                  <a:noFill/>
                  <a:prstDash val="solid"/>
                  <a:miter lim="800000"/>
                </a:ln>
                <a:effectLst/>
                <a:latin typeface="Century Gothic" panose="020B0502020202020204" pitchFamily="34" charset="0"/>
              </a:rPr>
              <a:t>8926397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58163" y="3645024"/>
            <a:ext cx="1784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ln w="17780" cmpd="sng">
                  <a:noFill/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Grupo</a:t>
            </a:r>
          </a:p>
        </p:txBody>
      </p:sp>
      <p:pic>
        <p:nvPicPr>
          <p:cNvPr id="6" name="Picture 7" descr="C:\Users\User\Desktop\Logo atu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7453"/>
            <a:ext cx="3356727" cy="1438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741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exame.abril.com.br/assets/exame_videos/6112/size_960_16_9_17-06_fram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59677"/>
            <a:ext cx="9252520" cy="5269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644008" y="211025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Eficiências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7544" y="234888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Preço </a:t>
            </a:r>
            <a:r>
              <a:rPr lang="pt-BR" sz="2400" b="1" dirty="0" smtClean="0">
                <a:latin typeface="Century Gothic" panose="020B0502020202020204" pitchFamily="34" charset="0"/>
              </a:rPr>
              <a:t>acessível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Qualidade e sabor dos </a:t>
            </a:r>
            <a:r>
              <a:rPr lang="pt-BR" sz="2400" b="1" dirty="0" smtClean="0">
                <a:latin typeface="Century Gothic" panose="020B0502020202020204" pitchFamily="34" charset="0"/>
              </a:rPr>
              <a:t>alimentos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Treinamentos </a:t>
            </a:r>
            <a:r>
              <a:rPr lang="pt-BR" sz="2400" b="1" dirty="0" smtClean="0">
                <a:latin typeface="Century Gothic" panose="020B0502020202020204" pitchFamily="34" charset="0"/>
              </a:rPr>
              <a:t>eficazes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pt-BR" sz="2400" b="1" dirty="0" smtClean="0">
                <a:latin typeface="Century Gothic" panose="020B0502020202020204" pitchFamily="34" charset="0"/>
              </a:rPr>
              <a:t>Revezamento </a:t>
            </a:r>
            <a:r>
              <a:rPr lang="pt-BR" sz="2400" b="1" dirty="0">
                <a:latin typeface="Century Gothic" panose="020B0502020202020204" pitchFamily="34" charset="0"/>
              </a:rPr>
              <a:t>dos funcionários nas funções</a:t>
            </a:r>
          </a:p>
          <a:p>
            <a:pPr marL="342900" indent="-342900">
              <a:buBlip>
                <a:blip r:embed="rId5"/>
              </a:buBlip>
            </a:pPr>
            <a:endParaRPr lang="pt-BR" sz="24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7" descr="http://1.bp.blogspot.com/-OcJq6-XQQ0M/VkyFCxeL_MI/AAAAAAAAEsc/rN2soI-iUYM/s1600/ilustra%25C3%25A7%25C3%25A3o-do-%25C3%25ADcone-da-estrutura-do-trabalho-da-equipe-484088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45" b="96819" l="2538" r="99846">
                        <a14:foregroundMark x1="50462" y1="29599" x2="50462" y2="29599"/>
                        <a14:foregroundMark x1="50154" y1="11618" x2="50154" y2="11618"/>
                        <a14:foregroundMark x1="34846" y1="49239" x2="34846" y2="49239"/>
                        <a14:foregroundMark x1="67385" y1="50899" x2="67385" y2="50899"/>
                        <a14:foregroundMark x1="71077" y1="83541" x2="71077" y2="83541"/>
                        <a14:foregroundMark x1="60462" y1="85201" x2="60462" y2="85201"/>
                        <a14:foregroundMark x1="29231" y1="85201" x2="29231" y2="85201"/>
                        <a14:foregroundMark x1="19846" y1="82849" x2="19846" y2="82849"/>
                        <a14:foregroundMark x1="8000" y1="83541" x2="8000" y2="83541"/>
                        <a14:foregroundMark x1="40462" y1="84647" x2="40462" y2="84647"/>
                        <a14:foregroundMark x1="82385" y1="92531" x2="82385" y2="92531"/>
                        <a14:foregroundMark x1="82385" y1="82849" x2="82385" y2="82849"/>
                        <a14:foregroundMark x1="92692" y1="84647" x2="92692" y2="84647"/>
                        <a14:foregroundMark x1="93000" y1="90180" x2="93000" y2="90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3323"/>
            <a:ext cx="4066084" cy="226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0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211960" y="211025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Ineficiências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70585"/>
            <a:ext cx="30670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87896" y="2708920"/>
            <a:ext cx="44881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 smtClean="0">
              <a:latin typeface="Century Gothic" panose="020B0502020202020204" pitchFamily="34" charset="0"/>
            </a:endParaRPr>
          </a:p>
          <a:p>
            <a:pPr indent="-285750">
              <a:buBlip>
                <a:blip r:embed="rId5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Pouca agilidade(alguns processos são lentos)</a:t>
            </a:r>
          </a:p>
          <a:p>
            <a:pPr lvl="0" indent="-285750">
              <a:buBlip>
                <a:blip r:embed="rId5"/>
              </a:buBlip>
            </a:pPr>
            <a:endParaRPr lang="pt-BR" sz="24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indent="-285750">
              <a:buBlip>
                <a:blip r:embed="rId5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Alta rotatividade dos atendentes(6-8 meses)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pPr indent="-285750">
              <a:buBlip>
                <a:blip r:embed="rId5"/>
              </a:buBlip>
            </a:pPr>
            <a:r>
              <a:rPr lang="pt-BR" sz="2400" b="1" dirty="0" smtClean="0">
                <a:latin typeface="Century Gothic" panose="020B0502020202020204" pitchFamily="34" charset="0"/>
              </a:rPr>
              <a:t>Muita variedade no cardápio </a:t>
            </a:r>
            <a:endParaRPr lang="pt-BR" sz="2400" b="1" dirty="0">
              <a:latin typeface="Century Gothic" panose="020B0502020202020204" pitchFamily="34" charset="0"/>
            </a:endParaRPr>
          </a:p>
          <a:p>
            <a:pPr lvl="0"/>
            <a:endParaRPr lang="pt-BR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pt-BR" sz="2000" b="1" dirty="0">
              <a:latin typeface="Century Gothic" panose="020B0502020202020204" pitchFamily="34" charset="0"/>
            </a:endParaRPr>
          </a:p>
          <a:p>
            <a:pPr lvl="0" indent="-285750">
              <a:buBlip>
                <a:blip r:embed="rId5"/>
              </a:buBlip>
            </a:pPr>
            <a:endParaRPr lang="pt-BR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pt-BR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2" b="99623" l="10000" r="90000">
                        <a14:foregroundMark x1="28714" y1="95849" x2="32143" y2="90189"/>
                        <a14:foregroundMark x1="40143" y1="95849" x2="36714" y2="87170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1" y="2932535"/>
            <a:ext cx="10369153" cy="39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355976" y="17061"/>
            <a:ext cx="4608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Burocracia</a:t>
            </a:r>
          </a:p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Mecanizada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2361593"/>
            <a:ext cx="514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entury Gothic" panose="020B0502020202020204" pitchFamily="34" charset="0"/>
              </a:rPr>
              <a:t>Como o </a:t>
            </a:r>
            <a:r>
              <a:rPr lang="pt-BR" sz="2400" dirty="0" err="1" smtClean="0">
                <a:latin typeface="Century Gothic" panose="020B0502020202020204" pitchFamily="34" charset="0"/>
              </a:rPr>
              <a:t>Giraffas</a:t>
            </a:r>
            <a:r>
              <a:rPr lang="pt-BR" sz="2400" dirty="0" smtClean="0">
                <a:latin typeface="Century Gothic" panose="020B0502020202020204" pitchFamily="34" charset="0"/>
              </a:rPr>
              <a:t> se enquadra </a:t>
            </a:r>
          </a:p>
          <a:p>
            <a:pPr algn="ctr"/>
            <a:r>
              <a:rPr lang="pt-BR" sz="2400" dirty="0" smtClean="0">
                <a:latin typeface="Century Gothic" panose="020B0502020202020204" pitchFamily="34" charset="0"/>
              </a:rPr>
              <a:t>no modelo escolhido? 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18716" y="378904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Blip>
                <a:blip r:embed="rId6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Processos de trabalho altamente </a:t>
            </a:r>
            <a:r>
              <a:rPr lang="pt-BR" sz="2000" b="1" dirty="0" smtClean="0">
                <a:latin typeface="Century Gothic" panose="020B0502020202020204" pitchFamily="34" charset="0"/>
              </a:rPr>
              <a:t>padronizados</a:t>
            </a:r>
          </a:p>
          <a:p>
            <a:endParaRPr lang="pt-BR" sz="2000" dirty="0">
              <a:latin typeface="Century Gothic" panose="020B0502020202020204" pitchFamily="34" charset="0"/>
            </a:endParaRPr>
          </a:p>
          <a:p>
            <a:r>
              <a:rPr lang="pt-BR" sz="2000" dirty="0">
                <a:latin typeface="Century Gothic" panose="020B0502020202020204" pitchFamily="34" charset="0"/>
              </a:rPr>
              <a:t>	Maneira de produzir os pratos é pré-definido, </a:t>
            </a:r>
            <a:r>
              <a:rPr lang="pt-BR" sz="2000" dirty="0" smtClean="0">
                <a:latin typeface="Century Gothic" panose="020B0502020202020204" pitchFamily="34" charset="0"/>
              </a:rPr>
              <a:t>pessoas específicas designadas </a:t>
            </a:r>
            <a:r>
              <a:rPr lang="pt-BR" sz="2000" dirty="0">
                <a:latin typeface="Century Gothic" panose="020B0502020202020204" pitchFamily="34" charset="0"/>
              </a:rPr>
              <a:t>a cada </a:t>
            </a:r>
            <a:r>
              <a:rPr lang="pt-BR" sz="2000" dirty="0" smtClean="0">
                <a:latin typeface="Century Gothic" panose="020B0502020202020204" pitchFamily="34" charset="0"/>
              </a:rPr>
              <a:t>tarefa, treinamentos 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para </a:t>
            </a:r>
            <a:r>
              <a:rPr lang="pt-BR" sz="2000" dirty="0">
                <a:latin typeface="Century Gothic" panose="020B0502020202020204" pitchFamily="34" charset="0"/>
              </a:rPr>
              <a:t>a padronização </a:t>
            </a:r>
            <a:r>
              <a:rPr lang="pt-BR" sz="2000" dirty="0" smtClean="0">
                <a:latin typeface="Century Gothic" panose="020B0502020202020204" pitchFamily="34" charset="0"/>
              </a:rPr>
              <a:t>dos processos, “</a:t>
            </a:r>
            <a:r>
              <a:rPr lang="pt-BR" sz="2000" dirty="0">
                <a:latin typeface="Century Gothic" panose="020B0502020202020204" pitchFamily="34" charset="0"/>
              </a:rPr>
              <a:t>script”. 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355976" y="17061"/>
            <a:ext cx="4608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Burocracia</a:t>
            </a:r>
          </a:p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Mecanizada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2665655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Blip>
                <a:blip r:embed="rId4"/>
              </a:buBlip>
            </a:pPr>
            <a:r>
              <a:rPr lang="pt-BR" sz="2000" b="1" dirty="0" smtClean="0">
                <a:latin typeface="Century Gothic" panose="020B0502020202020204" pitchFamily="34" charset="0"/>
              </a:rPr>
              <a:t>Organização sólida</a:t>
            </a:r>
          </a:p>
          <a:p>
            <a:endParaRPr lang="pt-BR" sz="2000" b="1" dirty="0">
              <a:latin typeface="Century Gothic" panose="020B0502020202020204" pitchFamily="34" charset="0"/>
            </a:endParaRPr>
          </a:p>
          <a:p>
            <a:r>
              <a:rPr lang="pt-BR" sz="2000" b="1" dirty="0" smtClean="0">
                <a:latin typeface="Century Gothic" panose="020B0502020202020204" pitchFamily="34" charset="0"/>
              </a:rPr>
              <a:t>	</a:t>
            </a:r>
            <a:r>
              <a:rPr lang="pt-BR" sz="2000" dirty="0" smtClean="0">
                <a:latin typeface="Century Gothic" panose="020B0502020202020204" pitchFamily="34" charset="0"/>
              </a:rPr>
              <a:t>Desde 1981 existe o restaurante e em 1991 tem sua primeira franquia. Ao todo são 35 anos desde o primeiro restaurante e 25 anos desde a primeira franquia, portanto podemos dizer que no mercado brasileiro o restaurante </a:t>
            </a:r>
            <a:r>
              <a:rPr lang="pt-BR" sz="2000" dirty="0" err="1" smtClean="0">
                <a:latin typeface="Century Gothic" panose="020B0502020202020204" pitchFamily="34" charset="0"/>
              </a:rPr>
              <a:t>Giraffas</a:t>
            </a:r>
            <a:r>
              <a:rPr lang="pt-BR" sz="2000" dirty="0" smtClean="0">
                <a:latin typeface="Century Gothic" panose="020B0502020202020204" pitchFamily="34" charset="0"/>
              </a:rPr>
              <a:t> tem um reconhecimento razoável e bom tamanho para adotar ao modelo de Burocracia Mecanizada. 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06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05264"/>
            <a:ext cx="1041648" cy="104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06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32" y="5430068"/>
            <a:ext cx="1401688" cy="14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06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32" y="5036356"/>
            <a:ext cx="1833736" cy="183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0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355976" y="17061"/>
            <a:ext cx="4608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Burocracia</a:t>
            </a:r>
          </a:p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Mecanizada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2416" y="2348880"/>
            <a:ext cx="81369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Blip>
                <a:blip r:embed="rId4"/>
              </a:buBlip>
            </a:pPr>
            <a:r>
              <a:rPr lang="pt-BR" sz="2000" b="1" dirty="0" smtClean="0">
                <a:latin typeface="Century Gothic" panose="020B0502020202020204" pitchFamily="34" charset="0"/>
              </a:rPr>
              <a:t>Treinamentos ocasionais</a:t>
            </a:r>
          </a:p>
          <a:p>
            <a:endParaRPr lang="pt-BR" sz="2000" dirty="0" smtClean="0">
              <a:latin typeface="Century Gothic" panose="020B0502020202020204" pitchFamily="34" charset="0"/>
            </a:endParaRPr>
          </a:p>
          <a:p>
            <a:r>
              <a:rPr lang="pt-BR" sz="2000" dirty="0">
                <a:latin typeface="Century Gothic" panose="020B0502020202020204" pitchFamily="34" charset="0"/>
              </a:rPr>
              <a:t>	Os processos são bastante repetitivos e simples, portanto </a:t>
            </a:r>
            <a:r>
              <a:rPr lang="pt-BR" sz="2000" dirty="0" smtClean="0">
                <a:latin typeface="Century Gothic" panose="020B0502020202020204" pitchFamily="34" charset="0"/>
              </a:rPr>
              <a:t>um </a:t>
            </a:r>
            <a:r>
              <a:rPr lang="pt-BR" sz="2000" dirty="0">
                <a:latin typeface="Century Gothic" panose="020B0502020202020204" pitchFamily="34" charset="0"/>
              </a:rPr>
              <a:t>treinamento com poucas horas já é suficiente para 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r>
              <a:rPr lang="pt-BR" sz="2000" dirty="0" smtClean="0">
                <a:latin typeface="Century Gothic" panose="020B0502020202020204" pitchFamily="34" charset="0"/>
              </a:rPr>
              <a:t>que </a:t>
            </a:r>
            <a:r>
              <a:rPr lang="pt-BR" sz="2000" dirty="0">
                <a:latin typeface="Century Gothic" panose="020B0502020202020204" pitchFamily="34" charset="0"/>
              </a:rPr>
              <a:t>o funcionário saiba o que necessita fazer</a:t>
            </a:r>
            <a:r>
              <a:rPr lang="pt-BR" sz="2000" dirty="0" smtClean="0">
                <a:latin typeface="Century Gothic" panose="020B0502020202020204" pitchFamily="34" charset="0"/>
              </a:rPr>
              <a:t>.</a:t>
            </a:r>
          </a:p>
          <a:p>
            <a:endParaRPr lang="pt-BR" sz="2000" dirty="0">
              <a:latin typeface="Century Gothic" panose="020B0502020202020204" pitchFamily="34" charset="0"/>
            </a:endParaRPr>
          </a:p>
          <a:p>
            <a:r>
              <a:rPr lang="pt-BR" sz="2400" dirty="0" smtClean="0">
                <a:latin typeface="Century Gothic" panose="020B0502020202020204" pitchFamily="34" charset="0"/>
              </a:rPr>
              <a:t>	</a:t>
            </a:r>
            <a:r>
              <a:rPr lang="pt-BR" sz="2000" dirty="0">
                <a:latin typeface="Century Gothic" panose="020B0502020202020204" pitchFamily="34" charset="0"/>
              </a:rPr>
              <a:t>De cada três ou quatro meses há um treinamento, por </a:t>
            </a:r>
            <a:r>
              <a:rPr lang="pt-BR" sz="2000" dirty="0" smtClean="0">
                <a:latin typeface="Century Gothic" panose="020B0502020202020204" pitchFamily="34" charset="0"/>
              </a:rPr>
              <a:t>causa </a:t>
            </a:r>
            <a:r>
              <a:rPr lang="pt-BR" sz="2000" dirty="0">
                <a:latin typeface="Century Gothic" panose="020B0502020202020204" pitchFamily="34" charset="0"/>
              </a:rPr>
              <a:t>da mudança que ocorre </a:t>
            </a:r>
            <a:r>
              <a:rPr lang="pt-BR" sz="2000" dirty="0" smtClean="0">
                <a:latin typeface="Century Gothic" panose="020B0502020202020204" pitchFamily="34" charset="0"/>
              </a:rPr>
              <a:t>no cardápio e manual. 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29200"/>
            <a:ext cx="41433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5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Ssjn6O7nHJ0Zc4rHGbgP5hAi5P2ZoeZrHMM9rT-1ZbtiO2Qe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61" y="3146841"/>
            <a:ext cx="4980002" cy="35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355976" y="17061"/>
            <a:ext cx="4608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Burocracia</a:t>
            </a:r>
          </a:p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Mecanizada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2416" y="2371147"/>
            <a:ext cx="84520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Blip>
                <a:blip r:embed="rId5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Feedback para alta </a:t>
            </a:r>
            <a:r>
              <a:rPr lang="pt-BR" sz="2000" b="1" dirty="0" smtClean="0">
                <a:latin typeface="Century Gothic" panose="020B0502020202020204" pitchFamily="34" charset="0"/>
              </a:rPr>
              <a:t>gestão</a:t>
            </a:r>
          </a:p>
          <a:p>
            <a:endParaRPr lang="pt-BR" sz="2000" b="1" dirty="0">
              <a:latin typeface="Century Gothic" panose="020B0502020202020204" pitchFamily="34" charset="0"/>
            </a:endParaRPr>
          </a:p>
          <a:p>
            <a:r>
              <a:rPr lang="pt-BR" sz="2000" b="1" dirty="0" smtClean="0">
                <a:latin typeface="Century Gothic" panose="020B0502020202020204" pitchFamily="34" charset="0"/>
              </a:rPr>
              <a:t>	</a:t>
            </a:r>
            <a:r>
              <a:rPr lang="pt-BR" sz="2000" dirty="0" smtClean="0">
                <a:latin typeface="Century Gothic" panose="020B0502020202020204" pitchFamily="34" charset="0"/>
              </a:rPr>
              <a:t>Os gerentes tem como parte de sua 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obrigação fazer com que a cúpula saiba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o que acontece com a loja, portanto 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existe um sistema integrado com um 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controle de vendas direto aos 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gestores. </a:t>
            </a:r>
          </a:p>
          <a:p>
            <a:endParaRPr lang="pt-BR" sz="2000" dirty="0">
              <a:latin typeface="Century Gothic" panose="020B0502020202020204" pitchFamily="34" charset="0"/>
            </a:endParaRPr>
          </a:p>
          <a:p>
            <a:r>
              <a:rPr lang="pt-BR" sz="2000" dirty="0" smtClean="0">
                <a:latin typeface="Century Gothic" panose="020B0502020202020204" pitchFamily="34" charset="0"/>
              </a:rPr>
              <a:t>Percebemos ao entrevistar o 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gerente que de fato existe o 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feedback que repassam aos 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níveis elevados da hierarquia.  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355976" y="17061"/>
            <a:ext cx="4608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Burocracia</a:t>
            </a:r>
          </a:p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Mecanizada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2416" y="2780928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Blip>
                <a:blip r:embed="rId4"/>
              </a:buBlip>
            </a:pP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b="1" dirty="0" smtClean="0">
                <a:latin typeface="Century Gothic" panose="020B0502020202020204" pitchFamily="34" charset="0"/>
              </a:rPr>
              <a:t>Supervisão comum: agrupar operadores em uma unidade que lidam com partes distintas do fluxo do trabalho.</a:t>
            </a:r>
          </a:p>
          <a:p>
            <a:endParaRPr lang="pt-BR" sz="2000" b="1" dirty="0" smtClean="0">
              <a:latin typeface="Century Gothic" panose="020B0502020202020204" pitchFamily="34" charset="0"/>
            </a:endParaRPr>
          </a:p>
          <a:p>
            <a:r>
              <a:rPr lang="pt-BR" sz="2000" b="1" dirty="0">
                <a:latin typeface="Century Gothic" panose="020B0502020202020204" pitchFamily="34" charset="0"/>
              </a:rPr>
              <a:t>	</a:t>
            </a:r>
            <a:r>
              <a:rPr lang="pt-BR" sz="2000" dirty="0" smtClean="0">
                <a:latin typeface="Century Gothic" panose="020B0502020202020204" pitchFamily="34" charset="0"/>
              </a:rPr>
              <a:t>Dentro da loja todos os funcionários sabiam fazer de tudo: atender e preparar o prato dependendo do que fosse preciso. Para que esses trabalhadores saibam o que devem realizar de tarefa existe um gerente ali que auxilia e observa a necessidade da loja no momento. </a:t>
            </a:r>
            <a:endParaRPr lang="pt-BR" sz="2000" b="1" dirty="0">
              <a:latin typeface="Century Gothic" panose="020B0502020202020204" pitchFamily="34" charset="0"/>
            </a:endParaRPr>
          </a:p>
          <a:p>
            <a:endParaRPr lang="pt-BR" sz="2000" b="1" dirty="0">
              <a:latin typeface="Century Gothic" panose="020B0502020202020204" pitchFamily="34" charset="0"/>
            </a:endParaRPr>
          </a:p>
          <a:p>
            <a:pPr lvl="0" indent="-285750">
              <a:buBlip>
                <a:blip r:embed="rId4"/>
              </a:buBlip>
            </a:pP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355976" y="17061"/>
            <a:ext cx="4608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Burocracia</a:t>
            </a:r>
          </a:p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Mecanizada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2416" y="2348880"/>
            <a:ext cx="84520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Blip>
                <a:blip r:embed="rId4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Gerente com formalização de trabalho</a:t>
            </a:r>
          </a:p>
          <a:p>
            <a:r>
              <a:rPr lang="pt-BR" sz="2000" dirty="0">
                <a:latin typeface="Century Gothic" panose="020B0502020202020204" pitchFamily="34" charset="0"/>
              </a:rPr>
              <a:t>	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r>
              <a:rPr lang="pt-BR" sz="2000" dirty="0">
                <a:latin typeface="Century Gothic" panose="020B0502020202020204" pitchFamily="34" charset="0"/>
              </a:rPr>
              <a:t>	</a:t>
            </a:r>
            <a:r>
              <a:rPr lang="pt-BR" sz="2000" dirty="0" smtClean="0">
                <a:latin typeface="Century Gothic" panose="020B0502020202020204" pitchFamily="34" charset="0"/>
              </a:rPr>
              <a:t>Os próprios gerentes das unidades não podem tomar decisões como no modelo anterior onde existia mais autonomia. Agora o gerente toma decisões pontuais, delegando ainda muito para cargos acima. </a:t>
            </a:r>
          </a:p>
          <a:p>
            <a:endParaRPr lang="pt-BR" sz="2000" dirty="0">
              <a:latin typeface="Century Gothic" panose="020B0502020202020204" pitchFamily="34" charset="0"/>
            </a:endParaRPr>
          </a:p>
          <a:p>
            <a:r>
              <a:rPr lang="pt-BR" sz="2000" dirty="0" smtClean="0">
                <a:latin typeface="Century Gothic" panose="020B0502020202020204" pitchFamily="34" charset="0"/>
              </a:rPr>
              <a:t>	No </a:t>
            </a:r>
            <a:r>
              <a:rPr lang="pt-BR" sz="2000" dirty="0" err="1" smtClean="0">
                <a:latin typeface="Century Gothic" panose="020B0502020202020204" pitchFamily="34" charset="0"/>
              </a:rPr>
              <a:t>Giraffas</a:t>
            </a:r>
            <a:r>
              <a:rPr lang="pt-BR" sz="2000" dirty="0" smtClean="0">
                <a:latin typeface="Century Gothic" panose="020B0502020202020204" pitchFamily="34" charset="0"/>
              </a:rPr>
              <a:t>, o gerente tomava decisões quanto a loja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ao qual estava inserido, porém ainda conversa com os gerentes acima dele para que algumas mudanças possam acontecer e problemas resolver.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09295"/>
            <a:ext cx="1029603" cy="102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40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4" y="1771387"/>
            <a:ext cx="4921200" cy="530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355976" y="17061"/>
            <a:ext cx="4608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Burocracia</a:t>
            </a:r>
          </a:p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Mecanizada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2416" y="2636912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85750">
              <a:buBlip>
                <a:blip r:embed="rId6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Unidades distantes da estrutura administrativa</a:t>
            </a:r>
          </a:p>
          <a:p>
            <a:endParaRPr lang="pt-BR" sz="2000" dirty="0" smtClean="0">
              <a:latin typeface="Century Gothic" panose="020B0502020202020204" pitchFamily="34" charset="0"/>
            </a:endParaRPr>
          </a:p>
          <a:p>
            <a:r>
              <a:rPr lang="pt-BR" sz="2000" dirty="0">
                <a:latin typeface="Century Gothic" panose="020B0502020202020204" pitchFamily="34" charset="0"/>
              </a:rPr>
              <a:t>	</a:t>
            </a:r>
            <a:r>
              <a:rPr lang="pt-BR" sz="2000" dirty="0" smtClean="0">
                <a:latin typeface="Century Gothic" panose="020B0502020202020204" pitchFamily="34" charset="0"/>
              </a:rPr>
              <a:t>Notamos que existem muitas unidades, por isso muitas das questões vividas por cada loja fica distante da cúpula estratégica e da parte administrativa devido a essa distância na hierarquia.</a:t>
            </a:r>
          </a:p>
          <a:p>
            <a:endParaRPr lang="pt-BR" sz="2000" dirty="0">
              <a:latin typeface="Century Gothic" panose="020B0502020202020204" pitchFamily="34" charset="0"/>
            </a:endParaRPr>
          </a:p>
          <a:p>
            <a:r>
              <a:rPr lang="pt-BR" sz="2000" dirty="0" smtClean="0">
                <a:latin typeface="Century Gothic" panose="020B0502020202020204" pitchFamily="34" charset="0"/>
              </a:rPr>
              <a:t>	Ao conversar com o gerente da loja, notamos o quanto é distante e as percepções parecem contrastantes. Por exemplo, fazer alguns pratos em 20 minutos para o gerente é impossível em certos casos, mas a cúpula determinou assim sem perceber se conseguem entregar o produto ou não. 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355976" y="17061"/>
            <a:ext cx="4608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Burocracia</a:t>
            </a:r>
          </a:p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Mecanizada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7932" y="2204864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2000" dirty="0" smtClean="0"/>
          </a:p>
          <a:p>
            <a:pPr lvl="0" indent="-285750">
              <a:buBlip>
                <a:blip r:embed="rId4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Estrutura dominada por </a:t>
            </a:r>
            <a:r>
              <a:rPr lang="pt-BR" sz="2000" b="1" dirty="0" smtClean="0">
                <a:latin typeface="Century Gothic" panose="020B0502020202020204" pitchFamily="34" charset="0"/>
              </a:rPr>
              <a:t>conflito</a:t>
            </a:r>
          </a:p>
          <a:p>
            <a:pPr lvl="0"/>
            <a:r>
              <a:rPr lang="pt-BR" sz="2000" b="1" dirty="0">
                <a:latin typeface="Century Gothic" panose="020B0502020202020204" pitchFamily="34" charset="0"/>
              </a:rPr>
              <a:t>	</a:t>
            </a:r>
            <a:r>
              <a:rPr lang="pt-BR" sz="2000" dirty="0" smtClean="0">
                <a:latin typeface="Century Gothic" panose="020B0502020202020204" pitchFamily="34" charset="0"/>
              </a:rPr>
              <a:t>Devido a falta de entendimento e relacionamento entre cúpula e alta administração com as diversas unidades.</a:t>
            </a:r>
          </a:p>
          <a:p>
            <a:pPr lvl="0"/>
            <a:endParaRPr lang="pt-BR" sz="2000" b="1" dirty="0">
              <a:latin typeface="Century Gothic" panose="020B0502020202020204" pitchFamily="34" charset="0"/>
            </a:endParaRPr>
          </a:p>
          <a:p>
            <a:pPr lvl="0" indent="-285750">
              <a:buBlip>
                <a:blip r:embed="rId4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Cúpula preocupada com melhor ajustamento das máquinas </a:t>
            </a:r>
            <a:r>
              <a:rPr lang="pt-BR" sz="2000" b="1" dirty="0" smtClean="0">
                <a:latin typeface="Century Gothic" panose="020B0502020202020204" pitchFamily="34" charset="0"/>
              </a:rPr>
              <a:t>burocráticas</a:t>
            </a:r>
          </a:p>
          <a:p>
            <a:pPr lvl="0"/>
            <a:r>
              <a:rPr lang="pt-BR" sz="2000" b="1" dirty="0" smtClean="0">
                <a:latin typeface="Century Gothic" panose="020B0502020202020204" pitchFamily="34" charset="0"/>
              </a:rPr>
              <a:t>	</a:t>
            </a:r>
            <a:r>
              <a:rPr lang="pt-BR" sz="2000" dirty="0" smtClean="0">
                <a:latin typeface="Century Gothic" panose="020B0502020202020204" pitchFamily="34" charset="0"/>
              </a:rPr>
              <a:t>A preocupação é manter as padronizações, sendo que quanto mais melhor e também sem que aconteça erros. Portanto, a loja quem sofre tendo que entregar os pratos em 20 minutos, como exemplo. </a:t>
            </a:r>
            <a:r>
              <a:rPr lang="pt-BR" sz="2000" b="1" dirty="0" smtClean="0">
                <a:latin typeface="Century Gothic" panose="020B0502020202020204" pitchFamily="34" charset="0"/>
              </a:rPr>
              <a:t> 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578" y1="65820" x2="42578" y2="65820"/>
                        <a14:foregroundMark x1="36328" y1="53516" x2="36328" y2="53516"/>
                        <a14:foregroundMark x1="39453" y1="39258" x2="39453" y2="39258"/>
                        <a14:foregroundMark x1="36328" y1="22266" x2="36328" y2="22266"/>
                        <a14:foregroundMark x1="39373" y1="88153" x2="39373" y2="88153"/>
                        <a14:foregroundMark x1="10453" y1="89199" x2="58537" y2="86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27897"/>
            <a:ext cx="1190330" cy="11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59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-37472"/>
            <a:ext cx="9144000" cy="6876000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644008" y="211024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err="1"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Giraffas</a:t>
            </a:r>
            <a:endParaRPr lang="pt-BR" sz="5400" b="1" dirty="0"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11" name="Picture 8" descr="C:\Users\User\Desktop\Giraff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80" y="4996967"/>
            <a:ext cx="2966864" cy="186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902195" y="2852936"/>
            <a:ext cx="7339611" cy="1808616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tângulo 1"/>
          <p:cNvSpPr/>
          <p:nvPr/>
        </p:nvSpPr>
        <p:spPr>
          <a:xfrm>
            <a:off x="323529" y="2690336"/>
            <a:ext cx="6534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6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Primeira loja: 1981</a:t>
            </a:r>
            <a:r>
              <a:rPr lang="pt-BR" sz="2400" b="1" dirty="0" smtClean="0">
                <a:latin typeface="Century Gothic" panose="020B0502020202020204" pitchFamily="34" charset="0"/>
              </a:rPr>
              <a:t>;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6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1991: expansão através de franquias</a:t>
            </a:r>
            <a:r>
              <a:rPr lang="pt-BR" sz="2400" b="1" dirty="0" smtClean="0">
                <a:latin typeface="Century Gothic" panose="020B0502020202020204" pitchFamily="34" charset="0"/>
              </a:rPr>
              <a:t>;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6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2011: primeira loja nos EUA</a:t>
            </a:r>
            <a:r>
              <a:rPr lang="pt-BR" sz="2400" b="1" dirty="0" smtClean="0">
                <a:latin typeface="Century Gothic" panose="020B0502020202020204" pitchFamily="34" charset="0"/>
              </a:rPr>
              <a:t>;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6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Hoje: mais de 400 lojas</a:t>
            </a:r>
            <a:r>
              <a:rPr lang="pt-BR" sz="2400" b="1" dirty="0" smtClean="0">
                <a:latin typeface="Century Gothic" panose="020B0502020202020204" pitchFamily="34" charset="0"/>
              </a:rPr>
              <a:t>;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6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Faturamento: R$ 900 milhões.</a:t>
            </a:r>
          </a:p>
        </p:txBody>
      </p:sp>
    </p:spTree>
    <p:extLst>
      <p:ext uri="{BB962C8B-B14F-4D97-AF65-F5344CB8AC3E}">
        <p14:creationId xmlns:p14="http://schemas.microsoft.com/office/powerpoint/2010/main" val="26206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scolakids.uol.com.br/public/images/legenda/cd7149efcec843bd10e6e6e301d5768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49884"/>
            <a:ext cx="5647134" cy="46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355976" y="17061"/>
            <a:ext cx="4608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Burocracia</a:t>
            </a:r>
          </a:p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Mecanizada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7932" y="2780928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85750">
              <a:buBlip>
                <a:blip r:embed="rId6"/>
              </a:buBlip>
            </a:pPr>
            <a:r>
              <a:rPr lang="pt-BR" sz="2000" b="1" dirty="0" smtClean="0">
                <a:latin typeface="Century Gothic" panose="020B0502020202020204" pitchFamily="34" charset="0"/>
              </a:rPr>
              <a:t>Conflitos engarrafados</a:t>
            </a:r>
          </a:p>
          <a:p>
            <a:pPr lvl="0"/>
            <a:r>
              <a:rPr lang="pt-BR" sz="2000" b="1" dirty="0">
                <a:latin typeface="Century Gothic" panose="020B0502020202020204" pitchFamily="34" charset="0"/>
              </a:rPr>
              <a:t>	</a:t>
            </a:r>
            <a:r>
              <a:rPr lang="pt-BR" sz="2000" dirty="0" smtClean="0">
                <a:latin typeface="Century Gothic" panose="020B0502020202020204" pitchFamily="34" charset="0"/>
              </a:rPr>
              <a:t>Muitos dos conflitos que surgem entre os gerentes e a cúpula é deixado de lado.</a:t>
            </a:r>
          </a:p>
          <a:p>
            <a:pPr lvl="0"/>
            <a:endParaRPr lang="pt-BR" sz="2000" b="1" dirty="0">
              <a:latin typeface="Century Gothic" panose="020B0502020202020204" pitchFamily="34" charset="0"/>
            </a:endParaRPr>
          </a:p>
          <a:p>
            <a:pPr lvl="0" indent="-285750">
              <a:buBlip>
                <a:blip r:embed="rId6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Distância entre formulação e </a:t>
            </a:r>
            <a:r>
              <a:rPr lang="pt-BR" sz="2000" b="1" dirty="0" smtClean="0">
                <a:latin typeface="Century Gothic" panose="020B0502020202020204" pitchFamily="34" charset="0"/>
              </a:rPr>
              <a:t>implementação</a:t>
            </a:r>
          </a:p>
          <a:p>
            <a:pPr lvl="0"/>
            <a:r>
              <a:rPr lang="pt-BR" sz="2000" b="1" dirty="0">
                <a:latin typeface="Century Gothic" panose="020B0502020202020204" pitchFamily="34" charset="0"/>
              </a:rPr>
              <a:t>	</a:t>
            </a:r>
            <a:r>
              <a:rPr lang="pt-BR" sz="2000" dirty="0" smtClean="0">
                <a:latin typeface="Century Gothic" panose="020B0502020202020204" pitchFamily="34" charset="0"/>
              </a:rPr>
              <a:t>As promoções feitas pelo </a:t>
            </a:r>
            <a:r>
              <a:rPr lang="pt-BR" sz="2000" dirty="0" err="1" smtClean="0">
                <a:latin typeface="Century Gothic" panose="020B0502020202020204" pitchFamily="34" charset="0"/>
              </a:rPr>
              <a:t>Giraffas</a:t>
            </a:r>
            <a:r>
              <a:rPr lang="pt-BR" sz="2000" dirty="0" smtClean="0">
                <a:latin typeface="Century Gothic" panose="020B0502020202020204" pitchFamily="34" charset="0"/>
              </a:rPr>
              <a:t> é uma prova disso já que a formulação da ideia foi uma estratégia interessante, porém com todos os outros restaurantes </a:t>
            </a:r>
            <a:r>
              <a:rPr lang="pt-BR" sz="2000" dirty="0" err="1" smtClean="0">
                <a:latin typeface="Century Gothic" panose="020B0502020202020204" pitchFamily="34" charset="0"/>
              </a:rPr>
              <a:t>fast-food</a:t>
            </a:r>
            <a:r>
              <a:rPr lang="pt-BR" sz="2000" dirty="0" smtClean="0">
                <a:latin typeface="Century Gothic" panose="020B0502020202020204" pitchFamily="34" charset="0"/>
              </a:rPr>
              <a:t> fazendo promoções é capaz do </a:t>
            </a:r>
            <a:r>
              <a:rPr lang="pt-BR" sz="2000" dirty="0" err="1" smtClean="0">
                <a:latin typeface="Century Gothic" panose="020B0502020202020204" pitchFamily="34" charset="0"/>
              </a:rPr>
              <a:t>Giraffas</a:t>
            </a:r>
            <a:r>
              <a:rPr lang="pt-BR" sz="2000" dirty="0" smtClean="0">
                <a:latin typeface="Century Gothic" panose="020B0502020202020204" pitchFamily="34" charset="0"/>
              </a:rPr>
              <a:t> entrar em prejuízo e não lucro. 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59241"/>
            <a:ext cx="4752528" cy="44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627784" y="211025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16 </a:t>
            </a: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Hipóteses: Idade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2288" y="270892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H1. </a:t>
            </a:r>
            <a:r>
              <a:rPr lang="pt-PT" sz="2000" b="1" dirty="0">
                <a:latin typeface="Century Gothic" panose="020B0502020202020204" pitchFamily="34" charset="0"/>
              </a:rPr>
              <a:t>Quanto mais antiga a organização, mais formalizado é seu comportamento. 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Várias </a:t>
            </a:r>
            <a:r>
              <a:rPr lang="pt-BR" sz="2000" dirty="0">
                <a:latin typeface="Century Gothic" panose="020B0502020202020204" pitchFamily="34" charset="0"/>
              </a:rPr>
              <a:t>mudanças ocorreram desde de 1981 na estrutura </a:t>
            </a:r>
            <a:r>
              <a:rPr lang="pt-BR" sz="2000" dirty="0" smtClean="0">
                <a:latin typeface="Century Gothic" panose="020B0502020202020204" pitchFamily="34" charset="0"/>
              </a:rPr>
              <a:t>do </a:t>
            </a:r>
            <a:r>
              <a:rPr lang="pt-BR" sz="2000" dirty="0" err="1" smtClean="0">
                <a:latin typeface="Century Gothic" panose="020B0502020202020204" pitchFamily="34" charset="0"/>
              </a:rPr>
              <a:t>Giraffas</a:t>
            </a:r>
            <a:r>
              <a:rPr lang="pt-BR" sz="2000" dirty="0">
                <a:latin typeface="Century Gothic" panose="020B0502020202020204" pitchFamily="34" charset="0"/>
              </a:rPr>
              <a:t>, muitas delas visando uma maior formalização do  comportamento. Exemplo disso é a implementação de um “treinador</a:t>
            </a:r>
            <a:r>
              <a:rPr lang="pt-BR" sz="2000" dirty="0" smtClean="0">
                <a:latin typeface="Century Gothic" panose="020B0502020202020204" pitchFamily="34" charset="0"/>
              </a:rPr>
              <a:t>”.</a:t>
            </a:r>
          </a:p>
          <a:p>
            <a:endParaRPr lang="pt-BR" sz="2000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pt-BR" sz="2000" b="1" dirty="0" smtClean="0">
                <a:latin typeface="Century Gothic" panose="020B0502020202020204" pitchFamily="34" charset="0"/>
              </a:rPr>
              <a:t>H2.</a:t>
            </a:r>
            <a:r>
              <a:rPr lang="pt-PT" sz="2000" b="1" dirty="0" smtClean="0">
                <a:latin typeface="Century Gothic" panose="020B0502020202020204" pitchFamily="34" charset="0"/>
              </a:rPr>
              <a:t> A estrutura reflete a época da origem do setor. 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No </a:t>
            </a:r>
            <a:r>
              <a:rPr lang="pt-BR" sz="2000" dirty="0">
                <a:latin typeface="Century Gothic" panose="020B0502020202020204" pitchFamily="34" charset="0"/>
              </a:rPr>
              <a:t>inicio do setor de comida rápida a estrutura buscava um sistema de “produção” parecido como uma linha de montagem, e idealizaram uma cozinha que comportasse os equipamentos para o preparo de pouca variedade de alimentos, em grandes quantidades.</a:t>
            </a:r>
            <a:endParaRPr lang="pt-PT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efetividade.blog.br/wp-content/uploads/2011/11/estru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31" y="3922787"/>
            <a:ext cx="3913617" cy="29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139952" y="211025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16 </a:t>
            </a: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Hipóteses: Tamanho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2288" y="2708920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5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H3: Quanto maior a organização, mais elaborada é sua estrutura, isto é, quanto mais especializadas suas tarefas,  mais diferenciadas suas unidades e mais desenvolvido seu componente administrativo (linhas de controle</a:t>
            </a:r>
            <a:r>
              <a:rPr lang="pt-BR" sz="2000" b="1" dirty="0" smtClean="0">
                <a:latin typeface="Century Gothic" panose="020B0502020202020204" pitchFamily="34" charset="0"/>
              </a:rPr>
              <a:t>).</a:t>
            </a:r>
          </a:p>
          <a:p>
            <a:pPr lvl="0"/>
            <a:endParaRPr lang="pt-BR" sz="2000" b="1" dirty="0">
              <a:latin typeface="Century Gothic" panose="020B0502020202020204" pitchFamily="34" charset="0"/>
            </a:endParaRPr>
          </a:p>
          <a:p>
            <a:pPr lvl="0"/>
            <a:r>
              <a:rPr lang="pt-BR" sz="2000" dirty="0">
                <a:latin typeface="Century Gothic" panose="020B0502020202020204" pitchFamily="34" charset="0"/>
              </a:rPr>
              <a:t>O problema aqui é que nesta rede de comida 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lvl="0"/>
            <a:r>
              <a:rPr lang="pt-BR" sz="2000" dirty="0" smtClean="0">
                <a:latin typeface="Century Gothic" panose="020B0502020202020204" pitchFamily="34" charset="0"/>
              </a:rPr>
              <a:t>rápida as unidades </a:t>
            </a:r>
            <a:r>
              <a:rPr lang="pt-BR" sz="2000" dirty="0">
                <a:latin typeface="Century Gothic" panose="020B0502020202020204" pitchFamily="34" charset="0"/>
              </a:rPr>
              <a:t>não se tornam 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lvl="0"/>
            <a:r>
              <a:rPr lang="pt-BR" sz="2000" dirty="0" smtClean="0">
                <a:latin typeface="Century Gothic" panose="020B0502020202020204" pitchFamily="34" charset="0"/>
              </a:rPr>
              <a:t>mais </a:t>
            </a:r>
            <a:r>
              <a:rPr lang="pt-BR" sz="2000" dirty="0">
                <a:latin typeface="Century Gothic" panose="020B0502020202020204" pitchFamily="34" charset="0"/>
              </a:rPr>
              <a:t>individualizadas com o 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lvl="0"/>
            <a:r>
              <a:rPr lang="pt-BR" sz="2000" dirty="0" smtClean="0">
                <a:latin typeface="Century Gothic" panose="020B0502020202020204" pitchFamily="34" charset="0"/>
              </a:rPr>
              <a:t>crescimento </a:t>
            </a:r>
            <a:r>
              <a:rPr lang="pt-BR" sz="2000" dirty="0">
                <a:latin typeface="Century Gothic" panose="020B0502020202020204" pitchFamily="34" charset="0"/>
              </a:rPr>
              <a:t>da </a:t>
            </a:r>
            <a:r>
              <a:rPr lang="pt-BR" sz="2000" dirty="0" smtClean="0">
                <a:latin typeface="Century Gothic" panose="020B0502020202020204" pitchFamily="34" charset="0"/>
              </a:rPr>
              <a:t>organização</a:t>
            </a:r>
            <a:r>
              <a:rPr lang="pt-BR" sz="2000" dirty="0">
                <a:latin typeface="Century Gothic" panose="020B0502020202020204" pitchFamily="34" charset="0"/>
              </a:rPr>
              <a:t>, </a:t>
            </a:r>
          </a:p>
          <a:p>
            <a:endParaRPr lang="pt-BR" sz="2000" dirty="0"/>
          </a:p>
          <a:p>
            <a:endParaRPr lang="pt-PT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yco.com.br/site/empresa/images/icone_grande_empresa-2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70174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139952" y="2478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16 </a:t>
            </a: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Hipóteses: Tamanho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2288" y="270892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/>
          </a:p>
          <a:p>
            <a:pPr indent="-342900">
              <a:buBlip>
                <a:blip r:embed="rId5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H4: Quanto maior a organização, maior o tamanho médio de suas unidades.</a:t>
            </a:r>
          </a:p>
          <a:p>
            <a:endParaRPr lang="pt-BR" sz="2000" b="1" dirty="0" smtClean="0">
              <a:latin typeface="Century Gothic" panose="020B0502020202020204" pitchFamily="34" charset="0"/>
            </a:endParaRPr>
          </a:p>
          <a:p>
            <a:r>
              <a:rPr lang="pt-BR" sz="2000" dirty="0" smtClean="0">
                <a:latin typeface="Century Gothic" panose="020B0502020202020204" pitchFamily="34" charset="0"/>
              </a:rPr>
              <a:t>O </a:t>
            </a:r>
            <a:r>
              <a:rPr lang="pt-BR" sz="2000" dirty="0">
                <a:latin typeface="Century Gothic" panose="020B0502020202020204" pitchFamily="34" charset="0"/>
              </a:rPr>
              <a:t>crescimento </a:t>
            </a:r>
            <a:r>
              <a:rPr lang="pt-BR" sz="2000" dirty="0" smtClean="0">
                <a:latin typeface="Century Gothic" panose="020B0502020202020204" pitchFamily="34" charset="0"/>
              </a:rPr>
              <a:t>mantém </a:t>
            </a:r>
            <a:r>
              <a:rPr lang="pt-BR" sz="2000" dirty="0">
                <a:latin typeface="Century Gothic" panose="020B0502020202020204" pitchFamily="34" charset="0"/>
              </a:rPr>
              <a:t>o padrão de tamanho das unidades.</a:t>
            </a:r>
          </a:p>
          <a:p>
            <a:endParaRPr lang="pt-BR" sz="2000" b="1" dirty="0">
              <a:latin typeface="Century Gothic" panose="020B0502020202020204" pitchFamily="34" charset="0"/>
            </a:endParaRPr>
          </a:p>
          <a:p>
            <a:pPr indent="-342900">
              <a:buBlip>
                <a:blip r:embed="rId5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H5: Quanto maior a organização, </a:t>
            </a:r>
            <a:r>
              <a:rPr lang="pt-BR" sz="2000" b="1" dirty="0" smtClean="0">
                <a:latin typeface="Century Gothic" panose="020B0502020202020204" pitchFamily="34" charset="0"/>
              </a:rPr>
              <a:t>mais </a:t>
            </a:r>
            <a:r>
              <a:rPr lang="pt-BR" sz="2000" b="1" dirty="0">
                <a:latin typeface="Century Gothic" panose="020B0502020202020204" pitchFamily="34" charset="0"/>
              </a:rPr>
              <a:t>formalizado será seu comportamento</a:t>
            </a:r>
          </a:p>
          <a:p>
            <a:endParaRPr lang="pt-PT" sz="20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lyco.com.br/site/empresa/images/icone_grande_empresa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5235424"/>
            <a:ext cx="1397150" cy="13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7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670013" y="2478"/>
            <a:ext cx="55081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16 </a:t>
            </a: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Hipóteses: Sistema Técnico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2288" y="2708920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/>
          </a:p>
          <a:p>
            <a:pPr indent="-342900">
              <a:buBlip>
                <a:blip r:embed="rId4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H6: Quanto mais regular o sistema técnico, mais formalizado o trabalho operacional e mais burocrática a estrutura do núcleo operacional. 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Century Gothic" panose="020B0502020202020204" pitchFamily="34" charset="0"/>
              </a:rPr>
              <a:t>A rede possui um maior controle com o Sistema integrado (A venda de cada produto, tempo de atendimento, forma de pagamento e outros)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-342900">
              <a:buBlip>
                <a:blip r:embed="rId4"/>
              </a:buBlip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indent="-342900">
              <a:buBlip>
                <a:blip r:embed="rId4"/>
              </a:buBlip>
            </a:pPr>
            <a:endParaRPr lang="pt-BR" sz="2000" b="1" dirty="0" smtClean="0">
              <a:latin typeface="Century Gothic" panose="020B0502020202020204" pitchFamily="34" charset="0"/>
            </a:endParaRPr>
          </a:p>
          <a:p>
            <a:endParaRPr lang="pt-PT" sz="20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807" y="5157192"/>
            <a:ext cx="4914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9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707904" y="20997"/>
            <a:ext cx="55542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16 </a:t>
            </a: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Hipóteses: Sistema Técnico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2288" y="2708920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indent="-342900">
              <a:buBlip>
                <a:blip r:embed="rId4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H7: Quanto mais sofisticado (difícil de entender) o sistema técnico, mais elaborada a estrutura não operacional – especificamente, quanto mais ampla e mais profissional a assessoria de apoio, maior a descentralização seletiva (dessa assessoria) maior o uso dos instrumentos de religação </a:t>
            </a:r>
          </a:p>
          <a:p>
            <a:pPr indent="-342900">
              <a:buBlip>
                <a:blip r:embed="rId4"/>
              </a:buBlip>
            </a:pPr>
            <a:endParaRPr lang="pt-BR" sz="2000" b="1" dirty="0">
              <a:latin typeface="Century Gothic" panose="020B0502020202020204" pitchFamily="34" charset="0"/>
            </a:endParaRPr>
          </a:p>
          <a:p>
            <a:pPr indent="-342900">
              <a:buBlip>
                <a:blip r:embed="rId4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H8: A automação do núcleo operacional transforma uma </a:t>
            </a:r>
            <a:r>
              <a:rPr lang="pt-BR" sz="2000" b="1" dirty="0" smtClean="0">
                <a:latin typeface="Century Gothic" panose="020B0502020202020204" pitchFamily="34" charset="0"/>
              </a:rPr>
              <a:t>estrutura burocrática </a:t>
            </a:r>
            <a:r>
              <a:rPr lang="pt-BR" sz="2000" b="1" dirty="0">
                <a:latin typeface="Century Gothic" panose="020B0502020202020204" pitchFamily="34" charset="0"/>
              </a:rPr>
              <a:t>em orgânica.</a:t>
            </a:r>
          </a:p>
          <a:p>
            <a:pPr indent="-342900">
              <a:buBlip>
                <a:blip r:embed="rId4"/>
              </a:buBlip>
            </a:pPr>
            <a:endParaRPr lang="pt-BR" sz="2000" b="1" dirty="0">
              <a:latin typeface="Century Gothic" panose="020B0502020202020204" pitchFamily="34" charset="0"/>
            </a:endParaRPr>
          </a:p>
          <a:p>
            <a:endParaRPr lang="pt-PT" sz="2000" dirty="0">
              <a:latin typeface="Century Gothic" panose="020B0502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29200"/>
            <a:ext cx="1475234" cy="14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9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463480" y="2478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16 </a:t>
            </a: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Hipóteses: Ambiente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2288" y="270892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Blip>
                <a:blip r:embed="rId4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H9: Quanto mais dinâmico o ambiente mais orgânica a estrutura. Com um ambiente dinâmico a estrutura não abre muito espaço para se tornar mais orgânica.</a:t>
            </a:r>
          </a:p>
          <a:p>
            <a:pPr lvl="0">
              <a:spcBef>
                <a:spcPct val="20000"/>
              </a:spcBef>
            </a:pPr>
            <a:endParaRPr lang="pt-BR" sz="2000" b="1" dirty="0">
              <a:latin typeface="Century Gothic" panose="020B0502020202020204" pitchFamily="34" charset="0"/>
            </a:endParaRPr>
          </a:p>
          <a:p>
            <a:pPr marL="342900" lvl="0" indent="-342900">
              <a:spcBef>
                <a:spcPct val="20000"/>
              </a:spcBef>
              <a:buBlip>
                <a:blip r:embed="rId4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H10: Quanto mais complexo o </a:t>
            </a:r>
            <a:endParaRPr lang="pt-BR" sz="2000" b="1" dirty="0" smtClean="0">
              <a:latin typeface="Century Gothic" panose="020B0502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2000" b="1" dirty="0" smtClean="0">
                <a:latin typeface="Century Gothic" panose="020B0502020202020204" pitchFamily="34" charset="0"/>
              </a:rPr>
              <a:t>ambiente</a:t>
            </a:r>
            <a:r>
              <a:rPr lang="pt-BR" sz="2000" b="1" dirty="0">
                <a:latin typeface="Century Gothic" panose="020B0502020202020204" pitchFamily="34" charset="0"/>
              </a:rPr>
              <a:t>, mais descentralizada a </a:t>
            </a:r>
            <a:endParaRPr lang="pt-BR" sz="2000" b="1" dirty="0" smtClean="0">
              <a:latin typeface="Century Gothic" panose="020B0502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2000" b="1" dirty="0" smtClean="0">
                <a:latin typeface="Century Gothic" panose="020B0502020202020204" pitchFamily="34" charset="0"/>
              </a:rPr>
              <a:t>estrutura</a:t>
            </a:r>
            <a:r>
              <a:rPr lang="pt-BR" sz="2000" b="1" dirty="0">
                <a:latin typeface="Century Gothic" panose="020B0502020202020204" pitchFamily="34" charset="0"/>
              </a:rPr>
              <a:t>.</a:t>
            </a:r>
          </a:p>
          <a:p>
            <a:pPr indent="-342900">
              <a:buBlip>
                <a:blip r:embed="rId4"/>
              </a:buBlip>
            </a:pPr>
            <a:endParaRPr lang="pt-BR" sz="2000" b="1" dirty="0">
              <a:latin typeface="Century Gothic" panose="020B0502020202020204" pitchFamily="34" charset="0"/>
            </a:endParaRPr>
          </a:p>
          <a:p>
            <a:pPr indent="-342900">
              <a:buBlip>
                <a:blip r:embed="rId4"/>
              </a:buBlip>
            </a:pPr>
            <a:endParaRPr lang="pt-BR" sz="2000" b="1" dirty="0">
              <a:latin typeface="Century Gothic" panose="020B0502020202020204" pitchFamily="34" charset="0"/>
            </a:endParaRPr>
          </a:p>
          <a:p>
            <a:endParaRPr lang="pt-PT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28" y="3894526"/>
            <a:ext cx="3024336" cy="264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4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-37472"/>
            <a:ext cx="9144000" cy="6876000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463480" y="0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16 </a:t>
            </a: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Hipóteses: Ambiente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6" b="96000" l="758" r="98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30" y="4045543"/>
            <a:ext cx="2121396" cy="281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2288" y="2708920"/>
            <a:ext cx="86281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indent="-342900">
              <a:buBlip>
                <a:blip r:embed="rId6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H11: Quanto mais diversificado os mercados da organização, maior a propensão de ela dividir-se em unidades baseadas no mercado </a:t>
            </a:r>
            <a:r>
              <a:rPr lang="pt-BR" sz="2000" dirty="0">
                <a:latin typeface="Century Gothic" panose="020B0502020202020204" pitchFamily="34" charset="0"/>
              </a:rPr>
              <a:t>(dada a economia de escala favorável).</a:t>
            </a:r>
          </a:p>
          <a:p>
            <a:pPr indent="-342900">
              <a:buBlip>
                <a:blip r:embed="rId6"/>
              </a:buBlip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indent="-342900">
              <a:buBlip>
                <a:blip r:embed="rId6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H12: A hostilidade extrema em seu ambiente leva qualquer organização a centralizar temporariamente sua estrutura.</a:t>
            </a:r>
          </a:p>
          <a:p>
            <a:pPr indent="-342900">
              <a:buBlip>
                <a:blip r:embed="rId6"/>
              </a:buBlip>
            </a:pPr>
            <a:endParaRPr lang="pt-BR" sz="2000" b="1" dirty="0">
              <a:latin typeface="Century Gothic" panose="020B0502020202020204" pitchFamily="34" charset="0"/>
            </a:endParaRPr>
          </a:p>
          <a:p>
            <a:pPr indent="-342900">
              <a:buBlip>
                <a:blip r:embed="rId6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H13: As disparidades no ambiente encorajam a organização a descentralizar seletivamente em constelações de trabalho diferenciadas</a:t>
            </a:r>
          </a:p>
          <a:p>
            <a:pPr indent="-342900">
              <a:buBlip>
                <a:blip r:embed="rId6"/>
              </a:buBlip>
            </a:pPr>
            <a:endParaRPr lang="pt-BR" sz="2000" b="1" dirty="0">
              <a:latin typeface="Century Gothic" panose="020B0502020202020204" pitchFamily="34" charset="0"/>
            </a:endParaRPr>
          </a:p>
          <a:p>
            <a:endParaRPr lang="pt-PT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wikilicias.com.br/wp-content/uploads/2015/02/logo-tost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3827452" cy="3827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928" y="10291"/>
            <a:ext cx="9144000" cy="6876000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462972" y="34562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16 </a:t>
            </a: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Hipóteses: Poder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2288" y="2708920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indent="-342900">
              <a:buBlip>
                <a:blip r:embed="rId4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H14: Quanto maior o controle externo da organização, mais centralizada e formalizada sua estrutura</a:t>
            </a:r>
          </a:p>
          <a:p>
            <a:pPr indent="-342900">
              <a:buBlip>
                <a:blip r:embed="rId4"/>
              </a:buBlip>
            </a:pPr>
            <a:endParaRPr lang="pt-BR" sz="2000" b="1" dirty="0">
              <a:latin typeface="Century Gothic" panose="020B0502020202020204" pitchFamily="34" charset="0"/>
            </a:endParaRPr>
          </a:p>
          <a:p>
            <a:pPr indent="-342900">
              <a:buBlip>
                <a:blip r:embed="rId4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H15: As necessidades de poder </a:t>
            </a:r>
            <a:r>
              <a:rPr lang="pt-BR" sz="2000" b="1" dirty="0" smtClean="0">
                <a:latin typeface="Century Gothic" panose="020B0502020202020204" pitchFamily="34" charset="0"/>
              </a:rPr>
              <a:t>dos</a:t>
            </a:r>
          </a:p>
          <a:p>
            <a:r>
              <a:rPr lang="pt-BR" sz="2000" b="1" dirty="0" smtClean="0">
                <a:latin typeface="Century Gothic" panose="020B0502020202020204" pitchFamily="34" charset="0"/>
              </a:rPr>
              <a:t>membros </a:t>
            </a:r>
            <a:r>
              <a:rPr lang="pt-BR" sz="2000" b="1" dirty="0">
                <a:latin typeface="Century Gothic" panose="020B0502020202020204" pitchFamily="34" charset="0"/>
              </a:rPr>
              <a:t>da organização tendem a </a:t>
            </a:r>
            <a:endParaRPr lang="pt-BR" sz="2000" b="1" dirty="0" smtClean="0">
              <a:latin typeface="Century Gothic" panose="020B0502020202020204" pitchFamily="34" charset="0"/>
            </a:endParaRPr>
          </a:p>
          <a:p>
            <a:r>
              <a:rPr lang="pt-BR" sz="2000" b="1" dirty="0" smtClean="0">
                <a:latin typeface="Century Gothic" panose="020B0502020202020204" pitchFamily="34" charset="0"/>
              </a:rPr>
              <a:t>gerar </a:t>
            </a:r>
            <a:r>
              <a:rPr lang="pt-BR" sz="2000" b="1" dirty="0">
                <a:latin typeface="Century Gothic" panose="020B0502020202020204" pitchFamily="34" charset="0"/>
              </a:rPr>
              <a:t>estruturas excessivamente </a:t>
            </a:r>
            <a:endParaRPr lang="pt-BR" sz="2000" b="1" dirty="0" smtClean="0">
              <a:latin typeface="Century Gothic" panose="020B0502020202020204" pitchFamily="34" charset="0"/>
            </a:endParaRPr>
          </a:p>
          <a:p>
            <a:r>
              <a:rPr lang="pt-BR" sz="2000" b="1" dirty="0" smtClean="0">
                <a:latin typeface="Century Gothic" panose="020B0502020202020204" pitchFamily="34" charset="0"/>
              </a:rPr>
              <a:t>centralizadas</a:t>
            </a:r>
            <a:endParaRPr lang="pt-BR" sz="2000" b="1" dirty="0">
              <a:latin typeface="Century Gothic" panose="020B0502020202020204" pitchFamily="34" charset="0"/>
            </a:endParaRPr>
          </a:p>
          <a:p>
            <a:pPr indent="-342900">
              <a:buBlip>
                <a:blip r:embed="rId4"/>
              </a:buBlip>
            </a:pPr>
            <a:endParaRPr lang="pt-BR" sz="2000" b="1" dirty="0">
              <a:latin typeface="Century Gothic" panose="020B0502020202020204" pitchFamily="34" charset="0"/>
            </a:endParaRPr>
          </a:p>
          <a:p>
            <a:pPr indent="-342900">
              <a:buBlip>
                <a:blip r:embed="rId4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H16: A moda favorece a estrutura </a:t>
            </a:r>
            <a:r>
              <a:rPr lang="pt-BR" sz="2000" b="1" dirty="0" smtClean="0">
                <a:latin typeface="Century Gothic" panose="020B0502020202020204" pitchFamily="34" charset="0"/>
              </a:rPr>
              <a:t>do</a:t>
            </a:r>
          </a:p>
          <a:p>
            <a:r>
              <a:rPr lang="pt-BR" sz="2000" b="1" dirty="0" smtClean="0">
                <a:latin typeface="Century Gothic" panose="020B0502020202020204" pitchFamily="34" charset="0"/>
              </a:rPr>
              <a:t>dia</a:t>
            </a:r>
            <a:r>
              <a:rPr lang="pt-BR" sz="2000" b="1" dirty="0">
                <a:latin typeface="Century Gothic" panose="020B0502020202020204" pitchFamily="34" charset="0"/>
              </a:rPr>
              <a:t>, mesmo quando inapropriada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6" b="99656" l="4750" r="100000">
                        <a14:foregroundMark x1="68000" y1="91065" x2="8025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00289"/>
            <a:ext cx="3810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41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-2828"/>
            <a:ext cx="9144000" cy="6876000"/>
            <a:chOff x="0" y="-10144"/>
            <a:chExt cx="9144000" cy="6876000"/>
          </a:xfrm>
        </p:grpSpPr>
        <p:sp>
          <p:nvSpPr>
            <p:cNvPr id="10" name="Retângulo 9"/>
            <p:cNvSpPr/>
            <p:nvPr/>
          </p:nvSpPr>
          <p:spPr>
            <a:xfrm>
              <a:off x="0" y="-10144"/>
              <a:ext cx="9144000" cy="6876000"/>
            </a:xfrm>
            <a:prstGeom prst="rect">
              <a:avLst/>
            </a:prstGeom>
            <a:pattFill prst="pct5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902195" y="2524692"/>
              <a:ext cx="7339611" cy="1808616"/>
            </a:xfrm>
            <a:prstGeom prst="rect">
              <a:avLst/>
            </a:prstGeom>
            <a:blipFill dpi="0" rotWithShape="1">
              <a:blip r:embed="rId2">
                <a:alphaModFix amt="50000"/>
                <a:lum bright="70000" contrast="-7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572000" y="30916"/>
            <a:ext cx="446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Burocracia</a:t>
            </a:r>
          </a:p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Mecanizada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4313" y="207982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 smtClean="0">
                <a:latin typeface="Century Gothic" panose="020B0502020202020204" pitchFamily="34" charset="0"/>
              </a:rPr>
              <a:t>Análise crítica do modelo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539552" y="2594535"/>
            <a:ext cx="79208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buBlip>
                <a:blip r:embed="rId5"/>
              </a:buBlip>
            </a:pPr>
            <a:r>
              <a:rPr lang="pt-BR" sz="2000" b="1" dirty="0" smtClean="0">
                <a:latin typeface="Century Gothic" panose="020B0502020202020204" pitchFamily="34" charset="0"/>
              </a:rPr>
              <a:t>Ganho de eficiência </a:t>
            </a:r>
            <a:endParaRPr lang="pt-BR" sz="2000" b="1" dirty="0">
              <a:latin typeface="Century Gothic" panose="020B0502020202020204" pitchFamily="34" charset="0"/>
            </a:endParaRPr>
          </a:p>
          <a:p>
            <a:pPr lvl="0"/>
            <a:r>
              <a:rPr lang="pt-BR" sz="2000" b="1" dirty="0">
                <a:latin typeface="Century Gothic" panose="020B0502020202020204" pitchFamily="34" charset="0"/>
              </a:rPr>
              <a:t>	</a:t>
            </a:r>
          </a:p>
          <a:p>
            <a:pPr lvl="0"/>
            <a:r>
              <a:rPr lang="pt-BR" sz="2000" b="1" dirty="0" smtClean="0">
                <a:latin typeface="Century Gothic" panose="020B0502020202020204" pitchFamily="34" charset="0"/>
              </a:rPr>
              <a:t>	</a:t>
            </a:r>
            <a:r>
              <a:rPr lang="pt-BR" sz="2000" dirty="0" smtClean="0">
                <a:latin typeface="Century Gothic" panose="020B0502020202020204" pitchFamily="34" charset="0"/>
              </a:rPr>
              <a:t>É evidente que essa estrutura promove processos mais rápidos e eficientes, fazendo com que o produto seja entregue sem demora ao consumidor.</a:t>
            </a:r>
            <a:r>
              <a:rPr lang="pt-BR" sz="2000" b="1" dirty="0" smtClean="0">
                <a:latin typeface="Century Gothic" panose="020B0502020202020204" pitchFamily="34" charset="0"/>
              </a:rPr>
              <a:t> </a:t>
            </a:r>
            <a:r>
              <a:rPr lang="pt-BR" sz="2000" dirty="0" smtClean="0">
                <a:latin typeface="Century Gothic" panose="020B0502020202020204" pitchFamily="34" charset="0"/>
              </a:rPr>
              <a:t>(Como dito anteriormente, 20 minutos o prato)</a:t>
            </a:r>
          </a:p>
          <a:p>
            <a:pPr lvl="0"/>
            <a:endParaRPr lang="pt-BR" sz="2000" b="1" dirty="0" smtClean="0">
              <a:latin typeface="Century Gothic" panose="020B0502020202020204" pitchFamily="34" charset="0"/>
            </a:endParaRPr>
          </a:p>
          <a:p>
            <a:pPr lvl="0" indent="-285750">
              <a:buBlip>
                <a:blip r:embed="rId5"/>
              </a:buBlip>
            </a:pPr>
            <a:r>
              <a:rPr lang="pt-BR" sz="2000" b="1" dirty="0" smtClean="0">
                <a:latin typeface="Century Gothic" panose="020B0502020202020204" pitchFamily="34" charset="0"/>
              </a:rPr>
              <a:t>Perda da criatividade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endParaRPr lang="pt-BR" sz="2000" dirty="0">
              <a:latin typeface="Century Gothic" panose="020B0502020202020204" pitchFamily="34" charset="0"/>
            </a:endParaRPr>
          </a:p>
          <a:p>
            <a:pPr lvl="0"/>
            <a:endParaRPr lang="pt-BR" sz="2000" b="1" dirty="0" smtClean="0">
              <a:latin typeface="Century Gothic" panose="020B0502020202020204" pitchFamily="34" charset="0"/>
            </a:endParaRPr>
          </a:p>
          <a:p>
            <a:pPr lvl="0"/>
            <a:r>
              <a:rPr lang="pt-BR" sz="2000" b="1" dirty="0" smtClean="0">
                <a:latin typeface="Century Gothic" panose="020B0502020202020204" pitchFamily="34" charset="0"/>
              </a:rPr>
              <a:t>	</a:t>
            </a:r>
            <a:r>
              <a:rPr lang="pt-BR" sz="2000" dirty="0">
                <a:latin typeface="Century Gothic" panose="020B0502020202020204" pitchFamily="34" charset="0"/>
              </a:rPr>
              <a:t>Ao mesmo tempo que há o ganho de eficiência existe a perda de criatividade dos funcionários para a fabricação do produto. </a:t>
            </a:r>
            <a:r>
              <a:rPr lang="pt-BR" sz="2000" dirty="0" smtClean="0">
                <a:latin typeface="Century Gothic" panose="020B0502020202020204" pitchFamily="34" charset="0"/>
              </a:rPr>
              <a:t>(Núcleo Operacional não pode mudar o processo) </a:t>
            </a:r>
            <a:endParaRPr lang="pt-BR" sz="2000" dirty="0">
              <a:latin typeface="Century Gothic" panose="020B0502020202020204" pitchFamily="34" charset="0"/>
            </a:endParaRPr>
          </a:p>
          <a:p>
            <a:pPr lvl="0"/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644008" y="211025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err="1"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Giraffas</a:t>
            </a:r>
            <a:endParaRPr lang="pt-BR" sz="5400" b="1" dirty="0"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2541386"/>
            <a:ext cx="849694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4"/>
              </a:buBlip>
            </a:pPr>
            <a:r>
              <a:rPr lang="pt-BR" sz="2400" b="1" dirty="0" smtClean="0">
                <a:latin typeface="Century Gothic" panose="020B0502020202020204" pitchFamily="34" charset="0"/>
              </a:rPr>
              <a:t>Visão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“</a:t>
            </a:r>
            <a:r>
              <a:rPr lang="pt-BR" sz="2000" dirty="0" err="1">
                <a:latin typeface="Century Gothic" panose="020B0502020202020204" pitchFamily="34" charset="0"/>
              </a:rPr>
              <a:t>Giraffas</a:t>
            </a:r>
            <a:r>
              <a:rPr lang="pt-BR" sz="2000" dirty="0">
                <a:latin typeface="Century Gothic" panose="020B0502020202020204" pitchFamily="34" charset="0"/>
              </a:rPr>
              <a:t> existe para proporcionar felicidade às pessoas por meio da alimentação</a:t>
            </a:r>
            <a:r>
              <a:rPr lang="pt-BR" sz="2000" dirty="0" smtClean="0">
                <a:latin typeface="Century Gothic" panose="020B0502020202020204" pitchFamily="34" charset="0"/>
              </a:rPr>
              <a:t>”.</a:t>
            </a:r>
          </a:p>
          <a:p>
            <a:endParaRPr lang="pt-BR" sz="2000" dirty="0">
              <a:latin typeface="Century Gothic" panose="020B0502020202020204" pitchFamily="34" charset="0"/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pt-BR" sz="2400" b="1" dirty="0" smtClean="0">
                <a:latin typeface="Century Gothic" panose="020B0502020202020204" pitchFamily="34" charset="0"/>
              </a:rPr>
              <a:t>Missão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Acolher </a:t>
            </a:r>
            <a:r>
              <a:rPr lang="pt-BR" sz="2000" dirty="0">
                <a:latin typeface="Century Gothic" panose="020B0502020202020204" pitchFamily="34" charset="0"/>
              </a:rPr>
              <a:t>a todos oferecendo a comida brasileira de qualidade, saborosa e criativa</a:t>
            </a:r>
            <a:r>
              <a:rPr lang="pt-BR" sz="2000" dirty="0" smtClean="0">
                <a:latin typeface="Century Gothic" panose="020B0502020202020204" pitchFamily="34" charset="0"/>
              </a:rPr>
              <a:t>”.</a:t>
            </a:r>
          </a:p>
          <a:p>
            <a:endParaRPr lang="es-EC" sz="2000" dirty="0">
              <a:latin typeface="Century Gothic" panose="020B0502020202020204" pitchFamily="34" charset="0"/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s-EC" sz="2400" b="1" dirty="0" smtClean="0">
                <a:latin typeface="Century Gothic" panose="020B0502020202020204" pitchFamily="34" charset="0"/>
              </a:rPr>
              <a:t>Valores</a:t>
            </a:r>
          </a:p>
          <a:p>
            <a:r>
              <a:rPr lang="pt-BR" sz="2000" dirty="0" smtClean="0">
                <a:latin typeface="Century Gothic" panose="020B0502020202020204" pitchFamily="34" charset="0"/>
              </a:rPr>
              <a:t>“</a:t>
            </a:r>
            <a:r>
              <a:rPr lang="pt-BR" sz="2000" dirty="0">
                <a:latin typeface="Century Gothic" panose="020B0502020202020204" pitchFamily="34" charset="0"/>
              </a:rPr>
              <a:t>Alegria brasileira, dedicação, hospitalidade, inovação, transparência e confiança”.</a:t>
            </a:r>
            <a:endParaRPr lang="es-EC" sz="2000" dirty="0">
              <a:latin typeface="Century Gothic" panose="020B0502020202020204" pitchFamily="34" charset="0"/>
            </a:endParaRPr>
          </a:p>
          <a:p>
            <a:endParaRPr lang="es-EC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http://www.mundodomarketing.com.br/images/editoriais/giraffasec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5" t="30784" r="26990" b="29418"/>
          <a:stretch/>
        </p:blipFill>
        <p:spPr bwMode="auto">
          <a:xfrm>
            <a:off x="7804995" y="5239819"/>
            <a:ext cx="1270421" cy="162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undodomarketing.com.br/images/editoriais/giraffasec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1" r="73274" b="25871"/>
          <a:stretch/>
        </p:blipFill>
        <p:spPr bwMode="auto">
          <a:xfrm>
            <a:off x="3851920" y="51774"/>
            <a:ext cx="1098228" cy="108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572000" y="30916"/>
            <a:ext cx="446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Burocracia</a:t>
            </a:r>
          </a:p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Mecanizada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94" y="5177656"/>
            <a:ext cx="3212818" cy="168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2276872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buBlip>
                <a:blip r:embed="rId5"/>
              </a:buBlip>
            </a:pPr>
            <a:r>
              <a:rPr lang="pt-BR" sz="2000" b="1" dirty="0" smtClean="0">
                <a:latin typeface="Century Gothic" panose="020B0502020202020204" pitchFamily="34" charset="0"/>
              </a:rPr>
              <a:t>Pessoas acostumadas a estrutura </a:t>
            </a:r>
            <a:endParaRPr lang="pt-BR" sz="2000" b="1" dirty="0">
              <a:latin typeface="Century Gothic" panose="020B0502020202020204" pitchFamily="34" charset="0"/>
            </a:endParaRPr>
          </a:p>
          <a:p>
            <a:pPr lvl="0"/>
            <a:r>
              <a:rPr lang="pt-BR" sz="2000" b="1" dirty="0">
                <a:latin typeface="Century Gothic" panose="020B0502020202020204" pitchFamily="34" charset="0"/>
              </a:rPr>
              <a:t>	</a:t>
            </a:r>
          </a:p>
          <a:p>
            <a:pPr lvl="0"/>
            <a:r>
              <a:rPr lang="pt-BR" sz="2000" b="1" dirty="0">
                <a:latin typeface="Century Gothic" panose="020B0502020202020204" pitchFamily="34" charset="0"/>
              </a:rPr>
              <a:t>	</a:t>
            </a:r>
            <a:r>
              <a:rPr lang="pt-BR" sz="2000" dirty="0" smtClean="0">
                <a:latin typeface="Century Gothic" panose="020B0502020202020204" pitchFamily="34" charset="0"/>
              </a:rPr>
              <a:t>Apesar do funcionário demonstrar que quer trabalhar e não gosta de ficar parado é algo bom? Isso pode estar tirando a vida social, saúde e mental dele próprio. </a:t>
            </a:r>
          </a:p>
          <a:p>
            <a:pPr lvl="0"/>
            <a:endParaRPr lang="pt-BR" sz="2000" dirty="0">
              <a:latin typeface="Century Gothic" panose="020B0502020202020204" pitchFamily="34" charset="0"/>
            </a:endParaRPr>
          </a:p>
          <a:p>
            <a:pPr lvl="0" indent="-285750">
              <a:buBlip>
                <a:blip r:embed="rId5"/>
              </a:buBlip>
            </a:pPr>
            <a:r>
              <a:rPr lang="pt-BR" sz="2000" b="1" dirty="0">
                <a:latin typeface="Century Gothic" panose="020B0502020202020204" pitchFamily="34" charset="0"/>
              </a:rPr>
              <a:t>Estrutura mal vista </a:t>
            </a:r>
          </a:p>
          <a:p>
            <a:pPr lvl="0"/>
            <a:endParaRPr lang="pt-BR" sz="2000" dirty="0" smtClean="0">
              <a:latin typeface="Century Gothic" panose="020B0502020202020204" pitchFamily="34" charset="0"/>
            </a:endParaRPr>
          </a:p>
          <a:p>
            <a:pPr lvl="0"/>
            <a:r>
              <a:rPr lang="pt-BR" sz="2000" dirty="0" smtClean="0">
                <a:latin typeface="Century Gothic" panose="020B0502020202020204" pitchFamily="34" charset="0"/>
              </a:rPr>
              <a:t>Não </a:t>
            </a:r>
            <a:r>
              <a:rPr lang="pt-BR" sz="2000" dirty="0">
                <a:latin typeface="Century Gothic" panose="020B0502020202020204" pitchFamily="34" charset="0"/>
              </a:rPr>
              <a:t>é uma estrutura bem vista, principalmente com o nível de estudo das pessoas em geral que tem 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lvl="0"/>
            <a:r>
              <a:rPr lang="pt-BR" sz="2000" dirty="0" smtClean="0">
                <a:latin typeface="Century Gothic" panose="020B0502020202020204" pitchFamily="34" charset="0"/>
              </a:rPr>
              <a:t>aumentado que </a:t>
            </a:r>
            <a:r>
              <a:rPr lang="pt-BR" sz="2000" dirty="0">
                <a:latin typeface="Century Gothic" panose="020B0502020202020204" pitchFamily="34" charset="0"/>
              </a:rPr>
              <a:t>almejam que suas 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lvl="0"/>
            <a:r>
              <a:rPr lang="pt-BR" sz="2000" dirty="0" smtClean="0">
                <a:latin typeface="Century Gothic" panose="020B0502020202020204" pitchFamily="34" charset="0"/>
              </a:rPr>
              <a:t>aspirações sejam completas. </a:t>
            </a:r>
          </a:p>
          <a:p>
            <a:pPr lvl="0"/>
            <a:r>
              <a:rPr lang="pt-BR" sz="2000" dirty="0" smtClean="0">
                <a:latin typeface="Century Gothic" panose="020B0502020202020204" pitchFamily="34" charset="0"/>
              </a:rPr>
              <a:t>(Alta rotatividade)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572000" y="30916"/>
            <a:ext cx="446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Burocracia</a:t>
            </a:r>
          </a:p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Mecanizada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5925"/>
            <a:ext cx="41433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59532" y="2276872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buBlip>
                <a:blip r:embed="rId5"/>
              </a:buBlip>
            </a:pPr>
            <a:r>
              <a:rPr lang="pt-BR" sz="2000" b="1" dirty="0" smtClean="0">
                <a:latin typeface="Century Gothic" panose="020B0502020202020204" pitchFamily="34" charset="0"/>
              </a:rPr>
              <a:t>Disputa entre gerentes</a:t>
            </a:r>
            <a:endParaRPr lang="pt-BR" sz="2000" b="1" dirty="0">
              <a:latin typeface="Century Gothic" panose="020B0502020202020204" pitchFamily="34" charset="0"/>
            </a:endParaRPr>
          </a:p>
          <a:p>
            <a:pPr lvl="0"/>
            <a:r>
              <a:rPr lang="pt-BR" sz="2000" b="1" dirty="0">
                <a:latin typeface="Century Gothic" panose="020B0502020202020204" pitchFamily="34" charset="0"/>
              </a:rPr>
              <a:t>	</a:t>
            </a:r>
          </a:p>
          <a:p>
            <a:pPr lvl="0"/>
            <a:r>
              <a:rPr lang="pt-BR" sz="2000" b="1" dirty="0">
                <a:latin typeface="Century Gothic" panose="020B0502020202020204" pitchFamily="34" charset="0"/>
              </a:rPr>
              <a:t>	</a:t>
            </a:r>
            <a:r>
              <a:rPr lang="pt-BR" sz="2000" dirty="0" smtClean="0">
                <a:latin typeface="Century Gothic" panose="020B0502020202020204" pitchFamily="34" charset="0"/>
              </a:rPr>
              <a:t>Mencionada no livro, porém não conseguimos identificar na estrutura ao entrevistar o gerente. Contudo caso exista comparações e metas entre as franquias é um grande possibilidade de acontecer disputas entre eles. </a:t>
            </a:r>
            <a:endParaRPr lang="pt-BR" sz="2000" dirty="0">
              <a:latin typeface="Century Gothic" panose="020B0502020202020204" pitchFamily="34" charset="0"/>
            </a:endParaRPr>
          </a:p>
          <a:p>
            <a:pPr lvl="0"/>
            <a:endParaRPr lang="pt-BR" sz="2000" dirty="0">
              <a:latin typeface="Century Gothic" panose="020B0502020202020204" pitchFamily="34" charset="0"/>
            </a:endParaRPr>
          </a:p>
          <a:p>
            <a:pPr lvl="0" indent="-285750" algn="r">
              <a:buBlip>
                <a:blip r:embed="rId5"/>
              </a:buBlip>
            </a:pPr>
            <a:r>
              <a:rPr lang="pt-BR" sz="2000" b="1" dirty="0" smtClean="0">
                <a:latin typeface="Century Gothic" panose="020B0502020202020204" pitchFamily="34" charset="0"/>
              </a:rPr>
              <a:t>Informação </a:t>
            </a:r>
          </a:p>
          <a:p>
            <a:pPr lvl="0" indent="-285750" algn="r">
              <a:buBlip>
                <a:blip r:embed="rId5"/>
              </a:buBlip>
            </a:pPr>
            <a:endParaRPr lang="pt-BR" sz="2000" b="1" dirty="0">
              <a:latin typeface="Century Gothic" panose="020B0502020202020204" pitchFamily="34" charset="0"/>
            </a:endParaRPr>
          </a:p>
          <a:p>
            <a:pPr lvl="0" algn="r"/>
            <a:r>
              <a:rPr lang="pt-BR" sz="2000" dirty="0">
                <a:latin typeface="Century Gothic" panose="020B0502020202020204" pitchFamily="34" charset="0"/>
              </a:rPr>
              <a:t>A falha, atrasos, erros dentre as informações repassadas para cargos superiores podem </a:t>
            </a:r>
            <a:r>
              <a:rPr lang="pt-BR" sz="2000" dirty="0" smtClean="0">
                <a:latin typeface="Century Gothic" panose="020B0502020202020204" pitchFamily="34" charset="0"/>
              </a:rPr>
              <a:t>causar</a:t>
            </a:r>
          </a:p>
          <a:p>
            <a:pPr lvl="0" algn="r"/>
            <a:r>
              <a:rPr lang="pt-BR" sz="2000" dirty="0" smtClean="0">
                <a:latin typeface="Century Gothic" panose="020B0502020202020204" pitchFamily="34" charset="0"/>
              </a:rPr>
              <a:t>Problemas na </a:t>
            </a:r>
            <a:r>
              <a:rPr lang="pt-BR" sz="2000" dirty="0">
                <a:latin typeface="Century Gothic" panose="020B0502020202020204" pitchFamily="34" charset="0"/>
              </a:rPr>
              <a:t>estratégia 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lvl="0" algn="r"/>
            <a:r>
              <a:rPr lang="pt-BR" sz="2000" dirty="0" smtClean="0">
                <a:latin typeface="Century Gothic" panose="020B0502020202020204" pitchFamily="34" charset="0"/>
              </a:rPr>
              <a:t>da </a:t>
            </a:r>
            <a:r>
              <a:rPr lang="pt-BR" sz="2000" dirty="0">
                <a:latin typeface="Century Gothic" panose="020B0502020202020204" pitchFamily="34" charset="0"/>
              </a:rPr>
              <a:t>cúpula. (SIG) </a:t>
            </a:r>
          </a:p>
          <a:p>
            <a:pPr lvl="0"/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572000" y="30916"/>
            <a:ext cx="446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Burocracia</a:t>
            </a:r>
          </a:p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Mecanizada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4596" y="2132856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buBlip>
                <a:blip r:embed="rId4"/>
              </a:buBlip>
            </a:pPr>
            <a:r>
              <a:rPr lang="pt-BR" sz="2000" b="1" dirty="0" smtClean="0">
                <a:latin typeface="Century Gothic" panose="020B0502020202020204" pitchFamily="34" charset="0"/>
              </a:rPr>
              <a:t>Análises distantes</a:t>
            </a:r>
          </a:p>
          <a:p>
            <a:pPr lvl="0"/>
            <a:endParaRPr lang="pt-BR" sz="2000" dirty="0">
              <a:latin typeface="Century Gothic" panose="020B0502020202020204" pitchFamily="34" charset="0"/>
            </a:endParaRPr>
          </a:p>
          <a:p>
            <a:r>
              <a:rPr lang="pt-BR" sz="2000" dirty="0" smtClean="0">
                <a:latin typeface="Century Gothic" panose="020B0502020202020204" pitchFamily="34" charset="0"/>
              </a:rPr>
              <a:t>	O </a:t>
            </a:r>
            <a:r>
              <a:rPr lang="pt-BR" sz="2000" dirty="0">
                <a:latin typeface="Century Gothic" panose="020B0502020202020204" pitchFamily="34" charset="0"/>
              </a:rPr>
              <a:t>modelo é prático e emprega dezenas de pessoas mesmo que não estudadas, porém com muitas falhas na preocupação com o ser humano e mais preocupação na </a:t>
            </a:r>
            <a:r>
              <a:rPr lang="pt-BR" sz="2000" dirty="0" smtClean="0">
                <a:latin typeface="Century Gothic" panose="020B0502020202020204" pitchFamily="34" charset="0"/>
              </a:rPr>
              <a:t>produção. </a:t>
            </a:r>
            <a:endParaRPr lang="pt-BR" sz="2000" dirty="0">
              <a:latin typeface="Century Gothic" panose="020B0502020202020204" pitchFamily="34" charset="0"/>
            </a:endParaRPr>
          </a:p>
          <a:p>
            <a:pPr indent="-285750">
              <a:buBlip>
                <a:blip r:embed="rId4"/>
              </a:buBlip>
            </a:pPr>
            <a:endParaRPr lang="pt-BR" sz="2000" dirty="0">
              <a:latin typeface="Century Gothic" panose="020B0502020202020204" pitchFamily="34" charset="0"/>
            </a:endParaRPr>
          </a:p>
          <a:p>
            <a:r>
              <a:rPr lang="pt-BR" sz="2000" dirty="0" smtClean="0">
                <a:latin typeface="Century Gothic" panose="020B0502020202020204" pitchFamily="34" charset="0"/>
              </a:rPr>
              <a:t>	O </a:t>
            </a:r>
            <a:r>
              <a:rPr lang="pt-BR" sz="2000" dirty="0">
                <a:latin typeface="Century Gothic" panose="020B0502020202020204" pitchFamily="34" charset="0"/>
              </a:rPr>
              <a:t>interessante é que o personalizado como o artesanato se perdeu ao longo dos anos. Contudo hoje a preferência é por produtos únicos, voltando ao que era anteriormente.  </a:t>
            </a:r>
          </a:p>
          <a:p>
            <a:pPr lvl="0"/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48" y="5145091"/>
            <a:ext cx="1621552" cy="162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2578" y1="65820" x2="42578" y2="65820"/>
                        <a14:foregroundMark x1="36328" y1="53516" x2="36328" y2="53516"/>
                        <a14:foregroundMark x1="39453" y1="39258" x2="39453" y2="39258"/>
                        <a14:foregroundMark x1="36328" y1="22266" x2="36328" y2="2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00187"/>
            <a:ext cx="1001419" cy="10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image.freepik.com/psd-gratis/o-certo-eo-errado-marcas-de-verificacao_30-270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4" b="15053"/>
          <a:stretch/>
        </p:blipFill>
        <p:spPr bwMode="auto">
          <a:xfrm>
            <a:off x="3635896" y="5445624"/>
            <a:ext cx="2392970" cy="12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139952" y="211025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Teoria </a:t>
            </a: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como um todo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effectLst>
                <a:glow rad="88900">
                  <a:schemeClr val="bg1"/>
                </a:glo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367" y1="51367" x2="74219" y2="50977"/>
                        <a14:foregroundMark x1="47656" y1="70313" x2="47656" y2="70313"/>
                        <a14:foregroundMark x1="28906" y1="73633" x2="28906" y2="73633"/>
                        <a14:foregroundMark x1="75000" y1="74805" x2="75000" y2="74805"/>
                        <a14:foregroundMark x1="46875" y1="30859" x2="46875" y2="30859"/>
                        <a14:foregroundMark x1="40820" y1="35742" x2="40820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37" y="3573016"/>
            <a:ext cx="2294384" cy="22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70665" y="28204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400" b="1" dirty="0" err="1">
                <a:latin typeface="Century Gothic" panose="020B0502020202020204" pitchFamily="34" charset="0"/>
              </a:rPr>
              <a:t>Analisamos</a:t>
            </a:r>
            <a:r>
              <a:rPr lang="es-EC" sz="2400" b="1" dirty="0">
                <a:latin typeface="Century Gothic" panose="020B0502020202020204" pitchFamily="34" charset="0"/>
              </a:rPr>
              <a:t> a </a:t>
            </a:r>
            <a:r>
              <a:rPr lang="es-EC" sz="2400" b="1" dirty="0" err="1">
                <a:latin typeface="Century Gothic" panose="020B0502020202020204" pitchFamily="34" charset="0"/>
              </a:rPr>
              <a:t>organização</a:t>
            </a:r>
            <a:r>
              <a:rPr lang="es-EC" sz="2400" b="1" dirty="0">
                <a:latin typeface="Century Gothic" panose="020B0502020202020204" pitchFamily="34" charset="0"/>
              </a:rPr>
              <a:t> </a:t>
            </a:r>
            <a:r>
              <a:rPr lang="es-EC" sz="2400" b="1" dirty="0" err="1">
                <a:latin typeface="Century Gothic" panose="020B0502020202020204" pitchFamily="34" charset="0"/>
              </a:rPr>
              <a:t>através</a:t>
            </a:r>
            <a:r>
              <a:rPr lang="es-EC" sz="2400" b="1" dirty="0">
                <a:latin typeface="Century Gothic" panose="020B0502020202020204" pitchFamily="34" charset="0"/>
              </a:rPr>
              <a:t> de </a:t>
            </a:r>
            <a:r>
              <a:rPr lang="es-EC" sz="2400" b="1" dirty="0" err="1">
                <a:latin typeface="Century Gothic" panose="020B0502020202020204" pitchFamily="34" charset="0"/>
              </a:rPr>
              <a:t>outros</a:t>
            </a:r>
            <a:r>
              <a:rPr lang="es-EC" sz="2400" b="1" dirty="0">
                <a:latin typeface="Century Gothic" panose="020B0502020202020204" pitchFamily="34" charset="0"/>
              </a:rPr>
              <a:t> temas vistos </a:t>
            </a:r>
            <a:r>
              <a:rPr lang="es-EC" sz="2400" b="1" dirty="0" err="1">
                <a:latin typeface="Century Gothic" panose="020B0502020202020204" pitchFamily="34" charset="0"/>
              </a:rPr>
              <a:t>em</a:t>
            </a:r>
            <a:r>
              <a:rPr lang="es-EC" sz="2400" b="1" dirty="0">
                <a:latin typeface="Century Gothic" panose="020B0502020202020204" pitchFamily="34" charset="0"/>
              </a:rPr>
              <a:t> sala de aula: </a:t>
            </a:r>
          </a:p>
          <a:p>
            <a:endParaRPr lang="es-EC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6"/>
              </a:buBlip>
            </a:pPr>
            <a:r>
              <a:rPr lang="es-EC" sz="2400" dirty="0">
                <a:latin typeface="Century Gothic" panose="020B0502020202020204" pitchFamily="34" charset="0"/>
              </a:rPr>
              <a:t>Formas de </a:t>
            </a:r>
            <a:r>
              <a:rPr lang="es-EC" sz="2400" dirty="0" err="1">
                <a:latin typeface="Century Gothic" panose="020B0502020202020204" pitchFamily="34" charset="0"/>
              </a:rPr>
              <a:t>coordenação</a:t>
            </a:r>
            <a:r>
              <a:rPr lang="es-EC" sz="2400" dirty="0">
                <a:latin typeface="Century Gothic" panose="020B0502020202020204" pitchFamily="34" charset="0"/>
              </a:rPr>
              <a:t>;</a:t>
            </a:r>
          </a:p>
          <a:p>
            <a:pPr marL="342900" indent="-342900">
              <a:buBlip>
                <a:blip r:embed="rId6"/>
              </a:buBlip>
            </a:pPr>
            <a:endParaRPr lang="es-EC" sz="2400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6"/>
              </a:buBlip>
            </a:pPr>
            <a:r>
              <a:rPr lang="es-EC" sz="2400" dirty="0">
                <a:latin typeface="Century Gothic" panose="020B0502020202020204" pitchFamily="34" charset="0"/>
              </a:rPr>
              <a:t>Partes de destaque na empresa;</a:t>
            </a:r>
          </a:p>
        </p:txBody>
      </p:sp>
    </p:spTree>
    <p:extLst>
      <p:ext uri="{BB962C8B-B14F-4D97-AF65-F5344CB8AC3E}">
        <p14:creationId xmlns:p14="http://schemas.microsoft.com/office/powerpoint/2010/main" val="23930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139952" y="211025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Teoria </a:t>
            </a: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como um todo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effectLst>
                <a:glow rad="88900">
                  <a:schemeClr val="bg1"/>
                </a:glo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1202" y="3653063"/>
            <a:ext cx="4308416" cy="24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70665" y="227687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400" b="1" dirty="0" err="1">
                <a:latin typeface="Century Gothic" panose="020B0502020202020204" pitchFamily="34" charset="0"/>
              </a:rPr>
              <a:t>Analisamos</a:t>
            </a:r>
            <a:r>
              <a:rPr lang="es-EC" sz="2400" b="1" dirty="0">
                <a:latin typeface="Century Gothic" panose="020B0502020202020204" pitchFamily="34" charset="0"/>
              </a:rPr>
              <a:t> a </a:t>
            </a:r>
            <a:r>
              <a:rPr lang="es-EC" sz="2400" b="1" dirty="0" err="1">
                <a:latin typeface="Century Gothic" panose="020B0502020202020204" pitchFamily="34" charset="0"/>
              </a:rPr>
              <a:t>organização</a:t>
            </a:r>
            <a:r>
              <a:rPr lang="es-EC" sz="2400" b="1" dirty="0">
                <a:latin typeface="Century Gothic" panose="020B0502020202020204" pitchFamily="34" charset="0"/>
              </a:rPr>
              <a:t> </a:t>
            </a:r>
            <a:r>
              <a:rPr lang="es-EC" sz="2400" b="1" dirty="0" err="1">
                <a:latin typeface="Century Gothic" panose="020B0502020202020204" pitchFamily="34" charset="0"/>
              </a:rPr>
              <a:t>através</a:t>
            </a:r>
            <a:r>
              <a:rPr lang="es-EC" sz="2400" b="1" dirty="0">
                <a:latin typeface="Century Gothic" panose="020B0502020202020204" pitchFamily="34" charset="0"/>
              </a:rPr>
              <a:t> de </a:t>
            </a:r>
            <a:r>
              <a:rPr lang="es-EC" sz="2400" b="1" dirty="0" err="1">
                <a:latin typeface="Century Gothic" panose="020B0502020202020204" pitchFamily="34" charset="0"/>
              </a:rPr>
              <a:t>outros</a:t>
            </a:r>
            <a:r>
              <a:rPr lang="es-EC" sz="2400" b="1" dirty="0">
                <a:latin typeface="Century Gothic" panose="020B0502020202020204" pitchFamily="34" charset="0"/>
              </a:rPr>
              <a:t> temas vistos </a:t>
            </a:r>
            <a:r>
              <a:rPr lang="es-EC" sz="2400" b="1" dirty="0" err="1">
                <a:latin typeface="Century Gothic" panose="020B0502020202020204" pitchFamily="34" charset="0"/>
              </a:rPr>
              <a:t>em</a:t>
            </a:r>
            <a:r>
              <a:rPr lang="es-EC" sz="2400" b="1" dirty="0">
                <a:latin typeface="Century Gothic" panose="020B0502020202020204" pitchFamily="34" charset="0"/>
              </a:rPr>
              <a:t> sala de aula: </a:t>
            </a:r>
            <a:endParaRPr lang="es-EC" sz="2400" b="1" dirty="0" smtClean="0">
              <a:latin typeface="Century Gothic" panose="020B0502020202020204" pitchFamily="34" charset="0"/>
            </a:endParaRPr>
          </a:p>
          <a:p>
            <a:endParaRPr lang="es-EC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6"/>
              </a:buBlip>
            </a:pPr>
            <a:r>
              <a:rPr lang="es-EC" sz="2400" dirty="0">
                <a:latin typeface="Century Gothic" panose="020B0502020202020204" pitchFamily="34" charset="0"/>
              </a:rPr>
              <a:t>Tipo de </a:t>
            </a:r>
            <a:r>
              <a:rPr lang="es-EC" sz="2400" dirty="0" err="1">
                <a:latin typeface="Century Gothic" panose="020B0502020202020204" pitchFamily="34" charset="0"/>
              </a:rPr>
              <a:t>estruturação</a:t>
            </a:r>
            <a:r>
              <a:rPr lang="es-EC" sz="2400" dirty="0">
                <a:latin typeface="Century Gothic" panose="020B0502020202020204" pitchFamily="34" charset="0"/>
              </a:rPr>
              <a:t>;</a:t>
            </a:r>
          </a:p>
          <a:p>
            <a:pPr marL="342900" indent="-342900">
              <a:buBlip>
                <a:blip r:embed="rId6"/>
              </a:buBlip>
            </a:pPr>
            <a:endParaRPr lang="es-EC" sz="2400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6"/>
              </a:buBlip>
            </a:pPr>
            <a:r>
              <a:rPr lang="es-EC" sz="2400" dirty="0" err="1">
                <a:latin typeface="Century Gothic" panose="020B0502020202020204" pitchFamily="34" charset="0"/>
              </a:rPr>
              <a:t>Educação</a:t>
            </a:r>
            <a:r>
              <a:rPr lang="es-EC" sz="2400" dirty="0">
                <a:latin typeface="Century Gothic" panose="020B0502020202020204" pitchFamily="34" charset="0"/>
              </a:rPr>
              <a:t> dos funcionarios;</a:t>
            </a:r>
          </a:p>
          <a:p>
            <a:pPr marL="342900" indent="-342900">
              <a:buBlip>
                <a:blip r:embed="rId6"/>
              </a:buBlip>
            </a:pPr>
            <a:endParaRPr lang="es-EC" sz="2400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6"/>
              </a:buBlip>
            </a:pPr>
            <a:r>
              <a:rPr lang="es-EC" sz="2400" dirty="0" err="1">
                <a:latin typeface="Century Gothic" panose="020B0502020202020204" pitchFamily="34" charset="0"/>
              </a:rPr>
              <a:t>Centralização</a:t>
            </a:r>
            <a:r>
              <a:rPr lang="es-EC" sz="24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68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928" y="10291"/>
            <a:ext cx="9144000" cy="6876000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335150" y="66646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Bibliografia/</a:t>
            </a:r>
          </a:p>
          <a:p>
            <a:pPr algn="ctr"/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Referências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effectLst>
                <a:glow rad="88900">
                  <a:schemeClr val="bg1"/>
                </a:glo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0664" y="2636912"/>
            <a:ext cx="820579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r>
              <a:rPr lang="pt-BR" sz="1600" dirty="0"/>
              <a:t>GIRAFFAS. Disponível em: &lt;http://www.giraffas.com.br/&gt;. Acesso em: 4 de Maio de 2016.</a:t>
            </a:r>
          </a:p>
          <a:p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>MINTZBERG, H. </a:t>
            </a:r>
            <a:r>
              <a:rPr lang="pt-BR" sz="1600" b="1" dirty="0"/>
              <a:t>Criando Organizações Eficazes</a:t>
            </a:r>
            <a:r>
              <a:rPr lang="pt-BR" sz="1600" dirty="0"/>
              <a:t>. Capítulo 9, São Paulo: Atlas, 2011.</a:t>
            </a:r>
          </a:p>
          <a:p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>Mundo das Marcas, GIRAFFAS. Disponível em: &lt;http://mundodasmarcas.blogspot.com.br/2006/08/giraffas-o-sabor-de-ser-brasileiro.html&gt;. Acesso em: 4 de Maio de 2016.</a:t>
            </a:r>
          </a:p>
          <a:p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err="1"/>
              <a:t>Uol</a:t>
            </a:r>
            <a:r>
              <a:rPr lang="pt-BR" sz="1600" dirty="0"/>
              <a:t>, Dono do </a:t>
            </a:r>
            <a:r>
              <a:rPr lang="pt-BR" sz="1600" dirty="0" err="1"/>
              <a:t>Giraffas</a:t>
            </a:r>
            <a:r>
              <a:rPr lang="pt-BR" sz="1600" dirty="0"/>
              <a:t> revela como seu negócio fatura R$900 mi por </a:t>
            </a:r>
            <a:r>
              <a:rPr lang="pt-BR" sz="1600" dirty="0" err="1"/>
              <a:t>ano.Disponível</a:t>
            </a:r>
            <a:r>
              <a:rPr lang="pt-BR" sz="1600" dirty="0"/>
              <a:t> em: &lt;http://glamurama.uol.com.br/carlos-guerra-dono-do-giraffas-revela-como-seu-negocio-fatura-r900-mi-por-ano/&gt;. Acesso em: 4 de Maio de 2016.</a:t>
            </a:r>
          </a:p>
          <a:p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>Post com </a:t>
            </a:r>
            <a:r>
              <a:rPr lang="pt-BR" sz="1600" dirty="0" err="1"/>
              <a:t>tags</a:t>
            </a:r>
            <a:r>
              <a:rPr lang="pt-BR" sz="1600" dirty="0"/>
              <a:t> “</a:t>
            </a:r>
            <a:r>
              <a:rPr lang="pt-BR" sz="1600" dirty="0" err="1"/>
              <a:t>Giraffas</a:t>
            </a:r>
            <a:r>
              <a:rPr lang="pt-BR" sz="1600" dirty="0"/>
              <a:t>”. Disponível em: &lt;http://grandesnomesdapropaganda.com.br/tag/giraffas/&gt;. Acesso em: 4 de Maio de 2016.</a:t>
            </a:r>
            <a:endParaRPr lang="es-EC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2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930"/>
            <a:ext cx="5220072" cy="3426070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OBRIGADO!</a:t>
            </a:r>
            <a:endParaRPr lang="pt-BR" sz="5400" b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7" descr="C:\Users\User\Desktop\Logo atu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7453"/>
            <a:ext cx="3356727" cy="1438917"/>
          </a:xfrm>
          <a:prstGeom prst="rect">
            <a:avLst/>
          </a:prstGeom>
          <a:noFill/>
        </p:spPr>
      </p:pic>
      <p:pic>
        <p:nvPicPr>
          <p:cNvPr id="7" name="Picture 8" descr="C:\Users\User\Desktop\Giraffa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3" y="4005065"/>
            <a:ext cx="4599307" cy="288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644008" y="211025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err="1"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Giraffas</a:t>
            </a:r>
            <a:endParaRPr lang="pt-BR" sz="5400" b="1" dirty="0"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2562" y="2047737"/>
            <a:ext cx="849694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4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Sanduíches e pratos prontos, </a:t>
            </a:r>
            <a:endParaRPr lang="pt-BR" sz="2400" b="1" dirty="0" smtClean="0">
              <a:latin typeface="Century Gothic" panose="020B0502020202020204" pitchFamily="34" charset="0"/>
            </a:endParaRPr>
          </a:p>
          <a:p>
            <a:pPr lvl="0"/>
            <a:r>
              <a:rPr lang="pt-BR" sz="2400" b="1" dirty="0" smtClean="0">
                <a:latin typeface="Century Gothic" panose="020B0502020202020204" pitchFamily="34" charset="0"/>
              </a:rPr>
              <a:t>além </a:t>
            </a:r>
            <a:r>
              <a:rPr lang="pt-BR" sz="2400" b="1" dirty="0">
                <a:latin typeface="Century Gothic" panose="020B0502020202020204" pitchFamily="34" charset="0"/>
              </a:rPr>
              <a:t>de saladas, sobremesas, </a:t>
            </a:r>
            <a:endParaRPr lang="pt-BR" sz="2400" b="1" dirty="0" smtClean="0">
              <a:latin typeface="Century Gothic" panose="020B0502020202020204" pitchFamily="34" charset="0"/>
            </a:endParaRPr>
          </a:p>
          <a:p>
            <a:pPr lvl="0"/>
            <a:r>
              <a:rPr lang="pt-BR" sz="2400" b="1" dirty="0" smtClean="0">
                <a:latin typeface="Century Gothic" panose="020B0502020202020204" pitchFamily="34" charset="0"/>
              </a:rPr>
              <a:t>milk-shakes </a:t>
            </a:r>
            <a:r>
              <a:rPr lang="pt-BR" sz="2400" b="1" dirty="0">
                <a:latin typeface="Century Gothic" panose="020B0502020202020204" pitchFamily="34" charset="0"/>
              </a:rPr>
              <a:t>e </a:t>
            </a:r>
            <a:r>
              <a:rPr lang="pt-BR" sz="2400" b="1" dirty="0" err="1">
                <a:latin typeface="Century Gothic" panose="020B0502020202020204" pitchFamily="34" charset="0"/>
              </a:rPr>
              <a:t>petit</a:t>
            </a:r>
            <a:r>
              <a:rPr lang="pt-BR" sz="2400" b="1" dirty="0">
                <a:latin typeface="Century Gothic" panose="020B0502020202020204" pitchFamily="34" charset="0"/>
              </a:rPr>
              <a:t> </a:t>
            </a:r>
            <a:r>
              <a:rPr lang="pt-BR" sz="2400" b="1" dirty="0" err="1">
                <a:latin typeface="Century Gothic" panose="020B0502020202020204" pitchFamily="34" charset="0"/>
              </a:rPr>
              <a:t>gateau</a:t>
            </a:r>
            <a:r>
              <a:rPr lang="pt-BR" sz="2400" b="1" dirty="0" smtClean="0">
                <a:latin typeface="Century Gothic" panose="020B0502020202020204" pitchFamily="34" charset="0"/>
              </a:rPr>
              <a:t>;</a:t>
            </a:r>
          </a:p>
          <a:p>
            <a:pPr marL="342900" lvl="0" indent="-342900">
              <a:buBlip>
                <a:blip r:embed="rId4"/>
              </a:buBlip>
            </a:pPr>
            <a:endParaRPr lang="pt-BR" sz="2400" b="1" dirty="0">
              <a:latin typeface="Century Gothic" panose="020B0502020202020204" pitchFamily="34" charset="0"/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pt-BR" sz="2400" b="1" dirty="0" smtClean="0">
                <a:latin typeface="Century Gothic" panose="020B0502020202020204" pitchFamily="34" charset="0"/>
              </a:rPr>
              <a:t>Pratos </a:t>
            </a:r>
            <a:r>
              <a:rPr lang="pt-BR" sz="2400" b="1" dirty="0">
                <a:latin typeface="Century Gothic" panose="020B0502020202020204" pitchFamily="34" charset="0"/>
              </a:rPr>
              <a:t>saudáveis para crianças (com arroz, </a:t>
            </a:r>
            <a:r>
              <a:rPr lang="pt-BR" sz="2400" b="1" dirty="0" err="1">
                <a:latin typeface="Century Gothic" panose="020B0502020202020204" pitchFamily="34" charset="0"/>
              </a:rPr>
              <a:t>feijão,carne</a:t>
            </a:r>
            <a:r>
              <a:rPr lang="pt-BR" sz="2400" b="1" dirty="0">
                <a:latin typeface="Century Gothic" panose="020B0502020202020204" pitchFamily="34" charset="0"/>
              </a:rPr>
              <a:t> e salada</a:t>
            </a:r>
            <a:r>
              <a:rPr lang="pt-BR" sz="2400" b="1" dirty="0" smtClean="0">
                <a:latin typeface="Century Gothic" panose="020B0502020202020204" pitchFamily="34" charset="0"/>
              </a:rPr>
              <a:t>);</a:t>
            </a:r>
          </a:p>
          <a:p>
            <a:pPr lvl="0"/>
            <a:endParaRPr lang="pt-BR" sz="2400" b="1" dirty="0">
              <a:latin typeface="Century Gothic" panose="020B0502020202020204" pitchFamily="34" charset="0"/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pt-BR" sz="2400" b="1" dirty="0" err="1">
                <a:latin typeface="Century Gothic" panose="020B0502020202020204" pitchFamily="34" charset="0"/>
              </a:rPr>
              <a:t>GiraTurma</a:t>
            </a:r>
            <a:endParaRPr lang="es-EC" sz="2400" b="1" dirty="0">
              <a:latin typeface="Century Gothic" panose="020B0502020202020204" pitchFamily="34" charset="0"/>
            </a:endParaRPr>
          </a:p>
          <a:p>
            <a:endParaRPr lang="es-EC" sz="2400" b="1" dirty="0">
              <a:latin typeface="Century Gothic" panose="020B0502020202020204" pitchFamily="34" charset="0"/>
            </a:endParaRPr>
          </a:p>
          <a:p>
            <a:pPr marL="342900" lvl="0" indent="-342900">
              <a:buBlip>
                <a:blip r:embed="rId4"/>
              </a:buBlip>
            </a:pPr>
            <a:endParaRPr lang="es-EC" sz="2000" dirty="0">
              <a:latin typeface="Century Gothic" panose="020B0502020202020204" pitchFamily="34" charset="0"/>
            </a:endParaRPr>
          </a:p>
          <a:p>
            <a:endParaRPr lang="es-EC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http://www.mundodomarketing.com.br/images/editoriais/giraffasec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5" t="30784" r="26990" b="29418"/>
          <a:stretch/>
        </p:blipFill>
        <p:spPr bwMode="auto">
          <a:xfrm>
            <a:off x="7886109" y="51774"/>
            <a:ext cx="763397" cy="97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undodomarketing.com.br/images/editoriais/giraffasec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1" r="73274" b="25871"/>
          <a:stretch/>
        </p:blipFill>
        <p:spPr bwMode="auto">
          <a:xfrm>
            <a:off x="3851920" y="51774"/>
            <a:ext cx="1098228" cy="108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42" y="4125730"/>
            <a:ext cx="1916133" cy="1923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59" y="4530274"/>
            <a:ext cx="3516550" cy="232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6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644008" y="211025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err="1"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Giraffas</a:t>
            </a:r>
            <a:endParaRPr lang="pt-BR" sz="5400" b="1" dirty="0"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2562" y="2492896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s-EC" sz="2400" b="1" dirty="0" err="1" smtClean="0">
                <a:latin typeface="Century Gothic" panose="020B0502020202020204" pitchFamily="34" charset="0"/>
              </a:rPr>
              <a:t>Parceria</a:t>
            </a:r>
            <a:r>
              <a:rPr lang="es-EC" sz="2400" b="1" dirty="0" smtClean="0">
                <a:latin typeface="Century Gothic" panose="020B0502020202020204" pitchFamily="34" charset="0"/>
              </a:rPr>
              <a:t> </a:t>
            </a:r>
            <a:r>
              <a:rPr lang="es-EC" sz="2400" b="1" dirty="0" err="1">
                <a:latin typeface="Century Gothic" panose="020B0502020202020204" pitchFamily="34" charset="0"/>
              </a:rPr>
              <a:t>com</a:t>
            </a:r>
            <a:r>
              <a:rPr lang="es-EC" sz="2400" b="1" dirty="0">
                <a:latin typeface="Century Gothic" panose="020B0502020202020204" pitchFamily="34" charset="0"/>
              </a:rPr>
              <a:t> o Instituto </a:t>
            </a:r>
            <a:r>
              <a:rPr lang="es-EC" sz="2400" b="1" dirty="0" err="1">
                <a:latin typeface="Century Gothic" panose="020B0502020202020204" pitchFamily="34" charset="0"/>
              </a:rPr>
              <a:t>Ayrton</a:t>
            </a:r>
            <a:r>
              <a:rPr lang="es-EC" sz="2400" b="1" dirty="0">
                <a:latin typeface="Century Gothic" panose="020B0502020202020204" pitchFamily="34" charset="0"/>
              </a:rPr>
              <a:t> </a:t>
            </a:r>
            <a:r>
              <a:rPr lang="es-EC" sz="2400" b="1" dirty="0" err="1">
                <a:latin typeface="Century Gothic" panose="020B0502020202020204" pitchFamily="34" charset="0"/>
              </a:rPr>
              <a:t>Senna</a:t>
            </a:r>
            <a:r>
              <a:rPr lang="es-EC" sz="2400" b="1" dirty="0">
                <a:latin typeface="Century Gothic" panose="020B0502020202020204" pitchFamily="34" charset="0"/>
              </a:rPr>
              <a:t>: </a:t>
            </a:r>
            <a:endParaRPr lang="es-EC" sz="2400" b="1" dirty="0" smtClean="0">
              <a:latin typeface="Century Gothic" panose="020B0502020202020204" pitchFamily="34" charset="0"/>
            </a:endParaRPr>
          </a:p>
          <a:p>
            <a:r>
              <a:rPr lang="es-EC" sz="2400" dirty="0" smtClean="0">
                <a:latin typeface="Century Gothic" panose="020B0502020202020204" pitchFamily="34" charset="0"/>
              </a:rPr>
              <a:t>visa </a:t>
            </a:r>
            <a:r>
              <a:rPr lang="es-EC" sz="2400" dirty="0" err="1">
                <a:latin typeface="Century Gothic" panose="020B0502020202020204" pitchFamily="34" charset="0"/>
              </a:rPr>
              <a:t>melhoria</a:t>
            </a:r>
            <a:r>
              <a:rPr lang="es-EC" sz="2400" dirty="0">
                <a:latin typeface="Century Gothic" panose="020B0502020202020204" pitchFamily="34" charset="0"/>
              </a:rPr>
              <a:t> no </a:t>
            </a:r>
            <a:r>
              <a:rPr lang="es-EC" sz="2400" dirty="0" err="1">
                <a:latin typeface="Century Gothic" panose="020B0502020202020204" pitchFamily="34" charset="0"/>
              </a:rPr>
              <a:t>ensino</a:t>
            </a:r>
            <a:r>
              <a:rPr lang="es-EC" sz="2400" dirty="0">
                <a:latin typeface="Century Gothic" panose="020B0502020202020204" pitchFamily="34" charset="0"/>
              </a:rPr>
              <a:t> público do Brasil</a:t>
            </a:r>
            <a:r>
              <a:rPr lang="es-EC" sz="2400" dirty="0" smtClean="0">
                <a:latin typeface="Century Gothic" panose="020B0502020202020204" pitchFamily="34" charset="0"/>
              </a:rPr>
              <a:t>;</a:t>
            </a:r>
          </a:p>
          <a:p>
            <a:endParaRPr lang="es-EC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es-EC" sz="2400" b="1" dirty="0" err="1">
                <a:latin typeface="Century Gothic" panose="020B0502020202020204" pitchFamily="34" charset="0"/>
              </a:rPr>
              <a:t>Clube</a:t>
            </a:r>
            <a:r>
              <a:rPr lang="es-EC" sz="2400" b="1" dirty="0">
                <a:latin typeface="Century Gothic" panose="020B0502020202020204" pitchFamily="34" charset="0"/>
              </a:rPr>
              <a:t> de </a:t>
            </a:r>
            <a:r>
              <a:rPr lang="es-EC" sz="2400" b="1" dirty="0" err="1">
                <a:latin typeface="Century Gothic" panose="020B0502020202020204" pitchFamily="34" charset="0"/>
              </a:rPr>
              <a:t>Mães</a:t>
            </a:r>
            <a:r>
              <a:rPr lang="es-EC" sz="2400" b="1" dirty="0">
                <a:latin typeface="Century Gothic" panose="020B0502020202020204" pitchFamily="34" charset="0"/>
              </a:rPr>
              <a:t> do Brasil</a:t>
            </a:r>
            <a:r>
              <a:rPr lang="es-EC" sz="2400" dirty="0">
                <a:latin typeface="Century Gothic" panose="020B0502020202020204" pitchFamily="34" charset="0"/>
              </a:rPr>
              <a:t>: </a:t>
            </a:r>
            <a:r>
              <a:rPr lang="es-EC" sz="2400" dirty="0" err="1">
                <a:latin typeface="Century Gothic" panose="020B0502020202020204" pitchFamily="34" charset="0"/>
              </a:rPr>
              <a:t>trabalhos</a:t>
            </a:r>
            <a:r>
              <a:rPr lang="es-EC" sz="2400" dirty="0">
                <a:latin typeface="Century Gothic" panose="020B0502020202020204" pitchFamily="34" charset="0"/>
              </a:rPr>
              <a:t> na área social e educacional.</a:t>
            </a:r>
          </a:p>
          <a:p>
            <a:endParaRPr lang="es-EC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4"/>
              </a:buBlip>
            </a:pPr>
            <a:endParaRPr lang="es-EC" sz="2400" b="1" dirty="0">
              <a:latin typeface="Century Gothic" panose="020B0502020202020204" pitchFamily="34" charset="0"/>
            </a:endParaRPr>
          </a:p>
          <a:p>
            <a:endParaRPr lang="es-EC" sz="2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6" descr="http://www.mundodomarketing.com.br/images/editoriais/giraffasec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5" t="30784" r="26990" b="29418"/>
          <a:stretch/>
        </p:blipFill>
        <p:spPr bwMode="auto">
          <a:xfrm>
            <a:off x="7886109" y="51774"/>
            <a:ext cx="763397" cy="97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undodomarketing.com.br/images/editoriais/giraffasec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1" r="73274" b="25871"/>
          <a:stretch/>
        </p:blipFill>
        <p:spPr bwMode="auto">
          <a:xfrm>
            <a:off x="3851920" y="51774"/>
            <a:ext cx="1098228" cy="108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73656"/>
            <a:ext cx="2922032" cy="167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83" y="4753358"/>
            <a:ext cx="18954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5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37472"/>
            <a:ext cx="9144000" cy="6876000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tângulo 7"/>
          <p:cNvSpPr/>
          <p:nvPr/>
        </p:nvSpPr>
        <p:spPr>
          <a:xfrm>
            <a:off x="1943708" y="-53514"/>
            <a:ext cx="5256584" cy="175432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effectLst>
                  <a:glow rad="88900">
                    <a:schemeClr val="bg1"/>
                  </a:glow>
                </a:effectLst>
                <a:latin typeface="Berlin Sans FB Demi" pitchFamily="34" charset="0"/>
                <a:ea typeface="+mj-ea"/>
                <a:cs typeface="+mj-cs"/>
              </a:rPr>
              <a:t>Estrutura Organizacional</a:t>
            </a:r>
          </a:p>
        </p:txBody>
      </p:sp>
      <p:pic>
        <p:nvPicPr>
          <p:cNvPr id="7" name="Espaço Reservado para Conteúdo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" y="1817440"/>
            <a:ext cx="9067480" cy="50405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tângulo 8"/>
          <p:cNvSpPr/>
          <p:nvPr/>
        </p:nvSpPr>
        <p:spPr>
          <a:xfrm>
            <a:off x="5220072" y="3326854"/>
            <a:ext cx="3163779" cy="750218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399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0144"/>
            <a:ext cx="9144000" cy="6932139"/>
            <a:chOff x="0" y="-10144"/>
            <a:chExt cx="9144000" cy="6932139"/>
          </a:xfrm>
        </p:grpSpPr>
        <p:sp>
          <p:nvSpPr>
            <p:cNvPr id="9" name="Retângulo 8"/>
            <p:cNvSpPr/>
            <p:nvPr/>
          </p:nvSpPr>
          <p:spPr>
            <a:xfrm>
              <a:off x="0" y="-10144"/>
              <a:ext cx="9144000" cy="6876000"/>
            </a:xfrm>
            <a:prstGeom prst="rect">
              <a:avLst/>
            </a:prstGeom>
            <a:pattFill prst="pct5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902195" y="2524692"/>
              <a:ext cx="7339611" cy="1808616"/>
            </a:xfrm>
            <a:prstGeom prst="rect">
              <a:avLst/>
            </a:prstGeom>
            <a:blipFill dpi="0" rotWithShape="1">
              <a:blip r:embed="rId2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1" name="Picture 8" descr="C:\Users\User\Desktop\Giraffa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5060962"/>
              <a:ext cx="2966864" cy="186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</a:rPr>
              <a:t>Evolução da Marca</a:t>
            </a:r>
            <a:endParaRPr lang="es-EC" sz="54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latin typeface="Berlin Sans FB Demi" pitchFamily="34" charset="0"/>
            </a:endParaRPr>
          </a:p>
        </p:txBody>
      </p:sp>
      <p:pic>
        <p:nvPicPr>
          <p:cNvPr id="13" name="Picture 2" descr="http://2.bp.blogspot.com/-kN-TXbEa7zc/VBIL4DY2tHI/AAAAAAABT7o/JIOE-6p80Tg/s1600/giraffas%2Blog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12933" r="52382" b="12933"/>
          <a:stretch/>
        </p:blipFill>
        <p:spPr bwMode="auto">
          <a:xfrm>
            <a:off x="2735796" y="2057808"/>
            <a:ext cx="3672408" cy="2742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.bp.blogspot.com/-kN-TXbEa7zc/VBIL4DY2tHI/AAAAAAABT7o/JIOE-6p80Tg/s1600/giraffas%2Blog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655" b="16211"/>
          <a:stretch/>
        </p:blipFill>
        <p:spPr bwMode="auto">
          <a:xfrm>
            <a:off x="10150933" y="1819136"/>
            <a:ext cx="4790219" cy="3219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pt/9/91/Giraff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0968" y="1632393"/>
            <a:ext cx="3800475" cy="35909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hoppingpontanegra.com.br/wp-content/uploads/2014/09/giraffa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t="12563" r="24610" b="12875"/>
          <a:stretch/>
        </p:blipFill>
        <p:spPr bwMode="auto">
          <a:xfrm>
            <a:off x="9540552" y="1461915"/>
            <a:ext cx="4387044" cy="3934171"/>
          </a:xfrm>
          <a:prstGeom prst="rect">
            <a:avLst/>
          </a:prstGeom>
          <a:solidFill>
            <a:schemeClr val="bg1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2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8720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8194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9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205 0 L 0.00989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9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2 0.00023 L 0.74496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497 0.00023 L -0.01892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 L -0.78316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8113"/>
            <a:ext cx="3810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644008" y="211025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Histórico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2356" y="2924944"/>
            <a:ext cx="63904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1981: Compra da </a:t>
            </a:r>
            <a:r>
              <a:rPr lang="pt-BR" sz="2400" b="1" dirty="0" smtClean="0">
                <a:latin typeface="Century Gothic" panose="020B0502020202020204" pitchFamily="34" charset="0"/>
              </a:rPr>
              <a:t>lanchonete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1989: Venda de Pratos </a:t>
            </a:r>
            <a:r>
              <a:rPr lang="pt-BR" sz="2400" b="1" dirty="0" smtClean="0">
                <a:latin typeface="Century Gothic" panose="020B0502020202020204" pitchFamily="34" charset="0"/>
              </a:rPr>
              <a:t>Feitos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1990: Primeira loja em um </a:t>
            </a:r>
            <a:r>
              <a:rPr lang="pt-BR" sz="2400" b="1" dirty="0" smtClean="0">
                <a:latin typeface="Century Gothic" panose="020B0502020202020204" pitchFamily="34" charset="0"/>
              </a:rPr>
              <a:t>shopping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1991: Primeira </a:t>
            </a:r>
            <a:r>
              <a:rPr lang="pt-BR" sz="2400" b="1" dirty="0" smtClean="0">
                <a:latin typeface="Century Gothic" panose="020B0502020202020204" pitchFamily="34" charset="0"/>
              </a:rPr>
              <a:t>franquia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1998: Primeiras lojas tornaram-se franquias</a:t>
            </a:r>
          </a:p>
          <a:p>
            <a:endParaRPr lang="es-EC" sz="2400" dirty="0">
              <a:latin typeface="Arial" pitchFamily="34" charset="0"/>
              <a:cs typeface="Arial" pitchFamily="34" charset="0"/>
            </a:endParaRPr>
          </a:p>
          <a:p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764809"/>
            <a:ext cx="45521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Evolução da Estrutura</a:t>
            </a:r>
            <a:endParaRPr lang="pt-BR" sz="3600" b="1" dirty="0">
              <a:ln>
                <a:solidFill>
                  <a:schemeClr val="bg1"/>
                </a:solidFill>
              </a:ln>
              <a:solidFill>
                <a:srgbClr val="F95D07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22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0" y="3105150"/>
            <a:ext cx="2857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735" l="0" r="100000">
                        <a14:backgroundMark x1="3143" y1="84898" x2="69571" y2="92857"/>
                        <a14:backgroundMark x1="70857" y1="92857" x2="68714" y2="9224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644008" y="211025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95D07"/>
                </a:solidFill>
                <a:latin typeface="Berlin Sans FB Demi" pitchFamily="34" charset="0"/>
                <a:ea typeface="+mj-ea"/>
                <a:cs typeface="+mj-cs"/>
              </a:rPr>
              <a:t>Histórico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59424" y="2892988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pt-BR" sz="2400" b="1" dirty="0" err="1">
                <a:latin typeface="Century Gothic" panose="020B0502020202020204" pitchFamily="34" charset="0"/>
              </a:rPr>
              <a:t>Reegenharia</a:t>
            </a:r>
            <a:r>
              <a:rPr lang="pt-BR" sz="2400" b="1" dirty="0">
                <a:latin typeface="Century Gothic" panose="020B0502020202020204" pitchFamily="34" charset="0"/>
              </a:rPr>
              <a:t> de processos:</a:t>
            </a:r>
          </a:p>
          <a:p>
            <a:pPr lvl="1"/>
            <a:r>
              <a:rPr lang="pt-BR" sz="2400" dirty="0">
                <a:latin typeface="Century Gothic" panose="020B0502020202020204" pitchFamily="34" charset="0"/>
              </a:rPr>
              <a:t>Simplificação;</a:t>
            </a:r>
          </a:p>
          <a:p>
            <a:pPr lvl="1"/>
            <a:r>
              <a:rPr lang="pt-BR" sz="2400" dirty="0">
                <a:latin typeface="Century Gothic" panose="020B0502020202020204" pitchFamily="34" charset="0"/>
              </a:rPr>
              <a:t>Padronização;</a:t>
            </a:r>
          </a:p>
          <a:p>
            <a:pPr lvl="1"/>
            <a:r>
              <a:rPr lang="pt-BR" sz="2400" dirty="0">
                <a:latin typeface="Century Gothic" panose="020B0502020202020204" pitchFamily="34" charset="0"/>
              </a:rPr>
              <a:t>Regulamentação.</a:t>
            </a:r>
          </a:p>
          <a:p>
            <a:pPr marL="342900" indent="-342900">
              <a:buBlip>
                <a:blip r:embed="rId5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Treinamento imediato;</a:t>
            </a:r>
          </a:p>
          <a:p>
            <a:pPr marL="342900" indent="-342900">
              <a:buBlip>
                <a:blip r:embed="rId5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Imposição de normas;</a:t>
            </a:r>
          </a:p>
          <a:p>
            <a:pPr marL="342900" indent="-342900">
              <a:buBlip>
                <a:blip r:embed="rId5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Redução do cardápio;</a:t>
            </a:r>
          </a:p>
          <a:p>
            <a:pPr marL="342900" indent="-342900">
              <a:buBlip>
                <a:blip r:embed="rId5"/>
              </a:buBlip>
            </a:pPr>
            <a:r>
              <a:rPr lang="pt-BR" sz="2400" b="1" dirty="0">
                <a:latin typeface="Century Gothic" panose="020B0502020202020204" pitchFamily="34" charset="0"/>
              </a:rPr>
              <a:t>Padronização do SI.</a:t>
            </a:r>
          </a:p>
          <a:p>
            <a:endParaRPr lang="es-EC" sz="2400" b="1" dirty="0">
              <a:latin typeface="Century Gothic" panose="020B0502020202020204" pitchFamily="34" charset="0"/>
              <a:hlinkClick r:id="rId6"/>
            </a:endParaRPr>
          </a:p>
          <a:p>
            <a:r>
              <a:rPr lang="es-EC" sz="2400" b="1" dirty="0" smtClean="0">
                <a:latin typeface="Century Gothic" panose="020B0502020202020204" pitchFamily="34" charset="0"/>
                <a:hlinkClick r:id="rId6"/>
              </a:rPr>
              <a:t>"</a:t>
            </a:r>
            <a:r>
              <a:rPr lang="es-EC" sz="2400" b="1" dirty="0" err="1">
                <a:latin typeface="Century Gothic" panose="020B0502020202020204" pitchFamily="34" charset="0"/>
                <a:hlinkClick r:id="rId6"/>
              </a:rPr>
              <a:t>Palavra</a:t>
            </a:r>
            <a:r>
              <a:rPr lang="es-EC" sz="2400" b="1" dirty="0">
                <a:latin typeface="Century Gothic" panose="020B0502020202020204" pitchFamily="34" charset="0"/>
                <a:hlinkClick r:id="rId6"/>
              </a:rPr>
              <a:t> do Cara"</a:t>
            </a:r>
            <a:endParaRPr lang="es-EC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592" y="19168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solidFill>
                  <a:srgbClr val="F95D07"/>
                </a:solidFill>
                <a:latin typeface="Berlin Sans FB Demi" pitchFamily="34" charset="0"/>
              </a:rPr>
              <a:t>Da Estrutura Simples à Burocracia Mecanizada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9707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903</Words>
  <Application>Microsoft Office PowerPoint</Application>
  <PresentationFormat>Apresentação na tela (4:3)</PresentationFormat>
  <Paragraphs>274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Estrutura Burocracia Mecanizada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Evolução da Marca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Rebeca Souza</dc:creator>
  <cp:lastModifiedBy>Rebeca Souza</cp:lastModifiedBy>
  <cp:revision>42</cp:revision>
  <dcterms:created xsi:type="dcterms:W3CDTF">2016-04-28T12:05:21Z</dcterms:created>
  <dcterms:modified xsi:type="dcterms:W3CDTF">2016-05-05T01:50:57Z</dcterms:modified>
</cp:coreProperties>
</file>