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3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0BA0-ACCB-4A95-A18E-67D3A170D0F3}" type="datetimeFigureOut">
              <a:rPr lang="pt-BR" smtClean="0"/>
              <a:pPr/>
              <a:t>7/10/2013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464A5BA-4C8F-4DC4-A1A5-84A5F7F14D3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0BA0-ACCB-4A95-A18E-67D3A170D0F3}" type="datetimeFigureOut">
              <a:rPr lang="pt-BR" smtClean="0"/>
              <a:pPr/>
              <a:t>7/10/2013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A5BA-4C8F-4DC4-A1A5-84A5F7F14D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0BA0-ACCB-4A95-A18E-67D3A170D0F3}" type="datetimeFigureOut">
              <a:rPr lang="pt-BR" smtClean="0"/>
              <a:pPr/>
              <a:t>7/10/2013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A5BA-4C8F-4DC4-A1A5-84A5F7F14D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0BA0-ACCB-4A95-A18E-67D3A170D0F3}" type="datetimeFigureOut">
              <a:rPr lang="pt-BR" smtClean="0"/>
              <a:pPr/>
              <a:t>7/10/2013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A5BA-4C8F-4DC4-A1A5-84A5F7F14D3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0BA0-ACCB-4A95-A18E-67D3A170D0F3}" type="datetimeFigureOut">
              <a:rPr lang="pt-BR" smtClean="0"/>
              <a:pPr/>
              <a:t>7/10/2013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464A5BA-4C8F-4DC4-A1A5-84A5F7F14D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0BA0-ACCB-4A95-A18E-67D3A170D0F3}" type="datetimeFigureOut">
              <a:rPr lang="pt-BR" smtClean="0"/>
              <a:pPr/>
              <a:t>7/10/2013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A5BA-4C8F-4DC4-A1A5-84A5F7F14D3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0BA0-ACCB-4A95-A18E-67D3A170D0F3}" type="datetimeFigureOut">
              <a:rPr lang="pt-BR" smtClean="0"/>
              <a:pPr/>
              <a:t>7/10/2013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A5BA-4C8F-4DC4-A1A5-84A5F7F14D3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0BA0-ACCB-4A95-A18E-67D3A170D0F3}" type="datetimeFigureOut">
              <a:rPr lang="pt-BR" smtClean="0"/>
              <a:pPr/>
              <a:t>7/10/2013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A5BA-4C8F-4DC4-A1A5-84A5F7F14D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0BA0-ACCB-4A95-A18E-67D3A170D0F3}" type="datetimeFigureOut">
              <a:rPr lang="pt-BR" smtClean="0"/>
              <a:pPr/>
              <a:t>7/10/2013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A5BA-4C8F-4DC4-A1A5-84A5F7F14D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0BA0-ACCB-4A95-A18E-67D3A170D0F3}" type="datetimeFigureOut">
              <a:rPr lang="pt-BR" smtClean="0"/>
              <a:pPr/>
              <a:t>7/10/2013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4A5BA-4C8F-4DC4-A1A5-84A5F7F14D3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0BA0-ACCB-4A95-A18E-67D3A170D0F3}" type="datetimeFigureOut">
              <a:rPr lang="pt-BR" smtClean="0"/>
              <a:pPr/>
              <a:t>7/10/2013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464A5BA-4C8F-4DC4-A1A5-84A5F7F14D3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870BA0-ACCB-4A95-A18E-67D3A170D0F3}" type="datetimeFigureOut">
              <a:rPr lang="pt-BR" smtClean="0"/>
              <a:pPr/>
              <a:t>7/10/2013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464A5BA-4C8F-4DC4-A1A5-84A5F7F14D3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Galetti</a:t>
            </a:r>
            <a:r>
              <a:rPr lang="pt-BR" dirty="0" smtClean="0"/>
              <a:t>, M. </a:t>
            </a:r>
            <a:r>
              <a:rPr lang="pt-BR" dirty="0" err="1" smtClean="0"/>
              <a:t>et</a:t>
            </a:r>
            <a:r>
              <a:rPr lang="pt-BR" dirty="0" smtClean="0"/>
              <a:t> al. 2010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Mudanças no Código Florestal e seu impacto na ecologia e diversidade de mamíferos no Brasil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7308304" y="5301208"/>
            <a:ext cx="8644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Cristina</a:t>
            </a:r>
          </a:p>
          <a:p>
            <a:r>
              <a:rPr lang="pt-BR" dirty="0" smtClean="0"/>
              <a:t>Renan</a:t>
            </a:r>
          </a:p>
          <a:p>
            <a:r>
              <a:rPr lang="pt-BR" smtClean="0"/>
              <a:t>Roberta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Efeito de borda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435280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pt-BR" dirty="0" smtClean="0"/>
          </a:p>
          <a:p>
            <a:r>
              <a:rPr lang="pt-BR" dirty="0" smtClean="0"/>
              <a:t>É resultante das rápidas alterações estruturais e </a:t>
            </a:r>
            <a:r>
              <a:rPr lang="pt-BR" dirty="0" err="1" smtClean="0"/>
              <a:t>micro-climáticas</a:t>
            </a:r>
            <a:r>
              <a:rPr lang="pt-BR" dirty="0" smtClean="0"/>
              <a:t> associadas a transição abrupta entre dois ecossistemas adjacentes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Avaliação sugere largura mínima de 52m ao lado dos corpos  </a:t>
            </a:r>
            <a:r>
              <a:rPr lang="pt-BR" dirty="0" err="1" smtClean="0"/>
              <a:t>dágua</a:t>
            </a:r>
            <a:r>
              <a:rPr lang="pt-BR" dirty="0" smtClean="0"/>
              <a:t> para retenção de mais de 50% do total de sedimentos da margem</a:t>
            </a:r>
          </a:p>
          <a:p>
            <a:r>
              <a:rPr lang="pt-BR" dirty="0" smtClean="0"/>
              <a:t>CF estipula largura mínima de 30m 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 Experimental	</a:t>
            </a:r>
            <a:endParaRPr lang="pt-BR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988840"/>
            <a:ext cx="4789714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ângulo 6"/>
          <p:cNvSpPr/>
          <p:nvPr/>
        </p:nvSpPr>
        <p:spPr>
          <a:xfrm>
            <a:off x="611560" y="1412776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Efeito da redução da largura da Área de Preservação Permanente das margens do rio: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7668344" y="3068960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52cm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7740352" y="4509120"/>
            <a:ext cx="702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30 cm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4572000"/>
          </a:xfrm>
        </p:spPr>
        <p:txBody>
          <a:bodyPr/>
          <a:lstStyle/>
          <a:p>
            <a:r>
              <a:rPr lang="pt-BR" dirty="0" smtClean="0"/>
              <a:t>Em qual dos modelos observou-se maior erosão?</a:t>
            </a:r>
          </a:p>
          <a:p>
            <a:r>
              <a:rPr lang="pt-BR" dirty="0" smtClean="0"/>
              <a:t>Levante hipóteses para o explicar a observação. </a:t>
            </a:r>
          </a:p>
          <a:p>
            <a:r>
              <a:rPr lang="pt-BR" dirty="0" smtClean="0"/>
              <a:t>Quais consequências a erosão pode causar para as plantas? E para os animais? E para o homem? (Ideia é direcionar o alunos para compreensão da interação entre os diversos seres vivos  e o habitat)</a:t>
            </a:r>
          </a:p>
          <a:p>
            <a:r>
              <a:rPr lang="pt-BR" dirty="0" smtClean="0"/>
              <a:t>Considerando a atividade realizada, discuta  a redução da área de preservação permanente na margem de rios.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Debate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Pesquisadores X Agricultores</a:t>
            </a:r>
          </a:p>
          <a:p>
            <a:r>
              <a:rPr lang="pt-BR" dirty="0" smtClean="0"/>
              <a:t>Dividir a sala em dois grupos, um que representará os pesquisadores (biólogos, geólogos, educadores ambientais) e outro </a:t>
            </a:r>
            <a:r>
              <a:rPr lang="pt-BR" smtClean="0"/>
              <a:t>de agricultores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Pesquisadores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5787" y="1412776"/>
            <a:ext cx="8002234" cy="3741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ector reto 4"/>
          <p:cNvCxnSpPr/>
          <p:nvPr/>
        </p:nvCxnSpPr>
        <p:spPr>
          <a:xfrm>
            <a:off x="1763688" y="5154609"/>
            <a:ext cx="55446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55266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7602"/>
          <a:stretch/>
        </p:blipFill>
        <p:spPr bwMode="auto">
          <a:xfrm>
            <a:off x="251520" y="764704"/>
            <a:ext cx="3982558" cy="544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55045"/>
            <a:ext cx="3739145" cy="5266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ector reto 5"/>
          <p:cNvCxnSpPr/>
          <p:nvPr/>
        </p:nvCxnSpPr>
        <p:spPr>
          <a:xfrm>
            <a:off x="827584" y="1268760"/>
            <a:ext cx="187220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395536" y="1556792"/>
            <a:ext cx="28083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395536" y="2564904"/>
            <a:ext cx="374441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395536" y="2754262"/>
            <a:ext cx="10081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>
            <a:off x="539552" y="4221088"/>
            <a:ext cx="266429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>
            <a:off x="2699792" y="5229200"/>
            <a:ext cx="14401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>
            <a:off x="395536" y="5445224"/>
            <a:ext cx="266429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>
            <a:off x="6084168" y="2060848"/>
            <a:ext cx="251500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>
            <a:off x="4860031" y="2220320"/>
            <a:ext cx="373914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/>
        </p:nvCxnSpPr>
        <p:spPr>
          <a:xfrm>
            <a:off x="4860032" y="2420888"/>
            <a:ext cx="32403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/>
          <p:cNvCxnSpPr/>
          <p:nvPr/>
        </p:nvCxnSpPr>
        <p:spPr>
          <a:xfrm>
            <a:off x="7236296" y="3212976"/>
            <a:ext cx="129614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2" name="Conector reto 3071"/>
          <p:cNvCxnSpPr>
            <a:stCxn id="3075" idx="1"/>
            <a:endCxn id="3075" idx="3"/>
          </p:cNvCxnSpPr>
          <p:nvPr/>
        </p:nvCxnSpPr>
        <p:spPr>
          <a:xfrm>
            <a:off x="4860032" y="3388167"/>
            <a:ext cx="373914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0" name="Conector reto 3079"/>
          <p:cNvCxnSpPr/>
          <p:nvPr/>
        </p:nvCxnSpPr>
        <p:spPr>
          <a:xfrm>
            <a:off x="4896036" y="3500863"/>
            <a:ext cx="237626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3" name="Conector reto 3082"/>
          <p:cNvCxnSpPr/>
          <p:nvPr/>
        </p:nvCxnSpPr>
        <p:spPr>
          <a:xfrm>
            <a:off x="8100392" y="4005064"/>
            <a:ext cx="43204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5" name="Conector reto 3084"/>
          <p:cNvCxnSpPr/>
          <p:nvPr/>
        </p:nvCxnSpPr>
        <p:spPr>
          <a:xfrm>
            <a:off x="4896036" y="4221088"/>
            <a:ext cx="19802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7" name="Conector reto 3086"/>
          <p:cNvCxnSpPr/>
          <p:nvPr/>
        </p:nvCxnSpPr>
        <p:spPr>
          <a:xfrm>
            <a:off x="6084168" y="4365104"/>
            <a:ext cx="165618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9" name="Conector reto 3088"/>
          <p:cNvCxnSpPr/>
          <p:nvPr/>
        </p:nvCxnSpPr>
        <p:spPr>
          <a:xfrm>
            <a:off x="5724128" y="4869160"/>
            <a:ext cx="28083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1" name="Conector reto 3090"/>
          <p:cNvCxnSpPr/>
          <p:nvPr/>
        </p:nvCxnSpPr>
        <p:spPr>
          <a:xfrm>
            <a:off x="4911402" y="5070334"/>
            <a:ext cx="363640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3" name="Conector reto 3092"/>
          <p:cNvCxnSpPr/>
          <p:nvPr/>
        </p:nvCxnSpPr>
        <p:spPr>
          <a:xfrm>
            <a:off x="4896036" y="5229200"/>
            <a:ext cx="169218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58780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Agricultores</a:t>
            </a:r>
            <a:endParaRPr lang="pt-B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84784"/>
            <a:ext cx="7718961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ector reto 5"/>
          <p:cNvCxnSpPr/>
          <p:nvPr/>
        </p:nvCxnSpPr>
        <p:spPr>
          <a:xfrm>
            <a:off x="4139952" y="4293096"/>
            <a:ext cx="201622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1331640" y="4437112"/>
            <a:ext cx="14401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3265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0" y="1124744"/>
            <a:ext cx="5847719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ector reto 4"/>
          <p:cNvCxnSpPr/>
          <p:nvPr/>
        </p:nvCxnSpPr>
        <p:spPr>
          <a:xfrm>
            <a:off x="2843808" y="1268760"/>
            <a:ext cx="439248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1619670" y="1412776"/>
            <a:ext cx="316835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2267744" y="1556792"/>
            <a:ext cx="511256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1675598" y="2348880"/>
            <a:ext cx="547261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3419872" y="3212976"/>
            <a:ext cx="16201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1675598" y="3645024"/>
            <a:ext cx="556069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1675598" y="4941168"/>
            <a:ext cx="534467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1675598" y="5157192"/>
            <a:ext cx="38325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449628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130</TotalTime>
  <Words>199</Words>
  <Application>Microsoft Office PowerPoint</Application>
  <PresentationFormat>Apresentação na tela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Patrimônio Líquido</vt:lpstr>
      <vt:lpstr>Mudanças no Código Florestal e seu impacto na ecologia e diversidade de mamíferos no Brasil</vt:lpstr>
      <vt:lpstr>Efeito de borda</vt:lpstr>
      <vt:lpstr>Atividade Experimental </vt:lpstr>
      <vt:lpstr>Discussão</vt:lpstr>
      <vt:lpstr>Debate</vt:lpstr>
      <vt:lpstr>Pesquisadores</vt:lpstr>
      <vt:lpstr>Slide 7</vt:lpstr>
      <vt:lpstr>Agricultores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Mudanças no Código Florestal e seu impacto na ecologia e diversidade de mamíferos no Brasil</dc:title>
  <dc:creator>Aluno visitante</dc:creator>
  <cp:lastModifiedBy>Aluno visitante</cp:lastModifiedBy>
  <cp:revision>12</cp:revision>
  <dcterms:created xsi:type="dcterms:W3CDTF">2013-09-23T20:20:13Z</dcterms:created>
  <dcterms:modified xsi:type="dcterms:W3CDTF">2013-10-07T17:24:33Z</dcterms:modified>
</cp:coreProperties>
</file>