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1547" r:id="rId3"/>
    <p:sldId id="1548" r:id="rId4"/>
    <p:sldId id="1549" r:id="rId5"/>
    <p:sldId id="1498" r:id="rId6"/>
    <p:sldId id="1502" r:id="rId7"/>
    <p:sldId id="1503" r:id="rId8"/>
    <p:sldId id="1504" r:id="rId9"/>
    <p:sldId id="1505" r:id="rId10"/>
    <p:sldId id="1500" r:id="rId11"/>
    <p:sldId id="1506" r:id="rId12"/>
    <p:sldId id="1507" r:id="rId13"/>
    <p:sldId id="1508" r:id="rId14"/>
    <p:sldId id="1510" r:id="rId15"/>
    <p:sldId id="1511" r:id="rId16"/>
    <p:sldId id="1514" r:id="rId17"/>
    <p:sldId id="1512" r:id="rId18"/>
    <p:sldId id="1513" r:id="rId19"/>
    <p:sldId id="1515" r:id="rId20"/>
    <p:sldId id="1516" r:id="rId21"/>
    <p:sldId id="1517" r:id="rId22"/>
    <p:sldId id="1518" r:id="rId23"/>
    <p:sldId id="1519" r:id="rId24"/>
    <p:sldId id="1520" r:id="rId25"/>
    <p:sldId id="1524" r:id="rId26"/>
    <p:sldId id="1521" r:id="rId27"/>
    <p:sldId id="1522" r:id="rId28"/>
    <p:sldId id="1526" r:id="rId29"/>
    <p:sldId id="1534" r:id="rId30"/>
    <p:sldId id="1535" r:id="rId31"/>
    <p:sldId id="1527" r:id="rId32"/>
    <p:sldId id="1529" r:id="rId33"/>
    <p:sldId id="1530" r:id="rId34"/>
    <p:sldId id="1531" r:id="rId35"/>
    <p:sldId id="1532" r:id="rId36"/>
    <p:sldId id="1528" r:id="rId37"/>
    <p:sldId id="1533" r:id="rId38"/>
    <p:sldId id="1536" r:id="rId39"/>
    <p:sldId id="1537" r:id="rId40"/>
    <p:sldId id="1538" r:id="rId41"/>
    <p:sldId id="1539" r:id="rId42"/>
    <p:sldId id="1540" r:id="rId43"/>
    <p:sldId id="1541" r:id="rId44"/>
    <p:sldId id="1542" r:id="rId45"/>
    <p:sldId id="1543" r:id="rId46"/>
    <p:sldId id="1544" r:id="rId47"/>
    <p:sldId id="1545" r:id="rId48"/>
    <p:sldId id="1552" r:id="rId49"/>
    <p:sldId id="463" r:id="rId50"/>
    <p:sldId id="737" r:id="rId51"/>
    <p:sldId id="465" r:id="rId52"/>
    <p:sldId id="1554" r:id="rId53"/>
    <p:sldId id="1555" r:id="rId54"/>
    <p:sldId id="1556" r:id="rId55"/>
    <p:sldId id="1553" r:id="rId5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3300"/>
    <a:srgbClr val="A50021"/>
    <a:srgbClr val="FFFFCC"/>
    <a:srgbClr val="0066FF"/>
    <a:srgbClr val="FF3300"/>
    <a:srgbClr val="474A81"/>
    <a:srgbClr val="F09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153" autoAdjust="0"/>
    <p:restoredTop sz="90929"/>
  </p:normalViewPr>
  <p:slideViewPr>
    <p:cSldViewPr>
      <p:cViewPr varScale="1">
        <p:scale>
          <a:sx n="43" d="100"/>
          <a:sy n="43" d="100"/>
        </p:scale>
        <p:origin x="786" y="30"/>
      </p:cViewPr>
      <p:guideLst>
        <p:guide orient="horz" pos="196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itchFamily="18" charset="0"/>
              </a:defRPr>
            </a:lvl1pPr>
          </a:lstStyle>
          <a:p>
            <a:fld id="{463F6A08-4922-4F24-B6FD-DD36734DCE5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itchFamily="18" charset="0"/>
              </a:defRPr>
            </a:lvl1pPr>
          </a:lstStyle>
          <a:p>
            <a:fld id="{64D3AD93-BA69-4829-9F1F-105F74962ECB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2314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245CB-0AF9-4C0B-8BA2-D222D1D2904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22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1674C-DBD1-4356-86BF-AAD7EAF440CF}" type="slidenum">
              <a:rPr lang="en-US"/>
              <a:pPr/>
              <a:t>13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716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B12B7-D71C-4B19-B9CB-EBF4F4A3F0F1}" type="slidenum">
              <a:rPr lang="en-US"/>
              <a:pPr/>
              <a:t>14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419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A98B9-1D9D-48C8-A0A0-C2F9629D6EAA}" type="slidenum">
              <a:rPr lang="en-US"/>
              <a:pPr/>
              <a:t>15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775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650E9C-7E75-43F3-BD92-1F797F216422}" type="slidenum">
              <a:rPr lang="en-US"/>
              <a:pPr/>
              <a:t>16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329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59A88-06B9-4D79-8AE0-BBD7AA29F5FE}" type="slidenum">
              <a:rPr lang="en-US"/>
              <a:pPr/>
              <a:t>17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3482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DAC9F-8DB7-47F5-B618-2B004ED0173C}" type="slidenum">
              <a:rPr lang="en-US"/>
              <a:pPr/>
              <a:t>18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121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A696F-7F8F-46A0-8A9B-2DC121D8B4F2}" type="slidenum">
              <a:rPr lang="en-US"/>
              <a:pPr/>
              <a:t>19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2764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87246-A118-496B-A7D0-BEFD8FE65C53}" type="slidenum">
              <a:rPr lang="en-US"/>
              <a:pPr/>
              <a:t>20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830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F6704-A145-4AD6-826C-592910216DF3}" type="slidenum">
              <a:rPr lang="en-US"/>
              <a:pPr/>
              <a:t>21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2122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31A74-6E2B-4BC5-A28D-A06B2BBAA236}" type="slidenum">
              <a:rPr lang="en-US"/>
              <a:pPr/>
              <a:t>22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41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727D05-7347-43E3-A690-89D759CF0EF5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4270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D50C9-123E-4472-B68B-EC42238CD89A}" type="slidenum">
              <a:rPr lang="en-US"/>
              <a:pPr/>
              <a:t>23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0578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7CA42-6DA6-436C-B996-DB429B77A041}" type="slidenum">
              <a:rPr lang="en-US"/>
              <a:pPr/>
              <a:t>24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9964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C8A6A-C01A-4DAE-AA5C-EF47F883F3E9}" type="slidenum">
              <a:rPr lang="en-US"/>
              <a:pPr/>
              <a:t>25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6425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952D5-E11C-4BEC-883D-5397708FEE41}" type="slidenum">
              <a:rPr lang="en-US"/>
              <a:pPr/>
              <a:t>26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8385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A0501-AD75-4E64-A0B4-904E3C99D9DF}" type="slidenum">
              <a:rPr lang="en-US"/>
              <a:pPr/>
              <a:t>27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0304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44AD1-872E-4D19-B450-1CD983F54E17}" type="slidenum">
              <a:rPr lang="en-US"/>
              <a:pPr/>
              <a:t>28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5188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092FA-4DF1-4493-BA53-B40B3A5F878D}" type="slidenum">
              <a:rPr lang="en-US"/>
              <a:pPr/>
              <a:t>29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3025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A2C44-148B-4DF0-9939-CA48996FFB7D}" type="slidenum">
              <a:rPr lang="en-US"/>
              <a:pPr/>
              <a:t>30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9728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5F9A0-81D1-4EFE-B8EC-4F711BD8CF31}" type="slidenum">
              <a:rPr lang="en-US"/>
              <a:pPr/>
              <a:t>31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3563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2527BA-1682-460C-883E-5C7D289393E5}" type="slidenum">
              <a:rPr lang="en-US"/>
              <a:pPr/>
              <a:t>32</a:t>
            </a:fld>
            <a:endParaRPr lang="en-US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r"/>
            <a:r>
              <a:rPr lang="en-US" sz="1200" i="0">
                <a:latin typeface="Times New Roman" pitchFamily="18" charset="0"/>
              </a:rPr>
              <a:t>1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86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38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277E8-6FC6-45B7-BD90-93C3B82E87C4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4774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AC770-5122-4D9B-A4C7-7F6EABA837BA}" type="slidenum">
              <a:rPr lang="en-US"/>
              <a:pPr/>
              <a:t>33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7519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847F9-E1DB-4874-888A-9A9E09084E4A}" type="slidenum">
              <a:rPr lang="en-US"/>
              <a:pPr/>
              <a:t>34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2060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1B7B6-0D35-4F51-8C0A-569EDBC01771}" type="slidenum">
              <a:rPr lang="en-US"/>
              <a:pPr/>
              <a:t>35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5372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72FE2-D737-42EF-9036-A0FB3675B909}" type="slidenum">
              <a:rPr lang="en-US"/>
              <a:pPr/>
              <a:t>36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425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DE8E7-F25D-4F47-BD7C-0FA433D43310}" type="slidenum">
              <a:rPr lang="en-US"/>
              <a:pPr/>
              <a:t>37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9656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F49859-0F4A-4A79-A682-7C76360C7F6D}" type="slidenum">
              <a:rPr lang="en-US"/>
              <a:pPr/>
              <a:t>38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9098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782E2-F8C4-4051-BF70-4C65D235E165}" type="slidenum">
              <a:rPr lang="en-US"/>
              <a:pPr/>
              <a:t>39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1867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9F2BC-D28F-4728-A22D-1846344C1358}" type="slidenum">
              <a:rPr lang="en-US"/>
              <a:pPr/>
              <a:t>40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3417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9AD524-3340-42F9-832E-7EDF4D41A72A}" type="slidenum">
              <a:rPr lang="en-US"/>
              <a:pPr/>
              <a:t>41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97244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A620B-538A-4DE5-B3A7-D531E6EC3ADE}" type="slidenum">
              <a:rPr lang="en-US"/>
              <a:pPr/>
              <a:t>42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014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AA0C0-AAE3-4B47-8BCA-88A178269D5B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6671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F5FBC-E84F-411D-9350-72390FCD566E}" type="slidenum">
              <a:rPr lang="en-US"/>
              <a:pPr/>
              <a:t>43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6671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17B75-10EF-4CD5-B26B-65D7360B9DDA}" type="slidenum">
              <a:rPr lang="en-US"/>
              <a:pPr/>
              <a:t>44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9401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474DD-450F-400D-82D1-95EC4AD4C853}" type="slidenum">
              <a:rPr lang="en-US"/>
              <a:pPr/>
              <a:t>45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07921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E625C-3463-4880-A2F8-EF5B49EE2099}" type="slidenum">
              <a:rPr lang="en-US"/>
              <a:pPr/>
              <a:t>46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19056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C5C47-5CE9-4960-B38B-56589C22DCDC}" type="slidenum">
              <a:rPr lang="en-US"/>
              <a:pPr/>
              <a:t>47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33823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ED0C-88AE-45B8-9B0B-5A19F1AD47E7}" type="slidenum">
              <a:rPr lang="en-US"/>
              <a:pPr/>
              <a:t>48</a:t>
            </a:fld>
            <a:endParaRPr lang="en-US"/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r"/>
            <a:r>
              <a:rPr lang="en-US" sz="1200" i="0">
                <a:latin typeface="Times New Roman" pitchFamily="18" charset="0"/>
              </a:rPr>
              <a:t>2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13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13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86353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F4116-6010-4ED3-A0A8-C2E0873E3470}" type="slidenum">
              <a:rPr lang="en-US"/>
              <a:pPr/>
              <a:t>49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11975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733E1-AE95-4E99-8EC9-288548B3291B}" type="slidenum">
              <a:rPr lang="en-US"/>
              <a:pPr/>
              <a:t>50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63833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55F8E-B75A-411D-A906-86A4484D2808}" type="slidenum">
              <a:rPr lang="en-US"/>
              <a:pPr/>
              <a:t>51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530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884AC-99FD-47A1-A295-A1C3E4E9C7A2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039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DB334-CD51-4A9E-A4C8-7741D0229A87}" type="slidenum">
              <a:rPr lang="en-US"/>
              <a:pPr/>
              <a:t>9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869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3AECF8-4122-4071-94AC-B72670566B9C}" type="slidenum">
              <a:rPr lang="en-US"/>
              <a:pPr/>
              <a:t>10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682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E8D75-9F02-4D8A-8F26-9E3FA64CC54F}" type="slidenum">
              <a:rPr lang="en-US"/>
              <a:pPr/>
              <a:t>11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427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AE61C-48C4-4D8E-8DD4-2646C05031D5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41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77000" y="381000"/>
            <a:ext cx="198120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79120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FFCC">
                <a:gamma/>
                <a:tint val="20000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39825" y="6470650"/>
            <a:ext cx="2357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96963" y="6451600"/>
            <a:ext cx="2265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00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0" rIns="92075" bIns="0" anchor="b"/>
          <a:lstStyle/>
          <a:p>
            <a:pPr algn="ctr"/>
            <a:r>
              <a:rPr lang="en-US" sz="1200" i="0">
                <a:latin typeface="Times New Roman" pitchFamily="18" charset="0"/>
              </a:rPr>
              <a:t>Harcourt, Inc. items and derived items copyright © 2001 by Harcourt, Inc.</a:t>
            </a:r>
            <a:endParaRPr lang="en-US" sz="1400" i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9A0E"/>
        </a:buClr>
        <a:buSzPct val="69000"/>
        <a:buFont typeface="Monotype Sorts" pitchFamily="2" charset="2"/>
        <a:buChar char="u"/>
        <a:tabLst>
          <a:tab pos="333375" algn="l"/>
          <a:tab pos="857250" algn="l"/>
        </a:tabLs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ä"/>
        <a:tabLst>
          <a:tab pos="333375" algn="l"/>
          <a:tab pos="857250" algn="l"/>
        </a:tabLst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tabLst>
          <a:tab pos="333375" algn="l"/>
          <a:tab pos="857250" algn="l"/>
        </a:tabLst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76600" y="1071546"/>
            <a:ext cx="5638800" cy="2286016"/>
          </a:xfrm>
          <a:noFill/>
          <a:ln/>
        </p:spPr>
        <p:txBody>
          <a:bodyPr/>
          <a:lstStyle/>
          <a:p>
            <a:r>
              <a:rPr lang="en-US" sz="3800" dirty="0" err="1" smtClean="0">
                <a:effectLst/>
              </a:rPr>
              <a:t>Crescimento</a:t>
            </a:r>
            <a:r>
              <a:rPr lang="en-US" sz="3800" dirty="0" smtClean="0">
                <a:effectLst/>
              </a:rPr>
              <a:t> e </a:t>
            </a:r>
            <a:r>
              <a:rPr lang="en-US" sz="3800" dirty="0" err="1" smtClean="0">
                <a:effectLst/>
              </a:rPr>
              <a:t>Desenvolvimento</a:t>
            </a:r>
            <a:r>
              <a:rPr lang="en-US" sz="3800" dirty="0" smtClean="0">
                <a:effectLst/>
              </a:rPr>
              <a:t> </a:t>
            </a:r>
            <a:r>
              <a:rPr lang="en-US" sz="3800" dirty="0" err="1" smtClean="0">
                <a:effectLst/>
              </a:rPr>
              <a:t>Econômico</a:t>
            </a:r>
            <a:endParaRPr lang="en-US" sz="3800" dirty="0">
              <a:effectLst/>
              <a:latin typeface="Tahoma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943600" cy="762000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3600" dirty="0" smtClean="0">
                <a:latin typeface="Arial" charset="0"/>
              </a:rPr>
              <a:t>Aula </a:t>
            </a:r>
            <a:r>
              <a:rPr lang="en-US" sz="3600" dirty="0" smtClean="0">
                <a:latin typeface="Arial" charset="0"/>
              </a:rPr>
              <a:t>16</a:t>
            </a:r>
          </a:p>
          <a:p>
            <a:pPr marL="342900" indent="-342900" algn="l"/>
            <a:endParaRPr lang="en-US" sz="3600" dirty="0">
              <a:latin typeface="Arial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048000" y="5334000"/>
            <a:ext cx="5791200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0">
                <a:latin typeface="Times New Roman" pitchFamily="18" charset="0"/>
              </a:rPr>
              <a:t>Copyright © 2001 by Harcourt, Inc</a:t>
            </a:r>
            <a:r>
              <a:rPr lang="en-US" sz="1400" i="0">
                <a:latin typeface="Times New Roman" pitchFamily="18" charset="0"/>
              </a:rPr>
              <a:t>.</a:t>
            </a:r>
            <a:br>
              <a:rPr lang="en-US" sz="1400" i="0">
                <a:latin typeface="Times New Roman" pitchFamily="18" charset="0"/>
              </a:rPr>
            </a:br>
            <a:r>
              <a:rPr lang="en-US" sz="1400" i="0">
                <a:latin typeface="Times New Roman" pitchFamily="18" charset="0"/>
              </a:rPr>
              <a:t/>
            </a:r>
            <a:br>
              <a:rPr lang="en-US" sz="1400" i="0">
                <a:latin typeface="Times New Roman" pitchFamily="18" charset="0"/>
              </a:rPr>
            </a:br>
            <a:r>
              <a:rPr lang="en-US" sz="1400" i="0">
                <a:latin typeface="Times New Roman" pitchFamily="18" charset="0"/>
              </a:rPr>
              <a:t>All rights reserved.   Requests for permission to make copies of any part of the</a:t>
            </a:r>
            <a:br>
              <a:rPr lang="en-US" sz="1400" i="0">
                <a:latin typeface="Times New Roman" pitchFamily="18" charset="0"/>
              </a:rPr>
            </a:br>
            <a:r>
              <a:rPr lang="en-US" sz="1400" i="0">
                <a:latin typeface="Times New Roman" pitchFamily="18" charset="0"/>
              </a:rPr>
              <a:t>work should be mailed to:</a:t>
            </a:r>
          </a:p>
          <a:p>
            <a:pPr algn="ctr">
              <a:spcBef>
                <a:spcPct val="50000"/>
              </a:spcBef>
            </a:pPr>
            <a:r>
              <a:rPr lang="en-US" sz="1400" i="0">
                <a:latin typeface="Times New Roman" pitchFamily="18" charset="0"/>
              </a:rPr>
              <a:t>Permissions Department, Harcourt College Publishers,</a:t>
            </a:r>
            <a:br>
              <a:rPr lang="en-US" sz="1400" i="0">
                <a:latin typeface="Times New Roman" pitchFamily="18" charset="0"/>
              </a:rPr>
            </a:br>
            <a:r>
              <a:rPr lang="en-US" sz="1400" i="0">
                <a:latin typeface="Times New Roman" pitchFamily="18" charset="0"/>
              </a:rPr>
              <a:t>6277 Sea Harbor Drive, Orlando, Florida 32887-6777.</a:t>
            </a:r>
            <a:br>
              <a:rPr lang="en-US" sz="1400" i="0">
                <a:latin typeface="Times New Roman" pitchFamily="18" charset="0"/>
              </a:rPr>
            </a:br>
            <a:endParaRPr lang="en-US" sz="1400" i="0">
              <a:latin typeface="Times New Roman" pitchFamily="18" charset="0"/>
            </a:endParaRPr>
          </a:p>
        </p:txBody>
      </p:sp>
      <p:pic>
        <p:nvPicPr>
          <p:cNvPr id="4107" name="Picture 11" descr="chap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048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Crescimento Econômico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ao Redor do Mundo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4675" y="2889250"/>
            <a:ext cx="8112125" cy="191135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Padrões de vida, medidos pelo PIB real por pessoa, variam significativamente entre as nações.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Crescimento Econômico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ao Redor do Mundo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8525" y="2584450"/>
            <a:ext cx="7483475" cy="244475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Os países mais pobres têm níveis médios de renda que não têm sido vistos nos países desenvolvidos por muitas décadas.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A Composição e a Regra dos 70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28800"/>
            <a:ext cx="7772400" cy="3810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SzPct val="70000"/>
            </a:pPr>
            <a:r>
              <a:rPr lang="en-US" sz="3400">
                <a:solidFill>
                  <a:srgbClr val="474A81"/>
                </a:solidFill>
              </a:rPr>
              <a:t>As taxas de crescimento anual que parecem pequenas se tornam relativamente grandes quando compostas por muitos anos. </a:t>
            </a:r>
          </a:p>
          <a:p>
            <a:pPr>
              <a:lnSpc>
                <a:spcPct val="90000"/>
              </a:lnSpc>
              <a:buSzPct val="70000"/>
            </a:pPr>
            <a:r>
              <a:rPr lang="en-US" sz="3400">
                <a:solidFill>
                  <a:srgbClr val="A50021"/>
                </a:solidFill>
              </a:rPr>
              <a:t>Composição</a:t>
            </a:r>
            <a:r>
              <a:rPr lang="en-US" sz="3400">
                <a:solidFill>
                  <a:srgbClr val="474A81"/>
                </a:solidFill>
              </a:rPr>
              <a:t> refere-se à acumulação da taxa de crescimento ao longo de um período de tempo.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A Composição e a Regra dos 70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663825"/>
            <a:ext cx="7546975" cy="2289175"/>
          </a:xfrm>
          <a:noFill/>
          <a:ln/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De acordo com a </a:t>
            </a:r>
            <a:r>
              <a:rPr lang="en-US" sz="3400"/>
              <a:t>regra dos 70</a:t>
            </a:r>
            <a:r>
              <a:rPr lang="en-US" sz="3400">
                <a:solidFill>
                  <a:srgbClr val="474A81"/>
                </a:solidFill>
              </a:rPr>
              <a:t>, se a variável cresce a uma taxa de x porcento ao ano, então esta dobra de valor em aproximadamente 70/x anos. 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Por que a Produtividade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é tão Importante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740025"/>
            <a:ext cx="7470775" cy="1835150"/>
          </a:xfrm>
          <a:noFill/>
          <a:ln/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A produtividade assume um papel importante em determinar os níveis de vida para todas as nações do mundo.</a:t>
            </a:r>
            <a:endParaRPr lang="en-US" sz="34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Por que a Produtividade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é tão Importante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2743200"/>
            <a:ext cx="7248525" cy="2136775"/>
          </a:xfrm>
          <a:noFill/>
          <a:ln/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A produtividade refere-se à quantidade de bens e serviços que um trabalhador pode produzir em cada hora de trabalho.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Por que a Produtividade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é tão Importante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2816225"/>
            <a:ext cx="7321550" cy="2216150"/>
          </a:xfrm>
          <a:noFill/>
          <a:ln/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Para entender as grandes diferenças dos níveis de vida entre os países nós devemos focar a questão da produção de bens e serviços.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Por que a Produtividade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é tão Importante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6925" y="2209800"/>
            <a:ext cx="7543800" cy="2819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Os insumos utilizados para produzir bens e serviços são denominados </a:t>
            </a:r>
            <a:r>
              <a:rPr lang="en-US">
                <a:solidFill>
                  <a:srgbClr val="A50021"/>
                </a:solidFill>
              </a:rPr>
              <a:t>fatores de produção</a:t>
            </a:r>
            <a:r>
              <a:rPr lang="en-US" i="1">
                <a:solidFill>
                  <a:srgbClr val="474A81"/>
                </a:solidFill>
              </a:rPr>
              <a:t>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Os fatores de produção determinam diretamente a produtividade.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Os Fatores de Produção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0825" y="1981200"/>
            <a:ext cx="6096000" cy="2971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Capital físico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Capital humano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Recursos naturais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Conhecimento tecnológico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Os Fatores de Produção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3125" y="1981200"/>
            <a:ext cx="7391400" cy="32766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Capital</a:t>
            </a:r>
            <a:r>
              <a:rPr lang="en-US" sz="3400">
                <a:solidFill>
                  <a:srgbClr val="474A81"/>
                </a:solidFill>
              </a:rPr>
              <a:t> é um fator produzido pelo próprio processo de produção.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Ele é um insumo para o processo de produção que no passado foi o resultado deste mesmo processo.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71414"/>
            <a:ext cx="7772400" cy="690546"/>
          </a:xfrm>
        </p:spPr>
        <p:txBody>
          <a:bodyPr/>
          <a:lstStyle/>
          <a:p>
            <a:r>
              <a:rPr lang="pt-BR" dirty="0" smtClean="0"/>
              <a:t>Medidas de crescimento e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000108"/>
            <a:ext cx="8172480" cy="5786478"/>
          </a:xfrm>
        </p:spPr>
        <p:txBody>
          <a:bodyPr/>
          <a:lstStyle/>
          <a:p>
            <a:r>
              <a:rPr lang="pt-BR" sz="2700" dirty="0" smtClean="0"/>
              <a:t>Idéia de medir desenvolvimento e crescimento é recente porque antes do capitalismo, sociedades mudavam muito pouco</a:t>
            </a:r>
          </a:p>
          <a:p>
            <a:r>
              <a:rPr lang="pt-BR" sz="2700" dirty="0" smtClean="0"/>
              <a:t>Explicações para crescimento de uma sociedade:</a:t>
            </a:r>
          </a:p>
          <a:p>
            <a:pPr lvl="1"/>
            <a:r>
              <a:rPr lang="pt-BR" sz="2700" dirty="0" smtClean="0"/>
              <a:t>Acumulação de capital: mais máquinas, indústrias, investimento em recursos humanos, etc.</a:t>
            </a:r>
          </a:p>
          <a:p>
            <a:pPr lvl="1"/>
            <a:r>
              <a:rPr lang="pt-BR" sz="2700" dirty="0" smtClean="0"/>
              <a:t>Crescimento da população: aumento na população implica aumento na força de trabalho e na demanda interna</a:t>
            </a:r>
          </a:p>
          <a:p>
            <a:pPr lvl="1"/>
            <a:r>
              <a:rPr lang="pt-BR" sz="2700" dirty="0" smtClean="0"/>
              <a:t>Progresso tecnológico</a:t>
            </a:r>
          </a:p>
          <a:p>
            <a:pPr lvl="1"/>
            <a:endParaRPr lang="pt-BR" sz="2700" dirty="0" smtClean="0"/>
          </a:p>
          <a:p>
            <a:pPr lvl="1"/>
            <a:r>
              <a:rPr lang="en-US" sz="1400" dirty="0" smtClean="0">
                <a:latin typeface="Arial" charset="0"/>
              </a:rPr>
              <a:t>(</a:t>
            </a:r>
            <a:r>
              <a:rPr lang="en-US" sz="1400" dirty="0" err="1" smtClean="0">
                <a:latin typeface="Arial" charset="0"/>
              </a:rPr>
              <a:t>Capítulo</a:t>
            </a:r>
            <a:r>
              <a:rPr lang="en-US" sz="1400" dirty="0" smtClean="0">
                <a:latin typeface="Arial" charset="0"/>
              </a:rPr>
              <a:t> 25 do </a:t>
            </a:r>
            <a:r>
              <a:rPr lang="en-US" sz="1400" dirty="0" err="1" smtClean="0">
                <a:latin typeface="Arial" charset="0"/>
              </a:rPr>
              <a:t>livro</a:t>
            </a:r>
            <a:r>
              <a:rPr lang="en-US" sz="1400" dirty="0" smtClean="0">
                <a:latin typeface="Arial" charset="0"/>
              </a:rPr>
              <a:t> “Manual de </a:t>
            </a:r>
            <a:r>
              <a:rPr lang="en-US" sz="1400" dirty="0" err="1" smtClean="0">
                <a:latin typeface="Arial" charset="0"/>
              </a:rPr>
              <a:t>Economia</a:t>
            </a:r>
            <a:r>
              <a:rPr lang="en-US" sz="1400" dirty="0" smtClean="0">
                <a:latin typeface="Arial" charset="0"/>
              </a:rPr>
              <a:t>” D.B. </a:t>
            </a:r>
            <a:r>
              <a:rPr lang="en-US" sz="1400" dirty="0" err="1" smtClean="0">
                <a:latin typeface="Arial" charset="0"/>
              </a:rPr>
              <a:t>Pinho</a:t>
            </a:r>
            <a:r>
              <a:rPr lang="en-US" sz="1400" dirty="0" smtClean="0">
                <a:latin typeface="Arial" charset="0"/>
              </a:rPr>
              <a:t> &amp; M.A. S. de </a:t>
            </a:r>
            <a:r>
              <a:rPr lang="en-US" sz="1400" dirty="0" err="1" smtClean="0">
                <a:latin typeface="Arial" charset="0"/>
              </a:rPr>
              <a:t>Vasconcellos</a:t>
            </a:r>
            <a:r>
              <a:rPr lang="en-US" sz="1400" dirty="0" smtClean="0">
                <a:latin typeface="Arial" charset="0"/>
              </a:rPr>
              <a:t>)</a:t>
            </a:r>
          </a:p>
          <a:p>
            <a:pPr lvl="1"/>
            <a:endParaRPr lang="pt-BR" sz="2700" dirty="0"/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Capital Físico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0386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>
                <a:solidFill>
                  <a:srgbClr val="A50021"/>
                </a:solidFill>
              </a:rPr>
              <a:t>Capital físico</a:t>
            </a:r>
            <a:r>
              <a:rPr lang="en-US">
                <a:solidFill>
                  <a:srgbClr val="474A81"/>
                </a:solidFill>
              </a:rPr>
              <a:t> é o estoque de equipamentos e estruturas que são utilizadas para produzir bens e serviços. 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As ferramentas utilizadas para construir ou reparar automóveis.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Ferramentas utilizadas para construir móveis.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Prédios de escritórios, escolas, etc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Capital Humano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851775" cy="35052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>
                <a:solidFill>
                  <a:srgbClr val="A50021"/>
                </a:solidFill>
              </a:rPr>
              <a:t>Capital humano</a:t>
            </a:r>
            <a:r>
              <a:rPr lang="en-US">
                <a:solidFill>
                  <a:srgbClr val="474A81"/>
                </a:solidFill>
              </a:rPr>
              <a:t> é o termo econômico para definir conhecimentos e habilidades que os trabalhadores adquirem por meio da educação, treinamento e experiência.</a:t>
            </a:r>
            <a:r>
              <a:rPr lang="en-US"/>
              <a:t>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Assim como o capital físico, o capital humano aumenta a capacidade do país para produzir bens e serviços.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3125" y="1981200"/>
            <a:ext cx="7508875" cy="39624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>
                <a:solidFill>
                  <a:srgbClr val="A50021"/>
                </a:solidFill>
              </a:rPr>
              <a:t>Recursos naturais</a:t>
            </a:r>
            <a:r>
              <a:rPr lang="en-US">
                <a:solidFill>
                  <a:srgbClr val="474A81"/>
                </a:solidFill>
              </a:rPr>
              <a:t> são insumos utilizados na produção providos pela natureza, como a terra, rios e depósitos minerais. 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Recursos renováveis incluem árvores e florestas.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Recursos não-renováveis incluem petróleo e minério de ferro.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Recursos Naturais</a:t>
            </a:r>
            <a:endParaRPr lang="en-US" sz="3600">
              <a:effectLst/>
              <a:latin typeface="Tahoma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Recursos Naturais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0450" y="2355850"/>
            <a:ext cx="7178675" cy="2222500"/>
          </a:xfrm>
          <a:noFill/>
          <a:ln w="50800" cap="flat">
            <a:solidFill>
              <a:srgbClr val="474A81"/>
            </a:solidFill>
          </a:ln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Recursos naturais podem ser importantes mas não necessários para uma economia ser altamente capaz de produzir bens e serviços.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Conhecimento Tecnológico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974850"/>
            <a:ext cx="8013700" cy="3435350"/>
          </a:xfrm>
          <a:noFill/>
          <a:ln w="38100" cap="flat">
            <a:solidFill>
              <a:srgbClr val="474A81"/>
            </a:solidFill>
          </a:ln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Conhecimento tecnológico</a:t>
            </a:r>
            <a:r>
              <a:rPr lang="en-US" sz="3400">
                <a:solidFill>
                  <a:srgbClr val="474A81"/>
                </a:solidFill>
              </a:rPr>
              <a:t> é o conhecimento das melhores formas de produzir bens e serviços.  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O capital humano se refere aos recursos dispendidos transmitindo este conhecimento à força de trabalho.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A Função de Produção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8425" y="2511425"/>
            <a:ext cx="6524625" cy="2749550"/>
          </a:xfrm>
          <a:noFill/>
          <a:ln/>
        </p:spPr>
        <p:txBody>
          <a:bodyPr/>
          <a:lstStyle/>
          <a:p>
            <a:pPr algn="l"/>
            <a:r>
              <a:rPr lang="en-US">
                <a:solidFill>
                  <a:srgbClr val="474A81"/>
                </a:solidFill>
              </a:rPr>
              <a:t>Os economistas geralmente usam a função de produção para descrever a relação entre a quantidade de insumos utilizada na produção e quantidade produzida.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A Função de Produção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315200" cy="4343400"/>
          </a:xfrm>
          <a:noFill/>
          <a:ln/>
        </p:spPr>
        <p:txBody>
          <a:bodyPr/>
          <a:lstStyle/>
          <a:p>
            <a:pPr algn="ctr">
              <a:spcBef>
                <a:spcPct val="42000"/>
              </a:spcBef>
              <a:buFont typeface="Monotype Sorts" pitchFamily="2" charset="2"/>
              <a:buNone/>
            </a:pPr>
            <a:r>
              <a:rPr lang="en-US" sz="3600" i="1">
                <a:solidFill>
                  <a:srgbClr val="000099"/>
                </a:solidFill>
                <a:latin typeface="Tahoma" charset="0"/>
              </a:rPr>
              <a:t>Y = A F(L, K, H, N)</a:t>
            </a:r>
            <a:r>
              <a:rPr lang="en-US" sz="3600" i="1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lvl="1">
              <a:spcBef>
                <a:spcPct val="8000"/>
              </a:spcBef>
              <a:buFont typeface="Monotype Sorts" pitchFamily="2" charset="2"/>
              <a:buNone/>
            </a:pPr>
            <a:r>
              <a:rPr lang="en-US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i="1">
                <a:solidFill>
                  <a:srgbClr val="000099"/>
                </a:solidFill>
                <a:latin typeface="Tahoma" charset="0"/>
              </a:rPr>
              <a:t>Y</a:t>
            </a:r>
            <a:r>
              <a:rPr lang="en-US">
                <a:solidFill>
                  <a:srgbClr val="000099"/>
                </a:solidFill>
                <a:latin typeface="Tahoma" charset="0"/>
              </a:rPr>
              <a:t> </a:t>
            </a:r>
            <a:r>
              <a:rPr lang="en-US"/>
              <a:t>= </a:t>
            </a:r>
            <a:r>
              <a:rPr lang="en-US">
                <a:solidFill>
                  <a:srgbClr val="A50021"/>
                </a:solidFill>
              </a:rPr>
              <a:t>quantidade produzida</a:t>
            </a:r>
            <a:endParaRPr lang="en-US"/>
          </a:p>
          <a:p>
            <a:pPr lvl="1">
              <a:spcBef>
                <a:spcPct val="8000"/>
              </a:spcBef>
              <a:buFont typeface="Monotype Sorts" pitchFamily="2" charset="2"/>
              <a:buNone/>
            </a:pPr>
            <a:r>
              <a:rPr lang="en-US" i="1">
                <a:solidFill>
                  <a:schemeClr val="tx2"/>
                </a:solidFill>
              </a:rPr>
              <a:t>		</a:t>
            </a:r>
            <a:r>
              <a:rPr lang="en-US" i="1">
                <a:solidFill>
                  <a:srgbClr val="000099"/>
                </a:solidFill>
                <a:latin typeface="Tahoma" charset="0"/>
              </a:rPr>
              <a:t>A</a:t>
            </a:r>
            <a:r>
              <a:rPr lang="en-US"/>
              <a:t> = </a:t>
            </a:r>
            <a:r>
              <a:rPr lang="en-US">
                <a:solidFill>
                  <a:srgbClr val="A50021"/>
                </a:solidFill>
              </a:rPr>
              <a:t>tecnologia de produção disponível</a:t>
            </a:r>
            <a:endParaRPr lang="en-US"/>
          </a:p>
          <a:p>
            <a:pPr lvl="1">
              <a:spcBef>
                <a:spcPct val="8000"/>
              </a:spcBef>
              <a:buFont typeface="Monotype Sorts" pitchFamily="2" charset="2"/>
              <a:buNone/>
            </a:pPr>
            <a:r>
              <a:rPr lang="en-US" i="1">
                <a:solidFill>
                  <a:schemeClr val="tx2"/>
                </a:solidFill>
              </a:rPr>
              <a:t>		</a:t>
            </a:r>
            <a:r>
              <a:rPr lang="en-US" i="1">
                <a:solidFill>
                  <a:srgbClr val="000099"/>
                </a:solidFill>
                <a:latin typeface="Tahoma" charset="0"/>
              </a:rPr>
              <a:t>L</a:t>
            </a:r>
            <a:r>
              <a:rPr lang="en-US">
                <a:solidFill>
                  <a:srgbClr val="000099"/>
                </a:solidFill>
                <a:latin typeface="Tahoma" charset="0"/>
              </a:rPr>
              <a:t> </a:t>
            </a:r>
            <a:r>
              <a:rPr lang="en-US"/>
              <a:t>= </a:t>
            </a:r>
            <a:r>
              <a:rPr lang="en-US">
                <a:solidFill>
                  <a:srgbClr val="A50021"/>
                </a:solidFill>
              </a:rPr>
              <a:t>quantidade de trabalho</a:t>
            </a:r>
            <a:endParaRPr lang="en-US"/>
          </a:p>
          <a:p>
            <a:pPr lvl="1">
              <a:spcBef>
                <a:spcPct val="8000"/>
              </a:spcBef>
              <a:buFont typeface="Monotype Sorts" pitchFamily="2" charset="2"/>
              <a:buNone/>
            </a:pPr>
            <a:r>
              <a:rPr lang="en-US" i="1"/>
              <a:t>		</a:t>
            </a:r>
            <a:r>
              <a:rPr lang="en-US" i="1">
                <a:solidFill>
                  <a:srgbClr val="000099"/>
                </a:solidFill>
                <a:latin typeface="Tahoma" charset="0"/>
              </a:rPr>
              <a:t>K</a:t>
            </a:r>
            <a:r>
              <a:rPr lang="en-US">
                <a:solidFill>
                  <a:srgbClr val="000099"/>
                </a:solidFill>
                <a:latin typeface="Tahoma" charset="0"/>
              </a:rPr>
              <a:t> </a:t>
            </a:r>
            <a:r>
              <a:rPr lang="en-US"/>
              <a:t>= </a:t>
            </a:r>
            <a:r>
              <a:rPr lang="en-US">
                <a:solidFill>
                  <a:srgbClr val="A50021"/>
                </a:solidFill>
              </a:rPr>
              <a:t>quantidade de capital físico</a:t>
            </a:r>
            <a:endParaRPr lang="en-US"/>
          </a:p>
          <a:p>
            <a:pPr lvl="1">
              <a:spcBef>
                <a:spcPct val="8000"/>
              </a:spcBef>
              <a:buFont typeface="Monotype Sorts" pitchFamily="2" charset="2"/>
              <a:buNone/>
            </a:pPr>
            <a:r>
              <a:rPr lang="en-US" i="1"/>
              <a:t>		</a:t>
            </a:r>
            <a:r>
              <a:rPr lang="en-US" i="1">
                <a:solidFill>
                  <a:srgbClr val="000099"/>
                </a:solidFill>
                <a:latin typeface="Tahoma" charset="0"/>
              </a:rPr>
              <a:t>H</a:t>
            </a:r>
            <a:r>
              <a:rPr lang="en-US"/>
              <a:t> = </a:t>
            </a:r>
            <a:r>
              <a:rPr lang="en-US">
                <a:solidFill>
                  <a:srgbClr val="A50021"/>
                </a:solidFill>
              </a:rPr>
              <a:t>quantidade de capital humano</a:t>
            </a:r>
            <a:endParaRPr lang="en-US"/>
          </a:p>
          <a:p>
            <a:pPr lvl="1">
              <a:spcBef>
                <a:spcPct val="8000"/>
              </a:spcBef>
              <a:buFont typeface="Monotype Sorts" pitchFamily="2" charset="2"/>
              <a:buNone/>
            </a:pPr>
            <a:r>
              <a:rPr lang="en-US" i="1"/>
              <a:t>		</a:t>
            </a:r>
            <a:r>
              <a:rPr lang="en-US" i="1">
                <a:solidFill>
                  <a:srgbClr val="000099"/>
                </a:solidFill>
                <a:latin typeface="Tahoma" charset="0"/>
              </a:rPr>
              <a:t>N</a:t>
            </a:r>
            <a:r>
              <a:rPr lang="en-US"/>
              <a:t> = </a:t>
            </a:r>
            <a:r>
              <a:rPr lang="en-US">
                <a:solidFill>
                  <a:srgbClr val="A50021"/>
                </a:solidFill>
              </a:rPr>
              <a:t>quantidade de recursos naturais</a:t>
            </a:r>
            <a:endParaRPr lang="en-US"/>
          </a:p>
          <a:p>
            <a:pPr lvl="1">
              <a:spcBef>
                <a:spcPct val="8000"/>
              </a:spcBef>
              <a:buFont typeface="Monotype Sorts" pitchFamily="2" charset="2"/>
              <a:buNone/>
            </a:pPr>
            <a:r>
              <a:rPr lang="en-US" i="1">
                <a:solidFill>
                  <a:schemeClr val="tx2"/>
                </a:solidFill>
                <a:latin typeface="Arial" charset="0"/>
              </a:rPr>
              <a:t>	</a:t>
            </a:r>
            <a:r>
              <a:rPr lang="en-US" i="1">
                <a:solidFill>
                  <a:srgbClr val="000099"/>
                </a:solidFill>
                <a:latin typeface="Tahoma" charset="0"/>
              </a:rPr>
              <a:t>F( )</a:t>
            </a:r>
            <a:r>
              <a:rPr lang="en-US"/>
              <a:t> é uma função de produção que mostra como os insumos são combinados.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A Função de Produção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822450"/>
            <a:ext cx="8120062" cy="38989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Uma função de produção tem retornos constantes à escala se, para qualquer número positivo x, temos:</a:t>
            </a:r>
            <a:endParaRPr lang="en-US"/>
          </a:p>
          <a:p>
            <a:pPr algn="ctr">
              <a:spcBef>
                <a:spcPct val="67000"/>
              </a:spcBef>
              <a:buFont typeface="Monotype Sorts" pitchFamily="2" charset="2"/>
              <a:buNone/>
            </a:pPr>
            <a:r>
              <a:rPr lang="en-US" sz="3600" i="1">
                <a:solidFill>
                  <a:srgbClr val="A50021"/>
                </a:solidFill>
                <a:latin typeface="Tahoma" charset="0"/>
              </a:rPr>
              <a:t>xY = A F(xL, xK, xH, xN)</a:t>
            </a:r>
            <a:endParaRPr lang="en-US" sz="3600" i="1">
              <a:solidFill>
                <a:srgbClr val="000099"/>
              </a:solidFill>
              <a:latin typeface="Tahoma" charset="0"/>
            </a:endParaRPr>
          </a:p>
          <a:p>
            <a:pPr>
              <a:spcBef>
                <a:spcPct val="67000"/>
              </a:spcBef>
              <a:buSzPct val="70000"/>
            </a:pPr>
            <a:r>
              <a:rPr lang="en-US">
                <a:solidFill>
                  <a:srgbClr val="474A81"/>
                </a:solidFill>
              </a:rPr>
              <a:t>Isto é, duplicando todos os insumos duplica-se a produção.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Crescimento Econômico e Políticas Públicas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4275" y="2968625"/>
            <a:ext cx="7121525" cy="1908175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Os governos podem fazer muitas coisas para aumentar a produtividade e nível de vida.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53400" cy="1143000"/>
          </a:xfrm>
          <a:noFill/>
          <a:ln/>
        </p:spPr>
        <p:txBody>
          <a:bodyPr/>
          <a:lstStyle/>
          <a:p>
            <a:r>
              <a:rPr lang="en-US" sz="3200">
                <a:effectLst/>
              </a:rPr>
              <a:t>Políticas do Governo que aumentam a Produtividade e Nível de Vida</a:t>
            </a:r>
            <a:endParaRPr lang="en-US" sz="3200">
              <a:effectLst/>
              <a:latin typeface="Tahoma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8839200" cy="31242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Encorajar a poupança e investimento.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Encorajar investimento estrangeiro.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Encorajar educação e treinamento.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Estabelecer e assegurar direitos de propriedade e manter a estabilidade política.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71414"/>
            <a:ext cx="7772400" cy="1143000"/>
          </a:xfrm>
        </p:spPr>
        <p:txBody>
          <a:bodyPr/>
          <a:lstStyle/>
          <a:p>
            <a:r>
              <a:rPr lang="pt-BR" dirty="0" smtClean="0"/>
              <a:t>Crescimento e desenvolvimento econômico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285860"/>
            <a:ext cx="8172480" cy="5572140"/>
          </a:xfrm>
        </p:spPr>
        <p:txBody>
          <a:bodyPr/>
          <a:lstStyle/>
          <a:p>
            <a:r>
              <a:rPr lang="pt-BR" sz="2300" dirty="0" smtClean="0"/>
              <a:t>Crescimento econômico é o aumento contínuo do </a:t>
            </a:r>
            <a:r>
              <a:rPr lang="pt-BR" sz="2300" dirty="0" err="1" smtClean="0"/>
              <a:t>pib</a:t>
            </a:r>
            <a:r>
              <a:rPr lang="pt-BR" sz="2300" dirty="0" smtClean="0"/>
              <a:t> geral e do </a:t>
            </a:r>
            <a:r>
              <a:rPr lang="pt-BR" sz="2300" dirty="0" err="1" smtClean="0"/>
              <a:t>pib</a:t>
            </a:r>
            <a:r>
              <a:rPr lang="pt-BR" sz="2300" dirty="0" smtClean="0"/>
              <a:t> per capita ao longo do tempo</a:t>
            </a:r>
          </a:p>
          <a:p>
            <a:r>
              <a:rPr lang="pt-BR" sz="2300" dirty="0" smtClean="0"/>
              <a:t>Kuznets acrescenta que a capacidade de crescimento baseada no avanço tecnológico </a:t>
            </a:r>
            <a:r>
              <a:rPr lang="pt-BR" sz="2300" dirty="0" err="1" smtClean="0"/>
              <a:t>exije</a:t>
            </a:r>
            <a:r>
              <a:rPr lang="pt-BR" sz="2300" dirty="0" smtClean="0"/>
              <a:t> ajustes institucionais e ideológicos</a:t>
            </a:r>
          </a:p>
          <a:p>
            <a:pPr lvl="1"/>
            <a:r>
              <a:rPr lang="pt-BR" sz="1900" dirty="0" smtClean="0"/>
              <a:t>Assim, desenvolvimento econômico é também um aumento na produção acompanhado de modificações nas estruturas produtivas e na distribuição dos recursos</a:t>
            </a:r>
          </a:p>
          <a:p>
            <a:r>
              <a:rPr lang="pt-BR" sz="2300" dirty="0" smtClean="0"/>
              <a:t>Crescimento econômico é então o aumento contínuo do </a:t>
            </a:r>
            <a:r>
              <a:rPr lang="pt-BR" sz="2300" dirty="0" err="1" smtClean="0"/>
              <a:t>pib</a:t>
            </a:r>
            <a:r>
              <a:rPr lang="pt-BR" sz="2300" dirty="0" smtClean="0"/>
              <a:t> per capita ao longo do tempo, acompanhado de melhor eficiência do sistema produtivo.</a:t>
            </a:r>
          </a:p>
          <a:p>
            <a:r>
              <a:rPr lang="pt-BR" sz="2300" dirty="0" smtClean="0"/>
              <a:t>Desenvolvimento econômico  envolve além das mudanças quantitativas na produção  também melhoras na qualidade  e diversidade da produção e na distribuição da renda</a:t>
            </a:r>
          </a:p>
          <a:p>
            <a:endParaRPr lang="pt-BR" sz="2300" dirty="0"/>
          </a:p>
        </p:txBody>
      </p:sp>
    </p:spTree>
  </p:cSld>
  <p:clrMapOvr>
    <a:masterClrMapping/>
  </p:clrMapOvr>
  <p:transition spd="med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838200"/>
            <a:ext cx="8153400" cy="1143000"/>
          </a:xfrm>
          <a:noFill/>
          <a:ln/>
        </p:spPr>
        <p:txBody>
          <a:bodyPr/>
          <a:lstStyle/>
          <a:p>
            <a:r>
              <a:rPr lang="en-US" sz="3200">
                <a:effectLst/>
              </a:rPr>
              <a:t>Políticas do Governo que aumentam a Produtividade e Nível de Vida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438400"/>
            <a:ext cx="6629400" cy="2819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Promover o livre comércio.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Controlar o crescimento da população.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Promover a pesquisa e o desenvolvimento.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A Importância da Poupança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e do Investimento</a:t>
            </a:r>
            <a:r>
              <a:rPr lang="en-US" sz="3600">
                <a:latin typeface="Tahoma" charset="0"/>
              </a:rPr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7425" y="2968625"/>
            <a:ext cx="7473950" cy="1835150"/>
          </a:xfrm>
          <a:noFill/>
          <a:ln w="50800" cap="flat">
            <a:solidFill>
              <a:srgbClr val="474A81"/>
            </a:solidFill>
          </a:ln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Um modo de aumentar a futura produtividade é investir mais recursos presentes em produção de capital.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143000" y="1371600"/>
            <a:ext cx="3200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400" b="1" i="0">
                <a:solidFill>
                  <a:srgbClr val="474A81"/>
                </a:solidFill>
              </a:rPr>
              <a:t>(a) Taxa de crescimento 1960-1991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5715000" y="1371600"/>
            <a:ext cx="25622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 b="1" i="0">
                <a:solidFill>
                  <a:srgbClr val="474A81"/>
                </a:solidFill>
              </a:rPr>
              <a:t>(b) Investimento 1960-1991</a:t>
            </a:r>
          </a:p>
        </p:txBody>
      </p:sp>
      <p:grpSp>
        <p:nvGrpSpPr>
          <p:cNvPr id="67728" name="Group 144"/>
          <p:cNvGrpSpPr>
            <a:grpSpLocks/>
          </p:cNvGrpSpPr>
          <p:nvPr/>
        </p:nvGrpSpPr>
        <p:grpSpPr bwMode="auto">
          <a:xfrm>
            <a:off x="331788" y="1824038"/>
            <a:ext cx="4240212" cy="3570287"/>
            <a:chOff x="-96" y="1149"/>
            <a:chExt cx="2671" cy="2249"/>
          </a:xfrm>
        </p:grpSpPr>
        <p:sp>
          <p:nvSpPr>
            <p:cNvPr id="67590" name="Rectangle 6"/>
            <p:cNvSpPr>
              <a:spLocks noChangeArrowheads="1"/>
            </p:cNvSpPr>
            <p:nvPr/>
          </p:nvSpPr>
          <p:spPr bwMode="auto">
            <a:xfrm>
              <a:off x="231" y="1149"/>
              <a:ext cx="6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Coréia do Sul</a:t>
              </a:r>
            </a:p>
          </p:txBody>
        </p:sp>
        <p:sp>
          <p:nvSpPr>
            <p:cNvPr id="67591" name="Rectangle 7"/>
            <p:cNvSpPr>
              <a:spLocks noChangeArrowheads="1"/>
            </p:cNvSpPr>
            <p:nvPr/>
          </p:nvSpPr>
          <p:spPr bwMode="auto">
            <a:xfrm>
              <a:off x="321" y="1284"/>
              <a:ext cx="47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Cingapura</a:t>
              </a:r>
            </a:p>
          </p:txBody>
        </p:sp>
        <p:sp>
          <p:nvSpPr>
            <p:cNvPr id="67592" name="Rectangle 8"/>
            <p:cNvSpPr>
              <a:spLocks noChangeArrowheads="1"/>
            </p:cNvSpPr>
            <p:nvPr/>
          </p:nvSpPr>
          <p:spPr bwMode="auto">
            <a:xfrm>
              <a:off x="531" y="1420"/>
              <a:ext cx="27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Japão</a:t>
              </a:r>
            </a:p>
          </p:txBody>
        </p:sp>
        <p:sp>
          <p:nvSpPr>
            <p:cNvPr id="67593" name="Rectangle 9"/>
            <p:cNvSpPr>
              <a:spLocks noChangeArrowheads="1"/>
            </p:cNvSpPr>
            <p:nvPr/>
          </p:nvSpPr>
          <p:spPr bwMode="auto">
            <a:xfrm>
              <a:off x="540" y="1555"/>
              <a:ext cx="25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Israel</a:t>
              </a:r>
            </a:p>
          </p:txBody>
        </p:sp>
        <p:sp>
          <p:nvSpPr>
            <p:cNvPr id="67594" name="Rectangle 10"/>
            <p:cNvSpPr>
              <a:spLocks noChangeArrowheads="1"/>
            </p:cNvSpPr>
            <p:nvPr/>
          </p:nvSpPr>
          <p:spPr bwMode="auto">
            <a:xfrm>
              <a:off x="468" y="1679"/>
              <a:ext cx="34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Canadá</a:t>
              </a:r>
            </a:p>
          </p:txBody>
        </p:sp>
        <p:sp>
          <p:nvSpPr>
            <p:cNvPr id="67595" name="Rectangle 11"/>
            <p:cNvSpPr>
              <a:spLocks noChangeArrowheads="1"/>
            </p:cNvSpPr>
            <p:nvPr/>
          </p:nvSpPr>
          <p:spPr bwMode="auto">
            <a:xfrm>
              <a:off x="540" y="1815"/>
              <a:ext cx="26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Brasil</a:t>
              </a:r>
            </a:p>
          </p:txBody>
        </p:sp>
        <p:sp>
          <p:nvSpPr>
            <p:cNvPr id="67596" name="Rectangle 12"/>
            <p:cNvSpPr>
              <a:spLocks noChangeArrowheads="1"/>
            </p:cNvSpPr>
            <p:nvPr/>
          </p:nvSpPr>
          <p:spPr bwMode="auto">
            <a:xfrm>
              <a:off x="-96" y="1950"/>
              <a:ext cx="92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Alemanha Ocidental</a:t>
              </a:r>
            </a:p>
          </p:txBody>
        </p:sp>
        <p:sp>
          <p:nvSpPr>
            <p:cNvPr id="67597" name="Rectangle 13"/>
            <p:cNvSpPr>
              <a:spLocks noChangeArrowheads="1"/>
            </p:cNvSpPr>
            <p:nvPr/>
          </p:nvSpPr>
          <p:spPr bwMode="auto">
            <a:xfrm>
              <a:off x="486" y="2085"/>
              <a:ext cx="32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México</a:t>
              </a:r>
            </a:p>
          </p:txBody>
        </p:sp>
        <p:sp>
          <p:nvSpPr>
            <p:cNvPr id="67598" name="Rectangle 14"/>
            <p:cNvSpPr>
              <a:spLocks noChangeArrowheads="1"/>
            </p:cNvSpPr>
            <p:nvPr/>
          </p:nvSpPr>
          <p:spPr bwMode="auto">
            <a:xfrm>
              <a:off x="249" y="2202"/>
              <a:ext cx="56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Reino Unido</a:t>
              </a:r>
            </a:p>
          </p:txBody>
        </p:sp>
        <p:sp>
          <p:nvSpPr>
            <p:cNvPr id="67599" name="Rectangle 15"/>
            <p:cNvSpPr>
              <a:spLocks noChangeArrowheads="1"/>
            </p:cNvSpPr>
            <p:nvPr/>
          </p:nvSpPr>
          <p:spPr bwMode="auto">
            <a:xfrm>
              <a:off x="486" y="2337"/>
              <a:ext cx="32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Nigéria</a:t>
              </a:r>
            </a:p>
          </p:txBody>
        </p:sp>
        <p:sp>
          <p:nvSpPr>
            <p:cNvPr id="67600" name="Rectangle 16"/>
            <p:cNvSpPr>
              <a:spLocks noChangeArrowheads="1"/>
            </p:cNvSpPr>
            <p:nvPr/>
          </p:nvSpPr>
          <p:spPr bwMode="auto">
            <a:xfrm>
              <a:off x="96" y="2472"/>
              <a:ext cx="72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Estados Unidos</a:t>
              </a:r>
            </a:p>
          </p:txBody>
        </p:sp>
        <p:sp>
          <p:nvSpPr>
            <p:cNvPr id="67601" name="Rectangle 17"/>
            <p:cNvSpPr>
              <a:spLocks noChangeArrowheads="1"/>
            </p:cNvSpPr>
            <p:nvPr/>
          </p:nvSpPr>
          <p:spPr bwMode="auto">
            <a:xfrm>
              <a:off x="567" y="2608"/>
              <a:ext cx="22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India</a:t>
              </a:r>
            </a:p>
          </p:txBody>
        </p:sp>
        <p:sp>
          <p:nvSpPr>
            <p:cNvPr id="67602" name="Rectangle 18"/>
            <p:cNvSpPr>
              <a:spLocks noChangeArrowheads="1"/>
            </p:cNvSpPr>
            <p:nvPr/>
          </p:nvSpPr>
          <p:spPr bwMode="auto">
            <a:xfrm>
              <a:off x="249" y="2734"/>
              <a:ext cx="54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Bangladesh</a:t>
              </a:r>
            </a:p>
          </p:txBody>
        </p:sp>
        <p:sp>
          <p:nvSpPr>
            <p:cNvPr id="67603" name="Rectangle 19"/>
            <p:cNvSpPr>
              <a:spLocks noChangeArrowheads="1"/>
            </p:cNvSpPr>
            <p:nvPr/>
          </p:nvSpPr>
          <p:spPr bwMode="auto">
            <a:xfrm>
              <a:off x="567" y="2867"/>
              <a:ext cx="23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Chile</a:t>
              </a:r>
            </a:p>
          </p:txBody>
        </p:sp>
        <p:sp>
          <p:nvSpPr>
            <p:cNvPr id="67604" name="Rectangle 20"/>
            <p:cNvSpPr>
              <a:spLocks noChangeArrowheads="1"/>
            </p:cNvSpPr>
            <p:nvPr/>
          </p:nvSpPr>
          <p:spPr bwMode="auto">
            <a:xfrm>
              <a:off x="459" y="3003"/>
              <a:ext cx="36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Rwanda</a:t>
              </a:r>
            </a:p>
          </p:txBody>
        </p:sp>
        <p:sp>
          <p:nvSpPr>
            <p:cNvPr id="67621" name="Rectangle 37"/>
            <p:cNvSpPr>
              <a:spLocks noChangeArrowheads="1"/>
            </p:cNvSpPr>
            <p:nvPr/>
          </p:nvSpPr>
          <p:spPr bwMode="auto">
            <a:xfrm>
              <a:off x="768" y="3264"/>
              <a:ext cx="179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i="0">
                  <a:solidFill>
                    <a:srgbClr val="000000"/>
                  </a:solidFill>
                </a:rPr>
                <a:t>Taxa de crescimento percentual</a:t>
              </a:r>
            </a:p>
          </p:txBody>
        </p:sp>
        <p:sp>
          <p:nvSpPr>
            <p:cNvPr id="67622" name="Rectangle 38"/>
            <p:cNvSpPr>
              <a:spLocks noChangeArrowheads="1"/>
            </p:cNvSpPr>
            <p:nvPr/>
          </p:nvSpPr>
          <p:spPr bwMode="auto">
            <a:xfrm>
              <a:off x="822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67623" name="Rectangle 39"/>
            <p:cNvSpPr>
              <a:spLocks noChangeArrowheads="1"/>
            </p:cNvSpPr>
            <p:nvPr/>
          </p:nvSpPr>
          <p:spPr bwMode="auto">
            <a:xfrm>
              <a:off x="1043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7624" name="Rectangle 40"/>
            <p:cNvSpPr>
              <a:spLocks noChangeArrowheads="1"/>
            </p:cNvSpPr>
            <p:nvPr/>
          </p:nvSpPr>
          <p:spPr bwMode="auto">
            <a:xfrm>
              <a:off x="1232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7625" name="Rectangle 41"/>
            <p:cNvSpPr>
              <a:spLocks noChangeArrowheads="1"/>
            </p:cNvSpPr>
            <p:nvPr/>
          </p:nvSpPr>
          <p:spPr bwMode="auto">
            <a:xfrm>
              <a:off x="1430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7626" name="Rectangle 42"/>
            <p:cNvSpPr>
              <a:spLocks noChangeArrowheads="1"/>
            </p:cNvSpPr>
            <p:nvPr/>
          </p:nvSpPr>
          <p:spPr bwMode="auto">
            <a:xfrm>
              <a:off x="1620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7627" name="Rectangle 43"/>
            <p:cNvSpPr>
              <a:spLocks noChangeArrowheads="1"/>
            </p:cNvSpPr>
            <p:nvPr/>
          </p:nvSpPr>
          <p:spPr bwMode="auto">
            <a:xfrm>
              <a:off x="1809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7628" name="Rectangle 44"/>
            <p:cNvSpPr>
              <a:spLocks noChangeArrowheads="1"/>
            </p:cNvSpPr>
            <p:nvPr/>
          </p:nvSpPr>
          <p:spPr bwMode="auto">
            <a:xfrm>
              <a:off x="1998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7629" name="Rectangle 45"/>
            <p:cNvSpPr>
              <a:spLocks noChangeArrowheads="1"/>
            </p:cNvSpPr>
            <p:nvPr/>
          </p:nvSpPr>
          <p:spPr bwMode="auto">
            <a:xfrm>
              <a:off x="2187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7630" name="Freeform 46"/>
            <p:cNvSpPr>
              <a:spLocks/>
            </p:cNvSpPr>
            <p:nvPr/>
          </p:nvSpPr>
          <p:spPr bwMode="auto">
            <a:xfrm>
              <a:off x="881" y="1167"/>
              <a:ext cx="1694" cy="1930"/>
            </a:xfrm>
            <a:custGeom>
              <a:avLst/>
              <a:gdLst/>
              <a:ahLst/>
              <a:cxnLst>
                <a:cxn ang="0">
                  <a:pos x="1693" y="1929"/>
                </a:cxn>
                <a:cxn ang="0">
                  <a:pos x="1693" y="0"/>
                </a:cxn>
                <a:cxn ang="0">
                  <a:pos x="0" y="0"/>
                </a:cxn>
                <a:cxn ang="0">
                  <a:pos x="0" y="1929"/>
                </a:cxn>
                <a:cxn ang="0">
                  <a:pos x="1693" y="1929"/>
                </a:cxn>
              </a:cxnLst>
              <a:rect l="0" t="0" r="r" b="b"/>
              <a:pathLst>
                <a:path w="1694" h="1930">
                  <a:moveTo>
                    <a:pt x="1693" y="1929"/>
                  </a:moveTo>
                  <a:lnTo>
                    <a:pt x="1693" y="0"/>
                  </a:lnTo>
                  <a:lnTo>
                    <a:pt x="0" y="0"/>
                  </a:lnTo>
                  <a:lnTo>
                    <a:pt x="0" y="1929"/>
                  </a:lnTo>
                  <a:lnTo>
                    <a:pt x="1693" y="1929"/>
                  </a:lnTo>
                </a:path>
              </a:pathLst>
            </a:custGeom>
            <a:noFill/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31" name="Freeform 47"/>
            <p:cNvSpPr>
              <a:spLocks/>
            </p:cNvSpPr>
            <p:nvPr/>
          </p:nvSpPr>
          <p:spPr bwMode="auto">
            <a:xfrm>
              <a:off x="881" y="1167"/>
              <a:ext cx="1694" cy="19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9"/>
                </a:cxn>
                <a:cxn ang="0">
                  <a:pos x="1693" y="1929"/>
                </a:cxn>
              </a:cxnLst>
              <a:rect l="0" t="0" r="r" b="b"/>
              <a:pathLst>
                <a:path w="1694" h="1930">
                  <a:moveTo>
                    <a:pt x="0" y="0"/>
                  </a:moveTo>
                  <a:lnTo>
                    <a:pt x="0" y="1929"/>
                  </a:lnTo>
                  <a:lnTo>
                    <a:pt x="1693" y="192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32" name="Line 48"/>
            <p:cNvSpPr>
              <a:spLocks noChangeShapeType="1"/>
            </p:cNvSpPr>
            <p:nvPr/>
          </p:nvSpPr>
          <p:spPr bwMode="auto">
            <a:xfrm>
              <a:off x="1080" y="1172"/>
              <a:ext cx="1" cy="1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33" name="Line 49"/>
            <p:cNvSpPr>
              <a:spLocks noChangeShapeType="1"/>
            </p:cNvSpPr>
            <p:nvPr/>
          </p:nvSpPr>
          <p:spPr bwMode="auto">
            <a:xfrm>
              <a:off x="1269" y="1172"/>
              <a:ext cx="1" cy="1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34" name="Line 50"/>
            <p:cNvSpPr>
              <a:spLocks noChangeShapeType="1"/>
            </p:cNvSpPr>
            <p:nvPr/>
          </p:nvSpPr>
          <p:spPr bwMode="auto">
            <a:xfrm>
              <a:off x="1458" y="1172"/>
              <a:ext cx="1" cy="1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35" name="Line 51"/>
            <p:cNvSpPr>
              <a:spLocks noChangeShapeType="1"/>
            </p:cNvSpPr>
            <p:nvPr/>
          </p:nvSpPr>
          <p:spPr bwMode="auto">
            <a:xfrm>
              <a:off x="1647" y="1172"/>
              <a:ext cx="1" cy="1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36" name="Line 52"/>
            <p:cNvSpPr>
              <a:spLocks noChangeShapeType="1"/>
            </p:cNvSpPr>
            <p:nvPr/>
          </p:nvSpPr>
          <p:spPr bwMode="auto">
            <a:xfrm>
              <a:off x="1836" y="1172"/>
              <a:ext cx="1" cy="1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37" name="Line 53"/>
            <p:cNvSpPr>
              <a:spLocks noChangeShapeType="1"/>
            </p:cNvSpPr>
            <p:nvPr/>
          </p:nvSpPr>
          <p:spPr bwMode="auto">
            <a:xfrm>
              <a:off x="2034" y="1172"/>
              <a:ext cx="1" cy="1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38" name="Line 54"/>
            <p:cNvSpPr>
              <a:spLocks noChangeShapeType="1"/>
            </p:cNvSpPr>
            <p:nvPr/>
          </p:nvSpPr>
          <p:spPr bwMode="auto">
            <a:xfrm>
              <a:off x="2223" y="1172"/>
              <a:ext cx="1" cy="1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39" name="Freeform 55"/>
            <p:cNvSpPr>
              <a:spLocks/>
            </p:cNvSpPr>
            <p:nvPr/>
          </p:nvSpPr>
          <p:spPr bwMode="auto">
            <a:xfrm>
              <a:off x="881" y="1167"/>
              <a:ext cx="1334" cy="91"/>
            </a:xfrm>
            <a:custGeom>
              <a:avLst/>
              <a:gdLst/>
              <a:ahLst/>
              <a:cxnLst>
                <a:cxn ang="0">
                  <a:pos x="1333" y="0"/>
                </a:cxn>
                <a:cxn ang="0">
                  <a:pos x="1333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333" y="0"/>
                </a:cxn>
              </a:cxnLst>
              <a:rect l="0" t="0" r="r" b="b"/>
              <a:pathLst>
                <a:path w="1334" h="91">
                  <a:moveTo>
                    <a:pt x="1333" y="0"/>
                  </a:moveTo>
                  <a:lnTo>
                    <a:pt x="1333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333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40" name="Rectangle 56"/>
            <p:cNvSpPr>
              <a:spLocks noChangeArrowheads="1"/>
            </p:cNvSpPr>
            <p:nvPr/>
          </p:nvSpPr>
          <p:spPr bwMode="auto">
            <a:xfrm>
              <a:off x="885" y="1171"/>
              <a:ext cx="1325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41" name="Freeform 57"/>
            <p:cNvSpPr>
              <a:spLocks/>
            </p:cNvSpPr>
            <p:nvPr/>
          </p:nvSpPr>
          <p:spPr bwMode="auto">
            <a:xfrm>
              <a:off x="881" y="1302"/>
              <a:ext cx="1289" cy="92"/>
            </a:xfrm>
            <a:custGeom>
              <a:avLst/>
              <a:gdLst/>
              <a:ahLst/>
              <a:cxnLst>
                <a:cxn ang="0">
                  <a:pos x="1288" y="0"/>
                </a:cxn>
                <a:cxn ang="0">
                  <a:pos x="1288" y="91"/>
                </a:cxn>
                <a:cxn ang="0">
                  <a:pos x="0" y="91"/>
                </a:cxn>
                <a:cxn ang="0">
                  <a:pos x="0" y="0"/>
                </a:cxn>
                <a:cxn ang="0">
                  <a:pos x="1288" y="0"/>
                </a:cxn>
              </a:cxnLst>
              <a:rect l="0" t="0" r="r" b="b"/>
              <a:pathLst>
                <a:path w="1289" h="92">
                  <a:moveTo>
                    <a:pt x="1288" y="0"/>
                  </a:moveTo>
                  <a:lnTo>
                    <a:pt x="1288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1288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42" name="Rectangle 58"/>
            <p:cNvSpPr>
              <a:spLocks noChangeArrowheads="1"/>
            </p:cNvSpPr>
            <p:nvPr/>
          </p:nvSpPr>
          <p:spPr bwMode="auto">
            <a:xfrm>
              <a:off x="885" y="1306"/>
              <a:ext cx="1280" cy="8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43" name="Freeform 59"/>
            <p:cNvSpPr>
              <a:spLocks/>
            </p:cNvSpPr>
            <p:nvPr/>
          </p:nvSpPr>
          <p:spPr bwMode="auto">
            <a:xfrm>
              <a:off x="881" y="1438"/>
              <a:ext cx="1028" cy="91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1027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027" y="0"/>
                </a:cxn>
              </a:cxnLst>
              <a:rect l="0" t="0" r="r" b="b"/>
              <a:pathLst>
                <a:path w="1028" h="91">
                  <a:moveTo>
                    <a:pt x="1027" y="0"/>
                  </a:moveTo>
                  <a:lnTo>
                    <a:pt x="1027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027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44" name="Rectangle 60"/>
            <p:cNvSpPr>
              <a:spLocks noChangeArrowheads="1"/>
            </p:cNvSpPr>
            <p:nvPr/>
          </p:nvSpPr>
          <p:spPr bwMode="auto">
            <a:xfrm>
              <a:off x="885" y="1442"/>
              <a:ext cx="1019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45" name="Freeform 61"/>
            <p:cNvSpPr>
              <a:spLocks/>
            </p:cNvSpPr>
            <p:nvPr/>
          </p:nvSpPr>
          <p:spPr bwMode="auto">
            <a:xfrm>
              <a:off x="881" y="1564"/>
              <a:ext cx="631" cy="91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630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631" h="91">
                  <a:moveTo>
                    <a:pt x="630" y="0"/>
                  </a:moveTo>
                  <a:lnTo>
                    <a:pt x="630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46" name="Rectangle 62"/>
            <p:cNvSpPr>
              <a:spLocks noChangeArrowheads="1"/>
            </p:cNvSpPr>
            <p:nvPr/>
          </p:nvSpPr>
          <p:spPr bwMode="auto">
            <a:xfrm>
              <a:off x="885" y="1568"/>
              <a:ext cx="622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47" name="Freeform 63"/>
            <p:cNvSpPr>
              <a:spLocks/>
            </p:cNvSpPr>
            <p:nvPr/>
          </p:nvSpPr>
          <p:spPr bwMode="auto">
            <a:xfrm>
              <a:off x="881" y="1690"/>
              <a:ext cx="514" cy="91"/>
            </a:xfrm>
            <a:custGeom>
              <a:avLst/>
              <a:gdLst/>
              <a:ahLst/>
              <a:cxnLst>
                <a:cxn ang="0">
                  <a:pos x="513" y="0"/>
                </a:cxn>
                <a:cxn ang="0">
                  <a:pos x="513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513" y="0"/>
                </a:cxn>
              </a:cxnLst>
              <a:rect l="0" t="0" r="r" b="b"/>
              <a:pathLst>
                <a:path w="514" h="91">
                  <a:moveTo>
                    <a:pt x="513" y="0"/>
                  </a:moveTo>
                  <a:lnTo>
                    <a:pt x="513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513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48" name="Rectangle 64"/>
            <p:cNvSpPr>
              <a:spLocks noChangeArrowheads="1"/>
            </p:cNvSpPr>
            <p:nvPr/>
          </p:nvSpPr>
          <p:spPr bwMode="auto">
            <a:xfrm>
              <a:off x="885" y="1694"/>
              <a:ext cx="505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49" name="Freeform 65"/>
            <p:cNvSpPr>
              <a:spLocks/>
            </p:cNvSpPr>
            <p:nvPr/>
          </p:nvSpPr>
          <p:spPr bwMode="auto">
            <a:xfrm>
              <a:off x="881" y="1825"/>
              <a:ext cx="514" cy="91"/>
            </a:xfrm>
            <a:custGeom>
              <a:avLst/>
              <a:gdLst/>
              <a:ahLst/>
              <a:cxnLst>
                <a:cxn ang="0">
                  <a:pos x="513" y="0"/>
                </a:cxn>
                <a:cxn ang="0">
                  <a:pos x="513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513" y="0"/>
                </a:cxn>
              </a:cxnLst>
              <a:rect l="0" t="0" r="r" b="b"/>
              <a:pathLst>
                <a:path w="514" h="91">
                  <a:moveTo>
                    <a:pt x="513" y="0"/>
                  </a:moveTo>
                  <a:lnTo>
                    <a:pt x="513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513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50" name="Rectangle 66"/>
            <p:cNvSpPr>
              <a:spLocks noChangeArrowheads="1"/>
            </p:cNvSpPr>
            <p:nvPr/>
          </p:nvSpPr>
          <p:spPr bwMode="auto">
            <a:xfrm>
              <a:off x="885" y="1829"/>
              <a:ext cx="505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51" name="Freeform 67"/>
            <p:cNvSpPr>
              <a:spLocks/>
            </p:cNvSpPr>
            <p:nvPr/>
          </p:nvSpPr>
          <p:spPr bwMode="auto">
            <a:xfrm>
              <a:off x="881" y="1960"/>
              <a:ext cx="514" cy="82"/>
            </a:xfrm>
            <a:custGeom>
              <a:avLst/>
              <a:gdLst/>
              <a:ahLst/>
              <a:cxnLst>
                <a:cxn ang="0">
                  <a:pos x="513" y="0"/>
                </a:cxn>
                <a:cxn ang="0">
                  <a:pos x="513" y="81"/>
                </a:cxn>
                <a:cxn ang="0">
                  <a:pos x="0" y="81"/>
                </a:cxn>
                <a:cxn ang="0">
                  <a:pos x="0" y="0"/>
                </a:cxn>
                <a:cxn ang="0">
                  <a:pos x="513" y="0"/>
                </a:cxn>
              </a:cxnLst>
              <a:rect l="0" t="0" r="r" b="b"/>
              <a:pathLst>
                <a:path w="514" h="82">
                  <a:moveTo>
                    <a:pt x="513" y="0"/>
                  </a:moveTo>
                  <a:lnTo>
                    <a:pt x="513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513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52" name="Rectangle 68"/>
            <p:cNvSpPr>
              <a:spLocks noChangeArrowheads="1"/>
            </p:cNvSpPr>
            <p:nvPr/>
          </p:nvSpPr>
          <p:spPr bwMode="auto">
            <a:xfrm>
              <a:off x="885" y="1964"/>
              <a:ext cx="505" cy="7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53" name="Freeform 69"/>
            <p:cNvSpPr>
              <a:spLocks/>
            </p:cNvSpPr>
            <p:nvPr/>
          </p:nvSpPr>
          <p:spPr bwMode="auto">
            <a:xfrm>
              <a:off x="881" y="2086"/>
              <a:ext cx="478" cy="92"/>
            </a:xfrm>
            <a:custGeom>
              <a:avLst/>
              <a:gdLst/>
              <a:ahLst/>
              <a:cxnLst>
                <a:cxn ang="0">
                  <a:pos x="477" y="0"/>
                </a:cxn>
                <a:cxn ang="0">
                  <a:pos x="477" y="91"/>
                </a:cxn>
                <a:cxn ang="0">
                  <a:pos x="0" y="91"/>
                </a:cxn>
                <a:cxn ang="0">
                  <a:pos x="0" y="0"/>
                </a:cxn>
                <a:cxn ang="0">
                  <a:pos x="477" y="0"/>
                </a:cxn>
              </a:cxnLst>
              <a:rect l="0" t="0" r="r" b="b"/>
              <a:pathLst>
                <a:path w="478" h="92">
                  <a:moveTo>
                    <a:pt x="477" y="0"/>
                  </a:moveTo>
                  <a:lnTo>
                    <a:pt x="477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477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54" name="Rectangle 70"/>
            <p:cNvSpPr>
              <a:spLocks noChangeArrowheads="1"/>
            </p:cNvSpPr>
            <p:nvPr/>
          </p:nvSpPr>
          <p:spPr bwMode="auto">
            <a:xfrm>
              <a:off x="885" y="2090"/>
              <a:ext cx="469" cy="8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55" name="Freeform 71"/>
            <p:cNvSpPr>
              <a:spLocks/>
            </p:cNvSpPr>
            <p:nvPr/>
          </p:nvSpPr>
          <p:spPr bwMode="auto">
            <a:xfrm>
              <a:off x="881" y="2222"/>
              <a:ext cx="397" cy="91"/>
            </a:xfrm>
            <a:custGeom>
              <a:avLst/>
              <a:gdLst/>
              <a:ahLst/>
              <a:cxnLst>
                <a:cxn ang="0">
                  <a:pos x="396" y="0"/>
                </a:cxn>
                <a:cxn ang="0">
                  <a:pos x="396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396" y="0"/>
                </a:cxn>
              </a:cxnLst>
              <a:rect l="0" t="0" r="r" b="b"/>
              <a:pathLst>
                <a:path w="397" h="91">
                  <a:moveTo>
                    <a:pt x="396" y="0"/>
                  </a:moveTo>
                  <a:lnTo>
                    <a:pt x="396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396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56" name="Rectangle 72"/>
            <p:cNvSpPr>
              <a:spLocks noChangeArrowheads="1"/>
            </p:cNvSpPr>
            <p:nvPr/>
          </p:nvSpPr>
          <p:spPr bwMode="auto">
            <a:xfrm>
              <a:off x="885" y="2226"/>
              <a:ext cx="388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57" name="Freeform 73"/>
            <p:cNvSpPr>
              <a:spLocks/>
            </p:cNvSpPr>
            <p:nvPr/>
          </p:nvSpPr>
          <p:spPr bwMode="auto">
            <a:xfrm>
              <a:off x="881" y="2357"/>
              <a:ext cx="388" cy="91"/>
            </a:xfrm>
            <a:custGeom>
              <a:avLst/>
              <a:gdLst/>
              <a:ahLst/>
              <a:cxnLst>
                <a:cxn ang="0">
                  <a:pos x="387" y="0"/>
                </a:cxn>
                <a:cxn ang="0">
                  <a:pos x="387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387" y="0"/>
                </a:cxn>
              </a:cxnLst>
              <a:rect l="0" t="0" r="r" b="b"/>
              <a:pathLst>
                <a:path w="388" h="91">
                  <a:moveTo>
                    <a:pt x="387" y="0"/>
                  </a:moveTo>
                  <a:lnTo>
                    <a:pt x="387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387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58" name="Rectangle 74"/>
            <p:cNvSpPr>
              <a:spLocks noChangeArrowheads="1"/>
            </p:cNvSpPr>
            <p:nvPr/>
          </p:nvSpPr>
          <p:spPr bwMode="auto">
            <a:xfrm>
              <a:off x="885" y="2361"/>
              <a:ext cx="379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59" name="Freeform 75"/>
            <p:cNvSpPr>
              <a:spLocks/>
            </p:cNvSpPr>
            <p:nvPr/>
          </p:nvSpPr>
          <p:spPr bwMode="auto">
            <a:xfrm>
              <a:off x="881" y="2492"/>
              <a:ext cx="361" cy="91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360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360" y="0"/>
                </a:cxn>
              </a:cxnLst>
              <a:rect l="0" t="0" r="r" b="b"/>
              <a:pathLst>
                <a:path w="361" h="91">
                  <a:moveTo>
                    <a:pt x="360" y="0"/>
                  </a:moveTo>
                  <a:lnTo>
                    <a:pt x="360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360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60" name="Rectangle 76"/>
            <p:cNvSpPr>
              <a:spLocks noChangeArrowheads="1"/>
            </p:cNvSpPr>
            <p:nvPr/>
          </p:nvSpPr>
          <p:spPr bwMode="auto">
            <a:xfrm>
              <a:off x="885" y="2496"/>
              <a:ext cx="352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61" name="Freeform 77"/>
            <p:cNvSpPr>
              <a:spLocks/>
            </p:cNvSpPr>
            <p:nvPr/>
          </p:nvSpPr>
          <p:spPr bwMode="auto">
            <a:xfrm>
              <a:off x="881" y="2618"/>
              <a:ext cx="307" cy="91"/>
            </a:xfrm>
            <a:custGeom>
              <a:avLst/>
              <a:gdLst/>
              <a:ahLst/>
              <a:cxnLst>
                <a:cxn ang="0">
                  <a:pos x="306" y="0"/>
                </a:cxn>
                <a:cxn ang="0">
                  <a:pos x="306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306" y="0"/>
                </a:cxn>
              </a:cxnLst>
              <a:rect l="0" t="0" r="r" b="b"/>
              <a:pathLst>
                <a:path w="307" h="91">
                  <a:moveTo>
                    <a:pt x="306" y="0"/>
                  </a:moveTo>
                  <a:lnTo>
                    <a:pt x="306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306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62" name="Rectangle 78"/>
            <p:cNvSpPr>
              <a:spLocks noChangeArrowheads="1"/>
            </p:cNvSpPr>
            <p:nvPr/>
          </p:nvSpPr>
          <p:spPr bwMode="auto">
            <a:xfrm>
              <a:off x="885" y="2622"/>
              <a:ext cx="298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63" name="Freeform 79"/>
            <p:cNvSpPr>
              <a:spLocks/>
            </p:cNvSpPr>
            <p:nvPr/>
          </p:nvSpPr>
          <p:spPr bwMode="auto">
            <a:xfrm>
              <a:off x="881" y="2744"/>
              <a:ext cx="289" cy="91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288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288" y="0"/>
                </a:cxn>
              </a:cxnLst>
              <a:rect l="0" t="0" r="r" b="b"/>
              <a:pathLst>
                <a:path w="289" h="91">
                  <a:moveTo>
                    <a:pt x="288" y="0"/>
                  </a:moveTo>
                  <a:lnTo>
                    <a:pt x="288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64" name="Rectangle 80"/>
            <p:cNvSpPr>
              <a:spLocks noChangeArrowheads="1"/>
            </p:cNvSpPr>
            <p:nvPr/>
          </p:nvSpPr>
          <p:spPr bwMode="auto">
            <a:xfrm>
              <a:off x="885" y="2748"/>
              <a:ext cx="280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65" name="Freeform 81"/>
            <p:cNvSpPr>
              <a:spLocks/>
            </p:cNvSpPr>
            <p:nvPr/>
          </p:nvSpPr>
          <p:spPr bwMode="auto">
            <a:xfrm>
              <a:off x="881" y="2879"/>
              <a:ext cx="280" cy="92"/>
            </a:xfrm>
            <a:custGeom>
              <a:avLst/>
              <a:gdLst/>
              <a:ahLst/>
              <a:cxnLst>
                <a:cxn ang="0">
                  <a:pos x="279" y="0"/>
                </a:cxn>
                <a:cxn ang="0">
                  <a:pos x="279" y="91"/>
                </a:cxn>
                <a:cxn ang="0">
                  <a:pos x="0" y="91"/>
                </a:cxn>
                <a:cxn ang="0">
                  <a:pos x="0" y="0"/>
                </a:cxn>
                <a:cxn ang="0">
                  <a:pos x="279" y="0"/>
                </a:cxn>
              </a:cxnLst>
              <a:rect l="0" t="0" r="r" b="b"/>
              <a:pathLst>
                <a:path w="280" h="92">
                  <a:moveTo>
                    <a:pt x="279" y="0"/>
                  </a:moveTo>
                  <a:lnTo>
                    <a:pt x="27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279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66" name="Rectangle 82"/>
            <p:cNvSpPr>
              <a:spLocks noChangeArrowheads="1"/>
            </p:cNvSpPr>
            <p:nvPr/>
          </p:nvSpPr>
          <p:spPr bwMode="auto">
            <a:xfrm>
              <a:off x="885" y="2883"/>
              <a:ext cx="271" cy="8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67" name="Freeform 83"/>
            <p:cNvSpPr>
              <a:spLocks/>
            </p:cNvSpPr>
            <p:nvPr/>
          </p:nvSpPr>
          <p:spPr bwMode="auto">
            <a:xfrm>
              <a:off x="881" y="3015"/>
              <a:ext cx="217" cy="82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216" y="81"/>
                </a:cxn>
                <a:cxn ang="0">
                  <a:pos x="0" y="81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82">
                  <a:moveTo>
                    <a:pt x="216" y="0"/>
                  </a:moveTo>
                  <a:lnTo>
                    <a:pt x="216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68" name="Rectangle 84"/>
            <p:cNvSpPr>
              <a:spLocks noChangeArrowheads="1"/>
            </p:cNvSpPr>
            <p:nvPr/>
          </p:nvSpPr>
          <p:spPr bwMode="auto">
            <a:xfrm>
              <a:off x="885" y="3019"/>
              <a:ext cx="208" cy="7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67710" name="Rectangle 126"/>
          <p:cNvSpPr>
            <a:spLocks noChangeArrowheads="1"/>
          </p:cNvSpPr>
          <p:nvPr/>
        </p:nvSpPr>
        <p:spPr bwMode="auto">
          <a:xfrm>
            <a:off x="1406525" y="457200"/>
            <a:ext cx="632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0">
                <a:latin typeface="Arial" charset="0"/>
              </a:rPr>
              <a:t>Crescimento e Investimento</a:t>
            </a:r>
            <a:endParaRPr lang="en-US" sz="3600" b="1" i="0"/>
          </a:p>
        </p:txBody>
      </p:sp>
      <p:grpSp>
        <p:nvGrpSpPr>
          <p:cNvPr id="67730" name="Group 146"/>
          <p:cNvGrpSpPr>
            <a:grpSpLocks/>
          </p:cNvGrpSpPr>
          <p:nvPr/>
        </p:nvGrpSpPr>
        <p:grpSpPr bwMode="auto">
          <a:xfrm>
            <a:off x="4267200" y="1824038"/>
            <a:ext cx="4845050" cy="3538537"/>
            <a:chOff x="2485" y="1149"/>
            <a:chExt cx="3052" cy="2229"/>
          </a:xfrm>
        </p:grpSpPr>
        <p:grpSp>
          <p:nvGrpSpPr>
            <p:cNvPr id="67729" name="Group 145"/>
            <p:cNvGrpSpPr>
              <a:grpSpLocks/>
            </p:cNvGrpSpPr>
            <p:nvPr/>
          </p:nvGrpSpPr>
          <p:grpSpPr bwMode="auto">
            <a:xfrm>
              <a:off x="3264" y="1149"/>
              <a:ext cx="2273" cy="2229"/>
              <a:chOff x="3264" y="1149"/>
              <a:chExt cx="2273" cy="2229"/>
            </a:xfrm>
          </p:grpSpPr>
          <p:sp>
            <p:nvSpPr>
              <p:cNvPr id="67620" name="Rectangle 36"/>
              <p:cNvSpPr>
                <a:spLocks noChangeArrowheads="1"/>
              </p:cNvSpPr>
              <p:nvPr/>
            </p:nvSpPr>
            <p:spPr bwMode="auto">
              <a:xfrm>
                <a:off x="3264" y="3244"/>
                <a:ext cx="203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 sz="1400" b="1" i="0">
                    <a:solidFill>
                      <a:srgbClr val="000000"/>
                    </a:solidFill>
                  </a:rPr>
                  <a:t>Investimento (percentual do PIB)</a:t>
                </a:r>
              </a:p>
            </p:txBody>
          </p:sp>
          <p:sp>
            <p:nvSpPr>
              <p:cNvPr id="67670" name="Rectangle 86"/>
              <p:cNvSpPr>
                <a:spLocks noChangeArrowheads="1"/>
              </p:cNvSpPr>
              <p:nvPr/>
            </p:nvSpPr>
            <p:spPr bwMode="auto">
              <a:xfrm>
                <a:off x="3753" y="3111"/>
                <a:ext cx="107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 i="0">
                    <a:solidFill>
                      <a:srgbClr val="000000"/>
                    </a:solidFill>
                    <a:latin typeface="Arial" charset="0"/>
                  </a:rPr>
                  <a:t>10</a:t>
                </a:r>
              </a:p>
            </p:txBody>
          </p:sp>
          <p:sp>
            <p:nvSpPr>
              <p:cNvPr id="67671" name="Rectangle 87"/>
              <p:cNvSpPr>
                <a:spLocks noChangeArrowheads="1"/>
              </p:cNvSpPr>
              <p:nvPr/>
            </p:nvSpPr>
            <p:spPr bwMode="auto">
              <a:xfrm>
                <a:off x="4113" y="3111"/>
                <a:ext cx="107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 i="0">
                    <a:solidFill>
                      <a:srgbClr val="000000"/>
                    </a:solidFill>
                    <a:latin typeface="Arial" charset="0"/>
                  </a:rPr>
                  <a:t>20</a:t>
                </a:r>
              </a:p>
            </p:txBody>
          </p:sp>
          <p:sp>
            <p:nvSpPr>
              <p:cNvPr id="67672" name="Rectangle 88"/>
              <p:cNvSpPr>
                <a:spLocks noChangeArrowheads="1"/>
              </p:cNvSpPr>
              <p:nvPr/>
            </p:nvSpPr>
            <p:spPr bwMode="auto">
              <a:xfrm>
                <a:off x="4483" y="3111"/>
                <a:ext cx="107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 i="0">
                    <a:solidFill>
                      <a:srgbClr val="000000"/>
                    </a:solidFill>
                    <a:latin typeface="Arial" charset="0"/>
                  </a:rPr>
                  <a:t>30</a:t>
                </a:r>
              </a:p>
            </p:txBody>
          </p:sp>
          <p:sp>
            <p:nvSpPr>
              <p:cNvPr id="67673" name="Rectangle 89"/>
              <p:cNvSpPr>
                <a:spLocks noChangeArrowheads="1"/>
              </p:cNvSpPr>
              <p:nvPr/>
            </p:nvSpPr>
            <p:spPr bwMode="auto">
              <a:xfrm>
                <a:off x="4843" y="3111"/>
                <a:ext cx="107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 i="0">
                    <a:solidFill>
                      <a:srgbClr val="000000"/>
                    </a:solidFill>
                    <a:latin typeface="Arial" charset="0"/>
                  </a:rPr>
                  <a:t>40</a:t>
                </a:r>
              </a:p>
            </p:txBody>
          </p:sp>
          <p:sp>
            <p:nvSpPr>
              <p:cNvPr id="67674" name="Rectangle 90"/>
              <p:cNvSpPr>
                <a:spLocks noChangeArrowheads="1"/>
              </p:cNvSpPr>
              <p:nvPr/>
            </p:nvSpPr>
            <p:spPr bwMode="auto">
              <a:xfrm>
                <a:off x="3456" y="1149"/>
                <a:ext cx="2080" cy="1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75" name="Freeform 91"/>
              <p:cNvSpPr>
                <a:spLocks/>
              </p:cNvSpPr>
              <p:nvPr/>
            </p:nvSpPr>
            <p:spPr bwMode="auto">
              <a:xfrm>
                <a:off x="3456" y="1149"/>
                <a:ext cx="2081" cy="19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47"/>
                  </a:cxn>
                  <a:cxn ang="0">
                    <a:pos x="2080" y="1947"/>
                  </a:cxn>
                </a:cxnLst>
                <a:rect l="0" t="0" r="r" b="b"/>
                <a:pathLst>
                  <a:path w="2081" h="1948">
                    <a:moveTo>
                      <a:pt x="0" y="0"/>
                    </a:moveTo>
                    <a:lnTo>
                      <a:pt x="0" y="1947"/>
                    </a:lnTo>
                    <a:lnTo>
                      <a:pt x="2080" y="194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7676" name="Line 92"/>
              <p:cNvSpPr>
                <a:spLocks noChangeShapeType="1"/>
              </p:cNvSpPr>
              <p:nvPr/>
            </p:nvSpPr>
            <p:spPr bwMode="auto">
              <a:xfrm>
                <a:off x="3817" y="1154"/>
                <a:ext cx="1" cy="19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77" name="Line 93"/>
              <p:cNvSpPr>
                <a:spLocks noChangeShapeType="1"/>
              </p:cNvSpPr>
              <p:nvPr/>
            </p:nvSpPr>
            <p:spPr bwMode="auto">
              <a:xfrm>
                <a:off x="4186" y="1154"/>
                <a:ext cx="1" cy="19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78" name="Line 94"/>
              <p:cNvSpPr>
                <a:spLocks noChangeShapeType="1"/>
              </p:cNvSpPr>
              <p:nvPr/>
            </p:nvSpPr>
            <p:spPr bwMode="auto">
              <a:xfrm>
                <a:off x="4546" y="1154"/>
                <a:ext cx="1" cy="19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79" name="Line 95"/>
              <p:cNvSpPr>
                <a:spLocks noChangeShapeType="1"/>
              </p:cNvSpPr>
              <p:nvPr/>
            </p:nvSpPr>
            <p:spPr bwMode="auto">
              <a:xfrm>
                <a:off x="4906" y="1154"/>
                <a:ext cx="1" cy="19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0" name="Rectangle 96"/>
              <p:cNvSpPr>
                <a:spLocks noChangeArrowheads="1"/>
              </p:cNvSpPr>
              <p:nvPr/>
            </p:nvSpPr>
            <p:spPr bwMode="auto">
              <a:xfrm>
                <a:off x="3456" y="1149"/>
                <a:ext cx="865" cy="8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1" name="Rectangle 97"/>
              <p:cNvSpPr>
                <a:spLocks noChangeArrowheads="1"/>
              </p:cNvSpPr>
              <p:nvPr/>
            </p:nvSpPr>
            <p:spPr bwMode="auto">
              <a:xfrm>
                <a:off x="3460" y="1153"/>
                <a:ext cx="857" cy="7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2" name="Rectangle 98"/>
              <p:cNvSpPr>
                <a:spLocks noChangeArrowheads="1"/>
              </p:cNvSpPr>
              <p:nvPr/>
            </p:nvSpPr>
            <p:spPr bwMode="auto">
              <a:xfrm>
                <a:off x="3456" y="1284"/>
                <a:ext cx="1126" cy="82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3" name="Rectangle 99"/>
              <p:cNvSpPr>
                <a:spLocks noChangeArrowheads="1"/>
              </p:cNvSpPr>
              <p:nvPr/>
            </p:nvSpPr>
            <p:spPr bwMode="auto">
              <a:xfrm>
                <a:off x="3460" y="1288"/>
                <a:ext cx="1118" cy="74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4" name="Rectangle 100"/>
              <p:cNvSpPr>
                <a:spLocks noChangeArrowheads="1"/>
              </p:cNvSpPr>
              <p:nvPr/>
            </p:nvSpPr>
            <p:spPr bwMode="auto">
              <a:xfrm>
                <a:off x="3456" y="1411"/>
                <a:ext cx="1243" cy="90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5" name="Rectangle 101"/>
              <p:cNvSpPr>
                <a:spLocks noChangeArrowheads="1"/>
              </p:cNvSpPr>
              <p:nvPr/>
            </p:nvSpPr>
            <p:spPr bwMode="auto">
              <a:xfrm>
                <a:off x="3460" y="1415"/>
                <a:ext cx="1235" cy="8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6" name="Rectangle 102"/>
              <p:cNvSpPr>
                <a:spLocks noChangeArrowheads="1"/>
              </p:cNvSpPr>
              <p:nvPr/>
            </p:nvSpPr>
            <p:spPr bwMode="auto">
              <a:xfrm>
                <a:off x="3456" y="1546"/>
                <a:ext cx="946" cy="90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7" name="Rectangle 103"/>
              <p:cNvSpPr>
                <a:spLocks noChangeArrowheads="1"/>
              </p:cNvSpPr>
              <p:nvPr/>
            </p:nvSpPr>
            <p:spPr bwMode="auto">
              <a:xfrm>
                <a:off x="3460" y="1550"/>
                <a:ext cx="938" cy="8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8" name="Rectangle 104"/>
              <p:cNvSpPr>
                <a:spLocks noChangeArrowheads="1"/>
              </p:cNvSpPr>
              <p:nvPr/>
            </p:nvSpPr>
            <p:spPr bwMode="auto">
              <a:xfrm>
                <a:off x="3456" y="1681"/>
                <a:ext cx="874" cy="90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9" name="Rectangle 105"/>
              <p:cNvSpPr>
                <a:spLocks noChangeArrowheads="1"/>
              </p:cNvSpPr>
              <p:nvPr/>
            </p:nvSpPr>
            <p:spPr bwMode="auto">
              <a:xfrm>
                <a:off x="3460" y="1685"/>
                <a:ext cx="866" cy="8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0" name="Rectangle 106"/>
              <p:cNvSpPr>
                <a:spLocks noChangeArrowheads="1"/>
              </p:cNvSpPr>
              <p:nvPr/>
            </p:nvSpPr>
            <p:spPr bwMode="auto">
              <a:xfrm>
                <a:off x="3456" y="1816"/>
                <a:ext cx="693" cy="8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1" name="Rectangle 107"/>
              <p:cNvSpPr>
                <a:spLocks noChangeArrowheads="1"/>
              </p:cNvSpPr>
              <p:nvPr/>
            </p:nvSpPr>
            <p:spPr bwMode="auto">
              <a:xfrm>
                <a:off x="3460" y="1820"/>
                <a:ext cx="685" cy="7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2" name="Rectangle 108"/>
              <p:cNvSpPr>
                <a:spLocks noChangeArrowheads="1"/>
              </p:cNvSpPr>
              <p:nvPr/>
            </p:nvSpPr>
            <p:spPr bwMode="auto">
              <a:xfrm>
                <a:off x="3456" y="1951"/>
                <a:ext cx="1018" cy="8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3" name="Rectangle 109"/>
              <p:cNvSpPr>
                <a:spLocks noChangeArrowheads="1"/>
              </p:cNvSpPr>
              <p:nvPr/>
            </p:nvSpPr>
            <p:spPr bwMode="auto">
              <a:xfrm>
                <a:off x="3460" y="1955"/>
                <a:ext cx="1010" cy="7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4" name="Rectangle 110"/>
              <p:cNvSpPr>
                <a:spLocks noChangeArrowheads="1"/>
              </p:cNvSpPr>
              <p:nvPr/>
            </p:nvSpPr>
            <p:spPr bwMode="auto">
              <a:xfrm>
                <a:off x="3456" y="2077"/>
                <a:ext cx="603" cy="9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5" name="Rectangle 111"/>
              <p:cNvSpPr>
                <a:spLocks noChangeArrowheads="1"/>
              </p:cNvSpPr>
              <p:nvPr/>
            </p:nvSpPr>
            <p:spPr bwMode="auto">
              <a:xfrm>
                <a:off x="3460" y="2081"/>
                <a:ext cx="595" cy="8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6" name="Rectangle 112"/>
              <p:cNvSpPr>
                <a:spLocks noChangeArrowheads="1"/>
              </p:cNvSpPr>
              <p:nvPr/>
            </p:nvSpPr>
            <p:spPr bwMode="auto">
              <a:xfrm>
                <a:off x="3456" y="2213"/>
                <a:ext cx="657" cy="90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7" name="Rectangle 113"/>
              <p:cNvSpPr>
                <a:spLocks noChangeArrowheads="1"/>
              </p:cNvSpPr>
              <p:nvPr/>
            </p:nvSpPr>
            <p:spPr bwMode="auto">
              <a:xfrm>
                <a:off x="3460" y="2217"/>
                <a:ext cx="649" cy="8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8" name="Rectangle 114"/>
              <p:cNvSpPr>
                <a:spLocks noChangeArrowheads="1"/>
              </p:cNvSpPr>
              <p:nvPr/>
            </p:nvSpPr>
            <p:spPr bwMode="auto">
              <a:xfrm>
                <a:off x="3456" y="2348"/>
                <a:ext cx="450" cy="90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9" name="Rectangle 115"/>
              <p:cNvSpPr>
                <a:spLocks noChangeArrowheads="1"/>
              </p:cNvSpPr>
              <p:nvPr/>
            </p:nvSpPr>
            <p:spPr bwMode="auto">
              <a:xfrm>
                <a:off x="3460" y="2352"/>
                <a:ext cx="442" cy="8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0" name="Rectangle 116"/>
              <p:cNvSpPr>
                <a:spLocks noChangeArrowheads="1"/>
              </p:cNvSpPr>
              <p:nvPr/>
            </p:nvSpPr>
            <p:spPr bwMode="auto">
              <a:xfrm>
                <a:off x="3456" y="2483"/>
                <a:ext cx="775" cy="8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1" name="Rectangle 117"/>
              <p:cNvSpPr>
                <a:spLocks noChangeArrowheads="1"/>
              </p:cNvSpPr>
              <p:nvPr/>
            </p:nvSpPr>
            <p:spPr bwMode="auto">
              <a:xfrm>
                <a:off x="3460" y="2487"/>
                <a:ext cx="767" cy="7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2" name="Rectangle 118"/>
              <p:cNvSpPr>
                <a:spLocks noChangeArrowheads="1"/>
              </p:cNvSpPr>
              <p:nvPr/>
            </p:nvSpPr>
            <p:spPr bwMode="auto">
              <a:xfrm>
                <a:off x="3456" y="2618"/>
                <a:ext cx="504" cy="8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3" name="Rectangle 119"/>
              <p:cNvSpPr>
                <a:spLocks noChangeArrowheads="1"/>
              </p:cNvSpPr>
              <p:nvPr/>
            </p:nvSpPr>
            <p:spPr bwMode="auto">
              <a:xfrm>
                <a:off x="3460" y="2622"/>
                <a:ext cx="496" cy="7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4" name="Rectangle 120"/>
              <p:cNvSpPr>
                <a:spLocks noChangeArrowheads="1"/>
              </p:cNvSpPr>
              <p:nvPr/>
            </p:nvSpPr>
            <p:spPr bwMode="auto">
              <a:xfrm>
                <a:off x="3456" y="2753"/>
                <a:ext cx="153" cy="8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5" name="Rectangle 121"/>
              <p:cNvSpPr>
                <a:spLocks noChangeArrowheads="1"/>
              </p:cNvSpPr>
              <p:nvPr/>
            </p:nvSpPr>
            <p:spPr bwMode="auto">
              <a:xfrm>
                <a:off x="3460" y="2757"/>
                <a:ext cx="145" cy="7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6" name="Rectangle 122"/>
              <p:cNvSpPr>
                <a:spLocks noChangeArrowheads="1"/>
              </p:cNvSpPr>
              <p:nvPr/>
            </p:nvSpPr>
            <p:spPr bwMode="auto">
              <a:xfrm>
                <a:off x="3456" y="2879"/>
                <a:ext cx="720" cy="9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7" name="Rectangle 123"/>
              <p:cNvSpPr>
                <a:spLocks noChangeArrowheads="1"/>
              </p:cNvSpPr>
              <p:nvPr/>
            </p:nvSpPr>
            <p:spPr bwMode="auto">
              <a:xfrm>
                <a:off x="3460" y="2883"/>
                <a:ext cx="712" cy="8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8" name="Rectangle 124"/>
              <p:cNvSpPr>
                <a:spLocks noChangeArrowheads="1"/>
              </p:cNvSpPr>
              <p:nvPr/>
            </p:nvSpPr>
            <p:spPr bwMode="auto">
              <a:xfrm>
                <a:off x="3456" y="3015"/>
                <a:ext cx="144" cy="90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9" name="Rectangle 125"/>
              <p:cNvSpPr>
                <a:spLocks noChangeArrowheads="1"/>
              </p:cNvSpPr>
              <p:nvPr/>
            </p:nvSpPr>
            <p:spPr bwMode="auto">
              <a:xfrm>
                <a:off x="3460" y="3019"/>
                <a:ext cx="136" cy="8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67713" name="Rectangle 129"/>
            <p:cNvSpPr>
              <a:spLocks noChangeArrowheads="1"/>
            </p:cNvSpPr>
            <p:nvPr/>
          </p:nvSpPr>
          <p:spPr bwMode="auto">
            <a:xfrm>
              <a:off x="2784" y="1152"/>
              <a:ext cx="6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Coréia do Sul</a:t>
              </a:r>
            </a:p>
          </p:txBody>
        </p:sp>
        <p:sp>
          <p:nvSpPr>
            <p:cNvPr id="67714" name="Rectangle 130"/>
            <p:cNvSpPr>
              <a:spLocks noChangeArrowheads="1"/>
            </p:cNvSpPr>
            <p:nvPr/>
          </p:nvSpPr>
          <p:spPr bwMode="auto">
            <a:xfrm>
              <a:off x="2926" y="1287"/>
              <a:ext cx="47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Cingapura</a:t>
              </a:r>
            </a:p>
          </p:txBody>
        </p:sp>
        <p:sp>
          <p:nvSpPr>
            <p:cNvPr id="67715" name="Rectangle 131"/>
            <p:cNvSpPr>
              <a:spLocks noChangeArrowheads="1"/>
            </p:cNvSpPr>
            <p:nvPr/>
          </p:nvSpPr>
          <p:spPr bwMode="auto">
            <a:xfrm>
              <a:off x="3136" y="1423"/>
              <a:ext cx="27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Japão</a:t>
              </a:r>
            </a:p>
          </p:txBody>
        </p:sp>
        <p:sp>
          <p:nvSpPr>
            <p:cNvPr id="67716" name="Rectangle 132"/>
            <p:cNvSpPr>
              <a:spLocks noChangeArrowheads="1"/>
            </p:cNvSpPr>
            <p:nvPr/>
          </p:nvSpPr>
          <p:spPr bwMode="auto">
            <a:xfrm>
              <a:off x="3145" y="1558"/>
              <a:ext cx="25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Israel</a:t>
              </a:r>
            </a:p>
          </p:txBody>
        </p:sp>
        <p:sp>
          <p:nvSpPr>
            <p:cNvPr id="67717" name="Rectangle 133"/>
            <p:cNvSpPr>
              <a:spLocks noChangeArrowheads="1"/>
            </p:cNvSpPr>
            <p:nvPr/>
          </p:nvSpPr>
          <p:spPr bwMode="auto">
            <a:xfrm>
              <a:off x="3073" y="1682"/>
              <a:ext cx="34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Canadá</a:t>
              </a:r>
            </a:p>
          </p:txBody>
        </p:sp>
        <p:sp>
          <p:nvSpPr>
            <p:cNvPr id="67718" name="Rectangle 134"/>
            <p:cNvSpPr>
              <a:spLocks noChangeArrowheads="1"/>
            </p:cNvSpPr>
            <p:nvPr/>
          </p:nvSpPr>
          <p:spPr bwMode="auto">
            <a:xfrm>
              <a:off x="3145" y="1818"/>
              <a:ext cx="26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Brasil</a:t>
              </a:r>
            </a:p>
          </p:txBody>
        </p:sp>
        <p:sp>
          <p:nvSpPr>
            <p:cNvPr id="67719" name="Rectangle 135"/>
            <p:cNvSpPr>
              <a:spLocks noChangeArrowheads="1"/>
            </p:cNvSpPr>
            <p:nvPr/>
          </p:nvSpPr>
          <p:spPr bwMode="auto">
            <a:xfrm>
              <a:off x="3091" y="2088"/>
              <a:ext cx="32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México</a:t>
              </a:r>
            </a:p>
          </p:txBody>
        </p:sp>
        <p:sp>
          <p:nvSpPr>
            <p:cNvPr id="67720" name="Rectangle 136"/>
            <p:cNvSpPr>
              <a:spLocks noChangeArrowheads="1"/>
            </p:cNvSpPr>
            <p:nvPr/>
          </p:nvSpPr>
          <p:spPr bwMode="auto">
            <a:xfrm>
              <a:off x="2889" y="2205"/>
              <a:ext cx="56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Reino Unido</a:t>
              </a:r>
            </a:p>
          </p:txBody>
        </p:sp>
        <p:sp>
          <p:nvSpPr>
            <p:cNvPr id="67721" name="Rectangle 137"/>
            <p:cNvSpPr>
              <a:spLocks noChangeArrowheads="1"/>
            </p:cNvSpPr>
            <p:nvPr/>
          </p:nvSpPr>
          <p:spPr bwMode="auto">
            <a:xfrm>
              <a:off x="3091" y="2340"/>
              <a:ext cx="32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Nigéria</a:t>
              </a:r>
            </a:p>
          </p:txBody>
        </p:sp>
        <p:sp>
          <p:nvSpPr>
            <p:cNvPr id="67722" name="Rectangle 138"/>
            <p:cNvSpPr>
              <a:spLocks noChangeArrowheads="1"/>
            </p:cNvSpPr>
            <p:nvPr/>
          </p:nvSpPr>
          <p:spPr bwMode="auto">
            <a:xfrm>
              <a:off x="3172" y="2611"/>
              <a:ext cx="22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India</a:t>
              </a:r>
            </a:p>
          </p:txBody>
        </p:sp>
        <p:sp>
          <p:nvSpPr>
            <p:cNvPr id="67723" name="Rectangle 139"/>
            <p:cNvSpPr>
              <a:spLocks noChangeArrowheads="1"/>
            </p:cNvSpPr>
            <p:nvPr/>
          </p:nvSpPr>
          <p:spPr bwMode="auto">
            <a:xfrm>
              <a:off x="2854" y="2737"/>
              <a:ext cx="54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Bangladesh</a:t>
              </a:r>
            </a:p>
          </p:txBody>
        </p:sp>
        <p:sp>
          <p:nvSpPr>
            <p:cNvPr id="67724" name="Rectangle 140"/>
            <p:cNvSpPr>
              <a:spLocks noChangeArrowheads="1"/>
            </p:cNvSpPr>
            <p:nvPr/>
          </p:nvSpPr>
          <p:spPr bwMode="auto">
            <a:xfrm>
              <a:off x="3172" y="2870"/>
              <a:ext cx="23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Chile</a:t>
              </a:r>
            </a:p>
          </p:txBody>
        </p:sp>
        <p:sp>
          <p:nvSpPr>
            <p:cNvPr id="67725" name="Rectangle 141"/>
            <p:cNvSpPr>
              <a:spLocks noChangeArrowheads="1"/>
            </p:cNvSpPr>
            <p:nvPr/>
          </p:nvSpPr>
          <p:spPr bwMode="auto">
            <a:xfrm>
              <a:off x="3064" y="3006"/>
              <a:ext cx="36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Rwanda</a:t>
              </a:r>
            </a:p>
          </p:txBody>
        </p:sp>
        <p:sp>
          <p:nvSpPr>
            <p:cNvPr id="67726" name="Rectangle 142"/>
            <p:cNvSpPr>
              <a:spLocks noChangeArrowheads="1"/>
            </p:cNvSpPr>
            <p:nvPr/>
          </p:nvSpPr>
          <p:spPr bwMode="auto">
            <a:xfrm>
              <a:off x="2682" y="2477"/>
              <a:ext cx="72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Estados Unidos</a:t>
              </a:r>
            </a:p>
          </p:txBody>
        </p:sp>
        <p:sp>
          <p:nvSpPr>
            <p:cNvPr id="67727" name="Rectangle 143"/>
            <p:cNvSpPr>
              <a:spLocks noChangeArrowheads="1"/>
            </p:cNvSpPr>
            <p:nvPr/>
          </p:nvSpPr>
          <p:spPr bwMode="auto">
            <a:xfrm>
              <a:off x="2485" y="1968"/>
              <a:ext cx="92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Alemanha Ocidental</a:t>
              </a:r>
            </a:p>
          </p:txBody>
        </p:sp>
      </p:grpSp>
    </p:spTree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A Importância da Poupança e Investimento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600200"/>
            <a:ext cx="7696200" cy="4495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Quando o estoque de capital aumenta, a produção proporcionada por uma unidade extra de capital cai, esta propriedade é denominada retornos decrescentes.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Devido à propriedade dos retornos decrescentes, um aumento na taxa de poupança leva a um maior crescimento apenas num dado momento inicial.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A Importância da Poupança e Investimento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6425" y="2286000"/>
            <a:ext cx="8048625" cy="289560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No longo prazo, uma maior taxa de poupança leva a um maior nível de produtividade e renda, mas não a uma maior taxa de crescimento destas variáveis.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A Importância da Poupança e Investimento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6425" y="2740025"/>
            <a:ext cx="8066088" cy="2441575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O </a:t>
            </a:r>
            <a:r>
              <a:rPr lang="en-US" sz="3600">
                <a:solidFill>
                  <a:srgbClr val="A50021"/>
                </a:solidFill>
              </a:rPr>
              <a:t>efeito de alcance</a:t>
            </a:r>
            <a:r>
              <a:rPr lang="en-US" sz="3600">
                <a:solidFill>
                  <a:srgbClr val="474A81"/>
                </a:solidFill>
              </a:rPr>
              <a:t> refere-se à condição que, tudo o mais constante, é mais fácil para um país crescer rápido se no início do processo este é relativamente pobre.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Investimento Externo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9825" y="2816225"/>
            <a:ext cx="7359650" cy="2365375"/>
          </a:xfrm>
          <a:noFill/>
          <a:ln w="50800" cap="flat">
            <a:solidFill>
              <a:srgbClr val="474A81"/>
            </a:solidFill>
          </a:ln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Os governos podem aumentar a acumulação de capital e crescimento econômico no longo prazo encorajando o investimento externo.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Investimento Externo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91000"/>
          </a:xfrm>
          <a:noFill/>
          <a:ln/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114300" algn="l"/>
                <a:tab pos="857250" algn="l"/>
              </a:tabLst>
            </a:pPr>
            <a:r>
              <a:rPr lang="en-US">
                <a:solidFill>
                  <a:srgbClr val="474A81"/>
                </a:solidFill>
              </a:rPr>
              <a:t>Investimento externo assume várias formas:</a:t>
            </a:r>
            <a:endParaRPr lang="en-US"/>
          </a:p>
          <a:p>
            <a:pPr marL="0" indent="0">
              <a:buSzPct val="70000"/>
              <a:tabLst>
                <a:tab pos="114300" algn="l"/>
                <a:tab pos="857250" algn="l"/>
              </a:tabLst>
            </a:pPr>
            <a:r>
              <a:rPr lang="en-US">
                <a:solidFill>
                  <a:srgbClr val="A50021"/>
                </a:solidFill>
              </a:rPr>
              <a:t>Investimento direto estrangeiro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  <a:tabLst>
                <a:tab pos="114300" algn="l"/>
                <a:tab pos="857250" algn="l"/>
              </a:tabLst>
            </a:pPr>
            <a:r>
              <a:rPr lang="en-US">
                <a:solidFill>
                  <a:srgbClr val="474A81"/>
                </a:solidFill>
              </a:rPr>
              <a:t>Investimento de capital possuído e operado por uma instituição estrangeira.</a:t>
            </a:r>
            <a:endParaRPr lang="en-US"/>
          </a:p>
          <a:p>
            <a:pPr marL="0" indent="0">
              <a:buSzPct val="70000"/>
              <a:tabLst>
                <a:tab pos="114300" algn="l"/>
                <a:tab pos="857250" algn="l"/>
              </a:tabLst>
            </a:pPr>
            <a:r>
              <a:rPr lang="en-US">
                <a:solidFill>
                  <a:srgbClr val="A50021"/>
                </a:solidFill>
              </a:rPr>
              <a:t>Investimento direto de portfólio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  <a:tabLst>
                <a:tab pos="114300" algn="l"/>
                <a:tab pos="857250" algn="l"/>
              </a:tabLst>
            </a:pPr>
            <a:r>
              <a:rPr lang="en-US">
                <a:solidFill>
                  <a:srgbClr val="474A81"/>
                </a:solidFill>
              </a:rPr>
              <a:t>Investimentos financiados com recursos do exterior mas operados por residentes do país.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Educação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006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>
                <a:solidFill>
                  <a:srgbClr val="474A81"/>
                </a:solidFill>
              </a:rPr>
              <a:t>Para o crescimento de um país no longo prazo, a educação não é menos importante como o investimento em capital físico.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Nos EUA, cada ano adicional de escolaridade aumenta o salário do trabalhador em aproximadamente 10 porcento.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Portanto, uma forma do governo estimular a melhoria do nível de vida é prover escolas e encorajar a população a utilizar os recursos e obter vantagem destes.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Educação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3625" y="1905000"/>
            <a:ext cx="7248525" cy="3276600"/>
          </a:xfrm>
          <a:noFill/>
          <a:ln/>
        </p:spPr>
        <p:txBody>
          <a:bodyPr/>
          <a:lstStyle/>
          <a:p>
            <a:pPr algn="l"/>
            <a:r>
              <a:rPr lang="en-US">
                <a:solidFill>
                  <a:srgbClr val="474A81"/>
                </a:solidFill>
              </a:rPr>
              <a:t>Um cidadão educado deve gerar novas idéias sobre como melhorar a produção de bens e serviços, que por sua vez devem melhorar o conhecimento da sociedade e prover </a:t>
            </a:r>
            <a:r>
              <a:rPr lang="en-US"/>
              <a:t>benefícios externos</a:t>
            </a:r>
            <a:r>
              <a:rPr lang="en-US">
                <a:solidFill>
                  <a:srgbClr val="474A81"/>
                </a:solidFill>
              </a:rPr>
              <a:t> para outras pessoas.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71414"/>
            <a:ext cx="7772400" cy="1143000"/>
          </a:xfrm>
        </p:spPr>
        <p:txBody>
          <a:bodyPr/>
          <a:lstStyle/>
          <a:p>
            <a:r>
              <a:rPr lang="pt-BR" dirty="0" smtClean="0"/>
              <a:t>Crescimento e desenvolvimento econômico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285860"/>
            <a:ext cx="7886728" cy="5143536"/>
          </a:xfrm>
        </p:spPr>
        <p:txBody>
          <a:bodyPr/>
          <a:lstStyle/>
          <a:p>
            <a:r>
              <a:rPr lang="pt-BR" dirty="0" smtClean="0"/>
              <a:t>Para observar se houve ou não desenvolvimento econômico deve-se observar:</a:t>
            </a:r>
          </a:p>
          <a:p>
            <a:pPr lvl="1"/>
            <a:r>
              <a:rPr lang="pt-BR" dirty="0" smtClean="0"/>
              <a:t>Crescimento do bem estar econômico, medido por indicadores de natureza econômica</a:t>
            </a:r>
          </a:p>
          <a:p>
            <a:pPr lvl="1"/>
            <a:r>
              <a:rPr lang="pt-BR" dirty="0" smtClean="0"/>
              <a:t>Diminuição dos níveis de pobreza, desemprego e desigualdade</a:t>
            </a:r>
          </a:p>
          <a:p>
            <a:pPr lvl="1"/>
            <a:r>
              <a:rPr lang="pt-BR" dirty="0" smtClean="0"/>
              <a:t>Melhora nas condições de saúde, nutrição, educação, moradia e transporte</a:t>
            </a:r>
          </a:p>
          <a:p>
            <a:pPr lvl="1"/>
            <a:r>
              <a:rPr lang="pt-BR" dirty="0" smtClean="0"/>
              <a:t>Podemos ter crescimento sem desenvolvimento ...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Educação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2282825"/>
            <a:ext cx="7997825" cy="2289175"/>
          </a:xfrm>
          <a:noFill/>
          <a:ln/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Um problema enfrentado por alguns países é a </a:t>
            </a:r>
            <a:r>
              <a:rPr lang="en-US" sz="3400"/>
              <a:t>fuga de cérebros</a:t>
            </a:r>
            <a:r>
              <a:rPr lang="en-US" sz="3400">
                <a:solidFill>
                  <a:srgbClr val="474A81"/>
                </a:solidFill>
              </a:rPr>
              <a:t> - a emigração de muitos dos mais educados trabalhadores para países ricos.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Direitos de Propriedade e Estabilidade Política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600200"/>
            <a:ext cx="8537575" cy="47244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 i="1">
                <a:solidFill>
                  <a:srgbClr val="474A81"/>
                </a:solidFill>
              </a:rPr>
              <a:t>Direitos de propriedade</a:t>
            </a:r>
            <a:r>
              <a:rPr lang="en-US">
                <a:solidFill>
                  <a:srgbClr val="474A81"/>
                </a:solidFill>
              </a:rPr>
              <a:t> referem-se à habilidade das pessoas de exercer autoridade sobre os recursos que lhes pertencem.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Uma economia altamente respeitada por seus direitos de propriedade é um importante pré-requisito para o sistema de preços funcionar adequadamente.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É necessário para os investidores sentirem que seus investimentos são seguros.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Livre Comércio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1981200"/>
            <a:ext cx="7318375" cy="36576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comércio é de um determinado ponto de vista um tipo de tecnologia.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Um país que elimina as restrições ao comércio irá experimentar o mesmo crescimento econômico obtido com um grande avanço tecnológico.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Livre Comércio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04175" cy="36576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>
                <a:solidFill>
                  <a:srgbClr val="474A81"/>
                </a:solidFill>
              </a:rPr>
              <a:t>Alguns países se engajam em …</a:t>
            </a: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	</a:t>
            </a:r>
            <a:r>
              <a:rPr lang="en-US">
                <a:solidFill>
                  <a:srgbClr val="474A81"/>
                </a:solidFill>
              </a:rPr>
              <a:t>. . . </a:t>
            </a:r>
            <a:r>
              <a:rPr lang="en-US">
                <a:solidFill>
                  <a:srgbClr val="A50021"/>
                </a:solidFill>
              </a:rPr>
              <a:t>Políticas voltadas para dentro</a:t>
            </a:r>
            <a:r>
              <a:rPr lang="en-US">
                <a:solidFill>
                  <a:srgbClr val="474A81"/>
                </a:solidFill>
              </a:rPr>
              <a:t>, evitando a interação com outros países.  </a:t>
            </a:r>
          </a:p>
          <a:p>
            <a:pPr>
              <a:buFont typeface="Monotype Sorts" pitchFamily="2" charset="2"/>
              <a:buNone/>
            </a:pPr>
            <a:r>
              <a:rPr lang="en-US">
                <a:solidFill>
                  <a:srgbClr val="474A81"/>
                </a:solidFill>
              </a:rPr>
              <a:t>	. . . </a:t>
            </a:r>
            <a:r>
              <a:rPr lang="en-US">
                <a:solidFill>
                  <a:srgbClr val="A50021"/>
                </a:solidFill>
              </a:rPr>
              <a:t>Políticas voltadas para o exterior</a:t>
            </a:r>
            <a:r>
              <a:rPr lang="en-US">
                <a:solidFill>
                  <a:srgbClr val="474A81"/>
                </a:solidFill>
              </a:rPr>
              <a:t>, encorajando a interação com outros países.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 Controle de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Crescimento Populacional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845425" cy="35052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>
                <a:solidFill>
                  <a:srgbClr val="474A81"/>
                </a:solidFill>
              </a:rPr>
              <a:t>A população é um determinante-chave da força de trabalho. 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Grandes populações tendem a produzir um PIB maior.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Entretanto, o PIB per capita é um melhor valor para mensurar o bem-estar e uma grande população reduz o PIB por pessoa.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bldLvl="2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Pesquisa e Desenvolvimento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88325" cy="37338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>
                <a:solidFill>
                  <a:srgbClr val="474A81"/>
                </a:solidFill>
              </a:rPr>
              <a:t>O avanço do conhecimento tecnológico tem levado a um maior nível de vida.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A maior parte dos avanços tecnológicos provêm do setor privado e inventores.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O governo pode encorajar o desenvolvimento de novas tecnologias por meio de prêmios de pesquisa, diminuição de impostos e o sistema de patentes.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bldLvl="2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A Desaceleração da Produtividade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114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De 1959 a 1973 a produtividade cresceu à taxa de 3,2 porcento ao ano nos EUA.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De 1973 a 1998 a produtividade cresceu à taxa de apenas 1,3 porcento ao ano.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A desaceleração do crescimento econômico tem sido um dos problemas mais importantes que os formuladores de políticas públicas enfrentam.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A Desaceleração da Produtividade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981200"/>
            <a:ext cx="7620000" cy="3200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A desaceleração do crescimento da produtividade é um fenômeno mundial.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A desaceleração não pode ser determinada por fatores de produção que possam ser mensurados - a tecnologia deve ser a chave.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1871663" y="6180138"/>
            <a:ext cx="5264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1371600" y="5427663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1.0</a:t>
            </a: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1371600" y="4857750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1.5</a:t>
            </a: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1371600" y="4265613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2.0</a:t>
            </a: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1371600" y="3695700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2.5</a:t>
            </a:r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1371600" y="3125788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3.0</a:t>
            </a:r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1371600" y="2552700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3.5</a:t>
            </a:r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1371600" y="1981200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4.0</a:t>
            </a:r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 flipH="1" flipV="1">
            <a:off x="1828800" y="1752600"/>
            <a:ext cx="38100" cy="441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1871663" y="5018088"/>
            <a:ext cx="123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>
            <a:off x="1871663" y="4446588"/>
            <a:ext cx="123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69" name="Line 17"/>
          <p:cNvSpPr>
            <a:spLocks noChangeShapeType="1"/>
          </p:cNvSpPr>
          <p:nvPr/>
        </p:nvSpPr>
        <p:spPr bwMode="auto">
          <a:xfrm>
            <a:off x="1871663" y="5588000"/>
            <a:ext cx="1238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>
            <a:off x="1871663" y="3875088"/>
            <a:ext cx="1238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>
            <a:off x="1871663" y="3303588"/>
            <a:ext cx="1238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>
            <a:off x="1871663" y="2732088"/>
            <a:ext cx="1238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168525" y="2493963"/>
            <a:ext cx="4664075" cy="3683000"/>
            <a:chOff x="1366" y="1667"/>
            <a:chExt cx="2938" cy="2320"/>
          </a:xfrm>
        </p:grpSpPr>
        <p:sp>
          <p:nvSpPr>
            <p:cNvPr id="100373" name="Rectangle 21"/>
            <p:cNvSpPr>
              <a:spLocks noChangeArrowheads="1"/>
            </p:cNvSpPr>
            <p:nvPr/>
          </p:nvSpPr>
          <p:spPr bwMode="auto">
            <a:xfrm>
              <a:off x="1366" y="3466"/>
              <a:ext cx="328" cy="521"/>
            </a:xfrm>
            <a:prstGeom prst="rect">
              <a:avLst/>
            </a:prstGeom>
            <a:solidFill>
              <a:srgbClr val="474A8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75" name="Rectangle 23"/>
            <p:cNvSpPr>
              <a:spLocks noChangeArrowheads="1"/>
            </p:cNvSpPr>
            <p:nvPr/>
          </p:nvSpPr>
          <p:spPr bwMode="auto">
            <a:xfrm>
              <a:off x="1886" y="3255"/>
              <a:ext cx="328" cy="732"/>
            </a:xfrm>
            <a:prstGeom prst="rect">
              <a:avLst/>
            </a:prstGeom>
            <a:solidFill>
              <a:srgbClr val="474A8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77" name="Rectangle 25"/>
            <p:cNvSpPr>
              <a:spLocks noChangeArrowheads="1"/>
            </p:cNvSpPr>
            <p:nvPr/>
          </p:nvSpPr>
          <p:spPr bwMode="auto">
            <a:xfrm>
              <a:off x="2419" y="3404"/>
              <a:ext cx="327" cy="583"/>
            </a:xfrm>
            <a:prstGeom prst="rect">
              <a:avLst/>
            </a:prstGeom>
            <a:solidFill>
              <a:srgbClr val="474A8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79" name="Rectangle 27"/>
            <p:cNvSpPr>
              <a:spLocks noChangeArrowheads="1"/>
            </p:cNvSpPr>
            <p:nvPr/>
          </p:nvSpPr>
          <p:spPr bwMode="auto">
            <a:xfrm>
              <a:off x="2937" y="3329"/>
              <a:ext cx="328" cy="658"/>
            </a:xfrm>
            <a:prstGeom prst="rect">
              <a:avLst/>
            </a:prstGeom>
            <a:solidFill>
              <a:srgbClr val="474A8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81" name="Rectangle 29"/>
            <p:cNvSpPr>
              <a:spLocks noChangeArrowheads="1"/>
            </p:cNvSpPr>
            <p:nvPr/>
          </p:nvSpPr>
          <p:spPr bwMode="auto">
            <a:xfrm>
              <a:off x="3456" y="1667"/>
              <a:ext cx="328" cy="2320"/>
            </a:xfrm>
            <a:prstGeom prst="rect">
              <a:avLst/>
            </a:prstGeom>
            <a:solidFill>
              <a:srgbClr val="474A8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83" name="Rectangle 31"/>
            <p:cNvSpPr>
              <a:spLocks noChangeArrowheads="1"/>
            </p:cNvSpPr>
            <p:nvPr/>
          </p:nvSpPr>
          <p:spPr bwMode="auto">
            <a:xfrm>
              <a:off x="3976" y="2746"/>
              <a:ext cx="328" cy="1241"/>
            </a:xfrm>
            <a:prstGeom prst="rect">
              <a:avLst/>
            </a:prstGeom>
            <a:solidFill>
              <a:srgbClr val="474A8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0385" name="Line 33"/>
          <p:cNvSpPr>
            <a:spLocks noChangeShapeType="1"/>
          </p:cNvSpPr>
          <p:nvPr/>
        </p:nvSpPr>
        <p:spPr bwMode="auto">
          <a:xfrm flipH="1">
            <a:off x="1871663" y="2141538"/>
            <a:ext cx="1238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86" name="Rectangle 34"/>
          <p:cNvSpPr>
            <a:spLocks noChangeArrowheads="1"/>
          </p:cNvSpPr>
          <p:nvPr/>
        </p:nvSpPr>
        <p:spPr bwMode="auto">
          <a:xfrm>
            <a:off x="2168525" y="6215063"/>
            <a:ext cx="58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1870-</a:t>
            </a:r>
          </a:p>
        </p:txBody>
      </p:sp>
      <p:sp>
        <p:nvSpPr>
          <p:cNvPr id="100387" name="Rectangle 35"/>
          <p:cNvSpPr>
            <a:spLocks noChangeArrowheads="1"/>
          </p:cNvSpPr>
          <p:nvPr/>
        </p:nvSpPr>
        <p:spPr bwMode="auto">
          <a:xfrm>
            <a:off x="2168525" y="64119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1890</a:t>
            </a:r>
          </a:p>
        </p:txBody>
      </p:sp>
      <p:sp>
        <p:nvSpPr>
          <p:cNvPr id="100388" name="Rectangle 36"/>
          <p:cNvSpPr>
            <a:spLocks noChangeArrowheads="1"/>
          </p:cNvSpPr>
          <p:nvPr/>
        </p:nvSpPr>
        <p:spPr bwMode="auto">
          <a:xfrm>
            <a:off x="3014663" y="6215063"/>
            <a:ext cx="58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1890-</a:t>
            </a:r>
          </a:p>
        </p:txBody>
      </p:sp>
      <p:sp>
        <p:nvSpPr>
          <p:cNvPr id="100389" name="Rectangle 37"/>
          <p:cNvSpPr>
            <a:spLocks noChangeArrowheads="1"/>
          </p:cNvSpPr>
          <p:nvPr/>
        </p:nvSpPr>
        <p:spPr bwMode="auto">
          <a:xfrm>
            <a:off x="3014663" y="64119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1910</a:t>
            </a:r>
          </a:p>
        </p:txBody>
      </p:sp>
      <p:sp>
        <p:nvSpPr>
          <p:cNvPr id="100390" name="Rectangle 38"/>
          <p:cNvSpPr>
            <a:spLocks noChangeArrowheads="1"/>
          </p:cNvSpPr>
          <p:nvPr/>
        </p:nvSpPr>
        <p:spPr bwMode="auto">
          <a:xfrm>
            <a:off x="3840163" y="6215063"/>
            <a:ext cx="58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1910-</a:t>
            </a:r>
          </a:p>
        </p:txBody>
      </p:sp>
      <p:sp>
        <p:nvSpPr>
          <p:cNvPr id="100391" name="Rectangle 39"/>
          <p:cNvSpPr>
            <a:spLocks noChangeArrowheads="1"/>
          </p:cNvSpPr>
          <p:nvPr/>
        </p:nvSpPr>
        <p:spPr bwMode="auto">
          <a:xfrm>
            <a:off x="3840163" y="64119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1930</a:t>
            </a:r>
          </a:p>
        </p:txBody>
      </p:sp>
      <p:sp>
        <p:nvSpPr>
          <p:cNvPr id="100392" name="Rectangle 40"/>
          <p:cNvSpPr>
            <a:spLocks noChangeArrowheads="1"/>
          </p:cNvSpPr>
          <p:nvPr/>
        </p:nvSpPr>
        <p:spPr bwMode="auto">
          <a:xfrm>
            <a:off x="4662488" y="6215063"/>
            <a:ext cx="58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1930-</a:t>
            </a:r>
          </a:p>
        </p:txBody>
      </p:sp>
      <p:sp>
        <p:nvSpPr>
          <p:cNvPr id="100393" name="Rectangle 41"/>
          <p:cNvSpPr>
            <a:spLocks noChangeArrowheads="1"/>
          </p:cNvSpPr>
          <p:nvPr/>
        </p:nvSpPr>
        <p:spPr bwMode="auto">
          <a:xfrm>
            <a:off x="4662488" y="64119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1950</a:t>
            </a:r>
          </a:p>
        </p:txBody>
      </p:sp>
      <p:sp>
        <p:nvSpPr>
          <p:cNvPr id="100394" name="Rectangle 42"/>
          <p:cNvSpPr>
            <a:spLocks noChangeArrowheads="1"/>
          </p:cNvSpPr>
          <p:nvPr/>
        </p:nvSpPr>
        <p:spPr bwMode="auto">
          <a:xfrm>
            <a:off x="5486400" y="6215063"/>
            <a:ext cx="58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1950-</a:t>
            </a:r>
          </a:p>
        </p:txBody>
      </p:sp>
      <p:sp>
        <p:nvSpPr>
          <p:cNvPr id="100395" name="Rectangle 43"/>
          <p:cNvSpPr>
            <a:spLocks noChangeArrowheads="1"/>
          </p:cNvSpPr>
          <p:nvPr/>
        </p:nvSpPr>
        <p:spPr bwMode="auto">
          <a:xfrm>
            <a:off x="5486400" y="64119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1970</a:t>
            </a:r>
          </a:p>
        </p:txBody>
      </p:sp>
      <p:sp>
        <p:nvSpPr>
          <p:cNvPr id="100396" name="Rectangle 44"/>
          <p:cNvSpPr>
            <a:spLocks noChangeArrowheads="1"/>
          </p:cNvSpPr>
          <p:nvPr/>
        </p:nvSpPr>
        <p:spPr bwMode="auto">
          <a:xfrm>
            <a:off x="6332538" y="6215063"/>
            <a:ext cx="58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1970-</a:t>
            </a:r>
          </a:p>
        </p:txBody>
      </p:sp>
      <p:sp>
        <p:nvSpPr>
          <p:cNvPr id="100397" name="Rectangle 45"/>
          <p:cNvSpPr>
            <a:spLocks noChangeArrowheads="1"/>
          </p:cNvSpPr>
          <p:nvPr/>
        </p:nvSpPr>
        <p:spPr bwMode="auto">
          <a:xfrm>
            <a:off x="6332538" y="64119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1990</a:t>
            </a:r>
          </a:p>
        </p:txBody>
      </p:sp>
      <p:sp>
        <p:nvSpPr>
          <p:cNvPr id="100398" name="Rectangle 46"/>
          <p:cNvSpPr>
            <a:spLocks noChangeArrowheads="1"/>
          </p:cNvSpPr>
          <p:nvPr/>
        </p:nvSpPr>
        <p:spPr bwMode="auto">
          <a:xfrm>
            <a:off x="1690688" y="6196013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00400" name="Rectangle 48"/>
          <p:cNvSpPr>
            <a:spLocks noChangeArrowheads="1"/>
          </p:cNvSpPr>
          <p:nvPr/>
        </p:nvSpPr>
        <p:spPr bwMode="auto">
          <a:xfrm>
            <a:off x="454025" y="304800"/>
            <a:ext cx="8229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0">
                <a:latin typeface="Arial" charset="0"/>
              </a:rPr>
              <a:t>O Crescimento do</a:t>
            </a:r>
          </a:p>
          <a:p>
            <a:pPr algn="ctr">
              <a:spcBef>
                <a:spcPct val="50000"/>
              </a:spcBef>
            </a:pPr>
            <a:r>
              <a:rPr lang="en-US" sz="3600" b="1" i="0">
                <a:latin typeface="Arial" charset="0"/>
              </a:rPr>
              <a:t>Pib Real Per Capita - EUA</a:t>
            </a:r>
            <a:endParaRPr lang="en-US" sz="3600" b="1" i="0"/>
          </a:p>
        </p:txBody>
      </p:sp>
      <p:sp>
        <p:nvSpPr>
          <p:cNvPr id="100402" name="Text Box 50"/>
          <p:cNvSpPr txBox="1">
            <a:spLocks noChangeArrowheads="1"/>
          </p:cNvSpPr>
          <p:nvPr/>
        </p:nvSpPr>
        <p:spPr bwMode="auto">
          <a:xfrm rot="-5400000">
            <a:off x="-1588293" y="3425031"/>
            <a:ext cx="4945062" cy="396875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/>
              <a:t>Taxa de crescimento (% ao ano)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Resumo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70863" cy="4724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A prosperidade econômica, medida pelo PIB per capita, varia substancialmente ao redor do mundo.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A renda média dos países mais ricos do mundo é mais de dez vezes a dos países mais pobres.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padrão de vida da economia depende da capacidade desta em produzir bens e serviços.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Produção e Crescimento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3775" y="2511425"/>
            <a:ext cx="6931025" cy="1908175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O padrão de vida dentro de um país depende de sua habilidade de produzir bens e serviços.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Resumo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343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A produtividade depende das quantidades de capital físico, capital humano, recursos naturais e conhecimento tecnológico disponíveis para os trabalhadores.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As políticas do governo podem influenciar a taxa de crescimento da economia de diferentes formas.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Resumo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295400"/>
            <a:ext cx="7775575" cy="51816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A acumulação de capital está sujeita a retornos decrescentes.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Devido aos retornos decrescentes, maior poupança leva à um maior crescimento por um período de tempo, mas o crescimento irá eventualmente desacelerar.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Também devido aos retornos decrescentes, o retorno do capital é especialmente alto em países pobres.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71414"/>
            <a:ext cx="7772400" cy="1143000"/>
          </a:xfrm>
        </p:spPr>
        <p:txBody>
          <a:bodyPr/>
          <a:lstStyle/>
          <a:p>
            <a:r>
              <a:rPr lang="pt-BR" dirty="0" smtClean="0"/>
              <a:t>Principais fatores no desenvolvimento dos países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357298"/>
            <a:ext cx="8243918" cy="5286412"/>
          </a:xfrm>
        </p:spPr>
        <p:txBody>
          <a:bodyPr/>
          <a:lstStyle/>
          <a:p>
            <a:r>
              <a:rPr lang="pt-BR" dirty="0" smtClean="0"/>
              <a:t>O tamanho do país e mercado consumidor</a:t>
            </a:r>
          </a:p>
          <a:p>
            <a:r>
              <a:rPr lang="pt-BR" dirty="0" smtClean="0"/>
              <a:t>Tipo de colonização e evolução histórica</a:t>
            </a:r>
          </a:p>
          <a:p>
            <a:r>
              <a:rPr lang="pt-BR" dirty="0" err="1" smtClean="0"/>
              <a:t>Initial</a:t>
            </a:r>
            <a:r>
              <a:rPr lang="pt-BR" dirty="0" smtClean="0"/>
              <a:t> </a:t>
            </a:r>
            <a:r>
              <a:rPr lang="pt-BR" dirty="0" err="1" smtClean="0"/>
              <a:t>endowment</a:t>
            </a:r>
            <a:r>
              <a:rPr lang="pt-BR" dirty="0" smtClean="0"/>
              <a:t> (dotação de recursos naturais e físicos)</a:t>
            </a:r>
          </a:p>
          <a:p>
            <a:r>
              <a:rPr lang="pt-BR" dirty="0" smtClean="0"/>
              <a:t>Distribuição do poder, distribuição de renda e pobreza</a:t>
            </a:r>
          </a:p>
          <a:p>
            <a:r>
              <a:rPr lang="pt-BR" dirty="0" smtClean="0"/>
              <a:t>Língua (???)</a:t>
            </a:r>
          </a:p>
          <a:p>
            <a:r>
              <a:rPr lang="pt-BR" dirty="0" smtClean="0"/>
              <a:t>Localização geográfica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9101" y="1293876"/>
            <a:ext cx="8689179" cy="5564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33400" y="71414"/>
            <a:ext cx="7772400" cy="1143000"/>
          </a:xfrm>
        </p:spPr>
        <p:txBody>
          <a:bodyPr/>
          <a:lstStyle/>
          <a:p>
            <a:r>
              <a:rPr lang="pt-BR" sz="3200" dirty="0" smtClean="0"/>
              <a:t>Indicadores socioeconômicos do desenvolvimento</a:t>
            </a:r>
            <a:endParaRPr lang="pt-BR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071546"/>
          </a:xfrm>
        </p:spPr>
        <p:txBody>
          <a:bodyPr/>
          <a:lstStyle/>
          <a:p>
            <a:r>
              <a:rPr lang="pt-BR" sz="3200" dirty="0" smtClean="0"/>
              <a:t>Indicadores socioeconômicos do desenvolvimento</a:t>
            </a:r>
            <a:endParaRPr lang="pt-BR" sz="3200" dirty="0"/>
          </a:p>
        </p:txBody>
      </p:sp>
      <p:pic>
        <p:nvPicPr>
          <p:cNvPr id="593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071678"/>
            <a:ext cx="8861520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6" y="1104988"/>
            <a:ext cx="8786842" cy="196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214282" y="1714488"/>
            <a:ext cx="10915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Desen</a:t>
            </a:r>
            <a:endParaRPr lang="pt-BR" dirty="0" smtClean="0"/>
          </a:p>
          <a:p>
            <a:r>
              <a:rPr lang="pt-BR" dirty="0" smtClean="0"/>
              <a:t>volvidos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Diferencie crescimento econômico de desenvolvimento econômico </a:t>
            </a:r>
          </a:p>
          <a:p>
            <a:r>
              <a:rPr lang="pt-BR" dirty="0" smtClean="0"/>
              <a:t>“Todos países desenvolvidos falam Inglês e estão localizados ao norte do Equador”. Discuta a importância da colonização, localização, recursos naturais no desenvolvimento dos países.</a:t>
            </a:r>
          </a:p>
          <a:p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Produção e Crescimento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97025" y="2511425"/>
            <a:ext cx="5800725" cy="191135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Dentro de um país, ocorrem grandes variações no nível de vida ao longo do tempo.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Produção e Crescimento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2435225"/>
            <a:ext cx="7248525" cy="2289175"/>
          </a:xfrm>
          <a:noFill/>
          <a:ln/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Durante o século passado a renda média nos EUA, medida como o PIB per capita, cresceu aproximadamente 2 porcento ao ano.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Produção e Crescimento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6925" y="1981200"/>
            <a:ext cx="7543800" cy="3352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Produtividade</a:t>
            </a:r>
            <a:r>
              <a:rPr lang="en-US" sz="3400">
                <a:solidFill>
                  <a:srgbClr val="474A81"/>
                </a:solidFill>
              </a:rPr>
              <a:t> refere-se à quantidade de bens e serviços produzidos por hora de trabalho.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O nível de vida é determinado pela produtividade de seus trabalhadores.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  <a:noFill/>
          <a:ln/>
        </p:spPr>
        <p:txBody>
          <a:bodyPr/>
          <a:lstStyle/>
          <a:p>
            <a:r>
              <a:rPr lang="en-US" sz="3200">
                <a:effectLst/>
              </a:rPr>
              <a:t>Variedade de Experiências de Crescimento</a:t>
            </a:r>
            <a:endParaRPr lang="en-US" sz="3200">
              <a:effectLst/>
              <a:latin typeface="Tahoma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495800" y="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0" rIns="92075" bIns="0"/>
          <a:lstStyle/>
          <a:p>
            <a:pPr algn="ctr"/>
            <a:r>
              <a:rPr lang="en-US" sz="1200" i="0">
                <a:latin typeface="Times New Roman" pitchFamily="18" charset="0"/>
              </a:rPr>
              <a:t>Harcourt, Inc. items and derived items copyright © 2001 by Harcourt, Inc.</a:t>
            </a:r>
            <a:endParaRPr lang="en-US" sz="1400" i="0">
              <a:latin typeface="Times New Roman" pitchFamily="18" charset="0"/>
            </a:endParaRPr>
          </a:p>
        </p:txBody>
      </p:sp>
      <p:sp>
        <p:nvSpPr>
          <p:cNvPr id="14554" name="Rectangle 218"/>
          <p:cNvSpPr>
            <a:spLocks noChangeArrowheads="1"/>
          </p:cNvSpPr>
          <p:nvPr/>
        </p:nvSpPr>
        <p:spPr bwMode="auto">
          <a:xfrm>
            <a:off x="687388" y="5494338"/>
            <a:ext cx="162877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57" name="Rectangle 221"/>
          <p:cNvSpPr>
            <a:spLocks noChangeArrowheads="1"/>
          </p:cNvSpPr>
          <p:nvPr/>
        </p:nvSpPr>
        <p:spPr bwMode="auto">
          <a:xfrm>
            <a:off x="2316163" y="5494338"/>
            <a:ext cx="124142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60" name="Rectangle 224"/>
          <p:cNvSpPr>
            <a:spLocks noChangeArrowheads="1"/>
          </p:cNvSpPr>
          <p:nvPr/>
        </p:nvSpPr>
        <p:spPr bwMode="auto">
          <a:xfrm>
            <a:off x="3557588" y="5494338"/>
            <a:ext cx="1879600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63" name="Rectangle 227"/>
          <p:cNvSpPr>
            <a:spLocks noChangeArrowheads="1"/>
          </p:cNvSpPr>
          <p:nvPr/>
        </p:nvSpPr>
        <p:spPr bwMode="auto">
          <a:xfrm>
            <a:off x="5437188" y="5494338"/>
            <a:ext cx="1652587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68" name="Rectangle 232"/>
          <p:cNvSpPr>
            <a:spLocks noChangeArrowheads="1"/>
          </p:cNvSpPr>
          <p:nvPr/>
        </p:nvSpPr>
        <p:spPr bwMode="auto">
          <a:xfrm>
            <a:off x="7089775" y="5494338"/>
            <a:ext cx="1354138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2316163" y="938213"/>
            <a:ext cx="12700" cy="3000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2316163" y="1238250"/>
            <a:ext cx="12700" cy="2381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316163" y="1476375"/>
            <a:ext cx="12700" cy="2746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2316163" y="1751013"/>
            <a:ext cx="12700" cy="3762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00" name="Rectangle 64"/>
          <p:cNvSpPr>
            <a:spLocks noChangeArrowheads="1"/>
          </p:cNvSpPr>
          <p:nvPr/>
        </p:nvSpPr>
        <p:spPr bwMode="auto">
          <a:xfrm>
            <a:off x="687388" y="2127250"/>
            <a:ext cx="162877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02" name="Rectangle 66"/>
          <p:cNvSpPr>
            <a:spLocks noChangeArrowheads="1"/>
          </p:cNvSpPr>
          <p:nvPr/>
        </p:nvSpPr>
        <p:spPr bwMode="auto">
          <a:xfrm>
            <a:off x="2316163" y="2127250"/>
            <a:ext cx="12700" cy="3746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2316163" y="2127250"/>
            <a:ext cx="124142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06" name="Rectangle 70"/>
          <p:cNvSpPr>
            <a:spLocks noChangeArrowheads="1"/>
          </p:cNvSpPr>
          <p:nvPr/>
        </p:nvSpPr>
        <p:spPr bwMode="auto">
          <a:xfrm>
            <a:off x="3557588" y="2127250"/>
            <a:ext cx="1879600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09" name="Rectangle 73"/>
          <p:cNvSpPr>
            <a:spLocks noChangeArrowheads="1"/>
          </p:cNvSpPr>
          <p:nvPr/>
        </p:nvSpPr>
        <p:spPr bwMode="auto">
          <a:xfrm>
            <a:off x="5437188" y="2127250"/>
            <a:ext cx="1652587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14" name="Rectangle 78"/>
          <p:cNvSpPr>
            <a:spLocks noChangeArrowheads="1"/>
          </p:cNvSpPr>
          <p:nvPr/>
        </p:nvSpPr>
        <p:spPr bwMode="auto">
          <a:xfrm>
            <a:off x="7089775" y="2127250"/>
            <a:ext cx="1354138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19" name="Rectangle 83"/>
          <p:cNvSpPr>
            <a:spLocks noChangeArrowheads="1"/>
          </p:cNvSpPr>
          <p:nvPr/>
        </p:nvSpPr>
        <p:spPr bwMode="auto">
          <a:xfrm>
            <a:off x="2316163" y="2501900"/>
            <a:ext cx="12700" cy="3762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36" name="Rectangle 100"/>
          <p:cNvSpPr>
            <a:spLocks noChangeArrowheads="1"/>
          </p:cNvSpPr>
          <p:nvPr/>
        </p:nvSpPr>
        <p:spPr bwMode="auto">
          <a:xfrm>
            <a:off x="2316163" y="2878138"/>
            <a:ext cx="12700" cy="3635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53" name="Rectangle 117"/>
          <p:cNvSpPr>
            <a:spLocks noChangeArrowheads="1"/>
          </p:cNvSpPr>
          <p:nvPr/>
        </p:nvSpPr>
        <p:spPr bwMode="auto">
          <a:xfrm>
            <a:off x="2316163" y="3241675"/>
            <a:ext cx="12700" cy="3746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70" name="Rectangle 134"/>
          <p:cNvSpPr>
            <a:spLocks noChangeArrowheads="1"/>
          </p:cNvSpPr>
          <p:nvPr/>
        </p:nvSpPr>
        <p:spPr bwMode="auto">
          <a:xfrm>
            <a:off x="2316163" y="3616325"/>
            <a:ext cx="12700" cy="3762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87" name="Rectangle 151"/>
          <p:cNvSpPr>
            <a:spLocks noChangeArrowheads="1"/>
          </p:cNvSpPr>
          <p:nvPr/>
        </p:nvSpPr>
        <p:spPr bwMode="auto">
          <a:xfrm>
            <a:off x="2316163" y="3992563"/>
            <a:ext cx="12700" cy="3746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04" name="Rectangle 168"/>
          <p:cNvSpPr>
            <a:spLocks noChangeArrowheads="1"/>
          </p:cNvSpPr>
          <p:nvPr/>
        </p:nvSpPr>
        <p:spPr bwMode="auto">
          <a:xfrm>
            <a:off x="2316163" y="4367213"/>
            <a:ext cx="12700" cy="3762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21" name="Rectangle 185"/>
          <p:cNvSpPr>
            <a:spLocks noChangeArrowheads="1"/>
          </p:cNvSpPr>
          <p:nvPr/>
        </p:nvSpPr>
        <p:spPr bwMode="auto">
          <a:xfrm>
            <a:off x="2316163" y="4743450"/>
            <a:ext cx="12700" cy="3762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38" name="Rectangle 202"/>
          <p:cNvSpPr>
            <a:spLocks noChangeArrowheads="1"/>
          </p:cNvSpPr>
          <p:nvPr/>
        </p:nvSpPr>
        <p:spPr bwMode="auto">
          <a:xfrm>
            <a:off x="2316163" y="5119688"/>
            <a:ext cx="12700" cy="3746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56" name="Rectangle 220"/>
          <p:cNvSpPr>
            <a:spLocks noChangeArrowheads="1"/>
          </p:cNvSpPr>
          <p:nvPr/>
        </p:nvSpPr>
        <p:spPr bwMode="auto">
          <a:xfrm>
            <a:off x="2316163" y="5494338"/>
            <a:ext cx="12700" cy="3635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71" name="Rectangle 235"/>
          <p:cNvSpPr>
            <a:spLocks noChangeArrowheads="1"/>
          </p:cNvSpPr>
          <p:nvPr/>
        </p:nvSpPr>
        <p:spPr bwMode="auto">
          <a:xfrm>
            <a:off x="687388" y="5857875"/>
            <a:ext cx="162877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73" name="Rectangle 237"/>
          <p:cNvSpPr>
            <a:spLocks noChangeArrowheads="1"/>
          </p:cNvSpPr>
          <p:nvPr/>
        </p:nvSpPr>
        <p:spPr bwMode="auto">
          <a:xfrm>
            <a:off x="2316163" y="5857875"/>
            <a:ext cx="12700" cy="3746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74" name="Rectangle 238"/>
          <p:cNvSpPr>
            <a:spLocks noChangeArrowheads="1"/>
          </p:cNvSpPr>
          <p:nvPr/>
        </p:nvSpPr>
        <p:spPr bwMode="auto">
          <a:xfrm>
            <a:off x="2316163" y="5857875"/>
            <a:ext cx="124142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77" name="Rectangle 241"/>
          <p:cNvSpPr>
            <a:spLocks noChangeArrowheads="1"/>
          </p:cNvSpPr>
          <p:nvPr/>
        </p:nvSpPr>
        <p:spPr bwMode="auto">
          <a:xfrm>
            <a:off x="3557588" y="5857875"/>
            <a:ext cx="1879600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80" name="Rectangle 244"/>
          <p:cNvSpPr>
            <a:spLocks noChangeArrowheads="1"/>
          </p:cNvSpPr>
          <p:nvPr/>
        </p:nvSpPr>
        <p:spPr bwMode="auto">
          <a:xfrm>
            <a:off x="5437188" y="5857875"/>
            <a:ext cx="1652587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85" name="Rectangle 249"/>
          <p:cNvSpPr>
            <a:spLocks noChangeArrowheads="1"/>
          </p:cNvSpPr>
          <p:nvPr/>
        </p:nvSpPr>
        <p:spPr bwMode="auto">
          <a:xfrm>
            <a:off x="7089775" y="5857875"/>
            <a:ext cx="1354138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94" name="Rectangle 258"/>
          <p:cNvSpPr>
            <a:spLocks noChangeArrowheads="1"/>
          </p:cNvSpPr>
          <p:nvPr/>
        </p:nvSpPr>
        <p:spPr bwMode="auto">
          <a:xfrm>
            <a:off x="2316163" y="6232525"/>
            <a:ext cx="12700" cy="3508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4628" name="Group 292"/>
          <p:cNvGrpSpPr>
            <a:grpSpLocks/>
          </p:cNvGrpSpPr>
          <p:nvPr/>
        </p:nvGrpSpPr>
        <p:grpSpPr bwMode="auto">
          <a:xfrm>
            <a:off x="663575" y="912813"/>
            <a:ext cx="7880350" cy="5770562"/>
            <a:chOff x="418" y="575"/>
            <a:chExt cx="4964" cy="3635"/>
          </a:xfrm>
        </p:grpSpPr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3408" y="591"/>
              <a:ext cx="7" cy="18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>
              <a:off x="3408" y="780"/>
              <a:ext cx="7" cy="1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>
              <a:off x="3408" y="930"/>
              <a:ext cx="7" cy="17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83" name="Rectangle 47"/>
            <p:cNvSpPr>
              <a:spLocks noChangeArrowheads="1"/>
            </p:cNvSpPr>
            <p:nvPr/>
          </p:nvSpPr>
          <p:spPr bwMode="auto">
            <a:xfrm>
              <a:off x="433" y="1103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86" name="Rectangle 50"/>
            <p:cNvSpPr>
              <a:spLocks noChangeArrowheads="1"/>
            </p:cNvSpPr>
            <p:nvPr/>
          </p:nvSpPr>
          <p:spPr bwMode="auto">
            <a:xfrm>
              <a:off x="1459" y="1103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89" name="Rectangle 53"/>
            <p:cNvSpPr>
              <a:spLocks noChangeArrowheads="1"/>
            </p:cNvSpPr>
            <p:nvPr/>
          </p:nvSpPr>
          <p:spPr bwMode="auto">
            <a:xfrm>
              <a:off x="2241" y="1103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91" name="Rectangle 55"/>
            <p:cNvSpPr>
              <a:spLocks noChangeArrowheads="1"/>
            </p:cNvSpPr>
            <p:nvPr/>
          </p:nvSpPr>
          <p:spPr bwMode="auto">
            <a:xfrm>
              <a:off x="3408" y="1103"/>
              <a:ext cx="7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92" name="Rectangle 56"/>
            <p:cNvSpPr>
              <a:spLocks noChangeArrowheads="1"/>
            </p:cNvSpPr>
            <p:nvPr/>
          </p:nvSpPr>
          <p:spPr bwMode="auto">
            <a:xfrm>
              <a:off x="3425" y="1103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97" name="Rectangle 61"/>
            <p:cNvSpPr>
              <a:spLocks noChangeArrowheads="1"/>
            </p:cNvSpPr>
            <p:nvPr/>
          </p:nvSpPr>
          <p:spPr bwMode="auto">
            <a:xfrm>
              <a:off x="4466" y="1103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08" name="Rectangle 72"/>
            <p:cNvSpPr>
              <a:spLocks noChangeArrowheads="1"/>
            </p:cNvSpPr>
            <p:nvPr/>
          </p:nvSpPr>
          <p:spPr bwMode="auto">
            <a:xfrm>
              <a:off x="3408" y="1340"/>
              <a:ext cx="7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25" name="Rectangle 89"/>
            <p:cNvSpPr>
              <a:spLocks noChangeArrowheads="1"/>
            </p:cNvSpPr>
            <p:nvPr/>
          </p:nvSpPr>
          <p:spPr bwMode="auto">
            <a:xfrm>
              <a:off x="3408" y="1576"/>
              <a:ext cx="7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2" name="Rectangle 106"/>
            <p:cNvSpPr>
              <a:spLocks noChangeArrowheads="1"/>
            </p:cNvSpPr>
            <p:nvPr/>
          </p:nvSpPr>
          <p:spPr bwMode="auto">
            <a:xfrm>
              <a:off x="3408" y="1813"/>
              <a:ext cx="7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59" name="Rectangle 123"/>
            <p:cNvSpPr>
              <a:spLocks noChangeArrowheads="1"/>
            </p:cNvSpPr>
            <p:nvPr/>
          </p:nvSpPr>
          <p:spPr bwMode="auto">
            <a:xfrm>
              <a:off x="3408" y="2042"/>
              <a:ext cx="7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6" name="Rectangle 140"/>
            <p:cNvSpPr>
              <a:spLocks noChangeArrowheads="1"/>
            </p:cNvSpPr>
            <p:nvPr/>
          </p:nvSpPr>
          <p:spPr bwMode="auto">
            <a:xfrm>
              <a:off x="3408" y="2278"/>
              <a:ext cx="7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93" name="Rectangle 157"/>
            <p:cNvSpPr>
              <a:spLocks noChangeArrowheads="1"/>
            </p:cNvSpPr>
            <p:nvPr/>
          </p:nvSpPr>
          <p:spPr bwMode="auto">
            <a:xfrm>
              <a:off x="3408" y="2515"/>
              <a:ext cx="7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10" name="Rectangle 174"/>
            <p:cNvSpPr>
              <a:spLocks noChangeArrowheads="1"/>
            </p:cNvSpPr>
            <p:nvPr/>
          </p:nvSpPr>
          <p:spPr bwMode="auto">
            <a:xfrm>
              <a:off x="3408" y="2751"/>
              <a:ext cx="7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27" name="Rectangle 191"/>
            <p:cNvSpPr>
              <a:spLocks noChangeArrowheads="1"/>
            </p:cNvSpPr>
            <p:nvPr/>
          </p:nvSpPr>
          <p:spPr bwMode="auto">
            <a:xfrm>
              <a:off x="3408" y="2988"/>
              <a:ext cx="7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45" name="Rectangle 209"/>
            <p:cNvSpPr>
              <a:spLocks noChangeArrowheads="1"/>
            </p:cNvSpPr>
            <p:nvPr/>
          </p:nvSpPr>
          <p:spPr bwMode="auto">
            <a:xfrm>
              <a:off x="3408" y="3225"/>
              <a:ext cx="7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62" name="Rectangle 226"/>
            <p:cNvSpPr>
              <a:spLocks noChangeArrowheads="1"/>
            </p:cNvSpPr>
            <p:nvPr/>
          </p:nvSpPr>
          <p:spPr bwMode="auto">
            <a:xfrm>
              <a:off x="3408" y="3461"/>
              <a:ext cx="7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79" name="Rectangle 243"/>
            <p:cNvSpPr>
              <a:spLocks noChangeArrowheads="1"/>
            </p:cNvSpPr>
            <p:nvPr/>
          </p:nvSpPr>
          <p:spPr bwMode="auto">
            <a:xfrm>
              <a:off x="3408" y="3690"/>
              <a:ext cx="7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4" name="Rectangle 268"/>
            <p:cNvSpPr>
              <a:spLocks noChangeArrowheads="1"/>
            </p:cNvSpPr>
            <p:nvPr/>
          </p:nvSpPr>
          <p:spPr bwMode="auto">
            <a:xfrm>
              <a:off x="3408" y="3926"/>
              <a:ext cx="7" cy="2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418" y="575"/>
              <a:ext cx="15" cy="20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418" y="575"/>
              <a:ext cx="1041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418" y="780"/>
              <a:ext cx="15" cy="1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418" y="922"/>
              <a:ext cx="15" cy="18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465" y="922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País</a:t>
              </a:r>
              <a:endParaRPr lang="pt-BR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1459" y="575"/>
              <a:ext cx="782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1515" y="930"/>
              <a:ext cx="4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Período</a:t>
              </a:r>
              <a:endParaRPr lang="pt-BR"/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2241" y="575"/>
              <a:ext cx="1184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2241" y="591"/>
              <a:ext cx="8" cy="18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2288" y="630"/>
              <a:ext cx="1043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PIB real per capita</a:t>
              </a:r>
            </a:p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no início do</a:t>
              </a:r>
            </a:p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período </a:t>
              </a:r>
              <a:endParaRPr lang="pt-BR"/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2241" y="780"/>
              <a:ext cx="8" cy="1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2241" y="930"/>
              <a:ext cx="8" cy="17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3425" y="575"/>
              <a:ext cx="1041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0" name="Rectangle 34"/>
            <p:cNvSpPr>
              <a:spLocks noChangeArrowheads="1"/>
            </p:cNvSpPr>
            <p:nvPr/>
          </p:nvSpPr>
          <p:spPr bwMode="auto">
            <a:xfrm>
              <a:off x="4466" y="575"/>
              <a:ext cx="868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1" name="Rectangle 35"/>
            <p:cNvSpPr>
              <a:spLocks noChangeArrowheads="1"/>
            </p:cNvSpPr>
            <p:nvPr/>
          </p:nvSpPr>
          <p:spPr bwMode="auto">
            <a:xfrm>
              <a:off x="5327" y="575"/>
              <a:ext cx="15" cy="20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2" name="Rectangle 36"/>
            <p:cNvSpPr>
              <a:spLocks noChangeArrowheads="1"/>
            </p:cNvSpPr>
            <p:nvPr/>
          </p:nvSpPr>
          <p:spPr bwMode="auto">
            <a:xfrm>
              <a:off x="5334" y="614"/>
              <a:ext cx="48" cy="16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3" name="Rectangle 37"/>
            <p:cNvSpPr>
              <a:spLocks noChangeArrowheads="1"/>
            </p:cNvSpPr>
            <p:nvPr/>
          </p:nvSpPr>
          <p:spPr bwMode="auto">
            <a:xfrm>
              <a:off x="4466" y="591"/>
              <a:ext cx="8" cy="18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4" name="Rectangle 38"/>
            <p:cNvSpPr>
              <a:spLocks noChangeArrowheads="1"/>
            </p:cNvSpPr>
            <p:nvPr/>
          </p:nvSpPr>
          <p:spPr bwMode="auto">
            <a:xfrm>
              <a:off x="5327" y="780"/>
              <a:ext cx="15" cy="1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5" name="Rectangle 39"/>
            <p:cNvSpPr>
              <a:spLocks noChangeArrowheads="1"/>
            </p:cNvSpPr>
            <p:nvPr/>
          </p:nvSpPr>
          <p:spPr bwMode="auto">
            <a:xfrm>
              <a:off x="5334" y="780"/>
              <a:ext cx="48" cy="15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6" name="Rectangle 40"/>
            <p:cNvSpPr>
              <a:spLocks noChangeArrowheads="1"/>
            </p:cNvSpPr>
            <p:nvPr/>
          </p:nvSpPr>
          <p:spPr bwMode="auto">
            <a:xfrm>
              <a:off x="4466" y="780"/>
              <a:ext cx="8" cy="1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4522" y="604"/>
              <a:ext cx="67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Taxa de</a:t>
              </a:r>
            </a:p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crescimento</a:t>
              </a:r>
              <a:endParaRPr lang="pt-BR"/>
            </a:p>
          </p:txBody>
        </p:sp>
        <p:sp>
          <p:nvSpPr>
            <p:cNvPr id="14378" name="Rectangle 42"/>
            <p:cNvSpPr>
              <a:spLocks noChangeArrowheads="1"/>
            </p:cNvSpPr>
            <p:nvPr/>
          </p:nvSpPr>
          <p:spPr bwMode="auto">
            <a:xfrm>
              <a:off x="5327" y="930"/>
              <a:ext cx="15" cy="17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9" name="Rectangle 43"/>
            <p:cNvSpPr>
              <a:spLocks noChangeArrowheads="1"/>
            </p:cNvSpPr>
            <p:nvPr/>
          </p:nvSpPr>
          <p:spPr bwMode="auto">
            <a:xfrm>
              <a:off x="5334" y="930"/>
              <a:ext cx="48" cy="173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80" name="Rectangle 44"/>
            <p:cNvSpPr>
              <a:spLocks noChangeArrowheads="1"/>
            </p:cNvSpPr>
            <p:nvPr/>
          </p:nvSpPr>
          <p:spPr bwMode="auto">
            <a:xfrm>
              <a:off x="4466" y="930"/>
              <a:ext cx="8" cy="17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81" name="Rectangle 45"/>
            <p:cNvSpPr>
              <a:spLocks noChangeArrowheads="1"/>
            </p:cNvSpPr>
            <p:nvPr/>
          </p:nvSpPr>
          <p:spPr bwMode="auto">
            <a:xfrm>
              <a:off x="4685" y="912"/>
              <a:ext cx="40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(anual)</a:t>
              </a:r>
              <a:endParaRPr lang="pt-BR"/>
            </a:p>
          </p:txBody>
        </p:sp>
        <p:sp>
          <p:nvSpPr>
            <p:cNvPr id="14382" name="Rectangle 46"/>
            <p:cNvSpPr>
              <a:spLocks noChangeArrowheads="1"/>
            </p:cNvSpPr>
            <p:nvPr/>
          </p:nvSpPr>
          <p:spPr bwMode="auto">
            <a:xfrm>
              <a:off x="418" y="1103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465" y="1159"/>
              <a:ext cx="3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Japão</a:t>
              </a:r>
              <a:endParaRPr lang="pt-BR"/>
            </a:p>
          </p:txBody>
        </p:sp>
        <p:sp>
          <p:nvSpPr>
            <p:cNvPr id="14387" name="Rectangle 51"/>
            <p:cNvSpPr>
              <a:spLocks noChangeArrowheads="1"/>
            </p:cNvSpPr>
            <p:nvPr/>
          </p:nvSpPr>
          <p:spPr bwMode="auto">
            <a:xfrm>
              <a:off x="1554" y="1159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1890-1997</a:t>
              </a:r>
              <a:endParaRPr lang="pt-BR"/>
            </a:p>
          </p:txBody>
        </p:sp>
        <p:sp>
          <p:nvSpPr>
            <p:cNvPr id="14388" name="Rectangle 52"/>
            <p:cNvSpPr>
              <a:spLocks noChangeArrowheads="1"/>
            </p:cNvSpPr>
            <p:nvPr/>
          </p:nvSpPr>
          <p:spPr bwMode="auto">
            <a:xfrm>
              <a:off x="2241" y="1103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90" name="Rectangle 54"/>
            <p:cNvSpPr>
              <a:spLocks noChangeArrowheads="1"/>
            </p:cNvSpPr>
            <p:nvPr/>
          </p:nvSpPr>
          <p:spPr bwMode="auto">
            <a:xfrm>
              <a:off x="2635" y="1159"/>
              <a:ext cx="3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$1,196</a:t>
              </a:r>
              <a:endParaRPr lang="pt-BR"/>
            </a:p>
          </p:txBody>
        </p:sp>
        <p:sp>
          <p:nvSpPr>
            <p:cNvPr id="14393" name="Rectangle 57"/>
            <p:cNvSpPr>
              <a:spLocks noChangeArrowheads="1"/>
            </p:cNvSpPr>
            <p:nvPr/>
          </p:nvSpPr>
          <p:spPr bwMode="auto">
            <a:xfrm>
              <a:off x="3724" y="1159"/>
              <a:ext cx="45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$23,400</a:t>
              </a:r>
              <a:endParaRPr lang="pt-BR"/>
            </a:p>
          </p:txBody>
        </p:sp>
        <p:sp>
          <p:nvSpPr>
            <p:cNvPr id="14394" name="Rectangle 58"/>
            <p:cNvSpPr>
              <a:spLocks noChangeArrowheads="1"/>
            </p:cNvSpPr>
            <p:nvPr/>
          </p:nvSpPr>
          <p:spPr bwMode="auto">
            <a:xfrm>
              <a:off x="5327" y="1103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95" name="Rectangle 59"/>
            <p:cNvSpPr>
              <a:spLocks noChangeArrowheads="1"/>
            </p:cNvSpPr>
            <p:nvPr/>
          </p:nvSpPr>
          <p:spPr bwMode="auto">
            <a:xfrm>
              <a:off x="5334" y="1103"/>
              <a:ext cx="48" cy="23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96" name="Rectangle 60"/>
            <p:cNvSpPr>
              <a:spLocks noChangeArrowheads="1"/>
            </p:cNvSpPr>
            <p:nvPr/>
          </p:nvSpPr>
          <p:spPr bwMode="auto">
            <a:xfrm>
              <a:off x="4466" y="1103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98" name="Rectangle 62"/>
            <p:cNvSpPr>
              <a:spLocks noChangeArrowheads="1"/>
            </p:cNvSpPr>
            <p:nvPr/>
          </p:nvSpPr>
          <p:spPr bwMode="auto">
            <a:xfrm>
              <a:off x="4719" y="1159"/>
              <a:ext cx="3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2.82%</a:t>
              </a:r>
              <a:endParaRPr lang="pt-BR"/>
            </a:p>
          </p:txBody>
        </p:sp>
        <p:sp>
          <p:nvSpPr>
            <p:cNvPr id="14399" name="Rectangle 63"/>
            <p:cNvSpPr>
              <a:spLocks noChangeArrowheads="1"/>
            </p:cNvSpPr>
            <p:nvPr/>
          </p:nvSpPr>
          <p:spPr bwMode="auto">
            <a:xfrm>
              <a:off x="418" y="1340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01" name="Rectangle 65"/>
            <p:cNvSpPr>
              <a:spLocks noChangeArrowheads="1"/>
            </p:cNvSpPr>
            <p:nvPr/>
          </p:nvSpPr>
          <p:spPr bwMode="auto">
            <a:xfrm>
              <a:off x="465" y="1395"/>
              <a:ext cx="30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Brasil</a:t>
              </a:r>
              <a:endParaRPr lang="pt-BR"/>
            </a:p>
          </p:txBody>
        </p:sp>
        <p:sp>
          <p:nvSpPr>
            <p:cNvPr id="14404" name="Rectangle 68"/>
            <p:cNvSpPr>
              <a:spLocks noChangeArrowheads="1"/>
            </p:cNvSpPr>
            <p:nvPr/>
          </p:nvSpPr>
          <p:spPr bwMode="auto">
            <a:xfrm>
              <a:off x="1554" y="1395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1900-1990</a:t>
              </a:r>
              <a:endParaRPr lang="pt-BR"/>
            </a:p>
          </p:txBody>
        </p:sp>
        <p:sp>
          <p:nvSpPr>
            <p:cNvPr id="14405" name="Rectangle 69"/>
            <p:cNvSpPr>
              <a:spLocks noChangeArrowheads="1"/>
            </p:cNvSpPr>
            <p:nvPr/>
          </p:nvSpPr>
          <p:spPr bwMode="auto">
            <a:xfrm>
              <a:off x="2241" y="1340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07" name="Rectangle 71"/>
            <p:cNvSpPr>
              <a:spLocks noChangeArrowheads="1"/>
            </p:cNvSpPr>
            <p:nvPr/>
          </p:nvSpPr>
          <p:spPr bwMode="auto">
            <a:xfrm>
              <a:off x="2722" y="1395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619</a:t>
              </a:r>
              <a:endParaRPr lang="pt-BR"/>
            </a:p>
          </p:txBody>
        </p:sp>
        <p:sp>
          <p:nvSpPr>
            <p:cNvPr id="14410" name="Rectangle 74"/>
            <p:cNvSpPr>
              <a:spLocks noChangeArrowheads="1"/>
            </p:cNvSpPr>
            <p:nvPr/>
          </p:nvSpPr>
          <p:spPr bwMode="auto">
            <a:xfrm>
              <a:off x="3788" y="1395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6,240</a:t>
              </a:r>
              <a:endParaRPr lang="pt-BR"/>
            </a:p>
          </p:txBody>
        </p:sp>
        <p:sp>
          <p:nvSpPr>
            <p:cNvPr id="14411" name="Rectangle 75"/>
            <p:cNvSpPr>
              <a:spLocks noChangeArrowheads="1"/>
            </p:cNvSpPr>
            <p:nvPr/>
          </p:nvSpPr>
          <p:spPr bwMode="auto">
            <a:xfrm>
              <a:off x="5327" y="1340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2" name="Rectangle 76"/>
            <p:cNvSpPr>
              <a:spLocks noChangeArrowheads="1"/>
            </p:cNvSpPr>
            <p:nvPr/>
          </p:nvSpPr>
          <p:spPr bwMode="auto">
            <a:xfrm>
              <a:off x="5334" y="1340"/>
              <a:ext cx="48" cy="23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3" name="Rectangle 77"/>
            <p:cNvSpPr>
              <a:spLocks noChangeArrowheads="1"/>
            </p:cNvSpPr>
            <p:nvPr/>
          </p:nvSpPr>
          <p:spPr bwMode="auto">
            <a:xfrm>
              <a:off x="4466" y="1340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5" name="Rectangle 79"/>
            <p:cNvSpPr>
              <a:spLocks noChangeArrowheads="1"/>
            </p:cNvSpPr>
            <p:nvPr/>
          </p:nvSpPr>
          <p:spPr bwMode="auto">
            <a:xfrm>
              <a:off x="4774" y="1395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2.41</a:t>
              </a:r>
              <a:endParaRPr lang="pt-BR"/>
            </a:p>
          </p:txBody>
        </p:sp>
        <p:sp>
          <p:nvSpPr>
            <p:cNvPr id="14416" name="Rectangle 80"/>
            <p:cNvSpPr>
              <a:spLocks noChangeArrowheads="1"/>
            </p:cNvSpPr>
            <p:nvPr/>
          </p:nvSpPr>
          <p:spPr bwMode="auto">
            <a:xfrm>
              <a:off x="418" y="1576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7" name="Rectangle 81"/>
            <p:cNvSpPr>
              <a:spLocks noChangeArrowheads="1"/>
            </p:cNvSpPr>
            <p:nvPr/>
          </p:nvSpPr>
          <p:spPr bwMode="auto">
            <a:xfrm>
              <a:off x="433" y="1576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8" name="Rectangle 82"/>
            <p:cNvSpPr>
              <a:spLocks noChangeArrowheads="1"/>
            </p:cNvSpPr>
            <p:nvPr/>
          </p:nvSpPr>
          <p:spPr bwMode="auto">
            <a:xfrm>
              <a:off x="465" y="1632"/>
              <a:ext cx="3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México</a:t>
              </a:r>
              <a:endParaRPr lang="pt-BR"/>
            </a:p>
          </p:txBody>
        </p:sp>
        <p:sp>
          <p:nvSpPr>
            <p:cNvPr id="14420" name="Rectangle 84"/>
            <p:cNvSpPr>
              <a:spLocks noChangeArrowheads="1"/>
            </p:cNvSpPr>
            <p:nvPr/>
          </p:nvSpPr>
          <p:spPr bwMode="auto">
            <a:xfrm>
              <a:off x="1459" y="1576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21" name="Rectangle 85"/>
            <p:cNvSpPr>
              <a:spLocks noChangeArrowheads="1"/>
            </p:cNvSpPr>
            <p:nvPr/>
          </p:nvSpPr>
          <p:spPr bwMode="auto">
            <a:xfrm>
              <a:off x="1554" y="1632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1900-1997</a:t>
              </a:r>
              <a:endParaRPr lang="pt-BR"/>
            </a:p>
          </p:txBody>
        </p:sp>
        <p:sp>
          <p:nvSpPr>
            <p:cNvPr id="14422" name="Rectangle 86"/>
            <p:cNvSpPr>
              <a:spLocks noChangeArrowheads="1"/>
            </p:cNvSpPr>
            <p:nvPr/>
          </p:nvSpPr>
          <p:spPr bwMode="auto">
            <a:xfrm>
              <a:off x="2241" y="1576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23" name="Rectangle 87"/>
            <p:cNvSpPr>
              <a:spLocks noChangeArrowheads="1"/>
            </p:cNvSpPr>
            <p:nvPr/>
          </p:nvSpPr>
          <p:spPr bwMode="auto">
            <a:xfrm>
              <a:off x="2241" y="1576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24" name="Rectangle 88"/>
            <p:cNvSpPr>
              <a:spLocks noChangeArrowheads="1"/>
            </p:cNvSpPr>
            <p:nvPr/>
          </p:nvSpPr>
          <p:spPr bwMode="auto">
            <a:xfrm>
              <a:off x="2722" y="1632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922</a:t>
              </a:r>
              <a:endParaRPr lang="pt-BR"/>
            </a:p>
          </p:txBody>
        </p:sp>
        <p:sp>
          <p:nvSpPr>
            <p:cNvPr id="14426" name="Rectangle 90"/>
            <p:cNvSpPr>
              <a:spLocks noChangeArrowheads="1"/>
            </p:cNvSpPr>
            <p:nvPr/>
          </p:nvSpPr>
          <p:spPr bwMode="auto">
            <a:xfrm>
              <a:off x="3425" y="1576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27" name="Rectangle 91"/>
            <p:cNvSpPr>
              <a:spLocks noChangeArrowheads="1"/>
            </p:cNvSpPr>
            <p:nvPr/>
          </p:nvSpPr>
          <p:spPr bwMode="auto">
            <a:xfrm>
              <a:off x="3788" y="1632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8,120</a:t>
              </a:r>
              <a:endParaRPr lang="pt-BR"/>
            </a:p>
          </p:txBody>
        </p:sp>
        <p:sp>
          <p:nvSpPr>
            <p:cNvPr id="14428" name="Rectangle 92"/>
            <p:cNvSpPr>
              <a:spLocks noChangeArrowheads="1"/>
            </p:cNvSpPr>
            <p:nvPr/>
          </p:nvSpPr>
          <p:spPr bwMode="auto">
            <a:xfrm>
              <a:off x="5327" y="1576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29" name="Rectangle 93"/>
            <p:cNvSpPr>
              <a:spLocks noChangeArrowheads="1"/>
            </p:cNvSpPr>
            <p:nvPr/>
          </p:nvSpPr>
          <p:spPr bwMode="auto">
            <a:xfrm>
              <a:off x="5334" y="1576"/>
              <a:ext cx="48" cy="23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30" name="Rectangle 94"/>
            <p:cNvSpPr>
              <a:spLocks noChangeArrowheads="1"/>
            </p:cNvSpPr>
            <p:nvPr/>
          </p:nvSpPr>
          <p:spPr bwMode="auto">
            <a:xfrm>
              <a:off x="4466" y="1576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31" name="Rectangle 95"/>
            <p:cNvSpPr>
              <a:spLocks noChangeArrowheads="1"/>
            </p:cNvSpPr>
            <p:nvPr/>
          </p:nvSpPr>
          <p:spPr bwMode="auto">
            <a:xfrm>
              <a:off x="4466" y="1576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32" name="Rectangle 96"/>
            <p:cNvSpPr>
              <a:spLocks noChangeArrowheads="1"/>
            </p:cNvSpPr>
            <p:nvPr/>
          </p:nvSpPr>
          <p:spPr bwMode="auto">
            <a:xfrm>
              <a:off x="4774" y="1632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2.27</a:t>
              </a:r>
              <a:endParaRPr lang="pt-BR"/>
            </a:p>
          </p:txBody>
        </p:sp>
        <p:sp>
          <p:nvSpPr>
            <p:cNvPr id="14433" name="Rectangle 97"/>
            <p:cNvSpPr>
              <a:spLocks noChangeArrowheads="1"/>
            </p:cNvSpPr>
            <p:nvPr/>
          </p:nvSpPr>
          <p:spPr bwMode="auto">
            <a:xfrm>
              <a:off x="418" y="1813"/>
              <a:ext cx="15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34" name="Rectangle 98"/>
            <p:cNvSpPr>
              <a:spLocks noChangeArrowheads="1"/>
            </p:cNvSpPr>
            <p:nvPr/>
          </p:nvSpPr>
          <p:spPr bwMode="auto">
            <a:xfrm>
              <a:off x="433" y="1813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35" name="Rectangle 99"/>
            <p:cNvSpPr>
              <a:spLocks noChangeArrowheads="1"/>
            </p:cNvSpPr>
            <p:nvPr/>
          </p:nvSpPr>
          <p:spPr bwMode="auto">
            <a:xfrm>
              <a:off x="465" y="1868"/>
              <a:ext cx="55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Alemanha</a:t>
              </a:r>
              <a:endParaRPr lang="pt-BR"/>
            </a:p>
          </p:txBody>
        </p:sp>
        <p:sp>
          <p:nvSpPr>
            <p:cNvPr id="14437" name="Rectangle 101"/>
            <p:cNvSpPr>
              <a:spLocks noChangeArrowheads="1"/>
            </p:cNvSpPr>
            <p:nvPr/>
          </p:nvSpPr>
          <p:spPr bwMode="auto">
            <a:xfrm>
              <a:off x="1459" y="1813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38" name="Rectangle 102"/>
            <p:cNvSpPr>
              <a:spLocks noChangeArrowheads="1"/>
            </p:cNvSpPr>
            <p:nvPr/>
          </p:nvSpPr>
          <p:spPr bwMode="auto">
            <a:xfrm>
              <a:off x="1554" y="1868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1870-1997</a:t>
              </a:r>
              <a:endParaRPr lang="pt-BR"/>
            </a:p>
          </p:txBody>
        </p:sp>
        <p:sp>
          <p:nvSpPr>
            <p:cNvPr id="14439" name="Rectangle 103"/>
            <p:cNvSpPr>
              <a:spLocks noChangeArrowheads="1"/>
            </p:cNvSpPr>
            <p:nvPr/>
          </p:nvSpPr>
          <p:spPr bwMode="auto">
            <a:xfrm>
              <a:off x="2241" y="1813"/>
              <a:ext cx="8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0" name="Rectangle 104"/>
            <p:cNvSpPr>
              <a:spLocks noChangeArrowheads="1"/>
            </p:cNvSpPr>
            <p:nvPr/>
          </p:nvSpPr>
          <p:spPr bwMode="auto">
            <a:xfrm>
              <a:off x="2241" y="1813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1" name="Rectangle 105"/>
            <p:cNvSpPr>
              <a:spLocks noChangeArrowheads="1"/>
            </p:cNvSpPr>
            <p:nvPr/>
          </p:nvSpPr>
          <p:spPr bwMode="auto">
            <a:xfrm>
              <a:off x="2675" y="1868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1,738</a:t>
              </a:r>
              <a:endParaRPr lang="pt-BR"/>
            </a:p>
          </p:txBody>
        </p:sp>
        <p:sp>
          <p:nvSpPr>
            <p:cNvPr id="14443" name="Rectangle 107"/>
            <p:cNvSpPr>
              <a:spLocks noChangeArrowheads="1"/>
            </p:cNvSpPr>
            <p:nvPr/>
          </p:nvSpPr>
          <p:spPr bwMode="auto">
            <a:xfrm>
              <a:off x="3425" y="1813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4" name="Rectangle 108"/>
            <p:cNvSpPr>
              <a:spLocks noChangeArrowheads="1"/>
            </p:cNvSpPr>
            <p:nvPr/>
          </p:nvSpPr>
          <p:spPr bwMode="auto">
            <a:xfrm>
              <a:off x="3756" y="1868"/>
              <a:ext cx="3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21,300</a:t>
              </a:r>
              <a:endParaRPr lang="pt-BR"/>
            </a:p>
          </p:txBody>
        </p:sp>
        <p:sp>
          <p:nvSpPr>
            <p:cNvPr id="14445" name="Rectangle 109"/>
            <p:cNvSpPr>
              <a:spLocks noChangeArrowheads="1"/>
            </p:cNvSpPr>
            <p:nvPr/>
          </p:nvSpPr>
          <p:spPr bwMode="auto">
            <a:xfrm>
              <a:off x="5327" y="1813"/>
              <a:ext cx="15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6" name="Rectangle 110"/>
            <p:cNvSpPr>
              <a:spLocks noChangeArrowheads="1"/>
            </p:cNvSpPr>
            <p:nvPr/>
          </p:nvSpPr>
          <p:spPr bwMode="auto">
            <a:xfrm>
              <a:off x="5334" y="1813"/>
              <a:ext cx="48" cy="22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7" name="Rectangle 111"/>
            <p:cNvSpPr>
              <a:spLocks noChangeArrowheads="1"/>
            </p:cNvSpPr>
            <p:nvPr/>
          </p:nvSpPr>
          <p:spPr bwMode="auto">
            <a:xfrm>
              <a:off x="4466" y="1813"/>
              <a:ext cx="8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8" name="Rectangle 112"/>
            <p:cNvSpPr>
              <a:spLocks noChangeArrowheads="1"/>
            </p:cNvSpPr>
            <p:nvPr/>
          </p:nvSpPr>
          <p:spPr bwMode="auto">
            <a:xfrm>
              <a:off x="4466" y="1813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9" name="Rectangle 113"/>
            <p:cNvSpPr>
              <a:spLocks noChangeArrowheads="1"/>
            </p:cNvSpPr>
            <p:nvPr/>
          </p:nvSpPr>
          <p:spPr bwMode="auto">
            <a:xfrm>
              <a:off x="4774" y="1868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1.99</a:t>
              </a:r>
              <a:endParaRPr lang="pt-BR"/>
            </a:p>
          </p:txBody>
        </p:sp>
        <p:sp>
          <p:nvSpPr>
            <p:cNvPr id="14450" name="Rectangle 114"/>
            <p:cNvSpPr>
              <a:spLocks noChangeArrowheads="1"/>
            </p:cNvSpPr>
            <p:nvPr/>
          </p:nvSpPr>
          <p:spPr bwMode="auto">
            <a:xfrm>
              <a:off x="418" y="2042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51" name="Rectangle 115"/>
            <p:cNvSpPr>
              <a:spLocks noChangeArrowheads="1"/>
            </p:cNvSpPr>
            <p:nvPr/>
          </p:nvSpPr>
          <p:spPr bwMode="auto">
            <a:xfrm>
              <a:off x="433" y="2042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52" name="Rectangle 116"/>
            <p:cNvSpPr>
              <a:spLocks noChangeArrowheads="1"/>
            </p:cNvSpPr>
            <p:nvPr/>
          </p:nvSpPr>
          <p:spPr bwMode="auto">
            <a:xfrm>
              <a:off x="465" y="2097"/>
              <a:ext cx="4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Canadá</a:t>
              </a:r>
              <a:endParaRPr lang="pt-BR"/>
            </a:p>
          </p:txBody>
        </p:sp>
        <p:sp>
          <p:nvSpPr>
            <p:cNvPr id="14454" name="Rectangle 118"/>
            <p:cNvSpPr>
              <a:spLocks noChangeArrowheads="1"/>
            </p:cNvSpPr>
            <p:nvPr/>
          </p:nvSpPr>
          <p:spPr bwMode="auto">
            <a:xfrm>
              <a:off x="1459" y="2042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55" name="Rectangle 119"/>
            <p:cNvSpPr>
              <a:spLocks noChangeArrowheads="1"/>
            </p:cNvSpPr>
            <p:nvPr/>
          </p:nvSpPr>
          <p:spPr bwMode="auto">
            <a:xfrm>
              <a:off x="1554" y="2097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1870-1997</a:t>
              </a:r>
              <a:endParaRPr lang="pt-BR"/>
            </a:p>
          </p:txBody>
        </p:sp>
        <p:sp>
          <p:nvSpPr>
            <p:cNvPr id="14456" name="Rectangle 120"/>
            <p:cNvSpPr>
              <a:spLocks noChangeArrowheads="1"/>
            </p:cNvSpPr>
            <p:nvPr/>
          </p:nvSpPr>
          <p:spPr bwMode="auto">
            <a:xfrm>
              <a:off x="2241" y="2042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57" name="Rectangle 121"/>
            <p:cNvSpPr>
              <a:spLocks noChangeArrowheads="1"/>
            </p:cNvSpPr>
            <p:nvPr/>
          </p:nvSpPr>
          <p:spPr bwMode="auto">
            <a:xfrm>
              <a:off x="2241" y="2042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58" name="Rectangle 122"/>
            <p:cNvSpPr>
              <a:spLocks noChangeArrowheads="1"/>
            </p:cNvSpPr>
            <p:nvPr/>
          </p:nvSpPr>
          <p:spPr bwMode="auto">
            <a:xfrm>
              <a:off x="2675" y="2097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1,890</a:t>
              </a:r>
              <a:endParaRPr lang="pt-BR"/>
            </a:p>
          </p:txBody>
        </p:sp>
        <p:sp>
          <p:nvSpPr>
            <p:cNvPr id="14460" name="Rectangle 124"/>
            <p:cNvSpPr>
              <a:spLocks noChangeArrowheads="1"/>
            </p:cNvSpPr>
            <p:nvPr/>
          </p:nvSpPr>
          <p:spPr bwMode="auto">
            <a:xfrm>
              <a:off x="3425" y="2042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1" name="Rectangle 125"/>
            <p:cNvSpPr>
              <a:spLocks noChangeArrowheads="1"/>
            </p:cNvSpPr>
            <p:nvPr/>
          </p:nvSpPr>
          <p:spPr bwMode="auto">
            <a:xfrm>
              <a:off x="3756" y="2097"/>
              <a:ext cx="3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21,860</a:t>
              </a:r>
              <a:endParaRPr lang="pt-BR"/>
            </a:p>
          </p:txBody>
        </p:sp>
        <p:sp>
          <p:nvSpPr>
            <p:cNvPr id="14462" name="Rectangle 126"/>
            <p:cNvSpPr>
              <a:spLocks noChangeArrowheads="1"/>
            </p:cNvSpPr>
            <p:nvPr/>
          </p:nvSpPr>
          <p:spPr bwMode="auto">
            <a:xfrm>
              <a:off x="5327" y="2042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3" name="Rectangle 127"/>
            <p:cNvSpPr>
              <a:spLocks noChangeArrowheads="1"/>
            </p:cNvSpPr>
            <p:nvPr/>
          </p:nvSpPr>
          <p:spPr bwMode="auto">
            <a:xfrm>
              <a:off x="5334" y="2042"/>
              <a:ext cx="48" cy="23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4" name="Rectangle 128"/>
            <p:cNvSpPr>
              <a:spLocks noChangeArrowheads="1"/>
            </p:cNvSpPr>
            <p:nvPr/>
          </p:nvSpPr>
          <p:spPr bwMode="auto">
            <a:xfrm>
              <a:off x="4466" y="2042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5" name="Rectangle 129"/>
            <p:cNvSpPr>
              <a:spLocks noChangeArrowheads="1"/>
            </p:cNvSpPr>
            <p:nvPr/>
          </p:nvSpPr>
          <p:spPr bwMode="auto">
            <a:xfrm>
              <a:off x="4466" y="2042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6" name="Rectangle 130"/>
            <p:cNvSpPr>
              <a:spLocks noChangeArrowheads="1"/>
            </p:cNvSpPr>
            <p:nvPr/>
          </p:nvSpPr>
          <p:spPr bwMode="auto">
            <a:xfrm>
              <a:off x="4774" y="2097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1,95</a:t>
              </a:r>
              <a:endParaRPr lang="pt-BR"/>
            </a:p>
          </p:txBody>
        </p:sp>
        <p:sp>
          <p:nvSpPr>
            <p:cNvPr id="14467" name="Rectangle 131"/>
            <p:cNvSpPr>
              <a:spLocks noChangeArrowheads="1"/>
            </p:cNvSpPr>
            <p:nvPr/>
          </p:nvSpPr>
          <p:spPr bwMode="auto">
            <a:xfrm>
              <a:off x="418" y="2278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8" name="Rectangle 132"/>
            <p:cNvSpPr>
              <a:spLocks noChangeArrowheads="1"/>
            </p:cNvSpPr>
            <p:nvPr/>
          </p:nvSpPr>
          <p:spPr bwMode="auto">
            <a:xfrm>
              <a:off x="433" y="2278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9" name="Rectangle 133"/>
            <p:cNvSpPr>
              <a:spLocks noChangeArrowheads="1"/>
            </p:cNvSpPr>
            <p:nvPr/>
          </p:nvSpPr>
          <p:spPr bwMode="auto">
            <a:xfrm>
              <a:off x="465" y="2334"/>
              <a:ext cx="31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China</a:t>
              </a:r>
              <a:endParaRPr lang="pt-BR"/>
            </a:p>
          </p:txBody>
        </p:sp>
        <p:sp>
          <p:nvSpPr>
            <p:cNvPr id="14471" name="Rectangle 135"/>
            <p:cNvSpPr>
              <a:spLocks noChangeArrowheads="1"/>
            </p:cNvSpPr>
            <p:nvPr/>
          </p:nvSpPr>
          <p:spPr bwMode="auto">
            <a:xfrm>
              <a:off x="1459" y="2278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2" name="Rectangle 136"/>
            <p:cNvSpPr>
              <a:spLocks noChangeArrowheads="1"/>
            </p:cNvSpPr>
            <p:nvPr/>
          </p:nvSpPr>
          <p:spPr bwMode="auto">
            <a:xfrm>
              <a:off x="1554" y="2334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1900-1997</a:t>
              </a:r>
              <a:endParaRPr lang="pt-BR"/>
            </a:p>
          </p:txBody>
        </p:sp>
        <p:sp>
          <p:nvSpPr>
            <p:cNvPr id="14473" name="Rectangle 137"/>
            <p:cNvSpPr>
              <a:spLocks noChangeArrowheads="1"/>
            </p:cNvSpPr>
            <p:nvPr/>
          </p:nvSpPr>
          <p:spPr bwMode="auto">
            <a:xfrm>
              <a:off x="2241" y="2278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4" name="Rectangle 138"/>
            <p:cNvSpPr>
              <a:spLocks noChangeArrowheads="1"/>
            </p:cNvSpPr>
            <p:nvPr/>
          </p:nvSpPr>
          <p:spPr bwMode="auto">
            <a:xfrm>
              <a:off x="2241" y="2278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5" name="Rectangle 139"/>
            <p:cNvSpPr>
              <a:spLocks noChangeArrowheads="1"/>
            </p:cNvSpPr>
            <p:nvPr/>
          </p:nvSpPr>
          <p:spPr bwMode="auto">
            <a:xfrm>
              <a:off x="2722" y="2334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570</a:t>
              </a:r>
              <a:endParaRPr lang="pt-BR"/>
            </a:p>
          </p:txBody>
        </p:sp>
        <p:sp>
          <p:nvSpPr>
            <p:cNvPr id="14477" name="Rectangle 141"/>
            <p:cNvSpPr>
              <a:spLocks noChangeArrowheads="1"/>
            </p:cNvSpPr>
            <p:nvPr/>
          </p:nvSpPr>
          <p:spPr bwMode="auto">
            <a:xfrm>
              <a:off x="3425" y="2278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8" name="Rectangle 142"/>
            <p:cNvSpPr>
              <a:spLocks noChangeArrowheads="1"/>
            </p:cNvSpPr>
            <p:nvPr/>
          </p:nvSpPr>
          <p:spPr bwMode="auto">
            <a:xfrm>
              <a:off x="3788" y="2334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3,570</a:t>
              </a:r>
              <a:endParaRPr lang="pt-BR"/>
            </a:p>
          </p:txBody>
        </p:sp>
        <p:sp>
          <p:nvSpPr>
            <p:cNvPr id="14479" name="Rectangle 143"/>
            <p:cNvSpPr>
              <a:spLocks noChangeArrowheads="1"/>
            </p:cNvSpPr>
            <p:nvPr/>
          </p:nvSpPr>
          <p:spPr bwMode="auto">
            <a:xfrm>
              <a:off x="5327" y="2278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0" name="Rectangle 144"/>
            <p:cNvSpPr>
              <a:spLocks noChangeArrowheads="1"/>
            </p:cNvSpPr>
            <p:nvPr/>
          </p:nvSpPr>
          <p:spPr bwMode="auto">
            <a:xfrm>
              <a:off x="5334" y="2278"/>
              <a:ext cx="48" cy="23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1" name="Rectangle 145"/>
            <p:cNvSpPr>
              <a:spLocks noChangeArrowheads="1"/>
            </p:cNvSpPr>
            <p:nvPr/>
          </p:nvSpPr>
          <p:spPr bwMode="auto">
            <a:xfrm>
              <a:off x="4466" y="2278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2" name="Rectangle 146"/>
            <p:cNvSpPr>
              <a:spLocks noChangeArrowheads="1"/>
            </p:cNvSpPr>
            <p:nvPr/>
          </p:nvSpPr>
          <p:spPr bwMode="auto">
            <a:xfrm>
              <a:off x="4466" y="2278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3" name="Rectangle 147"/>
            <p:cNvSpPr>
              <a:spLocks noChangeArrowheads="1"/>
            </p:cNvSpPr>
            <p:nvPr/>
          </p:nvSpPr>
          <p:spPr bwMode="auto">
            <a:xfrm>
              <a:off x="4774" y="2334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1.91</a:t>
              </a:r>
              <a:endParaRPr lang="pt-BR"/>
            </a:p>
          </p:txBody>
        </p:sp>
        <p:sp>
          <p:nvSpPr>
            <p:cNvPr id="14484" name="Rectangle 148"/>
            <p:cNvSpPr>
              <a:spLocks noChangeArrowheads="1"/>
            </p:cNvSpPr>
            <p:nvPr/>
          </p:nvSpPr>
          <p:spPr bwMode="auto">
            <a:xfrm>
              <a:off x="418" y="2515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5" name="Rectangle 149"/>
            <p:cNvSpPr>
              <a:spLocks noChangeArrowheads="1"/>
            </p:cNvSpPr>
            <p:nvPr/>
          </p:nvSpPr>
          <p:spPr bwMode="auto">
            <a:xfrm>
              <a:off x="433" y="2515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6" name="Rectangle 150"/>
            <p:cNvSpPr>
              <a:spLocks noChangeArrowheads="1"/>
            </p:cNvSpPr>
            <p:nvPr/>
          </p:nvSpPr>
          <p:spPr bwMode="auto">
            <a:xfrm>
              <a:off x="465" y="2570"/>
              <a:ext cx="5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Argentina</a:t>
              </a:r>
              <a:endParaRPr lang="pt-BR"/>
            </a:p>
          </p:txBody>
        </p:sp>
        <p:sp>
          <p:nvSpPr>
            <p:cNvPr id="14488" name="Rectangle 152"/>
            <p:cNvSpPr>
              <a:spLocks noChangeArrowheads="1"/>
            </p:cNvSpPr>
            <p:nvPr/>
          </p:nvSpPr>
          <p:spPr bwMode="auto">
            <a:xfrm>
              <a:off x="1459" y="2515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9" name="Rectangle 153"/>
            <p:cNvSpPr>
              <a:spLocks noChangeArrowheads="1"/>
            </p:cNvSpPr>
            <p:nvPr/>
          </p:nvSpPr>
          <p:spPr bwMode="auto">
            <a:xfrm>
              <a:off x="1554" y="2570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1900-1997</a:t>
              </a:r>
              <a:endParaRPr lang="pt-BR"/>
            </a:p>
          </p:txBody>
        </p:sp>
        <p:sp>
          <p:nvSpPr>
            <p:cNvPr id="14490" name="Rectangle 154"/>
            <p:cNvSpPr>
              <a:spLocks noChangeArrowheads="1"/>
            </p:cNvSpPr>
            <p:nvPr/>
          </p:nvSpPr>
          <p:spPr bwMode="auto">
            <a:xfrm>
              <a:off x="2241" y="2515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91" name="Rectangle 155"/>
            <p:cNvSpPr>
              <a:spLocks noChangeArrowheads="1"/>
            </p:cNvSpPr>
            <p:nvPr/>
          </p:nvSpPr>
          <p:spPr bwMode="auto">
            <a:xfrm>
              <a:off x="2241" y="2515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92" name="Rectangle 156"/>
            <p:cNvSpPr>
              <a:spLocks noChangeArrowheads="1"/>
            </p:cNvSpPr>
            <p:nvPr/>
          </p:nvSpPr>
          <p:spPr bwMode="auto">
            <a:xfrm>
              <a:off x="2675" y="2570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1,824</a:t>
              </a:r>
              <a:endParaRPr lang="pt-BR"/>
            </a:p>
          </p:txBody>
        </p:sp>
        <p:sp>
          <p:nvSpPr>
            <p:cNvPr id="14494" name="Rectangle 158"/>
            <p:cNvSpPr>
              <a:spLocks noChangeArrowheads="1"/>
            </p:cNvSpPr>
            <p:nvPr/>
          </p:nvSpPr>
          <p:spPr bwMode="auto">
            <a:xfrm>
              <a:off x="3425" y="2515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95" name="Rectangle 159"/>
            <p:cNvSpPr>
              <a:spLocks noChangeArrowheads="1"/>
            </p:cNvSpPr>
            <p:nvPr/>
          </p:nvSpPr>
          <p:spPr bwMode="auto">
            <a:xfrm>
              <a:off x="3788" y="2570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9,950</a:t>
              </a:r>
              <a:endParaRPr lang="pt-BR"/>
            </a:p>
          </p:txBody>
        </p:sp>
        <p:sp>
          <p:nvSpPr>
            <p:cNvPr id="14496" name="Rectangle 160"/>
            <p:cNvSpPr>
              <a:spLocks noChangeArrowheads="1"/>
            </p:cNvSpPr>
            <p:nvPr/>
          </p:nvSpPr>
          <p:spPr bwMode="auto">
            <a:xfrm>
              <a:off x="5327" y="2515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97" name="Rectangle 161"/>
            <p:cNvSpPr>
              <a:spLocks noChangeArrowheads="1"/>
            </p:cNvSpPr>
            <p:nvPr/>
          </p:nvSpPr>
          <p:spPr bwMode="auto">
            <a:xfrm>
              <a:off x="5334" y="2515"/>
              <a:ext cx="48" cy="23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98" name="Rectangle 162"/>
            <p:cNvSpPr>
              <a:spLocks noChangeArrowheads="1"/>
            </p:cNvSpPr>
            <p:nvPr/>
          </p:nvSpPr>
          <p:spPr bwMode="auto">
            <a:xfrm>
              <a:off x="4466" y="2515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99" name="Rectangle 163"/>
            <p:cNvSpPr>
              <a:spLocks noChangeArrowheads="1"/>
            </p:cNvSpPr>
            <p:nvPr/>
          </p:nvSpPr>
          <p:spPr bwMode="auto">
            <a:xfrm>
              <a:off x="4466" y="2515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00" name="Rectangle 164"/>
            <p:cNvSpPr>
              <a:spLocks noChangeArrowheads="1"/>
            </p:cNvSpPr>
            <p:nvPr/>
          </p:nvSpPr>
          <p:spPr bwMode="auto">
            <a:xfrm>
              <a:off x="4774" y="2570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1.76</a:t>
              </a:r>
              <a:endParaRPr lang="pt-BR"/>
            </a:p>
          </p:txBody>
        </p:sp>
        <p:sp>
          <p:nvSpPr>
            <p:cNvPr id="14501" name="Rectangle 165"/>
            <p:cNvSpPr>
              <a:spLocks noChangeArrowheads="1"/>
            </p:cNvSpPr>
            <p:nvPr/>
          </p:nvSpPr>
          <p:spPr bwMode="auto">
            <a:xfrm>
              <a:off x="418" y="2751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02" name="Rectangle 166"/>
            <p:cNvSpPr>
              <a:spLocks noChangeArrowheads="1"/>
            </p:cNvSpPr>
            <p:nvPr/>
          </p:nvSpPr>
          <p:spPr bwMode="auto">
            <a:xfrm>
              <a:off x="433" y="2751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03" name="Rectangle 167"/>
            <p:cNvSpPr>
              <a:spLocks noChangeArrowheads="1"/>
            </p:cNvSpPr>
            <p:nvPr/>
          </p:nvSpPr>
          <p:spPr bwMode="auto">
            <a:xfrm>
              <a:off x="465" y="2807"/>
              <a:ext cx="85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Estados Unidos</a:t>
              </a:r>
              <a:endParaRPr lang="pt-BR"/>
            </a:p>
          </p:txBody>
        </p:sp>
        <p:sp>
          <p:nvSpPr>
            <p:cNvPr id="14505" name="Rectangle 169"/>
            <p:cNvSpPr>
              <a:spLocks noChangeArrowheads="1"/>
            </p:cNvSpPr>
            <p:nvPr/>
          </p:nvSpPr>
          <p:spPr bwMode="auto">
            <a:xfrm>
              <a:off x="1459" y="2751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06" name="Rectangle 170"/>
            <p:cNvSpPr>
              <a:spLocks noChangeArrowheads="1"/>
            </p:cNvSpPr>
            <p:nvPr/>
          </p:nvSpPr>
          <p:spPr bwMode="auto">
            <a:xfrm>
              <a:off x="1554" y="2807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1870-1997</a:t>
              </a:r>
              <a:endParaRPr lang="pt-BR"/>
            </a:p>
          </p:txBody>
        </p:sp>
        <p:sp>
          <p:nvSpPr>
            <p:cNvPr id="14507" name="Rectangle 171"/>
            <p:cNvSpPr>
              <a:spLocks noChangeArrowheads="1"/>
            </p:cNvSpPr>
            <p:nvPr/>
          </p:nvSpPr>
          <p:spPr bwMode="auto">
            <a:xfrm>
              <a:off x="2241" y="2751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08" name="Rectangle 172"/>
            <p:cNvSpPr>
              <a:spLocks noChangeArrowheads="1"/>
            </p:cNvSpPr>
            <p:nvPr/>
          </p:nvSpPr>
          <p:spPr bwMode="auto">
            <a:xfrm>
              <a:off x="2241" y="2751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09" name="Rectangle 173"/>
            <p:cNvSpPr>
              <a:spLocks noChangeArrowheads="1"/>
            </p:cNvSpPr>
            <p:nvPr/>
          </p:nvSpPr>
          <p:spPr bwMode="auto">
            <a:xfrm>
              <a:off x="2675" y="2807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3,188</a:t>
              </a:r>
              <a:endParaRPr lang="pt-BR"/>
            </a:p>
          </p:txBody>
        </p:sp>
        <p:sp>
          <p:nvSpPr>
            <p:cNvPr id="14511" name="Rectangle 175"/>
            <p:cNvSpPr>
              <a:spLocks noChangeArrowheads="1"/>
            </p:cNvSpPr>
            <p:nvPr/>
          </p:nvSpPr>
          <p:spPr bwMode="auto">
            <a:xfrm>
              <a:off x="3425" y="2751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12" name="Rectangle 176"/>
            <p:cNvSpPr>
              <a:spLocks noChangeArrowheads="1"/>
            </p:cNvSpPr>
            <p:nvPr/>
          </p:nvSpPr>
          <p:spPr bwMode="auto">
            <a:xfrm>
              <a:off x="3756" y="2807"/>
              <a:ext cx="3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28,740</a:t>
              </a:r>
              <a:endParaRPr lang="pt-BR"/>
            </a:p>
          </p:txBody>
        </p:sp>
        <p:sp>
          <p:nvSpPr>
            <p:cNvPr id="14513" name="Rectangle 177"/>
            <p:cNvSpPr>
              <a:spLocks noChangeArrowheads="1"/>
            </p:cNvSpPr>
            <p:nvPr/>
          </p:nvSpPr>
          <p:spPr bwMode="auto">
            <a:xfrm>
              <a:off x="5327" y="2751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14" name="Rectangle 178"/>
            <p:cNvSpPr>
              <a:spLocks noChangeArrowheads="1"/>
            </p:cNvSpPr>
            <p:nvPr/>
          </p:nvSpPr>
          <p:spPr bwMode="auto">
            <a:xfrm>
              <a:off x="5334" y="2751"/>
              <a:ext cx="48" cy="23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15" name="Rectangle 179"/>
            <p:cNvSpPr>
              <a:spLocks noChangeArrowheads="1"/>
            </p:cNvSpPr>
            <p:nvPr/>
          </p:nvSpPr>
          <p:spPr bwMode="auto">
            <a:xfrm>
              <a:off x="4466" y="2751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16" name="Rectangle 180"/>
            <p:cNvSpPr>
              <a:spLocks noChangeArrowheads="1"/>
            </p:cNvSpPr>
            <p:nvPr/>
          </p:nvSpPr>
          <p:spPr bwMode="auto">
            <a:xfrm>
              <a:off x="4466" y="2751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17" name="Rectangle 181"/>
            <p:cNvSpPr>
              <a:spLocks noChangeArrowheads="1"/>
            </p:cNvSpPr>
            <p:nvPr/>
          </p:nvSpPr>
          <p:spPr bwMode="auto">
            <a:xfrm>
              <a:off x="4774" y="2807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1.75</a:t>
              </a:r>
              <a:endParaRPr lang="pt-BR"/>
            </a:p>
          </p:txBody>
        </p:sp>
        <p:sp>
          <p:nvSpPr>
            <p:cNvPr id="14518" name="Rectangle 182"/>
            <p:cNvSpPr>
              <a:spLocks noChangeArrowheads="1"/>
            </p:cNvSpPr>
            <p:nvPr/>
          </p:nvSpPr>
          <p:spPr bwMode="auto">
            <a:xfrm>
              <a:off x="418" y="2988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19" name="Rectangle 183"/>
            <p:cNvSpPr>
              <a:spLocks noChangeArrowheads="1"/>
            </p:cNvSpPr>
            <p:nvPr/>
          </p:nvSpPr>
          <p:spPr bwMode="auto">
            <a:xfrm>
              <a:off x="433" y="2988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20" name="Rectangle 184"/>
            <p:cNvSpPr>
              <a:spLocks noChangeArrowheads="1"/>
            </p:cNvSpPr>
            <p:nvPr/>
          </p:nvSpPr>
          <p:spPr bwMode="auto">
            <a:xfrm>
              <a:off x="465" y="3043"/>
              <a:ext cx="55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Indonésia</a:t>
              </a:r>
              <a:endParaRPr lang="pt-BR"/>
            </a:p>
          </p:txBody>
        </p:sp>
        <p:sp>
          <p:nvSpPr>
            <p:cNvPr id="14522" name="Rectangle 186"/>
            <p:cNvSpPr>
              <a:spLocks noChangeArrowheads="1"/>
            </p:cNvSpPr>
            <p:nvPr/>
          </p:nvSpPr>
          <p:spPr bwMode="auto">
            <a:xfrm>
              <a:off x="1459" y="2988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23" name="Rectangle 187"/>
            <p:cNvSpPr>
              <a:spLocks noChangeArrowheads="1"/>
            </p:cNvSpPr>
            <p:nvPr/>
          </p:nvSpPr>
          <p:spPr bwMode="auto">
            <a:xfrm>
              <a:off x="1554" y="3043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1900-1997</a:t>
              </a:r>
              <a:endParaRPr lang="pt-BR"/>
            </a:p>
          </p:txBody>
        </p:sp>
        <p:sp>
          <p:nvSpPr>
            <p:cNvPr id="14524" name="Rectangle 188"/>
            <p:cNvSpPr>
              <a:spLocks noChangeArrowheads="1"/>
            </p:cNvSpPr>
            <p:nvPr/>
          </p:nvSpPr>
          <p:spPr bwMode="auto">
            <a:xfrm>
              <a:off x="2241" y="2988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25" name="Rectangle 189"/>
            <p:cNvSpPr>
              <a:spLocks noChangeArrowheads="1"/>
            </p:cNvSpPr>
            <p:nvPr/>
          </p:nvSpPr>
          <p:spPr bwMode="auto">
            <a:xfrm>
              <a:off x="2241" y="2988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26" name="Rectangle 190"/>
            <p:cNvSpPr>
              <a:spLocks noChangeArrowheads="1"/>
            </p:cNvSpPr>
            <p:nvPr/>
          </p:nvSpPr>
          <p:spPr bwMode="auto">
            <a:xfrm>
              <a:off x="2722" y="3043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708</a:t>
              </a:r>
              <a:endParaRPr lang="pt-BR"/>
            </a:p>
          </p:txBody>
        </p:sp>
        <p:sp>
          <p:nvSpPr>
            <p:cNvPr id="14528" name="Rectangle 192"/>
            <p:cNvSpPr>
              <a:spLocks noChangeArrowheads="1"/>
            </p:cNvSpPr>
            <p:nvPr/>
          </p:nvSpPr>
          <p:spPr bwMode="auto">
            <a:xfrm>
              <a:off x="3425" y="2988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29" name="Rectangle 193"/>
            <p:cNvSpPr>
              <a:spLocks noChangeArrowheads="1"/>
            </p:cNvSpPr>
            <p:nvPr/>
          </p:nvSpPr>
          <p:spPr bwMode="auto">
            <a:xfrm>
              <a:off x="3788" y="3043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3,450</a:t>
              </a:r>
              <a:endParaRPr lang="pt-BR"/>
            </a:p>
          </p:txBody>
        </p:sp>
        <p:sp>
          <p:nvSpPr>
            <p:cNvPr id="14530" name="Rectangle 194"/>
            <p:cNvSpPr>
              <a:spLocks noChangeArrowheads="1"/>
            </p:cNvSpPr>
            <p:nvPr/>
          </p:nvSpPr>
          <p:spPr bwMode="auto">
            <a:xfrm>
              <a:off x="5327" y="2988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31" name="Rectangle 195"/>
            <p:cNvSpPr>
              <a:spLocks noChangeArrowheads="1"/>
            </p:cNvSpPr>
            <p:nvPr/>
          </p:nvSpPr>
          <p:spPr bwMode="auto">
            <a:xfrm>
              <a:off x="5334" y="2988"/>
              <a:ext cx="48" cy="23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32" name="Rectangle 196"/>
            <p:cNvSpPr>
              <a:spLocks noChangeArrowheads="1"/>
            </p:cNvSpPr>
            <p:nvPr/>
          </p:nvSpPr>
          <p:spPr bwMode="auto">
            <a:xfrm>
              <a:off x="4466" y="2988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33" name="Rectangle 197"/>
            <p:cNvSpPr>
              <a:spLocks noChangeArrowheads="1"/>
            </p:cNvSpPr>
            <p:nvPr/>
          </p:nvSpPr>
          <p:spPr bwMode="auto">
            <a:xfrm>
              <a:off x="4466" y="2988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34" name="Rectangle 198"/>
            <p:cNvSpPr>
              <a:spLocks noChangeArrowheads="1"/>
            </p:cNvSpPr>
            <p:nvPr/>
          </p:nvSpPr>
          <p:spPr bwMode="auto">
            <a:xfrm>
              <a:off x="4774" y="3043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1.65</a:t>
              </a:r>
              <a:endParaRPr lang="pt-BR"/>
            </a:p>
          </p:txBody>
        </p:sp>
        <p:sp>
          <p:nvSpPr>
            <p:cNvPr id="14535" name="Rectangle 199"/>
            <p:cNvSpPr>
              <a:spLocks noChangeArrowheads="1"/>
            </p:cNvSpPr>
            <p:nvPr/>
          </p:nvSpPr>
          <p:spPr bwMode="auto">
            <a:xfrm>
              <a:off x="418" y="3225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36" name="Rectangle 200"/>
            <p:cNvSpPr>
              <a:spLocks noChangeArrowheads="1"/>
            </p:cNvSpPr>
            <p:nvPr/>
          </p:nvSpPr>
          <p:spPr bwMode="auto">
            <a:xfrm>
              <a:off x="433" y="3225"/>
              <a:ext cx="102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37" name="Rectangle 201"/>
            <p:cNvSpPr>
              <a:spLocks noChangeArrowheads="1"/>
            </p:cNvSpPr>
            <p:nvPr/>
          </p:nvSpPr>
          <p:spPr bwMode="auto">
            <a:xfrm>
              <a:off x="465" y="3280"/>
              <a:ext cx="74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Grã Bretanha</a:t>
              </a:r>
              <a:endParaRPr lang="pt-BR"/>
            </a:p>
          </p:txBody>
        </p:sp>
        <p:sp>
          <p:nvSpPr>
            <p:cNvPr id="14539" name="Rectangle 203"/>
            <p:cNvSpPr>
              <a:spLocks noChangeArrowheads="1"/>
            </p:cNvSpPr>
            <p:nvPr/>
          </p:nvSpPr>
          <p:spPr bwMode="auto">
            <a:xfrm>
              <a:off x="1459" y="3225"/>
              <a:ext cx="782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40" name="Rectangle 204"/>
            <p:cNvSpPr>
              <a:spLocks noChangeArrowheads="1"/>
            </p:cNvSpPr>
            <p:nvPr/>
          </p:nvSpPr>
          <p:spPr bwMode="auto">
            <a:xfrm>
              <a:off x="1554" y="3280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1870-1997</a:t>
              </a:r>
              <a:endParaRPr lang="pt-BR"/>
            </a:p>
          </p:txBody>
        </p:sp>
        <p:sp>
          <p:nvSpPr>
            <p:cNvPr id="14541" name="Rectangle 205"/>
            <p:cNvSpPr>
              <a:spLocks noChangeArrowheads="1"/>
            </p:cNvSpPr>
            <p:nvPr/>
          </p:nvSpPr>
          <p:spPr bwMode="auto">
            <a:xfrm>
              <a:off x="2241" y="3225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43" name="Rectangle 207"/>
            <p:cNvSpPr>
              <a:spLocks noChangeArrowheads="1"/>
            </p:cNvSpPr>
            <p:nvPr/>
          </p:nvSpPr>
          <p:spPr bwMode="auto">
            <a:xfrm>
              <a:off x="2241" y="3225"/>
              <a:ext cx="1184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44" name="Rectangle 208"/>
            <p:cNvSpPr>
              <a:spLocks noChangeArrowheads="1"/>
            </p:cNvSpPr>
            <p:nvPr/>
          </p:nvSpPr>
          <p:spPr bwMode="auto">
            <a:xfrm>
              <a:off x="2675" y="3280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3,826</a:t>
              </a:r>
              <a:endParaRPr lang="pt-BR"/>
            </a:p>
          </p:txBody>
        </p:sp>
        <p:sp>
          <p:nvSpPr>
            <p:cNvPr id="14546" name="Rectangle 210"/>
            <p:cNvSpPr>
              <a:spLocks noChangeArrowheads="1"/>
            </p:cNvSpPr>
            <p:nvPr/>
          </p:nvSpPr>
          <p:spPr bwMode="auto">
            <a:xfrm>
              <a:off x="3425" y="3225"/>
              <a:ext cx="1041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47" name="Rectangle 211"/>
            <p:cNvSpPr>
              <a:spLocks noChangeArrowheads="1"/>
            </p:cNvSpPr>
            <p:nvPr/>
          </p:nvSpPr>
          <p:spPr bwMode="auto">
            <a:xfrm>
              <a:off x="3756" y="3280"/>
              <a:ext cx="3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20,520</a:t>
              </a:r>
              <a:endParaRPr lang="pt-BR"/>
            </a:p>
          </p:txBody>
        </p:sp>
        <p:sp>
          <p:nvSpPr>
            <p:cNvPr id="14548" name="Rectangle 212"/>
            <p:cNvSpPr>
              <a:spLocks noChangeArrowheads="1"/>
            </p:cNvSpPr>
            <p:nvPr/>
          </p:nvSpPr>
          <p:spPr bwMode="auto">
            <a:xfrm>
              <a:off x="5327" y="3225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49" name="Rectangle 213"/>
            <p:cNvSpPr>
              <a:spLocks noChangeArrowheads="1"/>
            </p:cNvSpPr>
            <p:nvPr/>
          </p:nvSpPr>
          <p:spPr bwMode="auto">
            <a:xfrm>
              <a:off x="5334" y="3225"/>
              <a:ext cx="48" cy="23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50" name="Rectangle 214"/>
            <p:cNvSpPr>
              <a:spLocks noChangeArrowheads="1"/>
            </p:cNvSpPr>
            <p:nvPr/>
          </p:nvSpPr>
          <p:spPr bwMode="auto">
            <a:xfrm>
              <a:off x="4466" y="3225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51" name="Rectangle 215"/>
            <p:cNvSpPr>
              <a:spLocks noChangeArrowheads="1"/>
            </p:cNvSpPr>
            <p:nvPr/>
          </p:nvSpPr>
          <p:spPr bwMode="auto">
            <a:xfrm>
              <a:off x="4466" y="3225"/>
              <a:ext cx="853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52" name="Rectangle 216"/>
            <p:cNvSpPr>
              <a:spLocks noChangeArrowheads="1"/>
            </p:cNvSpPr>
            <p:nvPr/>
          </p:nvSpPr>
          <p:spPr bwMode="auto">
            <a:xfrm>
              <a:off x="4774" y="3280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1.33</a:t>
              </a:r>
              <a:endParaRPr lang="pt-BR"/>
            </a:p>
          </p:txBody>
        </p:sp>
        <p:sp>
          <p:nvSpPr>
            <p:cNvPr id="14553" name="Rectangle 217"/>
            <p:cNvSpPr>
              <a:spLocks noChangeArrowheads="1"/>
            </p:cNvSpPr>
            <p:nvPr/>
          </p:nvSpPr>
          <p:spPr bwMode="auto">
            <a:xfrm>
              <a:off x="418" y="3461"/>
              <a:ext cx="15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55" name="Rectangle 219"/>
            <p:cNvSpPr>
              <a:spLocks noChangeArrowheads="1"/>
            </p:cNvSpPr>
            <p:nvPr/>
          </p:nvSpPr>
          <p:spPr bwMode="auto">
            <a:xfrm>
              <a:off x="465" y="3516"/>
              <a:ext cx="28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Índia</a:t>
              </a:r>
              <a:endParaRPr lang="pt-BR"/>
            </a:p>
          </p:txBody>
        </p:sp>
        <p:sp>
          <p:nvSpPr>
            <p:cNvPr id="14558" name="Rectangle 222"/>
            <p:cNvSpPr>
              <a:spLocks noChangeArrowheads="1"/>
            </p:cNvSpPr>
            <p:nvPr/>
          </p:nvSpPr>
          <p:spPr bwMode="auto">
            <a:xfrm>
              <a:off x="1554" y="3516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1900-1997</a:t>
              </a:r>
              <a:endParaRPr lang="pt-BR"/>
            </a:p>
          </p:txBody>
        </p:sp>
        <p:sp>
          <p:nvSpPr>
            <p:cNvPr id="14559" name="Rectangle 223"/>
            <p:cNvSpPr>
              <a:spLocks noChangeArrowheads="1"/>
            </p:cNvSpPr>
            <p:nvPr/>
          </p:nvSpPr>
          <p:spPr bwMode="auto">
            <a:xfrm>
              <a:off x="2241" y="3461"/>
              <a:ext cx="8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61" name="Rectangle 225"/>
            <p:cNvSpPr>
              <a:spLocks noChangeArrowheads="1"/>
            </p:cNvSpPr>
            <p:nvPr/>
          </p:nvSpPr>
          <p:spPr bwMode="auto">
            <a:xfrm>
              <a:off x="2722" y="3516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537</a:t>
              </a:r>
              <a:endParaRPr lang="pt-BR"/>
            </a:p>
          </p:txBody>
        </p:sp>
        <p:sp>
          <p:nvSpPr>
            <p:cNvPr id="14564" name="Rectangle 228"/>
            <p:cNvSpPr>
              <a:spLocks noChangeArrowheads="1"/>
            </p:cNvSpPr>
            <p:nvPr/>
          </p:nvSpPr>
          <p:spPr bwMode="auto">
            <a:xfrm>
              <a:off x="3788" y="3516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1,950</a:t>
              </a:r>
              <a:endParaRPr lang="pt-BR"/>
            </a:p>
          </p:txBody>
        </p:sp>
        <p:sp>
          <p:nvSpPr>
            <p:cNvPr id="14565" name="Rectangle 229"/>
            <p:cNvSpPr>
              <a:spLocks noChangeArrowheads="1"/>
            </p:cNvSpPr>
            <p:nvPr/>
          </p:nvSpPr>
          <p:spPr bwMode="auto">
            <a:xfrm>
              <a:off x="5327" y="3461"/>
              <a:ext cx="15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66" name="Rectangle 230"/>
            <p:cNvSpPr>
              <a:spLocks noChangeArrowheads="1"/>
            </p:cNvSpPr>
            <p:nvPr/>
          </p:nvSpPr>
          <p:spPr bwMode="auto">
            <a:xfrm>
              <a:off x="5334" y="3461"/>
              <a:ext cx="48" cy="22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67" name="Rectangle 231"/>
            <p:cNvSpPr>
              <a:spLocks noChangeArrowheads="1"/>
            </p:cNvSpPr>
            <p:nvPr/>
          </p:nvSpPr>
          <p:spPr bwMode="auto">
            <a:xfrm>
              <a:off x="4466" y="3461"/>
              <a:ext cx="8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69" name="Rectangle 233"/>
            <p:cNvSpPr>
              <a:spLocks noChangeArrowheads="1"/>
            </p:cNvSpPr>
            <p:nvPr/>
          </p:nvSpPr>
          <p:spPr bwMode="auto">
            <a:xfrm>
              <a:off x="4774" y="3516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1.34</a:t>
              </a:r>
              <a:endParaRPr lang="pt-BR"/>
            </a:p>
          </p:txBody>
        </p:sp>
        <p:sp>
          <p:nvSpPr>
            <p:cNvPr id="14570" name="Rectangle 234"/>
            <p:cNvSpPr>
              <a:spLocks noChangeArrowheads="1"/>
            </p:cNvSpPr>
            <p:nvPr/>
          </p:nvSpPr>
          <p:spPr bwMode="auto">
            <a:xfrm>
              <a:off x="418" y="3690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72" name="Rectangle 236"/>
            <p:cNvSpPr>
              <a:spLocks noChangeArrowheads="1"/>
            </p:cNvSpPr>
            <p:nvPr/>
          </p:nvSpPr>
          <p:spPr bwMode="auto">
            <a:xfrm>
              <a:off x="465" y="3745"/>
              <a:ext cx="54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Paquistão</a:t>
              </a:r>
              <a:endParaRPr lang="pt-BR"/>
            </a:p>
          </p:txBody>
        </p:sp>
        <p:sp>
          <p:nvSpPr>
            <p:cNvPr id="14575" name="Rectangle 239"/>
            <p:cNvSpPr>
              <a:spLocks noChangeArrowheads="1"/>
            </p:cNvSpPr>
            <p:nvPr/>
          </p:nvSpPr>
          <p:spPr bwMode="auto">
            <a:xfrm>
              <a:off x="1554" y="3745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1900-1997</a:t>
              </a:r>
              <a:endParaRPr lang="pt-BR"/>
            </a:p>
          </p:txBody>
        </p:sp>
        <p:sp>
          <p:nvSpPr>
            <p:cNvPr id="14576" name="Rectangle 240"/>
            <p:cNvSpPr>
              <a:spLocks noChangeArrowheads="1"/>
            </p:cNvSpPr>
            <p:nvPr/>
          </p:nvSpPr>
          <p:spPr bwMode="auto">
            <a:xfrm>
              <a:off x="2241" y="3690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78" name="Rectangle 242"/>
            <p:cNvSpPr>
              <a:spLocks noChangeArrowheads="1"/>
            </p:cNvSpPr>
            <p:nvPr/>
          </p:nvSpPr>
          <p:spPr bwMode="auto">
            <a:xfrm>
              <a:off x="2722" y="3745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587</a:t>
              </a:r>
              <a:endParaRPr lang="pt-BR"/>
            </a:p>
          </p:txBody>
        </p:sp>
        <p:sp>
          <p:nvSpPr>
            <p:cNvPr id="14581" name="Rectangle 245"/>
            <p:cNvSpPr>
              <a:spLocks noChangeArrowheads="1"/>
            </p:cNvSpPr>
            <p:nvPr/>
          </p:nvSpPr>
          <p:spPr bwMode="auto">
            <a:xfrm>
              <a:off x="3788" y="3745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1,590</a:t>
              </a:r>
              <a:endParaRPr lang="pt-BR"/>
            </a:p>
          </p:txBody>
        </p:sp>
        <p:sp>
          <p:nvSpPr>
            <p:cNvPr id="14582" name="Rectangle 246"/>
            <p:cNvSpPr>
              <a:spLocks noChangeArrowheads="1"/>
            </p:cNvSpPr>
            <p:nvPr/>
          </p:nvSpPr>
          <p:spPr bwMode="auto">
            <a:xfrm>
              <a:off x="5327" y="3690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83" name="Rectangle 247"/>
            <p:cNvSpPr>
              <a:spLocks noChangeArrowheads="1"/>
            </p:cNvSpPr>
            <p:nvPr/>
          </p:nvSpPr>
          <p:spPr bwMode="auto">
            <a:xfrm>
              <a:off x="5334" y="3690"/>
              <a:ext cx="48" cy="23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84" name="Rectangle 248"/>
            <p:cNvSpPr>
              <a:spLocks noChangeArrowheads="1"/>
            </p:cNvSpPr>
            <p:nvPr/>
          </p:nvSpPr>
          <p:spPr bwMode="auto">
            <a:xfrm>
              <a:off x="4466" y="3690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86" name="Rectangle 250"/>
            <p:cNvSpPr>
              <a:spLocks noChangeArrowheads="1"/>
            </p:cNvSpPr>
            <p:nvPr/>
          </p:nvSpPr>
          <p:spPr bwMode="auto">
            <a:xfrm>
              <a:off x="4774" y="3745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1.03</a:t>
              </a:r>
              <a:endParaRPr lang="pt-BR"/>
            </a:p>
          </p:txBody>
        </p:sp>
        <p:sp>
          <p:nvSpPr>
            <p:cNvPr id="14587" name="Rectangle 251"/>
            <p:cNvSpPr>
              <a:spLocks noChangeArrowheads="1"/>
            </p:cNvSpPr>
            <p:nvPr/>
          </p:nvSpPr>
          <p:spPr bwMode="auto">
            <a:xfrm>
              <a:off x="418" y="3926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88" name="Rectangle 252"/>
            <p:cNvSpPr>
              <a:spLocks noChangeArrowheads="1"/>
            </p:cNvSpPr>
            <p:nvPr/>
          </p:nvSpPr>
          <p:spPr bwMode="auto">
            <a:xfrm>
              <a:off x="418" y="4155"/>
              <a:ext cx="1041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89" name="Rectangle 253"/>
            <p:cNvSpPr>
              <a:spLocks noChangeArrowheads="1"/>
            </p:cNvSpPr>
            <p:nvPr/>
          </p:nvSpPr>
          <p:spPr bwMode="auto">
            <a:xfrm>
              <a:off x="457" y="4163"/>
              <a:ext cx="1002" cy="4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90" name="Rectangle 254"/>
            <p:cNvSpPr>
              <a:spLocks noChangeArrowheads="1"/>
            </p:cNvSpPr>
            <p:nvPr/>
          </p:nvSpPr>
          <p:spPr bwMode="auto">
            <a:xfrm>
              <a:off x="433" y="3926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91" name="Rectangle 255"/>
            <p:cNvSpPr>
              <a:spLocks noChangeArrowheads="1"/>
            </p:cNvSpPr>
            <p:nvPr/>
          </p:nvSpPr>
          <p:spPr bwMode="auto">
            <a:xfrm>
              <a:off x="465" y="3982"/>
              <a:ext cx="64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Bangladesh</a:t>
              </a:r>
              <a:endParaRPr lang="pt-BR"/>
            </a:p>
          </p:txBody>
        </p:sp>
        <p:sp>
          <p:nvSpPr>
            <p:cNvPr id="14592" name="Rectangle 256"/>
            <p:cNvSpPr>
              <a:spLocks noChangeArrowheads="1"/>
            </p:cNvSpPr>
            <p:nvPr/>
          </p:nvSpPr>
          <p:spPr bwMode="auto">
            <a:xfrm>
              <a:off x="1459" y="4155"/>
              <a:ext cx="782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93" name="Rectangle 257"/>
            <p:cNvSpPr>
              <a:spLocks noChangeArrowheads="1"/>
            </p:cNvSpPr>
            <p:nvPr/>
          </p:nvSpPr>
          <p:spPr bwMode="auto">
            <a:xfrm>
              <a:off x="1459" y="4163"/>
              <a:ext cx="782" cy="4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95" name="Rectangle 259"/>
            <p:cNvSpPr>
              <a:spLocks noChangeArrowheads="1"/>
            </p:cNvSpPr>
            <p:nvPr/>
          </p:nvSpPr>
          <p:spPr bwMode="auto">
            <a:xfrm>
              <a:off x="1459" y="3926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96" name="Rectangle 260"/>
            <p:cNvSpPr>
              <a:spLocks noChangeArrowheads="1"/>
            </p:cNvSpPr>
            <p:nvPr/>
          </p:nvSpPr>
          <p:spPr bwMode="auto">
            <a:xfrm>
              <a:off x="1554" y="3982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1900-1997</a:t>
              </a:r>
              <a:endParaRPr lang="pt-BR"/>
            </a:p>
          </p:txBody>
        </p:sp>
        <p:sp>
          <p:nvSpPr>
            <p:cNvPr id="14597" name="Rectangle 261"/>
            <p:cNvSpPr>
              <a:spLocks noChangeArrowheads="1"/>
            </p:cNvSpPr>
            <p:nvPr/>
          </p:nvSpPr>
          <p:spPr bwMode="auto">
            <a:xfrm>
              <a:off x="2241" y="4155"/>
              <a:ext cx="1184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98" name="Rectangle 262"/>
            <p:cNvSpPr>
              <a:spLocks noChangeArrowheads="1"/>
            </p:cNvSpPr>
            <p:nvPr/>
          </p:nvSpPr>
          <p:spPr bwMode="auto">
            <a:xfrm>
              <a:off x="2241" y="4163"/>
              <a:ext cx="1184" cy="4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99" name="Rectangle 263"/>
            <p:cNvSpPr>
              <a:spLocks noChangeArrowheads="1"/>
            </p:cNvSpPr>
            <p:nvPr/>
          </p:nvSpPr>
          <p:spPr bwMode="auto">
            <a:xfrm>
              <a:off x="2241" y="3926"/>
              <a:ext cx="8" cy="2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0" name="Rectangle 264"/>
            <p:cNvSpPr>
              <a:spLocks noChangeArrowheads="1"/>
            </p:cNvSpPr>
            <p:nvPr/>
          </p:nvSpPr>
          <p:spPr bwMode="auto">
            <a:xfrm>
              <a:off x="2241" y="3926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1" name="Rectangle 265"/>
            <p:cNvSpPr>
              <a:spLocks noChangeArrowheads="1"/>
            </p:cNvSpPr>
            <p:nvPr/>
          </p:nvSpPr>
          <p:spPr bwMode="auto">
            <a:xfrm>
              <a:off x="2722" y="3982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495</a:t>
              </a:r>
              <a:endParaRPr lang="pt-BR"/>
            </a:p>
          </p:txBody>
        </p:sp>
        <p:sp>
          <p:nvSpPr>
            <p:cNvPr id="14602" name="Rectangle 266"/>
            <p:cNvSpPr>
              <a:spLocks noChangeArrowheads="1"/>
            </p:cNvSpPr>
            <p:nvPr/>
          </p:nvSpPr>
          <p:spPr bwMode="auto">
            <a:xfrm>
              <a:off x="3425" y="4155"/>
              <a:ext cx="1041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3" name="Rectangle 267"/>
            <p:cNvSpPr>
              <a:spLocks noChangeArrowheads="1"/>
            </p:cNvSpPr>
            <p:nvPr/>
          </p:nvSpPr>
          <p:spPr bwMode="auto">
            <a:xfrm>
              <a:off x="3425" y="4163"/>
              <a:ext cx="1041" cy="4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5" name="Rectangle 269"/>
            <p:cNvSpPr>
              <a:spLocks noChangeArrowheads="1"/>
            </p:cNvSpPr>
            <p:nvPr/>
          </p:nvSpPr>
          <p:spPr bwMode="auto">
            <a:xfrm>
              <a:off x="3425" y="3926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6" name="Rectangle 270"/>
            <p:cNvSpPr>
              <a:spLocks noChangeArrowheads="1"/>
            </p:cNvSpPr>
            <p:nvPr/>
          </p:nvSpPr>
          <p:spPr bwMode="auto">
            <a:xfrm>
              <a:off x="3788" y="3982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1,050</a:t>
              </a:r>
              <a:endParaRPr lang="pt-BR"/>
            </a:p>
          </p:txBody>
        </p:sp>
        <p:sp>
          <p:nvSpPr>
            <p:cNvPr id="14607" name="Rectangle 271"/>
            <p:cNvSpPr>
              <a:spLocks noChangeArrowheads="1"/>
            </p:cNvSpPr>
            <p:nvPr/>
          </p:nvSpPr>
          <p:spPr bwMode="auto">
            <a:xfrm>
              <a:off x="5327" y="3926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8" name="Rectangle 272"/>
            <p:cNvSpPr>
              <a:spLocks noChangeArrowheads="1"/>
            </p:cNvSpPr>
            <p:nvPr/>
          </p:nvSpPr>
          <p:spPr bwMode="auto">
            <a:xfrm>
              <a:off x="4466" y="4155"/>
              <a:ext cx="868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9" name="Rectangle 273"/>
            <p:cNvSpPr>
              <a:spLocks noChangeArrowheads="1"/>
            </p:cNvSpPr>
            <p:nvPr/>
          </p:nvSpPr>
          <p:spPr bwMode="auto">
            <a:xfrm>
              <a:off x="5334" y="3926"/>
              <a:ext cx="48" cy="28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10" name="Rectangle 274"/>
            <p:cNvSpPr>
              <a:spLocks noChangeArrowheads="1"/>
            </p:cNvSpPr>
            <p:nvPr/>
          </p:nvSpPr>
          <p:spPr bwMode="auto">
            <a:xfrm>
              <a:off x="4466" y="4163"/>
              <a:ext cx="916" cy="4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11" name="Rectangle 275"/>
            <p:cNvSpPr>
              <a:spLocks noChangeArrowheads="1"/>
            </p:cNvSpPr>
            <p:nvPr/>
          </p:nvSpPr>
          <p:spPr bwMode="auto">
            <a:xfrm>
              <a:off x="4466" y="3926"/>
              <a:ext cx="8" cy="2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12" name="Rectangle 276"/>
            <p:cNvSpPr>
              <a:spLocks noChangeArrowheads="1"/>
            </p:cNvSpPr>
            <p:nvPr/>
          </p:nvSpPr>
          <p:spPr bwMode="auto">
            <a:xfrm>
              <a:off x="4466" y="3926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13" name="Rectangle 277"/>
            <p:cNvSpPr>
              <a:spLocks noChangeArrowheads="1"/>
            </p:cNvSpPr>
            <p:nvPr/>
          </p:nvSpPr>
          <p:spPr bwMode="auto">
            <a:xfrm>
              <a:off x="4774" y="3982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0.78</a:t>
              </a:r>
              <a:endParaRPr lang="pt-BR"/>
            </a:p>
          </p:txBody>
        </p:sp>
        <p:sp>
          <p:nvSpPr>
            <p:cNvPr id="14624" name="Rectangle 288"/>
            <p:cNvSpPr>
              <a:spLocks noChangeArrowheads="1"/>
            </p:cNvSpPr>
            <p:nvPr/>
          </p:nvSpPr>
          <p:spPr bwMode="auto">
            <a:xfrm>
              <a:off x="3421" y="624"/>
              <a:ext cx="1043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PIB real per capita</a:t>
              </a:r>
            </a:p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no fim do</a:t>
              </a:r>
            </a:p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período </a:t>
              </a:r>
              <a:endParaRPr lang="pt-BR"/>
            </a:p>
          </p:txBody>
        </p:sp>
      </p:grp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!mankiw">
  <a:themeElements>
    <a:clrScheme name="">
      <a:dk1>
        <a:srgbClr val="790015"/>
      </a:dk1>
      <a:lt1>
        <a:srgbClr val="F6BF69"/>
      </a:lt1>
      <a:dk2>
        <a:srgbClr val="6E0043"/>
      </a:dk2>
      <a:lt2>
        <a:srgbClr val="EF9100"/>
      </a:lt2>
      <a:accent1>
        <a:srgbClr val="00B7A5"/>
      </a:accent1>
      <a:accent2>
        <a:srgbClr val="618FFD"/>
      </a:accent2>
      <a:accent3>
        <a:srgbClr val="FADCB9"/>
      </a:accent3>
      <a:accent4>
        <a:srgbClr val="660010"/>
      </a:accent4>
      <a:accent5>
        <a:srgbClr val="AAD8CF"/>
      </a:accent5>
      <a:accent6>
        <a:srgbClr val="5781E5"/>
      </a:accent6>
      <a:hlink>
        <a:srgbClr val="F76681"/>
      </a:hlink>
      <a:folHlink>
        <a:srgbClr val="FDE3BA"/>
      </a:folHlink>
    </a:clrScheme>
    <a:fontScheme name="!mankiw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!manki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manki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c:\office97\templa~1\presen~2\!mankiw.ppt</Template>
  <TotalTime>31</TotalTime>
  <Pages>64</Pages>
  <Words>2131</Words>
  <Application>Microsoft Office PowerPoint</Application>
  <PresentationFormat>Apresentação na tela (4:3)</PresentationFormat>
  <Paragraphs>376</Paragraphs>
  <Slides>55</Slides>
  <Notes>48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60" baseType="lpstr">
      <vt:lpstr>Arial</vt:lpstr>
      <vt:lpstr>Monotype Sorts</vt:lpstr>
      <vt:lpstr>Tahoma</vt:lpstr>
      <vt:lpstr>Times New Roman</vt:lpstr>
      <vt:lpstr>!mankiw</vt:lpstr>
      <vt:lpstr>Crescimento e Desenvolvimento Econômico</vt:lpstr>
      <vt:lpstr>Medidas de crescimento e desenvolvimento</vt:lpstr>
      <vt:lpstr>Crescimento e desenvolvimento econômico</vt:lpstr>
      <vt:lpstr>Crescimento e desenvolvimento econômico</vt:lpstr>
      <vt:lpstr>Produção e Crescimento</vt:lpstr>
      <vt:lpstr>Produção e Crescimento</vt:lpstr>
      <vt:lpstr>Produção e Crescimento</vt:lpstr>
      <vt:lpstr>Produção e Crescimento</vt:lpstr>
      <vt:lpstr>Variedade de Experiências de Crescimento</vt:lpstr>
      <vt:lpstr>Crescimento Econômico ao Redor do Mundo</vt:lpstr>
      <vt:lpstr>Crescimento Econômico ao Redor do Mundo</vt:lpstr>
      <vt:lpstr>A Composição e a Regra dos 70</vt:lpstr>
      <vt:lpstr>A Composição e a Regra dos 70</vt:lpstr>
      <vt:lpstr>Por que a Produtividade é tão Importante</vt:lpstr>
      <vt:lpstr>Por que a Produtividade é tão Importante</vt:lpstr>
      <vt:lpstr>Por que a Produtividade é tão Importante</vt:lpstr>
      <vt:lpstr>Por que a Produtividade é tão Importante</vt:lpstr>
      <vt:lpstr>Os Fatores de Produção</vt:lpstr>
      <vt:lpstr>Os Fatores de Produção</vt:lpstr>
      <vt:lpstr>Capital Físico</vt:lpstr>
      <vt:lpstr>Capital Humano</vt:lpstr>
      <vt:lpstr>Recursos Naturais</vt:lpstr>
      <vt:lpstr>Recursos Naturais</vt:lpstr>
      <vt:lpstr>Conhecimento Tecnológico</vt:lpstr>
      <vt:lpstr>A Função de Produção</vt:lpstr>
      <vt:lpstr>A Função de Produção</vt:lpstr>
      <vt:lpstr>A Função de Produção</vt:lpstr>
      <vt:lpstr>Crescimento Econômico e Políticas Públicas</vt:lpstr>
      <vt:lpstr>Políticas do Governo que aumentam a Produtividade e Nível de Vida</vt:lpstr>
      <vt:lpstr>Políticas do Governo que aumentam a Produtividade e Nível de Vida</vt:lpstr>
      <vt:lpstr>A Importância da Poupança e do Investimento </vt:lpstr>
      <vt:lpstr>Apresentação do PowerPoint</vt:lpstr>
      <vt:lpstr>A Importância da Poupança e Investimento</vt:lpstr>
      <vt:lpstr>A Importância da Poupança e Investimento</vt:lpstr>
      <vt:lpstr>A Importância da Poupança e Investimento</vt:lpstr>
      <vt:lpstr>Investimento Externo</vt:lpstr>
      <vt:lpstr>Investimento Externo</vt:lpstr>
      <vt:lpstr>Educação</vt:lpstr>
      <vt:lpstr>Educação</vt:lpstr>
      <vt:lpstr>Educação</vt:lpstr>
      <vt:lpstr>Direitos de Propriedade e Estabilidade Política</vt:lpstr>
      <vt:lpstr>Livre Comércio</vt:lpstr>
      <vt:lpstr>Livre Comércio</vt:lpstr>
      <vt:lpstr>O Controle de Crescimento Populacional</vt:lpstr>
      <vt:lpstr>Pesquisa e Desenvolvimento</vt:lpstr>
      <vt:lpstr>A Desaceleração da Produtividade</vt:lpstr>
      <vt:lpstr>A Desaceleração da Produtividade</vt:lpstr>
      <vt:lpstr>Apresentação do PowerPoint</vt:lpstr>
      <vt:lpstr>Resumo</vt:lpstr>
      <vt:lpstr>Resumo</vt:lpstr>
      <vt:lpstr>Resumo</vt:lpstr>
      <vt:lpstr>Principais fatores no desenvolvimento dos países</vt:lpstr>
      <vt:lpstr>Indicadores socioeconômicos do desenvolvimento</vt:lpstr>
      <vt:lpstr>Indicadores socioeconômicos do desenvolvimento</vt:lpstr>
      <vt:lpstr>Exercícios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24</dc:title>
  <dc:subject>Production and Growth</dc:subject>
  <dc:creator>Mark P. Karscig</dc:creator>
  <cp:keywords>price elasticity</cp:keywords>
  <cp:lastModifiedBy>Pedro</cp:lastModifiedBy>
  <cp:revision>393</cp:revision>
  <cp:lastPrinted>1997-07-28T16:10:48Z</cp:lastPrinted>
  <dcterms:created xsi:type="dcterms:W3CDTF">1998-06-22T00:04:04Z</dcterms:created>
  <dcterms:modified xsi:type="dcterms:W3CDTF">2013-06-03T12:26:05Z</dcterms:modified>
</cp:coreProperties>
</file>