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Economica"/>
      <p:regular r:id="rId21"/>
      <p:bold r:id="rId22"/>
      <p:italic r:id="rId23"/>
      <p:boldItalic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Economica-bold.fntdata"/><Relationship Id="rId21" Type="http://schemas.openxmlformats.org/officeDocument/2006/relationships/font" Target="fonts/Economica-regular.fntdata"/><Relationship Id="rId24" Type="http://schemas.openxmlformats.org/officeDocument/2006/relationships/font" Target="fonts/Economica-boldItalic.fntdata"/><Relationship Id="rId23" Type="http://schemas.openxmlformats.org/officeDocument/2006/relationships/font" Target="fonts/Economica-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4012"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2" name="Shape 12"/>
          <p:cNvSpPr txBox="1"/>
          <p:nvPr>
            <p:ph type="ctrTitle"/>
          </p:nvPr>
        </p:nvSpPr>
        <p:spPr>
          <a:xfrm>
            <a:off x="3044700" y="1444255"/>
            <a:ext cx="3054600" cy="15371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3" name="Shape 53"/>
          <p:cNvSpPr txBox="1"/>
          <p:nvPr>
            <p:ph type="title"/>
          </p:nvPr>
        </p:nvSpPr>
        <p:spPr>
          <a:xfrm>
            <a:off x="311700" y="957125"/>
            <a:ext cx="8520600" cy="2128800"/>
          </a:xfrm>
          <a:prstGeom prst="rect">
            <a:avLst/>
          </a:prstGeom>
        </p:spPr>
        <p:txBody>
          <a:bodyPr anchorCtr="0" anchor="ctr" bIns="91425" lIns="91425" rIns="91425" tIns="91425"/>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p:txBody>
      </p:sp>
      <p:sp>
        <p:nvSpPr>
          <p:cNvPr id="54" name="Shape 54"/>
          <p:cNvSpPr txBox="1"/>
          <p:nvPr>
            <p:ph idx="1" type="body"/>
          </p:nvPr>
        </p:nvSpPr>
        <p:spPr>
          <a:xfrm>
            <a:off x="311700" y="316200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flipH="1">
            <a:off x="7595937"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a:headEnd len="med" w="med" type="none"/>
            <a:tailEnd len="med" w="med" type="none"/>
          </a:ln>
        </p:spPr>
      </p:sp>
      <p:sp>
        <p:nvSpPr>
          <p:cNvPr id="18" name="Shape 18"/>
          <p:cNvSpPr txBox="1"/>
          <p:nvPr>
            <p:ph type="title"/>
          </p:nvPr>
        </p:nvSpPr>
        <p:spPr>
          <a:xfrm>
            <a:off x="773700" y="1806450"/>
            <a:ext cx="7596600" cy="15306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5" name="Shape 35"/>
          <p:cNvSpPr txBox="1"/>
          <p:nvPr>
            <p:ph idx="1" type="body"/>
          </p:nvPr>
        </p:nvSpPr>
        <p:spPr>
          <a:xfrm>
            <a:off x="311700" y="1399399"/>
            <a:ext cx="2808000" cy="27849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6" name="Shape 3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4" name="Shape 44"/>
          <p:cNvSpPr txBox="1"/>
          <p:nvPr>
            <p:ph type="title"/>
          </p:nvPr>
        </p:nvSpPr>
        <p:spPr>
          <a:xfrm>
            <a:off x="265500" y="929275"/>
            <a:ext cx="4045200" cy="1786200"/>
          </a:xfrm>
          <a:prstGeom prst="rect">
            <a:avLst/>
          </a:prstGeom>
        </p:spPr>
        <p:txBody>
          <a:bodyPr anchorCtr="0" anchor="b" bIns="91425" lIns="91425" rIns="91425" tIns="91425"/>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p:txBody>
      </p:sp>
      <p:sp>
        <p:nvSpPr>
          <p:cNvPr id="45" name="Shape 45"/>
          <p:cNvSpPr txBox="1"/>
          <p:nvPr>
            <p:ph idx="1" type="subTitle"/>
          </p:nvPr>
        </p:nvSpPr>
        <p:spPr>
          <a:xfrm>
            <a:off x="265500" y="2769000"/>
            <a:ext cx="4045200" cy="1574100"/>
          </a:xfrm>
          <a:prstGeom prst="rect">
            <a:avLst/>
          </a:prstGeom>
        </p:spPr>
        <p:txBody>
          <a:bodyPr anchorCtr="0" anchor="t" bIns="91425" lIns="91425" rIns="91425" tIns="91425"/>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pt-B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rIns="91425" tIns="91425"/>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pt-BR" sz="1000">
                <a:solidFill>
                  <a:schemeClr val="dk1"/>
                </a:solidFill>
                <a:latin typeface="Economica"/>
                <a:ea typeface="Economica"/>
                <a:cs typeface="Economica"/>
                <a:sym typeface="Economic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199"/>
          </a:xfrm>
          <a:prstGeom prst="rect">
            <a:avLst/>
          </a:prstGeom>
        </p:spPr>
        <p:txBody>
          <a:bodyPr anchorCtr="0" anchor="b" bIns="91425" lIns="91425" rIns="91425" tIns="91425">
            <a:noAutofit/>
          </a:bodyPr>
          <a:lstStyle/>
          <a:p>
            <a:pPr lvl="0">
              <a:spcBef>
                <a:spcPts val="0"/>
              </a:spcBef>
              <a:buNone/>
            </a:pPr>
            <a:r>
              <a:rPr lang="pt-BR"/>
              <a:t>Política Nacional de Humanização</a:t>
            </a:r>
          </a:p>
        </p:txBody>
      </p:sp>
      <p:sp>
        <p:nvSpPr>
          <p:cNvPr id="63" name="Shape 63"/>
          <p:cNvSpPr txBox="1"/>
          <p:nvPr>
            <p:ph idx="1" type="subTitle"/>
          </p:nvPr>
        </p:nvSpPr>
        <p:spPr>
          <a:xfrm>
            <a:off x="3044700" y="3116580"/>
            <a:ext cx="3054600" cy="701400"/>
          </a:xfrm>
          <a:prstGeom prst="rect">
            <a:avLst/>
          </a:prstGeom>
        </p:spPr>
        <p:txBody>
          <a:bodyPr anchorCtr="0" anchor="t" bIns="91425" lIns="91425" rIns="91425" tIns="91425">
            <a:noAutofit/>
          </a:bodyPr>
          <a:lstStyle/>
          <a:p>
            <a:pPr lvl="0">
              <a:spcBef>
                <a:spcPts val="0"/>
              </a:spcBef>
              <a:buNone/>
            </a:pPr>
            <a:r>
              <a:rPr lang="pt-BR"/>
              <a:t>Contradições da política e a questão da equidade</a:t>
            </a:r>
          </a:p>
        </p:txBody>
      </p:sp>
      <p:sp>
        <p:nvSpPr>
          <p:cNvPr id="64" name="Shape 64"/>
          <p:cNvSpPr txBox="1"/>
          <p:nvPr/>
        </p:nvSpPr>
        <p:spPr>
          <a:xfrm>
            <a:off x="952350" y="4705050"/>
            <a:ext cx="7239300" cy="384900"/>
          </a:xfrm>
          <a:prstGeom prst="rect">
            <a:avLst/>
          </a:prstGeom>
          <a:noFill/>
          <a:ln>
            <a:noFill/>
          </a:ln>
        </p:spPr>
        <p:txBody>
          <a:bodyPr anchorCtr="0" anchor="t" bIns="91425" lIns="91425" rIns="91425" tIns="91425">
            <a:noAutofit/>
          </a:bodyPr>
          <a:lstStyle/>
          <a:p>
            <a:pPr lvl="0">
              <a:spcBef>
                <a:spcPts val="0"/>
              </a:spcBef>
              <a:buNone/>
            </a:pPr>
            <a:r>
              <a:rPr b="1" lang="pt-BR"/>
              <a:t>Ana Clara Cerqueira</a:t>
            </a:r>
            <a:r>
              <a:rPr lang="pt-BR"/>
              <a:t> Obstetrícia EACH USP e </a:t>
            </a:r>
            <a:r>
              <a:rPr b="1" lang="pt-BR"/>
              <a:t>Gabriela Braga</a:t>
            </a:r>
            <a:r>
              <a:rPr lang="pt-BR"/>
              <a:t> Saúde Pública FSP USP</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163525"/>
            <a:ext cx="8520600" cy="831300"/>
          </a:xfrm>
          <a:prstGeom prst="rect">
            <a:avLst/>
          </a:prstGeom>
        </p:spPr>
        <p:txBody>
          <a:bodyPr anchorCtr="0" anchor="b" bIns="91425" lIns="91425" rIns="91425" tIns="91425">
            <a:noAutofit/>
          </a:bodyPr>
          <a:lstStyle/>
          <a:p>
            <a:pPr lvl="0">
              <a:spcBef>
                <a:spcPts val="0"/>
              </a:spcBef>
              <a:buClr>
                <a:schemeClr val="dk1"/>
              </a:buClr>
              <a:buSzPct val="26190"/>
              <a:buFont typeface="Arial"/>
              <a:buNone/>
            </a:pPr>
            <a:r>
              <a:rPr lang="pt-BR"/>
              <a:t>Discussão</a:t>
            </a:r>
          </a:p>
        </p:txBody>
      </p:sp>
      <p:sp>
        <p:nvSpPr>
          <p:cNvPr id="121" name="Shape 121"/>
          <p:cNvSpPr txBox="1"/>
          <p:nvPr>
            <p:ph idx="1" type="body"/>
          </p:nvPr>
        </p:nvSpPr>
        <p:spPr>
          <a:xfrm>
            <a:off x="311700" y="929925"/>
            <a:ext cx="8520600" cy="4122900"/>
          </a:xfrm>
          <a:prstGeom prst="rect">
            <a:avLst/>
          </a:prstGeom>
        </p:spPr>
        <p:txBody>
          <a:bodyPr anchorCtr="0" anchor="t" bIns="91425" lIns="91425" rIns="91425" tIns="91425">
            <a:noAutofit/>
          </a:bodyPr>
          <a:lstStyle/>
          <a:p>
            <a:pPr indent="-317500" lvl="0" marL="457200" rtl="0" algn="just">
              <a:spcBef>
                <a:spcPts val="0"/>
              </a:spcBef>
              <a:buSzPct val="100000"/>
              <a:buChar char="-"/>
            </a:pPr>
            <a:r>
              <a:rPr lang="pt-BR" sz="1400"/>
              <a:t>A Política Nacional de Humanização hoje se traduz principalmente através de estruturas físicas nos serviços de saúde, como sala de acolhimento, pintura, vestimentas. A ação dos profissionais  como veículo da humanização acaba sendo resistência individual a problemas da coletividade, a problemas estruturais da formação dos profissionais e da organização do modelo de atenção ainda médico-centrado e hospitalocêntrico. </a:t>
            </a:r>
          </a:p>
          <a:p>
            <a:pPr lvl="0" rtl="0" algn="just">
              <a:spcBef>
                <a:spcPts val="0"/>
              </a:spcBef>
              <a:buNone/>
            </a:pPr>
            <a:r>
              <a:t/>
            </a:r>
            <a:endParaRPr sz="1400"/>
          </a:p>
          <a:p>
            <a:pPr indent="-317500" lvl="0" marL="457200" rtl="0" algn="just">
              <a:spcBef>
                <a:spcPts val="0"/>
              </a:spcBef>
              <a:buSzPct val="100000"/>
              <a:buChar char="-"/>
            </a:pPr>
            <a:r>
              <a:rPr lang="pt-BR" sz="1400"/>
              <a:t>Humanizar o humano: Humano se torna adjetivo se contrapondo ao adjetivo desumano e não mais substantivo, contrapondo-se a não humano. GARCIA et al 2009</a:t>
            </a:r>
          </a:p>
          <a:p>
            <a:pPr lvl="0" rtl="0" algn="ctr">
              <a:spcBef>
                <a:spcPts val="0"/>
              </a:spcBef>
              <a:buNone/>
            </a:pPr>
            <a:r>
              <a:rPr lang="pt-BR" sz="1400"/>
              <a:t>*</a:t>
            </a:r>
          </a:p>
          <a:p>
            <a:pPr lvl="0" rtl="0" algn="just">
              <a:spcBef>
                <a:spcPts val="0"/>
              </a:spcBef>
              <a:buNone/>
            </a:pPr>
            <a:r>
              <a:t/>
            </a:r>
            <a:endParaRPr i="1" sz="120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02250" y="279825"/>
            <a:ext cx="8520600" cy="642900"/>
          </a:xfrm>
          <a:prstGeom prst="rect">
            <a:avLst/>
          </a:prstGeom>
        </p:spPr>
        <p:txBody>
          <a:bodyPr anchorCtr="0" anchor="b" bIns="91425" lIns="91425" rIns="91425" tIns="91425">
            <a:noAutofit/>
          </a:bodyPr>
          <a:lstStyle/>
          <a:p>
            <a:pPr lvl="0">
              <a:spcBef>
                <a:spcPts val="0"/>
              </a:spcBef>
              <a:buClr>
                <a:schemeClr val="dk1"/>
              </a:buClr>
              <a:buSzPct val="26190"/>
              <a:buFont typeface="Arial"/>
              <a:buNone/>
            </a:pPr>
            <a:r>
              <a:rPr lang="pt-BR"/>
              <a:t>Discussão</a:t>
            </a:r>
          </a:p>
        </p:txBody>
      </p:sp>
      <p:sp>
        <p:nvSpPr>
          <p:cNvPr id="127" name="Shape 127"/>
          <p:cNvSpPr txBox="1"/>
          <p:nvPr>
            <p:ph idx="1" type="body"/>
          </p:nvPr>
        </p:nvSpPr>
        <p:spPr>
          <a:xfrm>
            <a:off x="402250" y="279825"/>
            <a:ext cx="8520600" cy="4402800"/>
          </a:xfrm>
          <a:prstGeom prst="rect">
            <a:avLst/>
          </a:prstGeom>
        </p:spPr>
        <p:txBody>
          <a:bodyPr anchorCtr="0" anchor="t" bIns="91425" lIns="91425" rIns="91425" tIns="91425">
            <a:noAutofit/>
          </a:bodyPr>
          <a:lstStyle/>
          <a:p>
            <a:pPr lvl="0" rtl="0" algn="just">
              <a:spcBef>
                <a:spcPts val="0"/>
              </a:spcBef>
              <a:buNone/>
            </a:pPr>
            <a:r>
              <a:t/>
            </a:r>
            <a:endParaRPr/>
          </a:p>
          <a:p>
            <a:pPr lvl="0" rtl="0" algn="just">
              <a:lnSpc>
                <a:spcPct val="150000"/>
              </a:lnSpc>
              <a:spcBef>
                <a:spcPts val="0"/>
              </a:spcBef>
              <a:buNone/>
            </a:pPr>
            <a:r>
              <a:t/>
            </a:r>
            <a:endParaRPr/>
          </a:p>
          <a:p>
            <a:pPr lvl="0" rtl="0" algn="just">
              <a:lnSpc>
                <a:spcPct val="150000"/>
              </a:lnSpc>
              <a:spcBef>
                <a:spcPts val="0"/>
              </a:spcBef>
              <a:buNone/>
            </a:pPr>
            <a:r>
              <a:rPr lang="pt-BR"/>
              <a:t>“</a:t>
            </a:r>
            <a:r>
              <a:rPr i="1" lang="pt-BR" sz="1200"/>
              <a:t>Quando se lê os documentos oficiais da PNH, a ideia que se tem é a de que, a despeito de todas as demais questões estruturais, podemos construir um “SUS que queremos”, mesmo sem financiamento adequado, sem condições físicas e materiais de trabalho – muito embora estas últimas questões sejam mencionadas nos documentos da PNH – e também sem que haja condições efetivas de participação do usuário ou do trabalhador nas decisões. Dito isto, há que se considerar que estão previstas estratégias para atingir tais objetivos, que seriam por meio de conselhos gestores e também de ouvidorias. Ignorando, por vezes, o espaço dos Conselhos de Saúde. A despeito disso, o discurso que encontra lugar é aquele mistificador da subjetividade, que esconde em si muito mais uma individualização das queixas e dos encaminhamentos do que a identificação coletiva das problemáticas vivenciadas cotidianamente e que tenham como horizonte a luta por direitos já assegurados.” CONCEIÇÃO 2009</a:t>
            </a:r>
          </a:p>
          <a:p>
            <a:pPr lvl="0" algn="just">
              <a:spcBef>
                <a:spcPts val="0"/>
              </a:spcBef>
              <a:buNone/>
            </a:pPr>
            <a:r>
              <a:t/>
            </a:r>
            <a:endParaRPr sz="1400"/>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Clr>
                <a:schemeClr val="dk1"/>
              </a:buClr>
              <a:buSzPct val="26190"/>
              <a:buFont typeface="Arial"/>
              <a:buNone/>
            </a:pPr>
            <a:r>
              <a:rPr lang="pt-BR"/>
              <a:t>Discussão</a:t>
            </a:r>
          </a:p>
        </p:txBody>
      </p:sp>
      <p:sp>
        <p:nvSpPr>
          <p:cNvPr id="133" name="Shape 133"/>
          <p:cNvSpPr txBox="1"/>
          <p:nvPr>
            <p:ph idx="1" type="body"/>
          </p:nvPr>
        </p:nvSpPr>
        <p:spPr>
          <a:xfrm>
            <a:off x="311700" y="1225225"/>
            <a:ext cx="8520600" cy="3786600"/>
          </a:xfrm>
          <a:prstGeom prst="rect">
            <a:avLst/>
          </a:prstGeom>
        </p:spPr>
        <p:txBody>
          <a:bodyPr anchorCtr="0" anchor="t" bIns="91425" lIns="91425" rIns="91425" tIns="91425">
            <a:noAutofit/>
          </a:bodyPr>
          <a:lstStyle/>
          <a:p>
            <a:pPr indent="-317500" lvl="0" marL="457200" algn="just">
              <a:lnSpc>
                <a:spcPct val="150000"/>
              </a:lnSpc>
              <a:spcBef>
                <a:spcPts val="0"/>
              </a:spcBef>
              <a:buSzPct val="100000"/>
              <a:buChar char="-"/>
            </a:pPr>
            <a:r>
              <a:rPr lang="pt-BR" sz="1400"/>
              <a:t>Os conselhos de saúde são dados como espaços esgotados e se aposta em novas formas de participação, ultrapassando de forma violenta espaços ainda disputados e ativos e propondo através da proposição de autonomia do sujeito e valorização das subjetividades espaços diluídos e pouco claros para conciliação dos segmentos.</a:t>
            </a:r>
          </a:p>
          <a:p>
            <a:pPr lvl="0" algn="just">
              <a:lnSpc>
                <a:spcPct val="150000"/>
              </a:lnSpc>
              <a:spcBef>
                <a:spcPts val="0"/>
              </a:spcBef>
              <a:buClr>
                <a:schemeClr val="dk1"/>
              </a:buClr>
              <a:buSzPct val="91666"/>
              <a:buFont typeface="Arial"/>
              <a:buNone/>
            </a:pPr>
            <a:r>
              <a:rPr lang="pt-BR" sz="1200"/>
              <a:t>“Temos a impressão de que o debate da humanização sai da esfera do que é público, que é regido por leis e diretrizes estatais, para vincular-se ao privado, numa relação que não vai muito além daquilo que já foi mencionado, queixa e encaminhamento, porém coloca trabalhadores frente a frente, como se usuários e profissionais da saúde não fossem todos trabalhadores e, ao contrário, estivessem numa arena de disputa. A esse respeito, não seria interessante, então, nos perguntarmos sobre o modelo de saúde vigente, baseado no modelo biomédico e hospitalocêntrico? Seria possível mudar este modelo, a partir tão somente da vontade dos sujeitos implicados nesse processo?</a:t>
            </a:r>
          </a:p>
          <a:p>
            <a:pPr lv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t/>
            </a:r>
            <a:endParaRPr/>
          </a:p>
          <a:p>
            <a:pPr lvl="0">
              <a:spcBef>
                <a:spcPts val="0"/>
              </a:spcBef>
              <a:buNone/>
            </a:pPr>
            <a:r>
              <a:t/>
            </a:r>
            <a:endParaRPr/>
          </a:p>
          <a:p>
            <a:pPr lvl="0">
              <a:spcBef>
                <a:spcPts val="0"/>
              </a:spcBef>
              <a:buClr>
                <a:schemeClr val="dk1"/>
              </a:buClr>
              <a:buSzPct val="26190"/>
              <a:buFont typeface="Arial"/>
              <a:buNone/>
            </a:pPr>
            <a:r>
              <a:t/>
            </a:r>
            <a:endParaRPr/>
          </a:p>
          <a:p>
            <a:pPr lvl="0">
              <a:spcBef>
                <a:spcPts val="0"/>
              </a:spcBef>
              <a:buNone/>
            </a:pPr>
            <a:r>
              <a:t/>
            </a:r>
            <a:endParaRPr/>
          </a:p>
          <a:p>
            <a:pPr lvl="0">
              <a:spcBef>
                <a:spcPts val="0"/>
              </a:spcBef>
              <a:buNone/>
            </a:pPr>
            <a:r>
              <a:t/>
            </a:r>
            <a:endParaRPr/>
          </a:p>
          <a:p>
            <a:pPr lvl="0">
              <a:spcBef>
                <a:spcPts val="0"/>
              </a:spcBef>
              <a:buClr>
                <a:schemeClr val="dk1"/>
              </a:buClr>
              <a:buSzPct val="26190"/>
              <a:buFont typeface="Arial"/>
              <a:buNone/>
            </a:pPr>
            <a:r>
              <a:rPr lang="pt-BR"/>
              <a:t>	</a:t>
            </a:r>
          </a:p>
          <a:p>
            <a:pPr lvl="0">
              <a:spcBef>
                <a:spcPts val="0"/>
              </a:spcBef>
              <a:buNone/>
            </a:pPr>
            <a:r>
              <a:rPr lang="pt-BR"/>
              <a:t>Discussão</a:t>
            </a:r>
          </a:p>
        </p:txBody>
      </p:sp>
      <p:sp>
        <p:nvSpPr>
          <p:cNvPr id="139" name="Shape 139"/>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317500" lvl="0" marL="457200" rtl="0">
              <a:spcBef>
                <a:spcPts val="0"/>
              </a:spcBef>
              <a:buSzPct val="100000"/>
              <a:buChar char="-"/>
            </a:pPr>
            <a:r>
              <a:rPr lang="pt-BR" sz="1400"/>
              <a:t>Há situações também em que a humanização, ao contrário de sua proposta de autonomia, valorização das subjetividades, participação, etc, é minada por um “perfil idealizado” do que vem a ser atenção humanizada. CONCEIÇÃO, 2009</a:t>
            </a:r>
          </a:p>
          <a:p>
            <a:pPr indent="457200" lvl="0">
              <a:spcBef>
                <a:spcPts val="0"/>
              </a:spcBef>
              <a:buNone/>
            </a:pPr>
            <a:r>
              <a:rPr i="1" lang="pt-BR" sz="1400"/>
              <a:t>“Desde o século XIX, a amamentação foi vista como ponto crucial no processo de constituição da figura higiênica da mãe, e não foram poupados esforços de autoridades para viabilizar o aprendizado e o exercício deste dever cívico da mulher. No entanto, em que pesem os argumentos em contrário, a amamentação não é um instinto nem um ato puramente biológico, é também, e sempre, um processo social. As situações de dificuldade e conflitos na amamentação remetem a uma reflexão importante: se tomado como uma norma rígida, o incentivo à amamentação deixa de ser um direito da mulher, tornando-se um dever normativo e disciplinador” (TORNQUIST, 2003, p. 425).</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Clr>
                <a:schemeClr val="dk1"/>
              </a:buClr>
              <a:buSzPct val="26190"/>
              <a:buFont typeface="Arial"/>
              <a:buNone/>
            </a:pPr>
            <a:r>
              <a:rPr lang="pt-BR"/>
              <a:t>Discussão</a:t>
            </a:r>
          </a:p>
        </p:txBody>
      </p:sp>
      <p:sp>
        <p:nvSpPr>
          <p:cNvPr id="145" name="Shape 145"/>
          <p:cNvSpPr txBox="1"/>
          <p:nvPr>
            <p:ph idx="1" type="body"/>
          </p:nvPr>
        </p:nvSpPr>
        <p:spPr>
          <a:xfrm>
            <a:off x="311700" y="1225225"/>
            <a:ext cx="8520600" cy="3354000"/>
          </a:xfrm>
          <a:prstGeom prst="rect">
            <a:avLst/>
          </a:prstGeom>
        </p:spPr>
        <p:txBody>
          <a:bodyPr anchorCtr="0" anchor="t" bIns="91425" lIns="91425" rIns="91425" tIns="91425">
            <a:noAutofit/>
          </a:bodyPr>
          <a:lstStyle/>
          <a:p>
            <a:pPr indent="-317500" lvl="0" marL="457200">
              <a:lnSpc>
                <a:spcPct val="150000"/>
              </a:lnSpc>
              <a:spcBef>
                <a:spcPts val="0"/>
              </a:spcBef>
              <a:buSzPct val="100000"/>
              <a:buChar char="-"/>
            </a:pPr>
            <a:r>
              <a:rPr lang="pt-BR" sz="1400"/>
              <a:t>[...] o que seria um direito, passa a ser uma obrigação, muitas vezes infligindo agressões psicológicas, sociais e até mesmo físicas CONCEIÇAO 2009</a:t>
            </a:r>
          </a:p>
          <a:p>
            <a:pPr indent="457200" lvl="0">
              <a:lnSpc>
                <a:spcPct val="150000"/>
              </a:lnSpc>
              <a:spcBef>
                <a:spcPts val="0"/>
              </a:spcBef>
              <a:buNone/>
            </a:pPr>
            <a:r>
              <a:rPr i="1" lang="pt-BR" sz="1200"/>
              <a:t>“O ideário do parto humanizado, portanto, contém paradoxos: de um lado, advoga os direitos das mulheres no momento do parto, de outro, parece estar desatento às diferenças socioculturais entre estas mulheres. Se as experiências de humanização se concentram em aspectos técnicos isolados e num modelo universalista de família e de feminilidade, no contexto de uma cultura fortemente centrada no mito do amor materno e na pesada herança higienista da medicina, pode minimizar seu grande potencial que é o do empoderamento das diferentes mulheres no que tange à sua saúde reprodutiva e sexualidade” (TORNQUIST, 2003, p. 426).</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148150"/>
            <a:ext cx="8520600" cy="831300"/>
          </a:xfrm>
          <a:prstGeom prst="rect">
            <a:avLst/>
          </a:prstGeom>
        </p:spPr>
        <p:txBody>
          <a:bodyPr anchorCtr="0" anchor="b" bIns="91425" lIns="91425" rIns="91425" tIns="91425">
            <a:noAutofit/>
          </a:bodyPr>
          <a:lstStyle/>
          <a:p>
            <a:pPr lvl="0">
              <a:spcBef>
                <a:spcPts val="0"/>
              </a:spcBef>
              <a:buNone/>
            </a:pPr>
            <a:r>
              <a:t/>
            </a:r>
            <a:endParaRPr/>
          </a:p>
          <a:p>
            <a:pPr indent="-69850" lvl="0" marL="457200">
              <a:spcBef>
                <a:spcPts val="0"/>
              </a:spcBef>
              <a:buClr>
                <a:schemeClr val="dk1"/>
              </a:buClr>
              <a:buSzPct val="26190"/>
              <a:buFont typeface="Arial"/>
              <a:buNone/>
            </a:pPr>
            <a:r>
              <a:rPr lang="pt-BR"/>
              <a:t>Discussão</a:t>
            </a:r>
          </a:p>
        </p:txBody>
      </p:sp>
      <p:sp>
        <p:nvSpPr>
          <p:cNvPr id="151" name="Shape 151"/>
          <p:cNvSpPr txBox="1"/>
          <p:nvPr>
            <p:ph idx="1" type="body"/>
          </p:nvPr>
        </p:nvSpPr>
        <p:spPr>
          <a:xfrm>
            <a:off x="311700" y="543175"/>
            <a:ext cx="8520600" cy="4353600"/>
          </a:xfrm>
          <a:prstGeom prst="rect">
            <a:avLst/>
          </a:prstGeom>
        </p:spPr>
        <p:txBody>
          <a:bodyPr anchorCtr="0" anchor="t" bIns="91425" lIns="91425" rIns="91425" tIns="91425">
            <a:noAutofit/>
          </a:bodyPr>
          <a:lstStyle/>
          <a:p>
            <a:pPr lvl="0" rtl="0" algn="just">
              <a:lnSpc>
                <a:spcPct val="150000"/>
              </a:lnSpc>
              <a:spcBef>
                <a:spcPts val="0"/>
              </a:spcBef>
              <a:spcAft>
                <a:spcPts val="0"/>
              </a:spcAft>
              <a:buNone/>
            </a:pPr>
            <a:r>
              <a:t/>
            </a:r>
            <a:endParaRPr sz="1400"/>
          </a:p>
          <a:p>
            <a:pPr indent="-317500" lvl="0" marL="457200" rtl="0" algn="just">
              <a:lnSpc>
                <a:spcPct val="150000"/>
              </a:lnSpc>
              <a:spcBef>
                <a:spcPts val="0"/>
              </a:spcBef>
              <a:spcAft>
                <a:spcPts val="0"/>
              </a:spcAft>
              <a:buSzPct val="100000"/>
              <a:buChar char="-"/>
            </a:pPr>
            <a:r>
              <a:rPr lang="pt-BR" sz="1400"/>
              <a:t>A PNH pode impactar na assistência mas pouco impacta no acesso, a questão da equidade não é melhorada.</a:t>
            </a:r>
          </a:p>
          <a:p>
            <a:pPr indent="-317500" lvl="0" marL="457200" rtl="0" algn="just">
              <a:lnSpc>
                <a:spcPct val="150000"/>
              </a:lnSpc>
              <a:spcBef>
                <a:spcPts val="0"/>
              </a:spcBef>
              <a:spcAft>
                <a:spcPts val="0"/>
              </a:spcAft>
              <a:buSzPct val="100000"/>
              <a:buChar char="-"/>
            </a:pPr>
            <a:r>
              <a:rPr lang="pt-BR" sz="1400"/>
              <a:t>De acordo com a pesquisa Nascer com Equidade (</a:t>
            </a:r>
            <a:r>
              <a:rPr b="1" lang="pt-BR" sz="1400"/>
              <a:t>2010</a:t>
            </a:r>
            <a:r>
              <a:rPr lang="pt-BR" sz="1400"/>
              <a:t>), apesar de o Estado de São Paulo ser o mais desenvolvido do país e, consequentemente, com melhores condições de vida relativas, ainda assim, </a:t>
            </a:r>
            <a:r>
              <a:rPr b="1" lang="pt-BR" sz="1400"/>
              <a:t>constatam-se desigualdades geográficas e sociais significativas, entre as quais se destacam as referentes à raça/cor da população, que agem como fatores determinantes para o tipo de assistência recebida no setor da saúde.  </a:t>
            </a:r>
          </a:p>
          <a:p>
            <a:pPr indent="-317500" lvl="0" marL="457200" algn="just">
              <a:lnSpc>
                <a:spcPct val="150000"/>
              </a:lnSpc>
              <a:spcBef>
                <a:spcPts val="0"/>
              </a:spcBef>
              <a:spcAft>
                <a:spcPts val="0"/>
              </a:spcAft>
              <a:buSzPct val="100000"/>
              <a:buChar char="-"/>
            </a:pPr>
            <a:r>
              <a:rPr lang="pt-BR" sz="1400"/>
              <a:t>A exemplo disso, de acordo com a Secretaria de Vigilância em Saúde, do Ministério da Saúde (2012), em </a:t>
            </a:r>
            <a:r>
              <a:rPr b="1" lang="pt-BR" sz="1400"/>
              <a:t>2011</a:t>
            </a:r>
            <a:r>
              <a:rPr lang="pt-BR" sz="1400"/>
              <a:t> a </a:t>
            </a:r>
            <a:r>
              <a:rPr b="1" lang="pt-BR" sz="1400"/>
              <a:t>taxa de mortalidade materna por 100.000 habitantes era de 50,6 para mulheres brancas e 68,8 para mulheres negras.</a:t>
            </a:r>
            <a:r>
              <a:rPr lang="pt-BR" sz="1400"/>
              <a:t> Já o pré-natal relata ter sido realizado com no mínimo 7 consultas (sendo a recomendação mínima de 6) por 74,5% de mulheres brancas em contrapartida a 55,7% de mulheres negras. </a:t>
            </a:r>
          </a:p>
          <a:p>
            <a:pPr lvl="0">
              <a:lnSpc>
                <a:spcPct val="150000"/>
              </a:lnSpc>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pt-BR"/>
              <a:t>Conclusão</a:t>
            </a:r>
          </a:p>
        </p:txBody>
      </p:sp>
      <p:sp>
        <p:nvSpPr>
          <p:cNvPr id="157" name="Shape 157"/>
          <p:cNvSpPr txBox="1"/>
          <p:nvPr>
            <p:ph idx="1" type="body"/>
          </p:nvPr>
        </p:nvSpPr>
        <p:spPr>
          <a:xfrm>
            <a:off x="311700" y="1225225"/>
            <a:ext cx="8520600" cy="3811200"/>
          </a:xfrm>
          <a:prstGeom prst="rect">
            <a:avLst/>
          </a:prstGeom>
        </p:spPr>
        <p:txBody>
          <a:bodyPr anchorCtr="0" anchor="t" bIns="91425" lIns="91425" rIns="91425" tIns="91425">
            <a:noAutofit/>
          </a:bodyPr>
          <a:lstStyle/>
          <a:p>
            <a:pPr indent="-317500" lvl="0" marL="457200" rtl="0" algn="just">
              <a:spcBef>
                <a:spcPts val="0"/>
              </a:spcBef>
              <a:buSzPct val="100000"/>
              <a:buChar char="-"/>
            </a:pPr>
            <a:r>
              <a:rPr lang="pt-BR" sz="1400"/>
              <a:t>A demanda legítima de uma Política que impactasse na assistência não encontra efetividade na PNH, apesar do esforço de muitos profissionais, acreditamos que é extremamente difícil a individualização de uma demanda construída socialmente e historicamente no nosso paí</a:t>
            </a:r>
          </a:p>
          <a:p>
            <a:pPr indent="-317500" lvl="0" marL="457200" rtl="0" algn="just">
              <a:spcBef>
                <a:spcPts val="0"/>
              </a:spcBef>
              <a:buSzPct val="100000"/>
              <a:buChar char="-"/>
            </a:pPr>
            <a:r>
              <a:rPr lang="pt-BR" sz="1400"/>
              <a:t>A mudança das práticas tem de ser feita para que o trabalho em saúde não se torne um espaço rígido, mas isso tem de fazer sentido, pensando historicidade e contexto social, sempre retomando a Reforma Sanitária para que tenhamos continuidade e renovação e não sobreposição e fragmentação.</a:t>
            </a:r>
          </a:p>
          <a:p>
            <a:pPr indent="-317500" lvl="0" marL="457200" rtl="0" algn="just">
              <a:spcBef>
                <a:spcPts val="0"/>
              </a:spcBef>
              <a:buSzPct val="100000"/>
              <a:buChar char="-"/>
            </a:pPr>
            <a:r>
              <a:rPr lang="pt-BR" sz="1400"/>
              <a:t>A coletividade, a luta das minorias protagonizada pelos atores sociais de cada setor da classe trabalhadora, a aposta nos espaços de participação social através da instrumentalização e implicação destes sujeitos na coletividade trarão impactos no acesso, e através do empoderamento dos sujeitos, transformações no modelo de atenção.</a:t>
            </a:r>
          </a:p>
          <a:p>
            <a:pPr indent="-317500" lvl="0" marL="457200" rtl="0" algn="just">
              <a:spcBef>
                <a:spcPts val="0"/>
              </a:spcBef>
              <a:buSzPct val="100000"/>
              <a:buChar char="-"/>
            </a:pPr>
            <a:r>
              <a:rPr lang="pt-BR" sz="1400"/>
              <a:t>Transformações na formação em saúde.</a:t>
            </a:r>
          </a:p>
          <a:p>
            <a:pPr lvl="0">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pt-BR"/>
              <a:t>Objetivo </a:t>
            </a:r>
          </a:p>
        </p:txBody>
      </p:sp>
      <p:sp>
        <p:nvSpPr>
          <p:cNvPr id="70" name="Shape 70"/>
          <p:cNvSpPr txBox="1"/>
          <p:nvPr>
            <p:ph idx="1" type="body"/>
          </p:nvPr>
        </p:nvSpPr>
        <p:spPr>
          <a:xfrm>
            <a:off x="311700" y="1225225"/>
            <a:ext cx="8520600" cy="3354000"/>
          </a:xfrm>
          <a:prstGeom prst="rect">
            <a:avLst/>
          </a:prstGeom>
        </p:spPr>
        <p:txBody>
          <a:bodyPr anchorCtr="0" anchor="t" bIns="91425" lIns="91425" rIns="91425" tIns="91425">
            <a:noAutofit/>
          </a:bodyPr>
          <a:lstStyle/>
          <a:p>
            <a:pPr lvl="0" rtl="0" algn="just">
              <a:spcBef>
                <a:spcPts val="0"/>
              </a:spcBef>
              <a:buNone/>
            </a:pPr>
            <a:r>
              <a:rPr lang="pt-BR"/>
              <a:t>Analisar a Política Nacional de Humanização e trazer as contradições e implicações com base no que debatemos na disciplina de Gênero, Raça e Etnia e também em nossa vivência como estudantes, militante e cidadãs.</a:t>
            </a:r>
          </a:p>
          <a:p>
            <a:pPr lvl="0" algn="just">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pt-BR"/>
              <a:t>Histórico e Conjuntura</a:t>
            </a:r>
          </a:p>
        </p:txBody>
      </p:sp>
      <p:sp>
        <p:nvSpPr>
          <p:cNvPr id="76" name="Shape 76"/>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lgn="just">
              <a:spcBef>
                <a:spcPts val="0"/>
              </a:spcBef>
              <a:buNone/>
            </a:pPr>
            <a:r>
              <a:rPr b="1" lang="pt-BR" sz="1400"/>
              <a:t>Século XX início século XXI:</a:t>
            </a:r>
            <a:r>
              <a:rPr lang="pt-BR" sz="1400"/>
              <a:t> Humanização aparece em algumas literaturas e são feitas algumas experiências principalmente no ambiente hospitalar, UTI Neonatal, Parto Humanizado ETC CONCEIÇÃO 2009</a:t>
            </a:r>
          </a:p>
          <a:p>
            <a:pPr lvl="0" algn="just">
              <a:spcBef>
                <a:spcPts val="0"/>
              </a:spcBef>
              <a:buNone/>
            </a:pPr>
            <a:r>
              <a:rPr b="1" lang="pt-BR" sz="1400"/>
              <a:t>2003</a:t>
            </a:r>
            <a:r>
              <a:rPr lang="pt-BR" sz="1400"/>
              <a:t>: Elaborada a Política Nacional de Humanização (PNH), que aglutina experiências que antes se desenvolviam particularmente em hospitais e as ampliou para a atenção e gestão da saúde. Atribuiu-se a essa política um caráter transversal. CONCEIÇÃO 2009</a:t>
            </a:r>
          </a:p>
          <a:p>
            <a:pPr lvl="0" algn="just">
              <a:spcBef>
                <a:spcPts val="0"/>
              </a:spcBef>
              <a:buNone/>
            </a:pPr>
            <a:r>
              <a:rPr b="1" lang="pt-BR" sz="1400"/>
              <a:t>2004</a:t>
            </a:r>
            <a:r>
              <a:rPr lang="pt-BR" sz="1400"/>
              <a:t>: É publicada oficialmente a política</a:t>
            </a:r>
          </a:p>
          <a:p>
            <a:pPr lvl="0" algn="just">
              <a:spcBef>
                <a:spcPts val="0"/>
              </a:spcBef>
              <a:buNone/>
            </a:pPr>
            <a:r>
              <a:rPr b="1" lang="pt-BR" sz="1400"/>
              <a:t>2016</a:t>
            </a:r>
            <a:r>
              <a:rPr lang="pt-BR" sz="1400"/>
              <a:t>: Política implementada ainda de forma frágil, se apresenta nos serviços concretizada  mais em estruturas físicas do que realmente em transformações no modelo de atenção e na acadêmia ainda se apresenta por discursos inacessíveis e análises pouco realistas</a:t>
            </a:r>
          </a:p>
          <a:p>
            <a:pPr lvl="0">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None/>
            </a:pPr>
            <a:r>
              <a:rPr lang="pt-BR"/>
              <a:t>A política Nacional de Humanização de 2004</a:t>
            </a:r>
          </a:p>
        </p:txBody>
      </p:sp>
      <p:sp>
        <p:nvSpPr>
          <p:cNvPr id="82" name="Shape 82"/>
          <p:cNvSpPr txBox="1"/>
          <p:nvPr>
            <p:ph idx="1" type="body"/>
          </p:nvPr>
        </p:nvSpPr>
        <p:spPr>
          <a:xfrm>
            <a:off x="311700" y="1225225"/>
            <a:ext cx="8520600" cy="3354000"/>
          </a:xfrm>
          <a:prstGeom prst="rect">
            <a:avLst/>
          </a:prstGeom>
          <a:noFill/>
          <a:ln>
            <a:noFill/>
          </a:ln>
        </p:spPr>
        <p:txBody>
          <a:bodyPr anchorCtr="0" anchor="t" bIns="91425" lIns="91425" rIns="91425" tIns="91425">
            <a:noAutofit/>
          </a:bodyPr>
          <a:lstStyle/>
          <a:p>
            <a:pPr lvl="0" algn="just">
              <a:spcBef>
                <a:spcPts val="0"/>
              </a:spcBef>
              <a:buNone/>
            </a:pPr>
            <a:r>
              <a:rPr lang="pt-BR" sz="1400"/>
              <a:t>“[...] </a:t>
            </a:r>
            <a:r>
              <a:rPr b="1" lang="pt-BR" sz="1400"/>
              <a:t>o acesso aos serviços e aos bens de saúde com conseqüente responsabilização de acompanhamento das necessidades de cada usuário permanece com graves lacunas.</a:t>
            </a:r>
            <a:r>
              <a:rPr lang="pt-BR" sz="1400"/>
              <a:t>  A esse quadro acrescente-se a </a:t>
            </a:r>
            <a:r>
              <a:rPr b="1" lang="pt-BR" sz="1400"/>
              <a:t>desvalorização dos trabalhadores de saúde, expressiva precarização das relações de trabalho, baixo investimento num processo de educação permanente desses trabalhadores, pouca participação na gestão dos serviços e frágil vínculo com os usuários.</a:t>
            </a:r>
            <a:r>
              <a:rPr lang="pt-BR" sz="1400"/>
              <a:t> Um dos aspectos que mais tem chamado a atenção quando da avaliação dos serviços é o </a:t>
            </a:r>
            <a:r>
              <a:rPr b="1" lang="pt-BR" sz="1400">
                <a:highlight>
                  <a:srgbClr val="FFFF00"/>
                </a:highlight>
              </a:rPr>
              <a:t>despreparo dos profissionais para lidar com a dimensão subjetiva que toda prática de saúde supõe.</a:t>
            </a:r>
            <a:r>
              <a:rPr lang="pt-BR" sz="1400"/>
              <a:t> Ligado a esse aspecto, um outro que se destaca é a presença de </a:t>
            </a:r>
            <a:r>
              <a:rPr b="1" lang="pt-BR" sz="1400"/>
              <a:t>modelos de gestão centralizados e verticais desapropriando o trabalhador de seu próprio processo de trabalho.</a:t>
            </a:r>
            <a:r>
              <a:rPr lang="pt-BR" sz="1400"/>
              <a:t> O cenário indica, então, a necessidade de mudanças. Mudanças no modelo de atenção que não se farão, a nosso ver, sem mudanças no modelo de gestão. MINISTÉRIO DA SAÚDE 2004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315925"/>
            <a:ext cx="8520600" cy="831300"/>
          </a:xfrm>
          <a:prstGeom prst="rect">
            <a:avLst/>
          </a:prstGeom>
        </p:spPr>
        <p:txBody>
          <a:bodyPr anchorCtr="0" anchor="b" bIns="91425" lIns="91425" rIns="91425" tIns="91425">
            <a:noAutofit/>
          </a:bodyPr>
          <a:lstStyle/>
          <a:p>
            <a:pPr lvl="0">
              <a:spcBef>
                <a:spcPts val="0"/>
              </a:spcBef>
              <a:buClr>
                <a:schemeClr val="dk1"/>
              </a:buClr>
              <a:buSzPct val="26190"/>
              <a:buFont typeface="Arial"/>
              <a:buNone/>
            </a:pPr>
            <a:r>
              <a:rPr lang="pt-BR"/>
              <a:t>A política Nacional de Humanização de 2004</a:t>
            </a:r>
          </a:p>
        </p:txBody>
      </p:sp>
      <p:sp>
        <p:nvSpPr>
          <p:cNvPr id="88" name="Shape 88"/>
          <p:cNvSpPr txBox="1"/>
          <p:nvPr>
            <p:ph idx="1" type="body"/>
          </p:nvPr>
        </p:nvSpPr>
        <p:spPr>
          <a:xfrm>
            <a:off x="311700" y="1225225"/>
            <a:ext cx="8520600" cy="3354000"/>
          </a:xfrm>
          <a:prstGeom prst="rect">
            <a:avLst/>
          </a:prstGeom>
        </p:spPr>
        <p:txBody>
          <a:bodyPr anchorCtr="0" anchor="t" bIns="91425" lIns="91425" rIns="91425" tIns="91425">
            <a:noAutofit/>
          </a:bodyPr>
          <a:lstStyle/>
          <a:p>
            <a:pPr lvl="0" algn="just">
              <a:spcBef>
                <a:spcPts val="0"/>
              </a:spcBef>
              <a:buClr>
                <a:schemeClr val="dk1"/>
              </a:buClr>
              <a:buSzPct val="78571"/>
              <a:buFont typeface="Arial"/>
              <a:buNone/>
            </a:pPr>
            <a:r>
              <a:rPr lang="pt-BR" sz="1400"/>
              <a:t>“Por humanização entendemos a valorização dos diferentes sujeitos implicados no processo de produção de saúde: usuários, trabalhadores e gestores. </a:t>
            </a:r>
            <a:r>
              <a:rPr b="1" lang="pt-BR" sz="1400"/>
              <a:t>Os valores que norteiam esta política são a autonomia e o protagonismo dos sujeitos, a co-responsabilidade entre eles, o estabelecimento de vínculos solidários e a participação coletiva no processo de gestão.</a:t>
            </a:r>
            <a:r>
              <a:rPr lang="pt-BR" sz="1400"/>
              <a:t> “ MINISTÉRIO DA SAÚDE 2004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155525"/>
            <a:ext cx="8520600" cy="831300"/>
          </a:xfrm>
          <a:prstGeom prst="rect">
            <a:avLst/>
          </a:prstGeom>
        </p:spPr>
        <p:txBody>
          <a:bodyPr anchorCtr="0" anchor="b" bIns="91425" lIns="91425" rIns="91425" tIns="91425">
            <a:noAutofit/>
          </a:bodyPr>
          <a:lstStyle/>
          <a:p>
            <a:pPr lvl="0">
              <a:spcBef>
                <a:spcPts val="0"/>
              </a:spcBef>
              <a:buClr>
                <a:schemeClr val="dk1"/>
              </a:buClr>
              <a:buSzPct val="36666"/>
              <a:buFont typeface="Arial"/>
              <a:buNone/>
            </a:pPr>
            <a:r>
              <a:rPr lang="pt-BR" sz="3000"/>
              <a:t>A política Nacional de Humanização de 2004 </a:t>
            </a:r>
            <a:r>
              <a:rPr lang="pt-BR" sz="2400"/>
              <a:t>(Avanços e desafios do SUS)</a:t>
            </a:r>
          </a:p>
        </p:txBody>
      </p:sp>
      <p:sp>
        <p:nvSpPr>
          <p:cNvPr id="94" name="Shape 94"/>
          <p:cNvSpPr txBox="1"/>
          <p:nvPr>
            <p:ph idx="1" type="body"/>
          </p:nvPr>
        </p:nvSpPr>
        <p:spPr>
          <a:xfrm>
            <a:off x="4630225" y="1080025"/>
            <a:ext cx="4202100" cy="3903000"/>
          </a:xfrm>
          <a:prstGeom prst="rect">
            <a:avLst/>
          </a:prstGeom>
        </p:spPr>
        <p:txBody>
          <a:bodyPr anchorCtr="0" anchor="t" bIns="91425" lIns="91425" rIns="91425" tIns="91425">
            <a:noAutofit/>
          </a:bodyPr>
          <a:lstStyle/>
          <a:p>
            <a:pPr lvl="0" rtl="0" algn="just">
              <a:lnSpc>
                <a:spcPct val="100000"/>
              </a:lnSpc>
              <a:spcBef>
                <a:spcPts val="0"/>
              </a:spcBef>
              <a:spcAft>
                <a:spcPts val="0"/>
              </a:spcAft>
              <a:buNone/>
            </a:pPr>
            <a:r>
              <a:rPr lang="pt-BR" sz="1400"/>
              <a:t> </a:t>
            </a:r>
            <a:r>
              <a:rPr lang="pt-BR" sz="1400">
                <a:latin typeface="Arial"/>
                <a:ea typeface="Arial"/>
                <a:cs typeface="Arial"/>
                <a:sym typeface="Arial"/>
              </a:rPr>
              <a:t>- Poucos dispositivos de fomento à co-gestão e à valorização e inclusão dos gestores, trabalhadores e usuários no processo de produção de saúde; </a:t>
            </a:r>
          </a:p>
          <a:p>
            <a:pPr lvl="0" rtl="0" algn="just">
              <a:lnSpc>
                <a:spcPct val="100000"/>
              </a:lnSpc>
              <a:spcBef>
                <a:spcPts val="0"/>
              </a:spcBef>
              <a:spcAft>
                <a:spcPts val="0"/>
              </a:spcAft>
              <a:buNone/>
            </a:pPr>
            <a:r>
              <a:t/>
            </a:r>
            <a:endParaRPr sz="1400"/>
          </a:p>
          <a:p>
            <a:pPr lvl="0" rtl="0" algn="just">
              <a:lnSpc>
                <a:spcPct val="100000"/>
              </a:lnSpc>
              <a:spcBef>
                <a:spcPts val="0"/>
              </a:spcBef>
              <a:spcAft>
                <a:spcPts val="0"/>
              </a:spcAft>
              <a:buNone/>
            </a:pPr>
            <a:r>
              <a:rPr lang="pt-BR" sz="1400"/>
              <a:t>- Desrespeito aos direitos dos usuários; </a:t>
            </a:r>
          </a:p>
          <a:p>
            <a:pPr lvl="0" rtl="0" algn="just">
              <a:lnSpc>
                <a:spcPct val="100000"/>
              </a:lnSpc>
              <a:spcBef>
                <a:spcPts val="0"/>
              </a:spcBef>
              <a:spcAft>
                <a:spcPts val="0"/>
              </a:spcAft>
              <a:buNone/>
            </a:pPr>
            <a:r>
              <a:t/>
            </a:r>
            <a:endParaRPr sz="1400"/>
          </a:p>
          <a:p>
            <a:pPr lvl="0" rtl="0" algn="just">
              <a:lnSpc>
                <a:spcPct val="100000"/>
              </a:lnSpc>
              <a:spcBef>
                <a:spcPts val="0"/>
              </a:spcBef>
              <a:spcAft>
                <a:spcPts val="0"/>
              </a:spcAft>
              <a:buNone/>
            </a:pPr>
            <a:r>
              <a:rPr lang="pt-BR" sz="1400"/>
              <a:t>- Formação dos profissionais de saúde distante do debate e da formulação da política pública de saúde; </a:t>
            </a:r>
          </a:p>
          <a:p>
            <a:pPr lvl="0" rtl="0" algn="just">
              <a:lnSpc>
                <a:spcPct val="100000"/>
              </a:lnSpc>
              <a:spcBef>
                <a:spcPts val="0"/>
              </a:spcBef>
              <a:spcAft>
                <a:spcPts val="0"/>
              </a:spcAft>
              <a:buNone/>
            </a:pPr>
            <a:r>
              <a:t/>
            </a:r>
            <a:endParaRPr sz="1400"/>
          </a:p>
          <a:p>
            <a:pPr lvl="0" rtl="0" algn="just">
              <a:lnSpc>
                <a:spcPct val="100000"/>
              </a:lnSpc>
              <a:spcBef>
                <a:spcPts val="0"/>
              </a:spcBef>
              <a:spcAft>
                <a:spcPts val="0"/>
              </a:spcAft>
              <a:buNone/>
            </a:pPr>
            <a:r>
              <a:rPr lang="pt-BR" sz="1400"/>
              <a:t>- Controle social frágil dos processos de atenção e gestão do SUS; </a:t>
            </a:r>
          </a:p>
          <a:p>
            <a:pPr lvl="0" rtl="0" algn="just">
              <a:lnSpc>
                <a:spcPct val="100000"/>
              </a:lnSpc>
              <a:spcBef>
                <a:spcPts val="0"/>
              </a:spcBef>
              <a:spcAft>
                <a:spcPts val="0"/>
              </a:spcAft>
              <a:buNone/>
            </a:pPr>
            <a:r>
              <a:t/>
            </a:r>
            <a:endParaRPr sz="1400"/>
          </a:p>
          <a:p>
            <a:pPr lvl="0" rtl="0" algn="just">
              <a:lnSpc>
                <a:spcPct val="100000"/>
              </a:lnSpc>
              <a:spcBef>
                <a:spcPts val="0"/>
              </a:spcBef>
              <a:spcAft>
                <a:spcPts val="0"/>
              </a:spcAft>
              <a:buNone/>
            </a:pPr>
            <a:r>
              <a:rPr lang="pt-BR" sz="1400"/>
              <a:t>- Modelo de atenção centrado na relação queixa-conduta.</a:t>
            </a:r>
            <a:r>
              <a:rPr lang="pt-BR"/>
              <a:t> </a:t>
            </a:r>
          </a:p>
          <a:p>
            <a:pPr lvl="0" rtl="0">
              <a:lnSpc>
                <a:spcPct val="100000"/>
              </a:lnSpc>
              <a:spcBef>
                <a:spcPts val="0"/>
              </a:spcBef>
              <a:spcAft>
                <a:spcPts val="0"/>
              </a:spcAft>
              <a:buNone/>
            </a:pPr>
            <a:r>
              <a:t/>
            </a:r>
            <a:endParaRPr/>
          </a:p>
          <a:p>
            <a:pPr lvl="0" algn="just">
              <a:lnSpc>
                <a:spcPct val="100000"/>
              </a:lnSpc>
              <a:spcBef>
                <a:spcPts val="0"/>
              </a:spcBef>
              <a:spcAft>
                <a:spcPts val="0"/>
              </a:spcAft>
              <a:buClr>
                <a:schemeClr val="dk1"/>
              </a:buClr>
              <a:buSzPct val="61111"/>
              <a:buFont typeface="Arial"/>
              <a:buNone/>
            </a:pPr>
            <a:r>
              <a:t/>
            </a:r>
            <a:endParaRPr/>
          </a:p>
        </p:txBody>
      </p:sp>
      <p:sp>
        <p:nvSpPr>
          <p:cNvPr id="95" name="Shape 95"/>
          <p:cNvSpPr txBox="1"/>
          <p:nvPr/>
        </p:nvSpPr>
        <p:spPr>
          <a:xfrm>
            <a:off x="449125" y="1080025"/>
            <a:ext cx="3870900" cy="3903000"/>
          </a:xfrm>
          <a:prstGeom prst="rect">
            <a:avLst/>
          </a:prstGeom>
          <a:noFill/>
          <a:ln>
            <a:noFill/>
          </a:ln>
        </p:spPr>
        <p:txBody>
          <a:bodyPr anchorCtr="0" anchor="t" bIns="91425" lIns="91425" rIns="91425" tIns="91425">
            <a:noAutofit/>
          </a:bodyPr>
          <a:lstStyle/>
          <a:p>
            <a:pPr lvl="0" rtl="0" algn="just">
              <a:spcBef>
                <a:spcPts val="0"/>
              </a:spcBef>
              <a:buNone/>
            </a:pPr>
            <a:r>
              <a:rPr lang="pt-BR"/>
              <a:t>- Fragmentação do processo de trabalho e das relações entre os diferentes profissionais;</a:t>
            </a:r>
          </a:p>
          <a:p>
            <a:pPr lvl="0" rtl="0" algn="just">
              <a:spcBef>
                <a:spcPts val="0"/>
              </a:spcBef>
              <a:buNone/>
            </a:pPr>
            <a:r>
              <a:t/>
            </a:r>
            <a:endParaRPr/>
          </a:p>
          <a:p>
            <a:pPr lvl="0" rtl="0" algn="just">
              <a:spcBef>
                <a:spcPts val="0"/>
              </a:spcBef>
              <a:buNone/>
            </a:pPr>
            <a:r>
              <a:rPr lang="pt-BR"/>
              <a:t> - Fragmentação da rede assistencial dificultando a complementaridade entre a rede básica e o sistema de referência; </a:t>
            </a:r>
          </a:p>
          <a:p>
            <a:pPr lvl="0" rtl="0" algn="just">
              <a:spcBef>
                <a:spcPts val="0"/>
              </a:spcBef>
              <a:buNone/>
            </a:pPr>
            <a:r>
              <a:t/>
            </a:r>
            <a:endParaRPr/>
          </a:p>
          <a:p>
            <a:pPr lvl="0" rtl="0" algn="just">
              <a:spcBef>
                <a:spcPts val="0"/>
              </a:spcBef>
              <a:buNone/>
            </a:pPr>
            <a:r>
              <a:rPr lang="pt-BR"/>
              <a:t>- Precária interação nas equipes e despreparo para lidar com a dimensão subjetiva nas práticas de atenção </a:t>
            </a:r>
          </a:p>
          <a:p>
            <a:pPr lvl="0" rtl="0" algn="just">
              <a:spcBef>
                <a:spcPts val="0"/>
              </a:spcBef>
              <a:buNone/>
            </a:pPr>
            <a:r>
              <a:t/>
            </a:r>
            <a:endParaRPr/>
          </a:p>
          <a:p>
            <a:pPr lvl="0" rtl="0" algn="just">
              <a:spcBef>
                <a:spcPts val="0"/>
              </a:spcBef>
              <a:buNone/>
            </a:pPr>
            <a:r>
              <a:rPr lang="pt-BR"/>
              <a:t>- Baixo investimento na qualificação dos trabalhadores, especialmente no que se refere à gestão participativa e ao trabalho em equipe; </a:t>
            </a:r>
          </a:p>
          <a:p>
            <a:pPr lvl="0" rtl="0" algn="just">
              <a:spcBef>
                <a:spcPts val="0"/>
              </a:spcBef>
              <a:buNone/>
            </a:pPr>
            <a:r>
              <a:t/>
            </a:r>
            <a:endParaRPr/>
          </a:p>
          <a:p>
            <a:pPr lvl="0" algn="just">
              <a:spcBef>
                <a:spcPts val="0"/>
              </a:spcBef>
              <a:buClr>
                <a:schemeClr val="dk1"/>
              </a:buClr>
              <a:buFont typeface="Arial"/>
              <a:buNone/>
            </a:pPr>
            <a:r>
              <a:rPr lang="pt-BR">
                <a:solidFill>
                  <a:schemeClr val="dk1"/>
                </a:solidFill>
              </a:rPr>
              <a:t>- Sistema público de saúde burocratizado e verticalizado</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187600"/>
            <a:ext cx="8520600" cy="831300"/>
          </a:xfrm>
          <a:prstGeom prst="rect">
            <a:avLst/>
          </a:prstGeom>
        </p:spPr>
        <p:txBody>
          <a:bodyPr anchorCtr="0" anchor="b" bIns="91425" lIns="91425" rIns="91425" tIns="91425">
            <a:noAutofit/>
          </a:bodyPr>
          <a:lstStyle/>
          <a:p>
            <a:pPr lvl="0">
              <a:spcBef>
                <a:spcPts val="0"/>
              </a:spcBef>
              <a:buNone/>
            </a:pPr>
            <a:r>
              <a:rPr lang="pt-BR" sz="3000"/>
              <a:t>A política Nacional de Humanização de 2004</a:t>
            </a:r>
          </a:p>
          <a:p>
            <a:pPr lvl="0">
              <a:spcBef>
                <a:spcPts val="0"/>
              </a:spcBef>
              <a:buClr>
                <a:schemeClr val="dk1"/>
              </a:buClr>
              <a:buSzPct val="45833"/>
              <a:buFont typeface="Arial"/>
              <a:buNone/>
            </a:pPr>
            <a:r>
              <a:rPr lang="pt-BR" sz="2400"/>
              <a:t> (A Humanização como política transversal na rede SUS)</a:t>
            </a:r>
          </a:p>
        </p:txBody>
      </p:sp>
      <p:sp>
        <p:nvSpPr>
          <p:cNvPr id="101" name="Shape 101"/>
          <p:cNvSpPr txBox="1"/>
          <p:nvPr/>
        </p:nvSpPr>
        <p:spPr>
          <a:xfrm>
            <a:off x="311700" y="1089925"/>
            <a:ext cx="3997800" cy="3354000"/>
          </a:xfrm>
          <a:prstGeom prst="rect">
            <a:avLst/>
          </a:prstGeom>
          <a:noFill/>
          <a:ln>
            <a:noFill/>
          </a:ln>
        </p:spPr>
        <p:txBody>
          <a:bodyPr anchorCtr="0" anchor="t" bIns="91425" lIns="91425" rIns="91425" tIns="91425">
            <a:noAutofit/>
          </a:bodyPr>
          <a:lstStyle/>
          <a:p>
            <a:pPr lvl="0" algn="just">
              <a:spcBef>
                <a:spcPts val="0"/>
              </a:spcBef>
              <a:buNone/>
            </a:pPr>
            <a:r>
              <a:rPr lang="pt-BR"/>
              <a:t>- Traduzir os princípios do SUS em modos de operar dos diferentes equipamentos e sujeitos da rede de saúde; </a:t>
            </a:r>
          </a:p>
          <a:p>
            <a:pPr lvl="0" rtl="0" algn="just">
              <a:spcBef>
                <a:spcPts val="0"/>
              </a:spcBef>
              <a:buNone/>
            </a:pPr>
            <a:r>
              <a:t/>
            </a:r>
            <a:endParaRPr/>
          </a:p>
          <a:p>
            <a:pPr lvl="0" rtl="0" algn="just">
              <a:spcBef>
                <a:spcPts val="0"/>
              </a:spcBef>
              <a:buNone/>
            </a:pPr>
            <a:r>
              <a:rPr lang="pt-BR"/>
              <a:t>- Construir trocas solidárias e comprometidas com a dupla tarefa de produção de saúde e produção de sujeitos; </a:t>
            </a:r>
          </a:p>
          <a:p>
            <a:pPr lvl="0" rtl="0" algn="just">
              <a:spcBef>
                <a:spcPts val="0"/>
              </a:spcBef>
              <a:buNone/>
            </a:pPr>
            <a:r>
              <a:t/>
            </a:r>
            <a:endParaRPr/>
          </a:p>
          <a:p>
            <a:pPr lvl="0" algn="just">
              <a:spcBef>
                <a:spcPts val="0"/>
              </a:spcBef>
              <a:buNone/>
            </a:pPr>
            <a:r>
              <a:rPr lang="pt-BR"/>
              <a:t>- Oferecer um eixo articulador das práticas em saúde, destacando o aspecto subjetivo nelas presente; </a:t>
            </a:r>
          </a:p>
          <a:p>
            <a:pPr lvl="0" rtl="0" algn="just">
              <a:spcBef>
                <a:spcPts val="0"/>
              </a:spcBef>
              <a:buNone/>
            </a:pPr>
            <a:r>
              <a:t/>
            </a:r>
            <a:endParaRPr/>
          </a:p>
          <a:p>
            <a:pPr lvl="0" algn="just">
              <a:spcBef>
                <a:spcPts val="0"/>
              </a:spcBef>
              <a:buNone/>
            </a:pPr>
            <a:r>
              <a:rPr lang="pt-BR"/>
              <a:t>- Contagiar por atitudes e ações humanizadoras a rede do SUS, incluindo gestores, trabalhadores da saúde e usuários</a:t>
            </a:r>
          </a:p>
        </p:txBody>
      </p:sp>
      <p:sp>
        <p:nvSpPr>
          <p:cNvPr id="102" name="Shape 102"/>
          <p:cNvSpPr txBox="1"/>
          <p:nvPr/>
        </p:nvSpPr>
        <p:spPr>
          <a:xfrm>
            <a:off x="4651600" y="1009375"/>
            <a:ext cx="4095600" cy="3515100"/>
          </a:xfrm>
          <a:prstGeom prst="rect">
            <a:avLst/>
          </a:prstGeom>
          <a:noFill/>
          <a:ln>
            <a:noFill/>
          </a:ln>
        </p:spPr>
        <p:txBody>
          <a:bodyPr anchorCtr="0" anchor="t" bIns="91425" lIns="91425" rIns="91425" tIns="91425">
            <a:noAutofit/>
          </a:bodyPr>
          <a:lstStyle/>
          <a:p>
            <a:pPr lvl="0" algn="just">
              <a:spcBef>
                <a:spcPts val="0"/>
              </a:spcBef>
              <a:buNone/>
            </a:pPr>
            <a:r>
              <a:rPr lang="pt-BR"/>
              <a:t>-  Valorização dos diferentes sujeitos implicados no processo de produção de saúde: usuários, trabalhadores e gestores; </a:t>
            </a:r>
          </a:p>
          <a:p>
            <a:pPr lvl="0" rtl="0" algn="just">
              <a:spcBef>
                <a:spcPts val="0"/>
              </a:spcBef>
              <a:buNone/>
            </a:pPr>
            <a:r>
              <a:t/>
            </a:r>
            <a:endParaRPr/>
          </a:p>
          <a:p>
            <a:pPr lvl="0" rtl="0" algn="just">
              <a:spcBef>
                <a:spcPts val="0"/>
              </a:spcBef>
              <a:buNone/>
            </a:pPr>
            <a:r>
              <a:rPr lang="pt-BR"/>
              <a:t>-Fomento da autonomia e do protagonismo desses sujeitos; </a:t>
            </a:r>
          </a:p>
          <a:p>
            <a:pPr lvl="0" rtl="0" algn="just">
              <a:spcBef>
                <a:spcPts val="0"/>
              </a:spcBef>
              <a:buNone/>
            </a:pPr>
            <a:r>
              <a:t/>
            </a:r>
            <a:endParaRPr/>
          </a:p>
          <a:p>
            <a:pPr lvl="0" rtl="0" algn="just">
              <a:spcBef>
                <a:spcPts val="0"/>
              </a:spcBef>
              <a:buNone/>
            </a:pPr>
            <a:r>
              <a:rPr lang="pt-BR"/>
              <a:t>-Aumento do grau de co-responsabilidade na produção de saúde e de sujeitos; </a:t>
            </a:r>
          </a:p>
          <a:p>
            <a:pPr lvl="0" rtl="0" algn="just">
              <a:spcBef>
                <a:spcPts val="0"/>
              </a:spcBef>
              <a:buNone/>
            </a:pPr>
            <a:r>
              <a:t/>
            </a:r>
            <a:endParaRPr/>
          </a:p>
          <a:p>
            <a:pPr lvl="0" rtl="0" algn="just">
              <a:spcBef>
                <a:spcPts val="0"/>
              </a:spcBef>
              <a:buNone/>
            </a:pPr>
            <a:r>
              <a:rPr lang="pt-BR"/>
              <a:t>-Estabelecimento de vínculos solidários e de participação coletiva no processo de gestão; </a:t>
            </a:r>
          </a:p>
          <a:p>
            <a:pPr lvl="0" rtl="0" algn="just">
              <a:spcBef>
                <a:spcPts val="0"/>
              </a:spcBef>
              <a:buNone/>
            </a:pPr>
            <a:r>
              <a:t/>
            </a:r>
            <a:endParaRPr/>
          </a:p>
          <a:p>
            <a:pPr lvl="0" rtl="0" algn="just">
              <a:spcBef>
                <a:spcPts val="0"/>
              </a:spcBef>
              <a:buNone/>
            </a:pPr>
            <a:r>
              <a:rPr lang="pt-BR"/>
              <a:t>-Identificação das necessidades sociais de saúde; </a:t>
            </a:r>
          </a:p>
          <a:p>
            <a:pPr lvl="0" rtl="0" algn="just">
              <a:spcBef>
                <a:spcPts val="0"/>
              </a:spcBef>
              <a:buNone/>
            </a:pPr>
            <a:r>
              <a:t/>
            </a:r>
            <a:endParaRPr/>
          </a:p>
          <a:p>
            <a:pPr lvl="0" algn="just">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216650"/>
            <a:ext cx="8520600" cy="831300"/>
          </a:xfrm>
          <a:prstGeom prst="rect">
            <a:avLst/>
          </a:prstGeom>
        </p:spPr>
        <p:txBody>
          <a:bodyPr anchorCtr="0" anchor="b" bIns="91425" lIns="91425" rIns="91425" tIns="91425">
            <a:noAutofit/>
          </a:bodyPr>
          <a:lstStyle/>
          <a:p>
            <a:pPr lvl="0">
              <a:spcBef>
                <a:spcPts val="0"/>
              </a:spcBef>
              <a:buClr>
                <a:schemeClr val="dk1"/>
              </a:buClr>
              <a:buSzPct val="36666"/>
              <a:buFont typeface="Arial"/>
              <a:buNone/>
            </a:pPr>
            <a:r>
              <a:rPr lang="pt-BR" sz="3000"/>
              <a:t>A política Nacional de Humanização de 2004</a:t>
            </a:r>
          </a:p>
          <a:p>
            <a:pPr lvl="0">
              <a:spcBef>
                <a:spcPts val="0"/>
              </a:spcBef>
              <a:buClr>
                <a:schemeClr val="dk1"/>
              </a:buClr>
              <a:buSzPct val="45833"/>
              <a:buFont typeface="Arial"/>
              <a:buNone/>
            </a:pPr>
            <a:r>
              <a:rPr lang="pt-BR" sz="2400"/>
              <a:t> (A Humanização como política transversal na rede SUS)</a:t>
            </a:r>
          </a:p>
        </p:txBody>
      </p:sp>
      <p:sp>
        <p:nvSpPr>
          <p:cNvPr id="108" name="Shape 108"/>
          <p:cNvSpPr txBox="1"/>
          <p:nvPr/>
        </p:nvSpPr>
        <p:spPr>
          <a:xfrm>
            <a:off x="311700" y="1047950"/>
            <a:ext cx="4179600" cy="3924300"/>
          </a:xfrm>
          <a:prstGeom prst="rect">
            <a:avLst/>
          </a:prstGeom>
          <a:noFill/>
          <a:ln>
            <a:noFill/>
          </a:ln>
        </p:spPr>
        <p:txBody>
          <a:bodyPr anchorCtr="0" anchor="t" bIns="91425" lIns="91425" rIns="91425" tIns="91425">
            <a:noAutofit/>
          </a:bodyPr>
          <a:lstStyle/>
          <a:p>
            <a:pPr lvl="0" algn="just">
              <a:spcBef>
                <a:spcPts val="0"/>
              </a:spcBef>
              <a:buNone/>
            </a:pPr>
            <a:r>
              <a:rPr lang="pt-BR"/>
              <a:t>-Mudança nos modelos de atenção e gestão dos processos de trabalho tendo como foco as necessidades dos cidadãos e a produção de saúde; </a:t>
            </a:r>
          </a:p>
          <a:p>
            <a:pPr lvl="0" algn="just">
              <a:spcBef>
                <a:spcPts val="0"/>
              </a:spcBef>
              <a:buNone/>
            </a:pPr>
            <a:r>
              <a:t/>
            </a:r>
            <a:endParaRPr/>
          </a:p>
          <a:p>
            <a:pPr lvl="0" rtl="0" algn="just">
              <a:spcBef>
                <a:spcPts val="0"/>
              </a:spcBef>
              <a:buNone/>
            </a:pPr>
            <a:r>
              <a:rPr lang="pt-BR"/>
              <a:t>-Compromisso com a ambiência, melhoria das condições de trabalho e de atendimento. </a:t>
            </a:r>
          </a:p>
          <a:p>
            <a:pPr lvl="0" rtl="0" algn="just">
              <a:spcBef>
                <a:spcPts val="0"/>
              </a:spcBef>
              <a:buNone/>
            </a:pPr>
            <a:r>
              <a:t/>
            </a:r>
            <a:endParaRPr/>
          </a:p>
          <a:p>
            <a:pPr lvl="0" rtl="0" algn="just">
              <a:spcBef>
                <a:spcPts val="0"/>
              </a:spcBef>
              <a:buNone/>
            </a:pPr>
            <a:r>
              <a:rPr lang="pt-BR"/>
              <a:t>- A troca e a construção de saberes; </a:t>
            </a:r>
          </a:p>
          <a:p>
            <a:pPr lvl="0" rtl="0" algn="just">
              <a:spcBef>
                <a:spcPts val="0"/>
              </a:spcBef>
              <a:buNone/>
            </a:pPr>
            <a:r>
              <a:t/>
            </a:r>
            <a:endParaRPr/>
          </a:p>
          <a:p>
            <a:pPr lvl="0" rtl="0" algn="just">
              <a:spcBef>
                <a:spcPts val="0"/>
              </a:spcBef>
              <a:buNone/>
            </a:pPr>
            <a:r>
              <a:rPr lang="pt-BR"/>
              <a:t>-O trabalho em rede com equipes multiprofissionais; </a:t>
            </a:r>
          </a:p>
          <a:p>
            <a:pPr lvl="0" rtl="0" algn="just">
              <a:spcBef>
                <a:spcPts val="0"/>
              </a:spcBef>
              <a:buNone/>
            </a:pPr>
            <a:r>
              <a:t/>
            </a:r>
            <a:endParaRPr/>
          </a:p>
          <a:p>
            <a:pPr lvl="0" rtl="0" algn="just">
              <a:spcBef>
                <a:spcPts val="0"/>
              </a:spcBef>
              <a:buNone/>
            </a:pPr>
            <a:r>
              <a:rPr lang="pt-BR"/>
              <a:t>-A identificação das necessidades, desejos e interesses dos diferentes sujeitos do campo da saúde;</a:t>
            </a:r>
          </a:p>
          <a:p>
            <a:pPr lvl="0" rtl="0" algn="just">
              <a:spcBef>
                <a:spcPts val="0"/>
              </a:spcBef>
              <a:buNone/>
            </a:pPr>
            <a:r>
              <a:t/>
            </a:r>
            <a:endParaRPr/>
          </a:p>
          <a:p>
            <a:pPr lvl="0" algn="just">
              <a:spcBef>
                <a:spcPts val="0"/>
              </a:spcBef>
              <a:buNone/>
            </a:pPr>
            <a:r>
              <a:t/>
            </a:r>
            <a:endParaRPr/>
          </a:p>
        </p:txBody>
      </p:sp>
      <p:sp>
        <p:nvSpPr>
          <p:cNvPr id="109" name="Shape 109"/>
          <p:cNvSpPr txBox="1"/>
          <p:nvPr/>
        </p:nvSpPr>
        <p:spPr>
          <a:xfrm>
            <a:off x="4555375" y="1047950"/>
            <a:ext cx="4276800" cy="3785400"/>
          </a:xfrm>
          <a:prstGeom prst="rect">
            <a:avLst/>
          </a:prstGeom>
          <a:noFill/>
          <a:ln>
            <a:noFill/>
          </a:ln>
        </p:spPr>
        <p:txBody>
          <a:bodyPr anchorCtr="0" anchor="t" bIns="91425" lIns="91425" rIns="91425" tIns="91425">
            <a:noAutofit/>
          </a:bodyPr>
          <a:lstStyle/>
          <a:p>
            <a:pPr lvl="0" rtl="0" algn="just">
              <a:spcBef>
                <a:spcPts val="0"/>
              </a:spcBef>
              <a:buNone/>
            </a:pPr>
            <a:r>
              <a:rPr lang="pt-BR">
                <a:solidFill>
                  <a:schemeClr val="dk1"/>
                </a:solidFill>
              </a:rPr>
              <a:t>-O pacto entre os diferentes níveis de gestão do SUS (federal, estadual e municipal), entre as diferentes instâncias de efetivação das políticas públicas de saúde (instâncias da gestão e da atenção), assim como entre gestores, trabalhadores e usuários desta rede; </a:t>
            </a:r>
          </a:p>
          <a:p>
            <a:pPr lvl="0" rtl="0" algn="just">
              <a:spcBef>
                <a:spcPts val="0"/>
              </a:spcBef>
              <a:buNone/>
            </a:pPr>
            <a:r>
              <a:t/>
            </a:r>
            <a:endParaRPr>
              <a:solidFill>
                <a:schemeClr val="dk1"/>
              </a:solidFill>
            </a:endParaRPr>
          </a:p>
          <a:p>
            <a:pPr lvl="0" rtl="0" algn="just">
              <a:spcBef>
                <a:spcPts val="0"/>
              </a:spcBef>
              <a:buNone/>
            </a:pPr>
            <a:r>
              <a:rPr lang="pt-BR">
                <a:solidFill>
                  <a:schemeClr val="dk1"/>
                </a:solidFill>
              </a:rPr>
              <a:t>-O resgate dos fundamentos básicos que norteiam as práticas de saúde no SUS, reconhecendo os gestores, trabalhadores e usuários como sujeitos ativos e protagonistas das ações de saúde; </a:t>
            </a:r>
          </a:p>
          <a:p>
            <a:pPr lvl="0" rtl="0" algn="just">
              <a:spcBef>
                <a:spcPts val="0"/>
              </a:spcBef>
              <a:buNone/>
            </a:pPr>
            <a:r>
              <a:t/>
            </a:r>
            <a:endParaRPr>
              <a:solidFill>
                <a:schemeClr val="dk1"/>
              </a:solidFill>
            </a:endParaRPr>
          </a:p>
          <a:p>
            <a:pPr lvl="0" rtl="0" algn="just">
              <a:spcBef>
                <a:spcPts val="0"/>
              </a:spcBef>
              <a:buClr>
                <a:schemeClr val="dk1"/>
              </a:buClr>
              <a:buFont typeface="Arial"/>
              <a:buNone/>
            </a:pPr>
            <a:r>
              <a:rPr lang="pt-BR">
                <a:solidFill>
                  <a:schemeClr val="dk1"/>
                </a:solidFill>
              </a:rPr>
              <a:t>-Construção de redes solidárias e interativas, participativas e protagonistas do SUS.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114150"/>
            <a:ext cx="8520600" cy="831300"/>
          </a:xfrm>
          <a:prstGeom prst="rect">
            <a:avLst/>
          </a:prstGeom>
        </p:spPr>
        <p:txBody>
          <a:bodyPr anchorCtr="0" anchor="b" bIns="91425" lIns="91425" rIns="91425" tIns="91425">
            <a:noAutofit/>
          </a:bodyPr>
          <a:lstStyle/>
          <a:p>
            <a:pPr lvl="0" rtl="0">
              <a:spcBef>
                <a:spcPts val="0"/>
              </a:spcBef>
              <a:buNone/>
            </a:pPr>
            <a:r>
              <a:rPr lang="pt-BR"/>
              <a:t>Discussão</a:t>
            </a:r>
          </a:p>
        </p:txBody>
      </p:sp>
      <p:sp>
        <p:nvSpPr>
          <p:cNvPr id="115" name="Shape 115"/>
          <p:cNvSpPr txBox="1"/>
          <p:nvPr>
            <p:ph idx="1" type="body"/>
          </p:nvPr>
        </p:nvSpPr>
        <p:spPr>
          <a:xfrm>
            <a:off x="237650" y="822975"/>
            <a:ext cx="8520600" cy="4040700"/>
          </a:xfrm>
          <a:prstGeom prst="rect">
            <a:avLst/>
          </a:prstGeom>
        </p:spPr>
        <p:txBody>
          <a:bodyPr anchorCtr="0" anchor="t" bIns="91425" lIns="91425" rIns="91425" tIns="91425">
            <a:noAutofit/>
          </a:bodyPr>
          <a:lstStyle/>
          <a:p>
            <a:pPr indent="-317500" lvl="0" marL="457200" rtl="0" algn="just">
              <a:spcBef>
                <a:spcPts val="0"/>
              </a:spcBef>
              <a:buSzPct val="100000"/>
              <a:buChar char="-"/>
            </a:pPr>
            <a:r>
              <a:rPr lang="pt-BR" sz="1400"/>
              <a:t>A Política Nacional de Humanização vem para tentar concretizar os princípios de Integralidade, Universalidade e Equidade do SUS, propostos na Constituição, ignorando que isso não é realidade devido à questões estruturais como financiamento e comprometimento político, o estado de direitos não cabe em sua plenitude no sistema capitalista. A política propõe como solução estratégias superficiais que não conseguem impactar na raiz do problema: como o trabalhador pode oferecer uma assistência humanizada com as condições precárias das relações de trabalho ?</a:t>
            </a:r>
          </a:p>
          <a:p>
            <a:pPr indent="-317500" lvl="0" marL="457200" rtl="0" algn="just">
              <a:spcBef>
                <a:spcPts val="0"/>
              </a:spcBef>
              <a:buSzPct val="100000"/>
              <a:buChar char="-"/>
            </a:pPr>
            <a:r>
              <a:rPr lang="pt-BR" sz="1400"/>
              <a:t>A política segmenta ainda mais os construtores do SUS. Gestores, trabalhadores e usuários são todos classe trabalhadora, estes são colocados em disputa o tempo inteiro nas proposições da política.</a:t>
            </a:r>
          </a:p>
          <a:p>
            <a:pPr indent="-317500" lvl="0" marL="457200" rtl="0" algn="just">
              <a:spcBef>
                <a:spcPts val="0"/>
              </a:spcBef>
              <a:buSzPct val="100000"/>
              <a:buChar char="-"/>
            </a:pPr>
            <a:r>
              <a:rPr lang="pt-BR" sz="1400"/>
              <a:t>A PNH ignora os espaços e as lutas já existentes, querendo criar dispositivos paralelos, diluindo as mobilizações históricas, diluindo os recortes de classe, gênero, raça e etnia. A PNH em nenhum momento retoma a Reforma Sanitária, isso pode ser lido como a tentativa de uma contra reforma que ocorre superficialmente e esta pode se concretizar de forma conservadora, principalmente por esse deslocamento da militância histórica, apesar de nascer como uma demanda de diversos movimentos.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