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73" r:id="rId2"/>
    <p:sldId id="257" r:id="rId3"/>
    <p:sldId id="274" r:id="rId4"/>
    <p:sldId id="294" r:id="rId5"/>
    <p:sldId id="295" r:id="rId6"/>
    <p:sldId id="296" r:id="rId7"/>
    <p:sldId id="278" r:id="rId8"/>
    <p:sldId id="297" r:id="rId9"/>
    <p:sldId id="280" r:id="rId10"/>
    <p:sldId id="282" r:id="rId11"/>
    <p:sldId id="283" r:id="rId12"/>
    <p:sldId id="259" r:id="rId13"/>
    <p:sldId id="261" r:id="rId14"/>
    <p:sldId id="262" r:id="rId15"/>
    <p:sldId id="270" r:id="rId16"/>
    <p:sldId id="284" r:id="rId17"/>
    <p:sldId id="286" r:id="rId18"/>
    <p:sldId id="287" r:id="rId19"/>
    <p:sldId id="285" r:id="rId20"/>
    <p:sldId id="291" r:id="rId21"/>
    <p:sldId id="289" r:id="rId22"/>
    <p:sldId id="268" r:id="rId23"/>
    <p:sldId id="290" r:id="rId24"/>
    <p:sldId id="293" r:id="rId25"/>
    <p:sldId id="288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94" d="100"/>
          <a:sy n="94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Eliete\AppData\Local\Temp\A223508177_189_145_17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Número de notificações de agressões por terceiros a vítimas do sexo feminino segundo ano de ocorrência em São Paulo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accent3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A223508177_189_145_17!$Z$5:$AG$5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A223508177_189_145_17!$Z$6:$AG$6</c:f>
              <c:numCache>
                <c:formatCode>General</c:formatCode>
                <c:ptCount val="8"/>
                <c:pt idx="0">
                  <c:v>1072</c:v>
                </c:pt>
                <c:pt idx="1">
                  <c:v>4380</c:v>
                </c:pt>
                <c:pt idx="2">
                  <c:v>4786</c:v>
                </c:pt>
                <c:pt idx="3">
                  <c:v>4739</c:v>
                </c:pt>
                <c:pt idx="4">
                  <c:v>5404</c:v>
                </c:pt>
                <c:pt idx="5">
                  <c:v>5898</c:v>
                </c:pt>
                <c:pt idx="6">
                  <c:v>5852</c:v>
                </c:pt>
                <c:pt idx="7">
                  <c:v>2480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175-403C-BF23-3C707717B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03552"/>
        <c:axId val="23705088"/>
      </c:lineChart>
      <c:catAx>
        <c:axId val="237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05088"/>
        <c:crosses val="autoZero"/>
        <c:auto val="1"/>
        <c:lblAlgn val="ctr"/>
        <c:lblOffset val="100"/>
        <c:noMultiLvlLbl val="0"/>
      </c:catAx>
      <c:valAx>
        <c:axId val="2370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0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Porcentagem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n</a:t>
            </a:r>
            <a:r>
              <a:rPr lang="en-US" dirty="0" err="1" smtClean="0"/>
              <a:t>otificações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agressões</a:t>
            </a:r>
            <a:r>
              <a:rPr lang="en-US" dirty="0"/>
              <a:t> a </a:t>
            </a:r>
            <a:r>
              <a:rPr lang="en-US" dirty="0" err="1"/>
              <a:t>vítimas</a:t>
            </a:r>
            <a:r>
              <a:rPr lang="en-US" dirty="0"/>
              <a:t> do </a:t>
            </a:r>
            <a:r>
              <a:rPr lang="en-US" dirty="0" err="1"/>
              <a:t>sexo</a:t>
            </a:r>
            <a:r>
              <a:rPr lang="en-US" dirty="0"/>
              <a:t> </a:t>
            </a:r>
            <a:r>
              <a:rPr lang="en-US" dirty="0" err="1"/>
              <a:t>feminino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raça</a:t>
            </a:r>
            <a:r>
              <a:rPr lang="en-US" dirty="0"/>
              <a:t>/</a:t>
            </a:r>
            <a:r>
              <a:rPr lang="en-US" dirty="0" err="1"/>
              <a:t>cor</a:t>
            </a:r>
            <a:r>
              <a:rPr lang="en-US" dirty="0"/>
              <a:t> no </a:t>
            </a:r>
            <a:r>
              <a:rPr lang="en-US" dirty="0" err="1"/>
              <a:t>período</a:t>
            </a:r>
            <a:r>
              <a:rPr lang="en-US" dirty="0"/>
              <a:t> de 2008 a 2015 </a:t>
            </a:r>
            <a:r>
              <a:rPr lang="en-US" dirty="0" err="1"/>
              <a:t>em</a:t>
            </a:r>
            <a:r>
              <a:rPr lang="en-US" dirty="0"/>
              <a:t> São Paulo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cat>
            <c:strRef>
              <c:f>Planilha1!$B$18:$B$23</c:f>
              <c:strCache>
                <c:ptCount val="6"/>
                <c:pt idx="0">
                  <c:v>Branca</c:v>
                </c:pt>
                <c:pt idx="1">
                  <c:v>Parda</c:v>
                </c:pt>
                <c:pt idx="2">
                  <c:v>Preta</c:v>
                </c:pt>
                <c:pt idx="3">
                  <c:v>Amarela</c:v>
                </c:pt>
                <c:pt idx="4">
                  <c:v>Indígena</c:v>
                </c:pt>
                <c:pt idx="5">
                  <c:v>Não Informada</c:v>
                </c:pt>
              </c:strCache>
            </c:strRef>
          </c:cat>
          <c:val>
            <c:numRef>
              <c:f>Planilha1!$D$18:$D$23</c:f>
              <c:numCache>
                <c:formatCode>0.00</c:formatCode>
                <c:ptCount val="6"/>
                <c:pt idx="0">
                  <c:v>34.62922481923659</c:v>
                </c:pt>
                <c:pt idx="1">
                  <c:v>29.224819236589877</c:v>
                </c:pt>
                <c:pt idx="2">
                  <c:v>6.5024382041365385</c:v>
                </c:pt>
                <c:pt idx="3">
                  <c:v>0.37161594081049265</c:v>
                </c:pt>
                <c:pt idx="4">
                  <c:v>0.38506810156381371</c:v>
                </c:pt>
                <c:pt idx="5">
                  <c:v>28.769127291071129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A-4C42-825E-233DC328A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821696"/>
        <c:axId val="43827584"/>
      </c:barChart>
      <c:catAx>
        <c:axId val="4382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27584"/>
        <c:crosses val="autoZero"/>
        <c:auto val="1"/>
        <c:lblAlgn val="ctr"/>
        <c:lblOffset val="100"/>
        <c:noMultiLvlLbl val="0"/>
      </c:catAx>
      <c:valAx>
        <c:axId val="4382758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2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Porcentagem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otificações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agressão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vítimas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feminino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2008 a 2015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São Paulo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%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cat>
            <c:strRef>
              <c:f>Planilha1!$B$4:$B$7</c:f>
              <c:strCache>
                <c:ptCount val="4"/>
                <c:pt idx="0">
                  <c:v>Agressão Psicológica</c:v>
                </c:pt>
                <c:pt idx="1">
                  <c:v>Agressão Sexual</c:v>
                </c:pt>
                <c:pt idx="2">
                  <c:v>Agressão Física</c:v>
                </c:pt>
                <c:pt idx="3">
                  <c:v>Agressão Negligência</c:v>
                </c:pt>
              </c:strCache>
            </c:strRef>
          </c:cat>
          <c:val>
            <c:numRef>
              <c:f>Planilha1!$D$4:$D$7</c:f>
              <c:numCache>
                <c:formatCode>0.00</c:formatCode>
                <c:ptCount val="4"/>
                <c:pt idx="0">
                  <c:v>15.115521327014218</c:v>
                </c:pt>
                <c:pt idx="1">
                  <c:v>8.9736374407582939</c:v>
                </c:pt>
                <c:pt idx="2">
                  <c:v>71.885367298578188</c:v>
                </c:pt>
                <c:pt idx="3">
                  <c:v>4.0254739336492893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9-45F8-BDA5-E7155145D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267008"/>
        <c:axId val="22268544"/>
      </c:barChart>
      <c:catAx>
        <c:axId val="2226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8544"/>
        <c:crosses val="autoZero"/>
        <c:auto val="1"/>
        <c:lblAlgn val="ctr"/>
        <c:lblOffset val="100"/>
        <c:noMultiLvlLbl val="0"/>
      </c:catAx>
      <c:valAx>
        <c:axId val="2226854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 algn="just"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Porcentagem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otificações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agressões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vítimas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feminino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acordo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relação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agressor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vítima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2008 a 2015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São Paulo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cat>
            <c:strRef>
              <c:f>Planilha1!$B$31:$B$37</c:f>
              <c:strCache>
                <c:ptCount val="7"/>
                <c:pt idx="0">
                  <c:v>Familiar</c:v>
                </c:pt>
                <c:pt idx="1">
                  <c:v>Patrão ou Chefia</c:v>
                </c:pt>
                <c:pt idx="2">
                  <c:v>Outros Conhecidos</c:v>
                </c:pt>
                <c:pt idx="3">
                  <c:v>Ladrão ou Assaltante</c:v>
                </c:pt>
                <c:pt idx="4">
                  <c:v>Outros Desconhecidos</c:v>
                </c:pt>
                <c:pt idx="5">
                  <c:v>Não Informado</c:v>
                </c:pt>
                <c:pt idx="6">
                  <c:v>Em Branco</c:v>
                </c:pt>
              </c:strCache>
            </c:strRef>
          </c:cat>
          <c:val>
            <c:numRef>
              <c:f>Planilha1!$D$31:$D$37</c:f>
              <c:numCache>
                <c:formatCode>0.00</c:formatCode>
                <c:ptCount val="7"/>
                <c:pt idx="0">
                  <c:v>52.719017992265002</c:v>
                </c:pt>
                <c:pt idx="1">
                  <c:v>0.33125945855052968</c:v>
                </c:pt>
                <c:pt idx="2">
                  <c:v>18.204136539431644</c:v>
                </c:pt>
                <c:pt idx="3">
                  <c:v>2.5222801412476881</c:v>
                </c:pt>
                <c:pt idx="4">
                  <c:v>6.8841432655120229</c:v>
                </c:pt>
                <c:pt idx="5">
                  <c:v>19.273583319320668</c:v>
                </c:pt>
                <c:pt idx="6">
                  <c:v>6.5579283672439884E-2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5F-495D-9687-FC67E86E0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873792"/>
        <c:axId val="43875328"/>
      </c:barChart>
      <c:catAx>
        <c:axId val="438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75328"/>
        <c:crosses val="autoZero"/>
        <c:auto val="1"/>
        <c:lblAlgn val="ctr"/>
        <c:lblOffset val="100"/>
        <c:noMultiLvlLbl val="0"/>
      </c:catAx>
      <c:valAx>
        <c:axId val="43875328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87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3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9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7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81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2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5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0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3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35CF9730-F957-4D54-A269-91FB5D6A7F76}" type="datetimeFigureOut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11/05/2016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84E9B8D8-9C5D-4A24-A43D-A50A90F73378}" type="slidenum">
              <a:rPr lang="pt-BR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‹nº›</a:t>
            </a:fld>
            <a:endParaRPr lang="pt-BR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m.gov.br/sobre/publicacoes/publicacoes/2011/politica-nacional#page=19&amp;zoom=auto,-150,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bservem.woese.com/images/site/cache/e7/e4/e7e44f70b0ae60f6b40dcff4e1434d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12192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" y="329327"/>
            <a:ext cx="12312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5400" b="1" dirty="0" smtClean="0">
                <a:solidFill>
                  <a:srgbClr val="00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Política Nacional de Enfrentamento à Violência Contra as Mulheres</a:t>
            </a:r>
            <a:endParaRPr lang="pt-BR" sz="5400" b="1" dirty="0">
              <a:solidFill>
                <a:srgbClr val="00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60364" y="3501008"/>
            <a:ext cx="3072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Integrantes:</a:t>
            </a:r>
          </a:p>
          <a:p>
            <a:pPr algn="ctr" defTabSz="914400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Andressa Anastácio</a:t>
            </a:r>
          </a:p>
          <a:p>
            <a:pPr algn="ctr" defTabSz="914400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Evelyn Souza</a:t>
            </a:r>
          </a:p>
          <a:p>
            <a:pPr algn="ctr" defTabSz="914400"/>
            <a:r>
              <a:rPr lang="pt-BR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Gabriella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Marques</a:t>
            </a:r>
          </a:p>
          <a:p>
            <a:pPr algn="ctr" defTabSz="914400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Proft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8813" y="670038"/>
            <a:ext cx="59046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5400" dirty="0" smtClean="0">
                <a:latin typeface="Algerian" panose="04020705040A02060702" pitchFamily="82" charset="0"/>
              </a:rPr>
              <a:t>Objetivo Geral</a:t>
            </a:r>
            <a:endParaRPr lang="pt-BR" sz="5400" dirty="0">
              <a:latin typeface="Algerian" panose="04020705040A020607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3189" y="2265369"/>
            <a:ext cx="10141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objetivo geral pode ser definido como enfrentar todas as formas de violência contra as mulheres a partir de uma perspectiva de gênero e de uma visão integral deste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fenômeno 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9972" y="326308"/>
            <a:ext cx="59046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lgerian" panose="04020705040A02060702" pitchFamily="82" charset="0"/>
              </a:rPr>
              <a:t>Objetivos Específicos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94169" y="2065352"/>
            <a:ext cx="109974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Reduzir os índices de violência contra as mulheres;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Promover uma mudança cultural a partir da disseminação de atitudes igualitárias e valores éticos de irrestrito respeito às diversidades de gênero e de valorização da paz;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Garantir e proteger os direitos das mulheres em situação de violência considerando as questões raciais, étnicas, geracionais, de orientação sexual, de deficiência e de inserção social, econômica e regional;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Proporcionar às mulheres em situação de violência um atendimento humanizado e qualificado nos serviços especializados e na Rede de Atendimento.</a:t>
            </a:r>
          </a:p>
          <a:p>
            <a:endParaRPr lang="pt-BR" sz="1400" dirty="0"/>
          </a:p>
        </p:txBody>
      </p:sp>
      <p:pic>
        <p:nvPicPr>
          <p:cNvPr id="6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9681" y="253371"/>
            <a:ext cx="7422606" cy="32681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Definindo a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03144" y="1990521"/>
            <a:ext cx="11155680" cy="415398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“Qualquer 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ou conduta, baseada no gênero, que cause morte, dano ou sofrimento físico, sexual ou psicológico à mulher, tanto no âmbito público como no 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privado.”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Convenção de Belém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 (1994, art. 1º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pode ser compreendida sem mencionar a dimensão entre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Gênero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violência contra as mulheres só pode ser entendida no contexto das relações desiguais de gênero, como forma de reprodução do controle do corpo feminino e das mulheres numa sociedade sexista e patriarcal. As desigualdades de gênero têm, assim, na violência contra as mulheres, sua expressão máxima que, por sua vez, deve ser compreendida como uma violação dos direitos humanos das mulheres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Nacional de Enfrentamento à Violência contra as Mulheres (2011, p. 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5587" y="326308"/>
            <a:ext cx="7714344" cy="45163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Tipos de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66019" y="2133478"/>
            <a:ext cx="11247120" cy="4323805"/>
          </a:xfrm>
        </p:spPr>
        <p:txBody>
          <a:bodyPr numCol="2" anchor="ctr"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Doméstica;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Sexual;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Física;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Psicológica;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Patrimonial;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Moral;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Violência Institucional;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Tráfico de Mulheres;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Exploração Sexual de Mulheres;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Exploração Sexual Comercial de Crianças e Adolescentes (Turismo Sexual);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Assédio Sexual;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Assédio Moral;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pt-BR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Cárcere Privado.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278" y="326308"/>
            <a:ext cx="8761413" cy="70696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O conceito de enfrentamento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3956" y="1991441"/>
            <a:ext cx="11234056" cy="41278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 políticas amplas e articuladas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conjunta de diversos setores envolvidos com a questão (saúde, educação, segurança pública, assistência social, justiça, entre outros...)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desconstruam as desigualdades e combatam as discriminações de gênero e a violência contra 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interfiram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padrões sexistas/machistas ainda muito presentes na sociedade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promovam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empoderamento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garantam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atendimento qualificado e humanizado àquelas em situação de 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6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0278" y="259678"/>
            <a:ext cx="8761413" cy="70696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lgerian" panose="04020705040A02060702" pitchFamily="82" charset="0"/>
              </a:rPr>
              <a:t>O conceito de enfrentamento</a:t>
            </a:r>
            <a:endParaRPr lang="pt-BR" dirty="0"/>
          </a:p>
        </p:txBody>
      </p:sp>
      <p:pic>
        <p:nvPicPr>
          <p:cNvPr id="1026" name="Picture 2" descr="https://lh4.googleusercontent.com/_Wqc5I9JFUm8qbVEYk_qkIX5tUX1D0LQ4-0VmIPPhnKPuSGIgXpmyIwr7XOdz9PYm8tp8R86K8OqoSAQjuMa7tHprsHLHUaalq8qggJDOSga8kDwOnYIzxUGweFHc-eoo_tKRtUX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46" y="1957589"/>
            <a:ext cx="9453093" cy="39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0414" y="6018291"/>
            <a:ext cx="8556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Fonte: Política Nacional de Enfrentamento à Violência contra as Mulheres, 2011.</a:t>
            </a:r>
            <a:endParaRPr lang="pt-BR" dirty="0">
              <a:effectLst/>
            </a:endParaRPr>
          </a:p>
        </p:txBody>
      </p:sp>
      <p:pic>
        <p:nvPicPr>
          <p:cNvPr id="7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0966" y="246620"/>
            <a:ext cx="753726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>
                <a:latin typeface="Algerian" panose="04020705040A02060702" pitchFamily="82" charset="0"/>
              </a:rPr>
              <a:t>Conceituando a Rede de Atendimento às Mulheres em Situação de Violência</a:t>
            </a:r>
          </a:p>
        </p:txBody>
      </p:sp>
      <p:pic>
        <p:nvPicPr>
          <p:cNvPr id="6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235" y="2773316"/>
            <a:ext cx="2038591" cy="284371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CaixaDeTexto 2"/>
          <p:cNvSpPr txBox="1"/>
          <p:nvPr/>
        </p:nvSpPr>
        <p:spPr>
          <a:xfrm>
            <a:off x="348830" y="2302385"/>
            <a:ext cx="11247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Referência de Atendimento à Mulher Núcleos de Atendimento à Mulher;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Casas-Abrigo;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de Acolhimento Provisório;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Delegacias Especializadas de Atendimento à Mulher (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DEAMs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Núcleos ou Postos de Atendimento à Mulher nas Delegacias Comuns;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Polícia Civil e Militar;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Médico Legal;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Defensorias da Mulher;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Juizados de Violência Doméstica e Familiar;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de Atendimento à Mulher – Ligue 180;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Mulher da Secretaria de Políticas para as Mulheres;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 voltados para o atendimento dos casos de violência sexual e doméstica;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 de Atendimento Humanizado nos Aeroportos;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da Mulher da Casa do Migrante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0110" y="332148"/>
            <a:ext cx="794221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>
                <a:latin typeface="Algerian" panose="04020705040A02060702" pitchFamily="82" charset="0"/>
                <a:cs typeface="Arial" panose="020B0604020202020204" pitchFamily="34" charset="0"/>
              </a:rPr>
              <a:t>Ações e prioridades da Política Nacional de Enfrentamento à Violência contra as Mulheres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91544" y="20608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7252" y="2387616"/>
            <a:ext cx="11207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e aperfeiçoar a Rede de Prevenção e Atendimento às mulheres em situação de violência (assistência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Garantir a implementação da Lei Maria da Penha e demais normas jurídicas nacionais e internacionais (combate e garantia de direitos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ações de prevenção a todas as formas de violência contra as mulheres nos espaços público e privado (prevenção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a atenção à saúde das mulheres em situação de violência com atendimento qualificado ou específico (assistência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1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85642" y="2268649"/>
            <a:ext cx="11111151" cy="3967117"/>
          </a:xfrm>
        </p:spPr>
        <p:txBody>
          <a:bodyPr>
            <a:normAutofit fontScale="92500" lnSpcReduction="10000"/>
          </a:bodyPr>
          <a:lstStyle/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Produzir e sistematizar dados e informações sobre a violência contra as mulheres (prevenção e assistência);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 enfrentamento da violência contra as mulheres, jovens e meninas vítimas do tráfico e da exploração sexual e que exercem a atividade da prostituição (prevenção, assistência e garantia de direitos);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os direitos humanos das mulheres em (assistência e garantia de direitos);</a:t>
            </a: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das prioridades mencionadas, a Política Nacional incorporou em 2007 ações voltadas para o enfrentamento ao tráfico de mulheres, para a garantia de direitos das mulheres em situação de prisão e para o combate à </a:t>
            </a:r>
            <a:r>
              <a:rPr lang="pt-BR" sz="1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feminização</a:t>
            </a:r>
            <a:r>
              <a:rPr lang="pt-BR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AIDS.</a:t>
            </a:r>
          </a:p>
          <a:p>
            <a:endParaRPr lang="pt-BR" dirty="0"/>
          </a:p>
        </p:txBody>
      </p:sp>
      <p:pic>
        <p:nvPicPr>
          <p:cNvPr id="7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70110" y="332148"/>
            <a:ext cx="794221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dirty="0">
                <a:latin typeface="Algerian" panose="04020705040A02060702" pitchFamily="82" charset="0"/>
                <a:cs typeface="Arial" panose="020B0604020202020204" pitchFamily="34" charset="0"/>
              </a:rPr>
              <a:t>Ações e prioridades da Política Nacional de Enfrentamento à Violência contra as Mulheres</a:t>
            </a:r>
          </a:p>
        </p:txBody>
      </p:sp>
    </p:spTree>
    <p:extLst>
      <p:ext uri="{BB962C8B-B14F-4D97-AF65-F5344CB8AC3E}">
        <p14:creationId xmlns:p14="http://schemas.microsoft.com/office/powerpoint/2010/main" val="4288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7441" y="465483"/>
            <a:ext cx="7707086" cy="146364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lgerian" panose="04020705040A02060702" pitchFamily="82" charset="0"/>
              </a:rPr>
              <a:t>Princípios e </a:t>
            </a:r>
            <a:r>
              <a:rPr lang="pt-BR" dirty="0" smtClean="0">
                <a:latin typeface="Algerian" panose="04020705040A02060702" pitchFamily="82" charset="0"/>
              </a:rPr>
              <a:t>Diretrizes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6019" y="2070984"/>
            <a:ext cx="112340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Garantir o cumprimento dos tratados, acordos e convenções internacionais firmados e ratificados pelo Estado Brasileiro relativos ao enfrentamento da violência contra as mulheres;</a:t>
            </a: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Reconhecer a violência de gênero, raça e etnia como violência estrutural e histórica que expressa a opressão das mulheres e que precisa ser tratada como questão da segurança, justiça, educação, assistência social e saúde pública;</a:t>
            </a: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Combater as distintas formas de apropriação e exploração mercantil do corpo e da vida das mulheres, como a exploração sexual e o tráfico de mulheres;</a:t>
            </a: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Implementar medidas preventivas nas políticas públicas, de maneira integrada 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intersetorial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nas áreas de saúde, educação, assistência, turismo, comunicação, cultura, direitos humanos e justiça;</a:t>
            </a: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Incentivar a formação e capacitação de profissionais para o enfrentamento à violência contra as mulheres, em especial no que tange à assistência;</a:t>
            </a: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Estruturar a Redes de Atendimento à mulher em situação de violência nos Estados, Municípios e Distrito Federal.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7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81" y="445635"/>
            <a:ext cx="10013788" cy="70696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Introdução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6721" y="1229450"/>
            <a:ext cx="73050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Brasília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- 2011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 tem por finalidade estabelecer conceitos, princípios, diretrizes e ações de prevenção e combate à violência contra as mulheres, assim como de assistência e garantia de direitos às mulheres em situação de violência, conforme normas e instrumentos internacionais de direitos humanos e legislação nacional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do Plano Nacional de Políticas para as Mulheres (PNPM) e elaborada pela Secretaria de Políticas para as Mulheres (SPM).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55" y="1556762"/>
            <a:ext cx="3068312" cy="42560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6113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519178"/>
              </p:ext>
            </p:extLst>
          </p:nvPr>
        </p:nvGraphicFramePr>
        <p:xfrm>
          <a:off x="1060269" y="1609859"/>
          <a:ext cx="10071462" cy="4725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60269" y="6441147"/>
            <a:ext cx="106440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TABNET/SIVVA - Sistema de Informação e Vigilância de Violências e Acidentes - COVISA - SMS/SP.</a:t>
            </a:r>
          </a:p>
          <a:p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46836" y="176466"/>
            <a:ext cx="10038843" cy="7053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Alguns indicadores da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27463" y="6452549"/>
            <a:ext cx="10797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TABNET/SIVVA - Sistema de Informação e Vigilância de Violências e Acidentes - COVISA - SMS/SP.</a:t>
            </a:r>
          </a:p>
          <a:p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316470"/>
              </p:ext>
            </p:extLst>
          </p:nvPr>
        </p:nvGraphicFramePr>
        <p:xfrm>
          <a:off x="946837" y="1648496"/>
          <a:ext cx="10257784" cy="460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46836" y="176466"/>
            <a:ext cx="10038843" cy="7053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Alguns indicadores da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836" y="176466"/>
            <a:ext cx="10038843" cy="7053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Alguns indicadores da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89067445"/>
              </p:ext>
            </p:extLst>
          </p:nvPr>
        </p:nvGraphicFramePr>
        <p:xfrm>
          <a:off x="946836" y="1648496"/>
          <a:ext cx="10298329" cy="466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46836" y="6486590"/>
            <a:ext cx="10868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TABNET/SIVVA - Sistema de Informação e Vigilância de Violências e Acidentes - COVISA - SMS/SP.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87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91508"/>
              </p:ext>
            </p:extLst>
          </p:nvPr>
        </p:nvGraphicFramePr>
        <p:xfrm>
          <a:off x="946836" y="1622738"/>
          <a:ext cx="10283541" cy="464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54954" y="6466114"/>
            <a:ext cx="10732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TABNET/SIVVA - Sistema de Informação e Vigilância de Violências e Acidentes - COVISA - SMS/SP.</a:t>
            </a:r>
          </a:p>
          <a:p>
            <a:endParaRPr lang="pt-BR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46836" y="176466"/>
            <a:ext cx="10038843" cy="70533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Alguns indicadores da violência contra as mulheres</a:t>
            </a:r>
            <a:endParaRPr lang="pt-BR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84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25606" y="554128"/>
            <a:ext cx="787287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Críticas/conclusões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2581" y="2169668"/>
            <a:ext cx="11137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Apesar da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carência de dados oficiais, a percepção é de que a violência doméstica é um problema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maior gravidade 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aponta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o reconhecimento de sua existência e das sérias consequências que atingem – física e psicologicamente – as mulheres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vitimadas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2581" y="3272398"/>
            <a:ext cx="71971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 com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criação da Rede de Atendimento à Mulher em Situação de Violência para minimizar a rota crítica que a mulher irá enfrentar, ainda existem diversas dificuldades que precisam ser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trabalhadas, como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temos a necessidade da melhora no atendimento, de forma a sensibilizar os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profissionais, para que as mulheres não se intimidem ao seguir com a denuncia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Outros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fatores que podem citados como pontos a serem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trabalhados são o medo e o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preconceito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 a mulher em situação de violência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da produção em todos os quatro Eixos Estruturantes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28" y="3049316"/>
            <a:ext cx="3580490" cy="3270070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18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4000259"/>
            <a:ext cx="5911403" cy="2952761"/>
          </a:xfrm>
          <a:effectLst>
            <a:softEdge rad="12700"/>
          </a:effectLst>
        </p:spPr>
      </p:pic>
      <p:pic>
        <p:nvPicPr>
          <p:cNvPr id="4098" name="Picture 2" descr="http://2.bp.blogspot.com/-2zExCnfIWxA/UxkSmqPMlvI/AAAAAAAABlI/zBdDTKl_4lI/s1600/violencia-contra-a-mul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31" y="-115909"/>
            <a:ext cx="6636770" cy="418998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07" y="-94739"/>
            <a:ext cx="2634193" cy="409499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34" y="-110978"/>
            <a:ext cx="3200333" cy="41331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0" name="Picture 2" descr="http://acreaovivo.com.br/imagens/image/11779985_995590957160127_6055609034520552861_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06" y="3844050"/>
            <a:ext cx="6496594" cy="310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6958" y="687195"/>
            <a:ext cx="86833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Referências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08989" y="1830195"/>
            <a:ext cx="11179286" cy="38989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BRASIL. Presidência da República. Secretaria de Políticas para as Mulheres.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Política Nacional de Enfrentamento à Violência contra as Mulheres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Brasília, 2011. Disponível em: &lt;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http://www.spm.gov.br/sobre/publicacoes/publicacoes/2011/politica-nacional#page=19&amp;zoom=auto,-150,10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Acesso em: 26 de abril de 2016.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TABNET/SIVVA - Sistema de Informação e Vigilância de Violências e Acidentes - COVISA - SMS/SP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Disponível em 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&lt;http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://www.prefeitura.sp.gov.br/cidade/secretarias/saude/tabnet/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&gt;.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em: 06 de maio de 2016.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Imagens disponíveis em: &lt;</a:t>
            </a:r>
            <a:r>
              <a:rPr lang="pt-BR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BR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BR" u="sng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www.google.com.br/search?q=viol%C3%AAncia+contra+as+mulheres&amp;biw=1366&amp;bih=657&amp;source=lnms&amp;tbm=isch&amp;sa=X&amp;ved=0ahUKEwi3pqr86sbMAhWGg5AKHRcbDYsQ_AUIBigB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8" name="Picture 4" descr="https://ssru.files.wordpress.com/2011/11/tem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59" y="0"/>
            <a:ext cx="620274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adionova.fm/thumb/index/noticias/imagem/3b38a8cd345ad46bff709c060cf86a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1" y="5071"/>
            <a:ext cx="61920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126329" y="447672"/>
            <a:ext cx="7870673" cy="128646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>
                <a:latin typeface="Algerian" panose="04020705040A02060702" pitchFamily="82" charset="0"/>
                <a:cs typeface="Arial" panose="020B0604020202020204" pitchFamily="34" charset="0"/>
              </a:rPr>
              <a:t>Contextualizando a violência contra as mulheres no Brasil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29980" y="1861292"/>
            <a:ext cx="11809312" cy="44828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mulheres sofrem cotidianamente com um fenômeno que se manifesta dentro de seus próprios lares, na grande parte das vezes praticado por seus companheiros 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fenômeno da violência doméstica e sexual praticado contra mulheres constitui uma das principais formas de violação dos Direitos Humanos, atingindo-as em seus direitos à vida, à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à integridade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existem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sistemáticas e oficiais que apontem para a magnitude desse fenômeno apenas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estudos, realizados por institutos de pesquisa não 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governamentais. </a:t>
            </a:r>
          </a:p>
        </p:txBody>
      </p:sp>
    </p:spTree>
    <p:extLst>
      <p:ext uri="{BB962C8B-B14F-4D97-AF65-F5344CB8AC3E}">
        <p14:creationId xmlns:p14="http://schemas.microsoft.com/office/powerpoint/2010/main" val="34412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30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69307" y="326308"/>
            <a:ext cx="738471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lgerian" panose="04020705040A02060702" pitchFamily="82" charset="0"/>
                <a:cs typeface="Arial" panose="020B0604020202020204" pitchFamily="34" charset="0"/>
              </a:rPr>
              <a:t>Dados sobre a violência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7382" y="2133630"/>
            <a:ext cx="1123324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Fundação Perseu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Abramo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(2010), aponta que aproximadamente 24% das mulheres já foram vítimas de algum tipo de violência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doméstica;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Organização Internacional do Trabalho (OIT) indica, também, a maior vulnerabilidade de mulheres e meninas ao tráfico de pessoas e à exploração sexual (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2005);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estudo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divulgado pela UNESCO em 1999, uma em cada três ou quatro meninas é abusada sexualmente antes de completar 18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anos;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endParaRPr lang="pt-B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380917" y="326308"/>
            <a:ext cx="7361497" cy="159365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Algerian" panose="04020705040A02060702" pitchFamily="82" charset="0"/>
                <a:cs typeface="Arial" panose="020B0604020202020204" pitchFamily="34" charset="0"/>
              </a:rPr>
              <a:t>Dados sobre a violência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27382" y="2327213"/>
            <a:ext cx="11108860" cy="3571240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período de 08 a 28 de fevereiro de 2011, o </a:t>
            </a:r>
            <a:r>
              <a:rPr lang="pt-BR" sz="2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DataSenado</a:t>
            </a: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realizou pesquisa com 1.352 mulheres, revelando que 66% destas acham que aumentou a violência doméstica e familiar contra o gênero feminino, ao mesmo tempo em que a maioria (60%) entende que a proteção está melhor, após a criação da Lei Maria da Penha;</a:t>
            </a:r>
          </a:p>
          <a:p>
            <a:pPr marL="285750" indent="-285750" algn="just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6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Dados da Vigilância de Violência e Acidentes (VIVA) do Ministério da Saúde, de 27 municípios, de agosto de 2006 a julho de 2007, mostram que são as mulheres as principais vítimas das violências doméstica e sexual, da infância até a terceira idade.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9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taticog1.globo.com/2014/12/violenciacontramulher6/img/grafic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1" y="202027"/>
            <a:ext cx="621423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vignette2.wikia.nocookie.net/mouse/images/8/86/Viol%C3%AAncia-contra-a-mulher-Ibase.gif/revision/latest?cb=20140411221033&amp;path-prefix=pt-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57" y="2999530"/>
            <a:ext cx="6992743" cy="3610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ilv.org.br/wp-content/uploads/2016/03/violencia-mulher-nao-mobbem-bann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5" y="4150856"/>
            <a:ext cx="3900484" cy="214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2.bp.blogspot.com/-Fy6lK4j5Mu0/UQWnQ8ae_9I/AAAAAAAAAKM/v4LGwsHeelk/s1600/196294_337876256324912_158034866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35" y="672631"/>
            <a:ext cx="3900484" cy="214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25228" y="506612"/>
            <a:ext cx="7872875" cy="128066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>
                <a:latin typeface="Algerian" panose="04020705040A02060702" pitchFamily="82" charset="0"/>
              </a:rPr>
              <a:t>Lei Maria da Penha</a:t>
            </a:r>
            <a:endParaRPr lang="pt-BR" dirty="0">
              <a:latin typeface="Algerian" panose="04020705040A02060702" pitchFamily="8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7382" y="2035032"/>
            <a:ext cx="110412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específica para coibir a violência doméstica e familiar contra a mulher (Lei nº 11.340, de 07 de agosto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2006);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ategorização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dos tipos de violência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doméstica;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Crimes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devem ser julgados nos Juizados Especializados de Violência Doméstica e Familiar contra 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Mulher;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Prevê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criação de um Sistema Nacional de Dados e Estatísticas sobre a Violência Doméstica e Familiar contra 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Mulher;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Lei n° 10.778/2003 referente à notificação compulsória dos casos de violência contra a mulher na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799" y="392703"/>
            <a:ext cx="82905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>
                <a:latin typeface="Algerian" panose="04020705040A02060702" pitchFamily="82" charset="0"/>
              </a:rPr>
              <a:t>Contextualizando a Política: o Estado Brasileiro e a questão da violência contra as mulheres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75311" y="2056821"/>
            <a:ext cx="87369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1985: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naugurada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primeira Delegacia de Defesa da Mulher e criado o Conselho Nacional dos Direitos da Mulher (CNDM)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5784366" y="2804837"/>
            <a:ext cx="480053" cy="35590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75311" y="3262424"/>
            <a:ext cx="8736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1986: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Primeira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Casa-Abrigo para mulheres em situação de risco de morte do país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55908" y="4283813"/>
            <a:ext cx="8736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2002: Programa Nacional de Combate à Violência contra a Mulher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55908" y="5237577"/>
            <a:ext cx="8736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2003: Secretaria de Políticas para Mulheres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675311" y="6121303"/>
            <a:ext cx="8736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2007: Pacto Nacional pelo Enfrentamento à Violência contra as Mulheres</a:t>
            </a:r>
          </a:p>
        </p:txBody>
      </p:sp>
      <p:sp>
        <p:nvSpPr>
          <p:cNvPr id="17" name="Seta para baixo 16"/>
          <p:cNvSpPr/>
          <p:nvPr/>
        </p:nvSpPr>
        <p:spPr>
          <a:xfrm>
            <a:off x="5803769" y="3782850"/>
            <a:ext cx="480053" cy="35590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5803769" y="4800129"/>
            <a:ext cx="480053" cy="35590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5807036" y="5722959"/>
            <a:ext cx="480053" cy="35590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parfor.uespi.br/wordpress/wp-content/uploads/2015/04/2015-04-abr-.....-VIOLENCIA-_-contra-mulher-arte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artacapital.com.br/sociedade/violencia-contra-a-mulher-leva-tempo-para-enfrentar-2849.html/poster-russo-contra-a-violencia-domestica/@@images/1ee12358-4e6a-4e0a-a4b5-e5ce478d6f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529" y="326308"/>
            <a:ext cx="1272421" cy="12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505</TotalTime>
  <Words>1908</Words>
  <Application>Microsoft Office PowerPoint</Application>
  <PresentationFormat>Personalizar</PresentationFormat>
  <Paragraphs>157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Integração</vt:lpstr>
      <vt:lpstr>Apresentação do PowerPoint</vt:lpstr>
      <vt:lpstr>Introdução</vt:lpstr>
      <vt:lpstr>Apresentação do PowerPoint</vt:lpstr>
      <vt:lpstr>Contextualizando a violência contra as mulheres no Brasil</vt:lpstr>
      <vt:lpstr>Dados sobre a violência</vt:lpstr>
      <vt:lpstr>Dados sobre a violência</vt:lpstr>
      <vt:lpstr>Apresentação do PowerPoint</vt:lpstr>
      <vt:lpstr>Lei Maria da Penha</vt:lpstr>
      <vt:lpstr>Contextualizando a Política: o Estado Brasileiro e a questão da violência contra as mulheres</vt:lpstr>
      <vt:lpstr>Objetivo Geral</vt:lpstr>
      <vt:lpstr>Objetivos Específicos</vt:lpstr>
      <vt:lpstr>Definindo a violência contra as mulheres</vt:lpstr>
      <vt:lpstr>Tipos de violência contra as mulheres</vt:lpstr>
      <vt:lpstr>O conceito de enfrentamento</vt:lpstr>
      <vt:lpstr>O conceito de enfrentamento</vt:lpstr>
      <vt:lpstr>Conceituando a Rede de Atendimento às Mulheres em Situação de Violência</vt:lpstr>
      <vt:lpstr>Ações e prioridades da Política Nacional de Enfrentamento à Violência contra as Mulheres</vt:lpstr>
      <vt:lpstr>Ações e prioridades da Política Nacional de Enfrentamento à Violência contra as Mulheres</vt:lpstr>
      <vt:lpstr>Princípios e Diretrizes</vt:lpstr>
      <vt:lpstr>Alguns indicadores da violência contra as mulheres</vt:lpstr>
      <vt:lpstr>Alguns indicadores da violência contra as mulheres</vt:lpstr>
      <vt:lpstr>Alguns indicadores da violência contra as mulheres</vt:lpstr>
      <vt:lpstr>Alguns indicadores da violência contra as mulheres</vt:lpstr>
      <vt:lpstr>Críticas/conclusões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Eliete</dc:creator>
  <cp:lastModifiedBy>operador</cp:lastModifiedBy>
  <cp:revision>72</cp:revision>
  <dcterms:created xsi:type="dcterms:W3CDTF">2016-05-04T12:38:56Z</dcterms:created>
  <dcterms:modified xsi:type="dcterms:W3CDTF">2016-05-11T17:16:40Z</dcterms:modified>
</cp:coreProperties>
</file>