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6" r:id="rId3"/>
    <p:sldId id="290" r:id="rId4"/>
    <p:sldId id="291" r:id="rId5"/>
    <p:sldId id="268" r:id="rId6"/>
    <p:sldId id="269" r:id="rId7"/>
    <p:sldId id="270" r:id="rId8"/>
    <p:sldId id="287" r:id="rId9"/>
    <p:sldId id="288" r:id="rId10"/>
    <p:sldId id="289" r:id="rId11"/>
    <p:sldId id="274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64" r:id="rId21"/>
    <p:sldId id="265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/>
    <p:restoredTop sz="93982"/>
  </p:normalViewPr>
  <p:slideViewPr>
    <p:cSldViewPr>
      <p:cViewPr>
        <p:scale>
          <a:sx n="93" d="100"/>
          <a:sy n="93" d="100"/>
        </p:scale>
        <p:origin x="-12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FCE0C-E2C6-4907-9B77-2F94E80A720D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9AE4E-3331-47DC-82AF-1EA5EA2137C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Cartilha</a:t>
            </a:r>
            <a:r>
              <a:rPr lang="pt-BR" baseline="0" dirty="0" smtClean="0"/>
              <a:t> do idoso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9AE4E-3331-47DC-82AF-1EA5EA2137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91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“pirâmide</a:t>
            </a:r>
            <a:r>
              <a:rPr lang="pt-BR" baseline="0" dirty="0" smtClean="0"/>
              <a:t> da solidão” não significa solidão de fato e sim um termo para o convívio sem o companheiro.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9AE4E-3331-47DC-82AF-1EA5EA2137C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B597-8C02-48ED-B83E-9BCCF169ED1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0B67-5F3D-4E2E-AD66-76C64E66AD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07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B597-8C02-48ED-B83E-9BCCF169ED1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0B67-5F3D-4E2E-AD66-76C64E66AD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73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B597-8C02-48ED-B83E-9BCCF169ED1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0B67-5F3D-4E2E-AD66-76C64E66AD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63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B597-8C02-48ED-B83E-9BCCF169ED1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0B67-5F3D-4E2E-AD66-76C64E66AD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68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B597-8C02-48ED-B83E-9BCCF169ED1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0B67-5F3D-4E2E-AD66-76C64E66AD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098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B597-8C02-48ED-B83E-9BCCF169ED1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0B67-5F3D-4E2E-AD66-76C64E66AD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07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B597-8C02-48ED-B83E-9BCCF169ED1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0B67-5F3D-4E2E-AD66-76C64E66AD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67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B597-8C02-48ED-B83E-9BCCF169ED1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0B67-5F3D-4E2E-AD66-76C64E66AD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82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B597-8C02-48ED-B83E-9BCCF169ED1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0B67-5F3D-4E2E-AD66-76C64E66AD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88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B597-8C02-48ED-B83E-9BCCF169ED1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0B67-5F3D-4E2E-AD66-76C64E66AD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76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B597-8C02-48ED-B83E-9BCCF169ED1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0B67-5F3D-4E2E-AD66-76C64E66AD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15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8B597-8C02-48ED-B83E-9BCCF169ED1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00B67-5F3D-4E2E-AD66-76C64E66AD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94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vsms.saude.gov.br/bvs/folder/politica_nacional_pessoa_idosa_2009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epositorio.ipea.gov.br/bitstream/11058/5211/1/Comunicados_n91_Din%C3%A2mica_Demogr%C3%A1fic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codebate.com.br/2016/01/20/as-mulheres-e-o-envelhecimento-populacional-no-brasil-artigo-de-jose-eustaquio-diniz-alves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54307" y="2327741"/>
            <a:ext cx="80354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Política Nacional de Saúde </a:t>
            </a:r>
          </a:p>
          <a:p>
            <a:pPr algn="ctr"/>
            <a:r>
              <a:rPr lang="pt-B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 Pessoa </a:t>
            </a:r>
            <a:r>
              <a:rPr lang="pt-BR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pt-B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dosa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72519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563888" y="5589240"/>
            <a:ext cx="52966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Integrantes: Dennis </a:t>
            </a:r>
            <a:r>
              <a:rPr lang="pt-BR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Hsieh</a:t>
            </a:r>
            <a:endParaRPr lang="pt-B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Mariana Bernardes Barros</a:t>
            </a:r>
          </a:p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</a:t>
            </a:r>
            <a:r>
              <a:rPr lang="pt-BR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Tieh</a:t>
            </a:r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akamoto </a:t>
            </a:r>
            <a:r>
              <a:rPr lang="pt-BR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pt-BR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kumura</a:t>
            </a:r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34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envelhecimento da população branca está mais avançado que o da população negra o que pode ser explicado pela fecundidade mais baixa da população branca.</a:t>
            </a:r>
          </a:p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proporção de negros com 60 anos ou mais no total da sua população foi de 9,7% e a de brancos, de 13,1% em 2009.</a:t>
            </a:r>
          </a:p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Novamente vemos a alta proporção de mulheres, explicada pela maior mortalidade masculina. Essa proporção maior entre as brancas. Na população idosa negra, a cada 100 mulheres, havia 88 homens. Entre as brancas, a relação foi de 75 homens para cada 100 mulheres.</a:t>
            </a:r>
          </a:p>
          <a:p>
            <a:pPr>
              <a:buNone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72519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884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73224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pt-B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Desse contingente majoritário, existe uma alta proporção de mulheres idosas que moram sozinhas em domicílios particulares unipessoais ou moram com outros parentes, sem a presença do agregado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“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pirâmide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solidão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</a:p>
          <a:p>
            <a:r>
              <a:rPr lang="pt-B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 dos desafios do envelhecimento é a criação de políticas públicas de saúde, que correspondam as necessidades dos idosos; maior acesso às informações; criação de espaços de convivência para motivar a participação social evitando o isolamento e o fortalecimento da autoestima e autonomia do idoso.</a:t>
            </a:r>
          </a:p>
        </p:txBody>
      </p:sp>
      <p:sp>
        <p:nvSpPr>
          <p:cNvPr id="4" name="Seta para a direita 3"/>
          <p:cNvSpPr/>
          <p:nvPr/>
        </p:nvSpPr>
        <p:spPr>
          <a:xfrm flipV="1">
            <a:off x="4644008" y="2780928"/>
            <a:ext cx="288032" cy="720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72519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Produções acadêmicas sobre saúde da pessoa idosa (alguns aspectos)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Adequação curricular </a:t>
            </a:r>
            <a:r>
              <a:rPr lang="pt-BR" sz="2000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formação universitária dos profissionais de saúde </a:t>
            </a:r>
            <a:r>
              <a:rPr lang="pt-BR" sz="2000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0" indent="0">
              <a:buNone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pt-B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encionada 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atual Política Nacional de Saúde da Pessoa Idosa (PNSPI</a:t>
            </a:r>
            <a:r>
              <a:rPr lang="pt-B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abordagem do envelhecimento na formação universitária dos profissionais de saúde: uma revisão integrativa. (Claudia R.A. Carvalho e Élida A. </a:t>
            </a:r>
            <a:r>
              <a:rPr lang="pt-BR" sz="20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Hennington</a:t>
            </a:r>
            <a:r>
              <a:rPr lang="pt-BR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pt-B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identificar, com base na literatura existente, como a saúde do idoso e o envelhecimento têm sido abordados na formação universitária dos profissionais de saúde e o que vem sendo considerado relevante em relação a essa temática. </a:t>
            </a:r>
          </a:p>
        </p:txBody>
      </p:sp>
    </p:spTree>
    <p:extLst>
      <p:ext uri="{BB962C8B-B14F-4D97-AF65-F5344CB8AC3E}">
        <p14:creationId xmlns:p14="http://schemas.microsoft.com/office/powerpoint/2010/main" val="5254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47477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que é relevante para ser estudado em sala de aula, tendo em vista as questões-chave em Gerontologia? </a:t>
            </a:r>
            <a:endParaRPr lang="pt-BR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paradigmas emergentes: o biopsicossocial (cruzamento de fronteiras disciplinares para ampliar a compreensão do envelhecimento e da vida adulta) e do ciclo de vida (relacionado às Ciências Sociais e do comportamento). (Morgan, 2012)</a:t>
            </a:r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72519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1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 é o perfil do profissional desejado para o cuidado ao idoso? (</a:t>
            </a:r>
            <a:r>
              <a:rPr lang="pt-BR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Biz</a:t>
            </a: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Maia, 2007) </a:t>
            </a:r>
          </a:p>
          <a:p>
            <a:pPr lvl="0"/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conhecimento da fisiologia e da fisiopatologia do envelhecimento humano</a:t>
            </a:r>
          </a:p>
          <a:p>
            <a:pPr lvl="0"/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conduta resolutiva diante das principais doenças que afetam os idosos</a:t>
            </a:r>
          </a:p>
          <a:p>
            <a:pPr lvl="0"/>
            <a:r>
              <a:rPr lang="pt-BR" sz="2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concepção de saúde na sua dimensão biopsicossocial e não apenas como um distúrbio biológico</a:t>
            </a:r>
          </a:p>
          <a:p>
            <a:pPr lvl="0"/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aspectos éticos e o relacionamento com a equipe multiprofissional, numa perspectiva de integralidade.</a:t>
            </a:r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72519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64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721" y="436021"/>
            <a:ext cx="8229600" cy="568863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7200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Fatores de risco para mortalidade em idosos:</a:t>
            </a:r>
          </a:p>
          <a:p>
            <a:endParaRPr lang="pt-BR" sz="7200" i="1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sz="7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2000- </a:t>
            </a:r>
            <a:r>
              <a:rPr lang="pt-B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Estudo de Saúde, Bem-Estar e Envelhecimento (SABE) para traçar o perfil dos idosos na América Latina e Caribe - Organização Pan-Americana de </a:t>
            </a:r>
            <a:r>
              <a:rPr lang="pt-BR" sz="7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Saúde (</a:t>
            </a:r>
            <a:r>
              <a:rPr lang="pt-B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Argentina, Barbados, Brasil, Chile, Cuba, México e Uruguai</a:t>
            </a:r>
            <a:r>
              <a:rPr lang="pt-BR" sz="7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</a:t>
            </a:r>
          </a:p>
          <a:p>
            <a:pPr marL="0" indent="0">
              <a:buNone/>
            </a:pPr>
            <a:endParaRPr lang="pt-BR" sz="7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sz="7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Fatores de risco para mortalidade em idosos (Flávia de O M Maia; Yeda A O Duarte; Maria Lúcia Lebrão; Jair L F Santos)</a:t>
            </a:r>
          </a:p>
          <a:p>
            <a:pPr marL="0" indent="0">
              <a:buNone/>
            </a:pPr>
            <a:endParaRPr lang="pt-BR" sz="7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sz="7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pt-B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população estudada foi composta pelos idosos residentes no Município de São Paulo, no ano 2000, como parte do estudo SABE realizado no Brasil. </a:t>
            </a:r>
          </a:p>
          <a:p>
            <a:pPr marL="0" indent="0">
              <a:buNone/>
            </a:pPr>
            <a:endParaRPr lang="pt-BR" sz="7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7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Risco </a:t>
            </a:r>
            <a:r>
              <a:rPr lang="pt-B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óbito entre idosos, descritos pela literatura como imutáveis são: a idade e o </a:t>
            </a:r>
            <a:r>
              <a:rPr lang="pt-BR" sz="7200" u="sng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sexo</a:t>
            </a:r>
            <a:endParaRPr lang="pt-BR" sz="7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Risco de óbito entre idosos, descritos pela literatura como passíveis de serem alterados: hospitalização, a dependência para realização das atividades de vida diária, o déficit cognitivo, os hábitos de vida (como fumar e não praticar exercícios físicos), algumas doenças como a depressão e o câncer, o isolamento social e a falta de suporte familiar, o nível socioeconômico e a </a:t>
            </a:r>
            <a:r>
              <a:rPr lang="pt-BR" sz="7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auto-avaliação</a:t>
            </a:r>
            <a:r>
              <a:rPr lang="pt-B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negativa da saúde.</a:t>
            </a:r>
          </a:p>
        </p:txBody>
      </p:sp>
    </p:spTree>
    <p:extLst>
      <p:ext uri="{BB962C8B-B14F-4D97-AF65-F5344CB8AC3E}">
        <p14:creationId xmlns:p14="http://schemas.microsoft.com/office/powerpoint/2010/main" val="321345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04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pt-BR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Essa </a:t>
            </a:r>
            <a:r>
              <a:rPr lang="pt-BR" sz="1800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diferença na mortalidade </a:t>
            </a:r>
            <a:r>
              <a:rPr lang="pt-BR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 homens e mulheres ocorre por vários fatores que, isolados ou associados, </a:t>
            </a:r>
            <a:r>
              <a:rPr lang="pt-BR" sz="1800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fazem com que as mulheres vivam mais</a:t>
            </a:r>
            <a:r>
              <a:rPr lang="pt-BR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que os homens. A </a:t>
            </a:r>
            <a:r>
              <a:rPr lang="pt-BR" sz="1800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diminuição da mortalidade por causas maternas</a:t>
            </a:r>
            <a:r>
              <a:rPr lang="pt-BR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foi um fator que contribuiu para essa diferença. É uma </a:t>
            </a:r>
            <a:r>
              <a:rPr lang="pt-BR" sz="1800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característica feminina a procura por serviços de saúde</a:t>
            </a:r>
            <a:r>
              <a:rPr lang="pt-BR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mais do que os homens, o que facilita o diagnóstico e o tratamento precoce das doenças. Existem, também, as </a:t>
            </a:r>
            <a:r>
              <a:rPr lang="pt-BR" sz="1800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diferenças biológicas consideradas como protetoras</a:t>
            </a:r>
            <a:r>
              <a:rPr lang="pt-BR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para a mulher, como por exemplo, o hormônio feminino, durante a idade fértil, em relação a eventos cardiocirculatórios. </a:t>
            </a:r>
            <a:r>
              <a:rPr lang="pt-BR" sz="1800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ambiente doméstico</a:t>
            </a:r>
            <a:r>
              <a:rPr lang="pt-BR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onde tradicionalmente permaneciam as mulheres, </a:t>
            </a:r>
            <a:r>
              <a:rPr lang="pt-BR" sz="1800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poderia ser considerado seguro</a:t>
            </a:r>
            <a:r>
              <a:rPr lang="pt-BR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quando confrontado com aqueles a que os homens eram expostos. Os </a:t>
            </a:r>
            <a:r>
              <a:rPr lang="pt-BR" sz="1800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riscos ambientais e ocupacionais, como acidentes de trabalho, de trânsito e homicídios e o estresse associado às mudanças socioeconômicas contribuíram para a maior mortalidade entre os homens idosos</a:t>
            </a:r>
            <a:r>
              <a:rPr lang="pt-BR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O </a:t>
            </a:r>
            <a:r>
              <a:rPr lang="pt-BR" sz="1800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hábito de fumar e o consumo de álcool</a:t>
            </a:r>
            <a:r>
              <a:rPr lang="pt-BR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que aumentam o risco para inúmeras doenças, </a:t>
            </a:r>
            <a:r>
              <a:rPr lang="pt-BR" sz="1800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foi maior entre os homens que entre as mulheres</a:t>
            </a:r>
            <a:r>
              <a:rPr lang="pt-BR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população idosa estudada. </a:t>
            </a:r>
            <a:r>
              <a:rPr lang="pt-BR" sz="18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entanto, essa relação pode se igualar ou ser invertida no futuro, devido às mudanças nos hábitos e comportamentos femininos</a:t>
            </a:r>
            <a:r>
              <a:rPr lang="pt-BR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 (Maia, 2006)</a:t>
            </a:r>
            <a:endParaRPr lang="pt-B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95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300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Envelhecimento ativo:</a:t>
            </a:r>
          </a:p>
          <a:p>
            <a:pPr marL="0" indent="0">
              <a:buNone/>
            </a:pPr>
            <a:r>
              <a:rPr lang="pt-BR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Enxergar </a:t>
            </a:r>
            <a:r>
              <a:rPr lang="pt-BR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idoso como individuo ativo na sociedade é um desafio que encaramos na atualidade</a:t>
            </a:r>
            <a:r>
              <a:rPr lang="pt-BR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r>
              <a:rPr lang="pt-BR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Envelhecimento ativo: “o </a:t>
            </a:r>
            <a:r>
              <a:rPr lang="pt-BR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processo de otimização das oportunidades de saúde, participação e segurança, com o objetivo de melhorar a qualidade de vida à medida que as pessoas ficam mais velhas</a:t>
            </a:r>
            <a:r>
              <a:rPr lang="pt-BR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”. (OMS)</a:t>
            </a:r>
          </a:p>
          <a:p>
            <a:r>
              <a:rPr lang="pt-BR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Qualidade de vida como: “percepção do indivíduo de sua posição na vida em relação ao contexto e sistemas de valores nos quais se insere bem como seus objetivos, expectativas, padrões e preocupações”. (OMS)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611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29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Determinantes do envelhecimento ativo segundo a qualidade de vida e gênero</a:t>
            </a:r>
            <a:r>
              <a:rPr lang="pt-BR" sz="29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.(</a:t>
            </a:r>
            <a:r>
              <a:rPr lang="pt-BR" sz="29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 C. V. Campos, </a:t>
            </a:r>
            <a:r>
              <a:rPr lang="pt-BR" sz="29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Efigenia</a:t>
            </a:r>
            <a:r>
              <a:rPr lang="pt-BR" sz="29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F. e Ferreira, Andréa M. D. Vargas</a:t>
            </a:r>
            <a:r>
              <a:rPr lang="pt-BR" sz="29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</a:t>
            </a:r>
          </a:p>
          <a:p>
            <a:pPr marL="0" indent="0">
              <a:buNone/>
            </a:pPr>
            <a:r>
              <a:rPr lang="pt-BR" sz="2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Este </a:t>
            </a:r>
            <a:r>
              <a:rPr lang="pt-BR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estudo publicado em 2015, que entrevistou 2052 indivíduos com 60 anos e mais de idade residentes em Sete Lagoas, </a:t>
            </a:r>
            <a:r>
              <a:rPr lang="pt-BR" sz="2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MG.</a:t>
            </a:r>
          </a:p>
          <a:p>
            <a:r>
              <a:rPr lang="pt-BR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pt-BR" sz="2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ntre </a:t>
            </a:r>
            <a:r>
              <a:rPr lang="pt-BR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homens, os fatores comportamentais e participação comunitária foram </a:t>
            </a:r>
            <a:r>
              <a:rPr lang="pt-BR" sz="2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preditores</a:t>
            </a:r>
            <a:r>
              <a:rPr lang="pt-BR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positivos para envelhecimento ativo. </a:t>
            </a:r>
            <a:endParaRPr lang="pt-BR" sz="2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2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Mulheres </a:t>
            </a:r>
            <a:r>
              <a:rPr lang="pt-BR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 maior renda, que não sofreram quedas e com participação comunitária tiveram maior chance de pertencer ao grupo com envelhecimento ativo. </a:t>
            </a:r>
            <a:endParaRPr lang="pt-BR" sz="2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sz="2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:. </a:t>
            </a:r>
            <a:r>
              <a:rPr lang="pt-BR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qualidade de vida e a participação em grupos são os principais determinantes de envelhecimento ativo, e que os demais fatores determinantes associados são diferentes para cada gênero</a:t>
            </a:r>
            <a:r>
              <a:rPr lang="pt-BR" sz="2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pt-BR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(Campos, 2015)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007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Provocações: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705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t-BR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 </a:t>
            </a:r>
            <a:r>
              <a:rPr lang="pt-BR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questão do envelhecimento da população esta sendo trabalhado em nossos cursos?</a:t>
            </a:r>
          </a:p>
          <a:p>
            <a:r>
              <a:rPr lang="pt-BR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</a:t>
            </a:r>
            <a:r>
              <a:rPr lang="pt-BR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senário atual, como julga os avanços nas politicas publicas para saúde da população idosa?</a:t>
            </a:r>
          </a:p>
          <a:p>
            <a:r>
              <a:rPr lang="pt-BR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 </a:t>
            </a:r>
            <a:r>
              <a:rPr lang="pt-BR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sua opinião, e pelas experiências pessoais, o envelhecimento da população é muito diferente </a:t>
            </a:r>
            <a:r>
              <a:rPr lang="pt-BR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 os gêneros, raças, </a:t>
            </a:r>
            <a:r>
              <a:rPr lang="pt-BR" sz="33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etinias</a:t>
            </a:r>
            <a:r>
              <a:rPr lang="pt-BR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pt-BR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opções </a:t>
            </a:r>
            <a:r>
              <a:rPr lang="pt-BR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sexuais? Deem alguns exemplos.</a:t>
            </a:r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872"/>
            <a:ext cx="172519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53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pt-BR" dirty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bvsms.saude.gov.br/bvs/folder/politica_nacional_pessoa_idosa_2009.pdf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72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72519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411760" y="483059"/>
            <a:ext cx="4754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Referências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83568" y="1988840"/>
            <a:ext cx="78475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-Política Nacional de Saúde do idoso:</a:t>
            </a:r>
          </a:p>
          <a:p>
            <a:r>
              <a:rPr lang="pt-BR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http://www.saudeidoso.icict.fiocruz.br/pdf/PoliticaNacionaldeSaudedaPessoaIdosa.pdf  </a:t>
            </a:r>
            <a:endParaRPr lang="pt-BR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DINÂMICA DEMOGRÁFICA DA POPULAÇÃO NEGRA BRASILEIRA :</a:t>
            </a:r>
          </a:p>
          <a:p>
            <a:r>
              <a:rPr lang="pt-BR" sz="11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http://repositorio.ipea.gov.br/bitstream/11058/5211/1/Comunicados_n91_Din%C3%A2mica_</a:t>
            </a:r>
            <a:r>
              <a:rPr lang="pt-BR" sz="1100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Demogr</a:t>
            </a:r>
            <a:r>
              <a:rPr lang="pt-BR" sz="11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%C3%A1fica.pdf</a:t>
            </a:r>
            <a:endParaRPr lang="pt-BR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As mulheres e o envelhecimento populacional no Brasil, artigo de José </a:t>
            </a:r>
            <a:r>
              <a:rPr lang="pt-BR" sz="1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Eustáquio</a:t>
            </a:r>
            <a:r>
              <a:rPr lang="pt-BR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Diniz Alves</a:t>
            </a:r>
          </a:p>
          <a:p>
            <a:r>
              <a:rPr lang="pt-BR" sz="11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https://www.ecodebate.com.br/2016/01/20/as-mulheres-e-o-envelhecimento-populacional-no-brasil-artigo-de-jose-eustaquio-diniz-alves/</a:t>
            </a:r>
            <a:endParaRPr lang="pt-BR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100" dirty="0"/>
              <a:t>- CARVALHO, Claudia </a:t>
            </a:r>
            <a:r>
              <a:rPr lang="pt-BR" sz="1100" dirty="0" err="1"/>
              <a:t>Reinoso</a:t>
            </a:r>
            <a:r>
              <a:rPr lang="pt-BR" sz="1100" dirty="0"/>
              <a:t> </a:t>
            </a:r>
            <a:r>
              <a:rPr lang="pt-BR" sz="1100" dirty="0" err="1"/>
              <a:t>Araujo</a:t>
            </a:r>
            <a:r>
              <a:rPr lang="pt-BR" sz="1100" dirty="0"/>
              <a:t> de  </a:t>
            </a:r>
            <a:r>
              <a:rPr lang="pt-BR" sz="1100" dirty="0" err="1"/>
              <a:t>and</a:t>
            </a:r>
            <a:r>
              <a:rPr lang="pt-BR" sz="1100" dirty="0"/>
              <a:t>  HENNINGTON, Élida Azevedo. A abordagem do envelhecimento na formação universitária dos profissionais de saúde: uma revisão integrativa. Rev. bras. </a:t>
            </a:r>
            <a:r>
              <a:rPr lang="pt-BR" sz="1100" dirty="0" err="1"/>
              <a:t>geriatr</a:t>
            </a:r>
            <a:r>
              <a:rPr lang="pt-BR" sz="1100" dirty="0"/>
              <a:t>. </a:t>
            </a:r>
            <a:r>
              <a:rPr lang="pt-BR" sz="1100" dirty="0" err="1"/>
              <a:t>gerontol</a:t>
            </a:r>
            <a:r>
              <a:rPr lang="pt-BR" sz="1100" dirty="0"/>
              <a:t>. 2015, vol.18, n.2, pp.417-431. </a:t>
            </a:r>
          </a:p>
          <a:p>
            <a:r>
              <a:rPr lang="pt-BR" sz="1100" dirty="0"/>
              <a:t>- </a:t>
            </a:r>
            <a:r>
              <a:rPr lang="pt-BR" sz="1100" dirty="0" err="1"/>
              <a:t>Biz</a:t>
            </a:r>
            <a:r>
              <a:rPr lang="pt-BR" sz="1100" dirty="0"/>
              <a:t> MCP, Maia JA. Educação permanente na atenção à saúde de idosos. </a:t>
            </a:r>
            <a:r>
              <a:rPr lang="en-US" sz="1100" dirty="0"/>
              <a:t>Rev </a:t>
            </a:r>
            <a:r>
              <a:rPr lang="en-US" sz="1100" dirty="0" err="1"/>
              <a:t>Kairós</a:t>
            </a:r>
            <a:r>
              <a:rPr lang="en-US" sz="1100" dirty="0"/>
              <a:t> [Internet] 2007 [</a:t>
            </a:r>
            <a:r>
              <a:rPr lang="en-US" sz="1100" dirty="0" err="1"/>
              <a:t>acesso</a:t>
            </a:r>
            <a:r>
              <a:rPr lang="en-US" sz="1100" dirty="0"/>
              <a:t> </a:t>
            </a:r>
            <a:r>
              <a:rPr lang="en-US" sz="1100" dirty="0" err="1"/>
              <a:t>em</a:t>
            </a:r>
            <a:r>
              <a:rPr lang="en-US" sz="1100" dirty="0"/>
              <a:t> 10 Jan 2014];10(12):123-34. </a:t>
            </a:r>
            <a:endParaRPr lang="pt-BR" sz="1100" dirty="0"/>
          </a:p>
          <a:p>
            <a:r>
              <a:rPr lang="en-US" sz="1100" dirty="0"/>
              <a:t>- Morgan L. Paradigms in the gerontology classroom: connections and challenges to learning. </a:t>
            </a:r>
            <a:r>
              <a:rPr lang="pt-BR" sz="1100" dirty="0" err="1"/>
              <a:t>Gerontol</a:t>
            </a:r>
            <a:r>
              <a:rPr lang="pt-BR" sz="1100" dirty="0"/>
              <a:t> </a:t>
            </a:r>
            <a:r>
              <a:rPr lang="pt-BR" sz="1100" dirty="0" err="1"/>
              <a:t>Geriatr</a:t>
            </a:r>
            <a:r>
              <a:rPr lang="pt-BR" sz="1100" dirty="0"/>
              <a:t> </a:t>
            </a:r>
            <a:r>
              <a:rPr lang="pt-BR" sz="1100" dirty="0" err="1"/>
              <a:t>Educ</a:t>
            </a:r>
            <a:r>
              <a:rPr lang="pt-BR" sz="1100" dirty="0"/>
              <a:t> [Internet] 2012 [acesso em 10 Jan 2014];33(3):324-35.</a:t>
            </a:r>
          </a:p>
          <a:p>
            <a:r>
              <a:rPr lang="pt-BR" sz="1100" dirty="0"/>
              <a:t>- MAIA, Flávia de O M; DUARTE, Yeda A O; LEBRAO, Maria Lúcia  </a:t>
            </a:r>
            <a:r>
              <a:rPr lang="pt-BR" sz="1100" dirty="0" err="1"/>
              <a:t>and</a:t>
            </a:r>
            <a:r>
              <a:rPr lang="pt-BR" sz="1100" dirty="0"/>
              <a:t>  SANTOS, Jair L F. Fatores de risco para mortalidade em idosos. Rev. Saúde Pública [online]. 2006, vol.40, n.6, pp.1049-1056.  </a:t>
            </a:r>
            <a:r>
              <a:rPr lang="pt-BR" sz="1100" dirty="0" err="1"/>
              <a:t>Epub</a:t>
            </a:r>
            <a:r>
              <a:rPr lang="pt-BR" sz="1100" dirty="0"/>
              <a:t> </a:t>
            </a:r>
            <a:r>
              <a:rPr lang="pt-BR" sz="1100" dirty="0" err="1"/>
              <a:t>Oct</a:t>
            </a:r>
            <a:r>
              <a:rPr lang="pt-BR" sz="1100" dirty="0"/>
              <a:t> 27, 2006.</a:t>
            </a:r>
          </a:p>
          <a:p>
            <a:pPr marL="171450" indent="-171450">
              <a:buFontTx/>
              <a:buChar char="-"/>
            </a:pPr>
            <a:r>
              <a:rPr lang="pt-BR" sz="1100" dirty="0" smtClean="0"/>
              <a:t>CAMPOS</a:t>
            </a:r>
            <a:r>
              <a:rPr lang="pt-BR" sz="1100" dirty="0"/>
              <a:t>, Ana Cristina Viana; FERREIRA, </a:t>
            </a:r>
            <a:r>
              <a:rPr lang="pt-BR" sz="1100" dirty="0" err="1"/>
              <a:t>Efigenia</a:t>
            </a:r>
            <a:r>
              <a:rPr lang="pt-BR" sz="1100" dirty="0"/>
              <a:t> Ferreira e  </a:t>
            </a:r>
            <a:r>
              <a:rPr lang="pt-BR" sz="1100" dirty="0" err="1"/>
              <a:t>and</a:t>
            </a:r>
            <a:r>
              <a:rPr lang="pt-BR" sz="1100" dirty="0"/>
              <a:t>  VARGAS, Andréa Maria Duarte. Determinantes do envelhecimento ativo segundo a qualidade de vida e gênero. </a:t>
            </a:r>
            <a:r>
              <a:rPr lang="en-US" sz="1100" dirty="0" err="1"/>
              <a:t>Ciênc</a:t>
            </a:r>
            <a:r>
              <a:rPr lang="en-US" sz="1100" dirty="0"/>
              <a:t>. </a:t>
            </a:r>
            <a:r>
              <a:rPr lang="en-US" sz="1100" dirty="0" err="1"/>
              <a:t>saúde</a:t>
            </a:r>
            <a:r>
              <a:rPr lang="en-US" sz="1100" dirty="0"/>
              <a:t> </a:t>
            </a:r>
            <a:r>
              <a:rPr lang="en-US" sz="1100" dirty="0" err="1"/>
              <a:t>coletiva</a:t>
            </a:r>
            <a:r>
              <a:rPr lang="en-US" sz="1100" dirty="0"/>
              <a:t> [online]. 2015, vol.20, n.7, pp.2221-2237</a:t>
            </a:r>
            <a:r>
              <a:rPr lang="en-US" sz="110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pt-BR" sz="1100"/>
              <a:t>http://www.ibge.gov.br/apps/snig/v1/?loc=0&amp;amp;cat=1,2,3,4,8,129&amp;amp;ind=4711</a:t>
            </a:r>
            <a:endParaRPr lang="pt-BR" sz="1100" dirty="0"/>
          </a:p>
          <a:p>
            <a:endParaRPr lang="pt-BR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86315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72519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037285" y="1111151"/>
            <a:ext cx="3069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Obrigado!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Nuvem 3"/>
          <p:cNvSpPr/>
          <p:nvPr/>
        </p:nvSpPr>
        <p:spPr>
          <a:xfrm>
            <a:off x="503548" y="2386279"/>
            <a:ext cx="8136904" cy="3888432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017851" y="3421950"/>
            <a:ext cx="586651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BR" sz="32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Afinal, envelhecer </a:t>
            </a:r>
            <a:r>
              <a:rPr lang="pt-BR" sz="32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 saúde é um direito de cidadania.</a:t>
            </a:r>
            <a:endParaRPr lang="pt-BR" sz="3200" b="1" dirty="0">
              <a:ln>
                <a:solidFill>
                  <a:srgbClr val="FFFF00"/>
                </a:solidFill>
              </a:ln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5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4" y="18069"/>
            <a:ext cx="8784976" cy="633670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83568" y="6423049"/>
            <a:ext cx="1800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IBGE,2010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120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92696"/>
            <a:ext cx="7848872" cy="597666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012786" y="80605"/>
            <a:ext cx="7067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Proporção </a:t>
            </a:r>
            <a:r>
              <a:rPr lang="pt-BR" dirty="0"/>
              <a:t>de idosos que recebem benefício da seguridade social por</a:t>
            </a:r>
          </a:p>
          <a:p>
            <a:r>
              <a:rPr lang="pt-BR" dirty="0" smtClean="0"/>
              <a:t>idade </a:t>
            </a:r>
            <a:r>
              <a:rPr lang="pt-BR" dirty="0"/>
              <a:t>e sexo segundo raça-Brasil,2009</a:t>
            </a:r>
          </a:p>
        </p:txBody>
      </p:sp>
    </p:spTree>
    <p:extLst>
      <p:ext uri="{BB962C8B-B14F-4D97-AF65-F5344CB8AC3E}">
        <p14:creationId xmlns:p14="http://schemas.microsoft.com/office/powerpoint/2010/main" val="140742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Envelhecimento populacional – Desigualdade social e de gênero</a:t>
            </a:r>
            <a:br>
              <a:rPr lang="pt-B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6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Envelhecimento populacional: mudança na estrutura etária da população, que produz um aumento do peso relativo das pessoas acima de uma determinada idade,considerada como definidora de velhice. No Brasil, a pessoa é definida como idosa quem tem 60 anos ou mais.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Brasil está passando por uma grande mudança na estrutura etária, onde a cada ano cresce o número de pessoas com 60 anos de idade e o crescente aumento da população “mais idosa” acima de 80 anos o que aumenta a proporção de pessoas idosas sobre a população total.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4525963"/>
          </a:xfrm>
        </p:spPr>
        <p:txBody>
          <a:bodyPr>
            <a:normAutofit lnSpcReduction="10000"/>
          </a:bodyPr>
          <a:lstStyle/>
          <a:p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 1980 a quantidade de homens com 60 anos e mais era de 3,64 milhões e a quantidade de mulheres era de 40 milhões. Neste ano o crescimento feminino era relativamente pequeno e a razão de sexo era 91 homens para 100 mulheres entre a população idosa.</a:t>
            </a:r>
          </a:p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Espaço Reservado para Conteúdo 4" descr="população idosa, por sexo, no Brasil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6840760" cy="4464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 estimativa da ONU para 2040 aponta um número de 23,99 milhões de homens e 30,19 milhões de mulheres, uma diferença de 6,2 milhões de mulheres em relação à população idosa masculina. Onde a razão de sexo deve cair para 79 homens para cada 100 mulheres idosas. </a:t>
            </a:r>
          </a:p>
          <a:p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2060 0 IBGE estima um contingente de 33 milhões de homens idosos e 40,6 milhões de mulheres idosas, com superávit feminino de 7,6 milhões de mulheres.</a:t>
            </a:r>
          </a:p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Processo conhecido como “</a:t>
            </a:r>
            <a:r>
              <a:rPr lang="pt-B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feminização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 envelhecimento”</a:t>
            </a:r>
          </a:p>
          <a:p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Essa predominância feminina se dá em zonas urbanas, enquanto na zona rural há o predomínio de homens o que pode resultar em isolamento e abandono dessas pessoas.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72519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24744"/>
            <a:ext cx="9144000" cy="514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360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19"/>
            <a:ext cx="9144000" cy="5264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67171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1468</Words>
  <Application>Microsoft Office PowerPoint</Application>
  <PresentationFormat>Apresentação na tela (4:3)</PresentationFormat>
  <Paragraphs>93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Envelhecimento populacional – Desigualdade social e de gênero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Produções acadêmicas sobre saúde da pessoa idosa (alguns aspectos)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Provocações: </vt:lpstr>
      <vt:lpstr>Apresentação do PowerPoint</vt:lpstr>
      <vt:lpstr>Apresentação do PowerPoint</vt:lpstr>
    </vt:vector>
  </TitlesOfParts>
  <Company>Universidade de São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operador</dc:creator>
  <cp:lastModifiedBy>operador</cp:lastModifiedBy>
  <cp:revision>23</cp:revision>
  <dcterms:created xsi:type="dcterms:W3CDTF">2016-05-10T11:34:54Z</dcterms:created>
  <dcterms:modified xsi:type="dcterms:W3CDTF">2016-05-12T16:24:14Z</dcterms:modified>
</cp:coreProperties>
</file>