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27"/>
  </p:notesMasterIdLst>
  <p:sldIdLst>
    <p:sldId id="256" r:id="rId2"/>
    <p:sldId id="259" r:id="rId3"/>
    <p:sldId id="260" r:id="rId4"/>
    <p:sldId id="280" r:id="rId5"/>
    <p:sldId id="286" r:id="rId6"/>
    <p:sldId id="281" r:id="rId7"/>
    <p:sldId id="285" r:id="rId8"/>
    <p:sldId id="271" r:id="rId9"/>
    <p:sldId id="279" r:id="rId10"/>
    <p:sldId id="284" r:id="rId11"/>
    <p:sldId id="272" r:id="rId12"/>
    <p:sldId id="276" r:id="rId13"/>
    <p:sldId id="275" r:id="rId14"/>
    <p:sldId id="264" r:id="rId15"/>
    <p:sldId id="265" r:id="rId16"/>
    <p:sldId id="266" r:id="rId17"/>
    <p:sldId id="267" r:id="rId18"/>
    <p:sldId id="263" r:id="rId19"/>
    <p:sldId id="268" r:id="rId20"/>
    <p:sldId id="269" r:id="rId21"/>
    <p:sldId id="274" r:id="rId22"/>
    <p:sldId id="273" r:id="rId23"/>
    <p:sldId id="277" r:id="rId24"/>
    <p:sldId id="27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D0324"/>
    <a:srgbClr val="F4B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icial\Downloads\A222623189_102_242_249.csv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Porcentagem</a:t>
            </a:r>
            <a:r>
              <a:rPr lang="pt-BR" sz="2000" b="1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 da população jovem  com nível superior segundo raça/cor. Brasil, 2010. </a:t>
            </a:r>
            <a:endParaRPr lang="pt-B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2-4130-9E57-ADE2AB7C94D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2-4130-9E57-ADE2AB7C94D4}"/>
              </c:ext>
            </c:extLst>
          </c:dPt>
          <c:cat>
            <c:strRef>
              <c:f>Plan1!$C$6:$C$7</c:f>
              <c:strCache>
                <c:ptCount val="2"/>
                <c:pt idx="0">
                  <c:v>Jovens Negros </c:v>
                </c:pt>
                <c:pt idx="1">
                  <c:v>Jovens Brancos </c:v>
                </c:pt>
              </c:strCache>
            </c:strRef>
          </c:cat>
          <c:val>
            <c:numRef>
              <c:f>Plan1!$D$6:$D$7</c:f>
              <c:numCache>
                <c:formatCode>General</c:formatCode>
                <c:ptCount val="2"/>
                <c:pt idx="0">
                  <c:v>15.9</c:v>
                </c:pt>
                <c:pt idx="1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22-4130-9E57-ADE2AB7C9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17712"/>
        <c:axId val="476311832"/>
      </c:barChart>
      <c:catAx>
        <c:axId val="47631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800" b="1" i="0" baseline="0">
                    <a:solidFill>
                      <a:schemeClr val="bg1"/>
                    </a:solidFill>
                    <a:effectLst/>
                  </a:rPr>
                  <a:t>15,9%</a:t>
                </a:r>
                <a:endParaRPr lang="pt-BR" sz="1800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6995225235065834"/>
              <c:y val="0.61942099598383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6311832"/>
        <c:crosses val="autoZero"/>
        <c:auto val="1"/>
        <c:lblAlgn val="ctr"/>
        <c:lblOffset val="100"/>
        <c:noMultiLvlLbl val="0"/>
      </c:catAx>
      <c:valAx>
        <c:axId val="476311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100">
                    <a:solidFill>
                      <a:schemeClr val="tx1"/>
                    </a:solidFill>
                  </a:rPr>
                  <a:t>Porcentagem (%)</a:t>
                </a:r>
              </a:p>
            </c:rich>
          </c:tx>
          <c:layout>
            <c:manualLayout>
              <c:xMode val="edge"/>
              <c:yMode val="edge"/>
              <c:x val="7.3949618290843821E-3"/>
              <c:y val="0.360142597144304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631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chemeClr val="tx1"/>
                </a:solidFill>
              </a:rPr>
              <a:t>Distribuição</a:t>
            </a:r>
            <a:r>
              <a:rPr lang="pt-BR" sz="1600" b="1" baseline="0">
                <a:solidFill>
                  <a:schemeClr val="tx1"/>
                </a:solidFill>
              </a:rPr>
              <a:t> absoluta de jovens desempregados segundo raça/cor. Brasil, 2010.</a:t>
            </a:r>
            <a:endParaRPr lang="pt-BR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6B-4AC1-8BD4-186257116CE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A2-4D31-B88B-5904583EA35A}"/>
              </c:ext>
            </c:extLst>
          </c:dPt>
          <c:cat>
            <c:strRef>
              <c:f>Plan1!$C$6:$C$7</c:f>
              <c:strCache>
                <c:ptCount val="2"/>
                <c:pt idx="0">
                  <c:v>Jovens Negros </c:v>
                </c:pt>
                <c:pt idx="1">
                  <c:v>Jovens Brancos </c:v>
                </c:pt>
              </c:strCache>
            </c:strRef>
          </c:cat>
          <c:val>
            <c:numRef>
              <c:f>Plan1!$D$6:$D$7</c:f>
              <c:numCache>
                <c:formatCode>General</c:formatCode>
                <c:ptCount val="2"/>
                <c:pt idx="0">
                  <c:v>13.5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A2-4D31-B88B-5904583EA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904872"/>
        <c:axId val="328903696"/>
      </c:barChart>
      <c:catAx>
        <c:axId val="32890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903696"/>
        <c:crosses val="autoZero"/>
        <c:auto val="1"/>
        <c:lblAlgn val="ctr"/>
        <c:lblOffset val="100"/>
        <c:noMultiLvlLbl val="0"/>
      </c:catAx>
      <c:valAx>
        <c:axId val="32890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90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/>
                </a:solidFill>
              </a:rPr>
              <a:t>Porcentagem de jovens trabalhadores sem carteira assinada segundo raça/cor. Brasil, 2010.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79-474E-8DF6-8C696E204B8D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79-474E-8DF6-8C696E204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Plan1!$C$6:$C$7</c:f>
              <c:strCache>
                <c:ptCount val="2"/>
                <c:pt idx="0">
                  <c:v>Jovens Negros </c:v>
                </c:pt>
                <c:pt idx="1">
                  <c:v>Jovens Brancos </c:v>
                </c:pt>
              </c:strCache>
            </c:strRef>
          </c:cat>
          <c:val>
            <c:numRef>
              <c:f>Plan1!$D$6:$D$7</c:f>
              <c:numCache>
                <c:formatCode>General</c:formatCode>
                <c:ptCount val="2"/>
                <c:pt idx="0">
                  <c:v>13.5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9-474E-8DF6-8C696E204B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9116360454943"/>
          <c:y val="0.47293926800816566"/>
          <c:w val="0.26253280839895016"/>
          <c:h val="0.216436278798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bg2">
                    <a:lumMod val="25000"/>
                  </a:schemeClr>
                </a:solidFill>
              </a:rPr>
              <a:t>Número</a:t>
            </a:r>
            <a:r>
              <a:rPr lang="pt-BR" b="1" baseline="0">
                <a:solidFill>
                  <a:schemeClr val="bg2">
                    <a:lumMod val="25000"/>
                  </a:schemeClr>
                </a:solidFill>
              </a:rPr>
              <a:t> de homícios de jovens segundo raça/cor. Brasil, 2000 e 2010.</a:t>
            </a:r>
            <a:endParaRPr lang="pt-BR" b="1">
              <a:solidFill>
                <a:schemeClr val="bg2">
                  <a:lumMod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FF-4F90-8106-AC554D696E2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F-4F90-8106-AC554D696E27}"/>
              </c:ext>
            </c:extLst>
          </c:dPt>
          <c:cat>
            <c:strRef>
              <c:f>Plan1!$C$3:$C$4</c:f>
              <c:strCache>
                <c:ptCount val="2"/>
                <c:pt idx="0">
                  <c:v>Jovens Negros </c:v>
                </c:pt>
                <c:pt idx="1">
                  <c:v>Jovens Brancos </c:v>
                </c:pt>
              </c:strCache>
            </c:strRef>
          </c:cat>
          <c:val>
            <c:numRef>
              <c:f>Plan1!$E$3:$E$4</c:f>
              <c:numCache>
                <c:formatCode>General</c:formatCode>
                <c:ptCount val="2"/>
                <c:pt idx="0">
                  <c:v>14055</c:v>
                </c:pt>
                <c:pt idx="1">
                  <c:v>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F-4F90-8106-AC554D696E27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FF-4F90-8106-AC554D696E2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FF-4F90-8106-AC554D696E27}"/>
              </c:ext>
            </c:extLst>
          </c:dPt>
          <c:cat>
            <c:strRef>
              <c:f>Plan1!$C$3:$C$4</c:f>
              <c:strCache>
                <c:ptCount val="2"/>
                <c:pt idx="0">
                  <c:v>Jovens Negros </c:v>
                </c:pt>
                <c:pt idx="1">
                  <c:v>Jovens Brancos </c:v>
                </c:pt>
              </c:strCache>
            </c:strRef>
          </c:cat>
          <c:val>
            <c:numRef>
              <c:f>Plan1!$F$3:$F$4</c:f>
              <c:numCache>
                <c:formatCode>General</c:formatCode>
                <c:ptCount val="2"/>
                <c:pt idx="0">
                  <c:v>19255</c:v>
                </c:pt>
                <c:pt idx="1">
                  <c:v>7065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FF-4F90-8106-AC554D696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139688"/>
        <c:axId val="481140080"/>
      </c:barChart>
      <c:catAx>
        <c:axId val="48113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140080"/>
        <c:crosses val="autoZero"/>
        <c:auto val="1"/>
        <c:lblAlgn val="ctr"/>
        <c:lblOffset val="100"/>
        <c:noMultiLvlLbl val="0"/>
      </c:catAx>
      <c:valAx>
        <c:axId val="48114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113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0.68393</cdr:x>
      <cdr:y>0.45312</cdr:y>
    </cdr:from>
    <cdr:to>
      <cdr:x>0.82439</cdr:x>
      <cdr:y>0.54687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059710" y="1953932"/>
          <a:ext cx="1244467" cy="40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800" b="1" dirty="0">
              <a:solidFill>
                <a:schemeClr val="bg1"/>
              </a:solidFill>
              <a:latin typeface="Century Gothic" panose="020B0502020202020204" pitchFamily="34" charset="0"/>
            </a:rPr>
            <a:t>33,5%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0.21042</cdr:x>
      <cdr:y>0.44097</cdr:y>
    </cdr:from>
    <cdr:to>
      <cdr:x>0.35</cdr:x>
      <cdr:y>0.55903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62025" y="1209675"/>
          <a:ext cx="6381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2000</a:t>
          </a:r>
        </a:p>
      </cdr:txBody>
    </cdr:sp>
  </cdr:relSizeAnchor>
  <cdr:relSizeAnchor xmlns:cdr="http://schemas.openxmlformats.org/drawingml/2006/chartDrawing">
    <cdr:from>
      <cdr:x>0.64028</cdr:x>
      <cdr:y>0.55671</cdr:y>
    </cdr:from>
    <cdr:to>
      <cdr:x>0.77986</cdr:x>
      <cdr:y>0.67477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927350" y="1527175"/>
          <a:ext cx="6381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2000</a:t>
          </a:r>
        </a:p>
      </cdr:txBody>
    </cdr:sp>
  </cdr:relSizeAnchor>
  <cdr:relSizeAnchor xmlns:cdr="http://schemas.openxmlformats.org/drawingml/2006/chartDrawing">
    <cdr:from>
      <cdr:x>0.32986</cdr:x>
      <cdr:y>0.28146</cdr:y>
    </cdr:from>
    <cdr:to>
      <cdr:x>0.46944</cdr:x>
      <cdr:y>0.39951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439827" y="1069689"/>
          <a:ext cx="609268" cy="448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2010</a:t>
          </a:r>
        </a:p>
      </cdr:txBody>
    </cdr:sp>
  </cdr:relSizeAnchor>
  <cdr:relSizeAnchor xmlns:cdr="http://schemas.openxmlformats.org/drawingml/2006/chartDrawing">
    <cdr:from>
      <cdr:x>0.76319</cdr:x>
      <cdr:y>0.61227</cdr:y>
    </cdr:from>
    <cdr:to>
      <cdr:x>0.90278</cdr:x>
      <cdr:y>0.73032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3489325" y="1679575"/>
          <a:ext cx="6381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2010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29172-055B-4A8D-BD58-DE127C137E94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865EB-C482-4534-942D-0A707466B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2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99137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115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9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436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1758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6693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01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44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7461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454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054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4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wnyGh2ByKM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5" y="120758"/>
            <a:ext cx="4075846" cy="18869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5645426"/>
            <a:ext cx="12192000" cy="4108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Aline </a:t>
            </a:r>
            <a:r>
              <a:rPr lang="pt-B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Kumow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Ana Caroline Leite – </a:t>
            </a:r>
            <a:r>
              <a:rPr lang="pt-B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Millene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 da Cruz – Willian dos Passos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6115879"/>
            <a:ext cx="12192000" cy="410817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Universidade de São Paulo – Faculdade de Saúde Pública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0704" y="2014330"/>
            <a:ext cx="418056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latin typeface="Century Gothic" panose="020B0502020202020204" pitchFamily="34" charset="0"/>
              </a:rPr>
              <a:t>Plano de Prevenção à Violência Contra Juventude Negra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973852" y="120758"/>
            <a:ext cx="376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Disciplina: </a:t>
            </a:r>
            <a:r>
              <a:rPr lang="pt-BR" dirty="0">
                <a:latin typeface="Century Gothic" panose="020B0502020202020204" pitchFamily="34" charset="0"/>
              </a:rPr>
              <a:t>Gênero</a:t>
            </a:r>
            <a:r>
              <a:rPr lang="pt-BR">
                <a:latin typeface="Century Gothic" panose="020B0502020202020204" pitchFamily="34" charset="0"/>
              </a:rPr>
              <a:t>, Raça/Etnia</a:t>
            </a:r>
            <a:r>
              <a:rPr lang="pt-BR" dirty="0">
                <a:latin typeface="Century Gothic" panose="020B0502020202020204" pitchFamily="34" charset="0"/>
              </a:rPr>
              <a:t>, Sexualidade e Saúde Pública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86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Homicídios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124619" y="1697399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124619" y="1722082"/>
            <a:ext cx="1052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Os homicídios são hoje a </a:t>
            </a:r>
            <a:r>
              <a:rPr lang="pt-BR" b="1" dirty="0">
                <a:latin typeface="Century Gothic" panose="020B0502020202020204" pitchFamily="34" charset="0"/>
              </a:rPr>
              <a:t>principal causa de morte </a:t>
            </a:r>
            <a:r>
              <a:rPr lang="pt-BR" dirty="0">
                <a:latin typeface="Century Gothic" panose="020B0502020202020204" pitchFamily="34" charset="0"/>
              </a:rPr>
              <a:t>no Brasil;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187934"/>
              </p:ext>
            </p:extLst>
          </p:nvPr>
        </p:nvGraphicFramePr>
        <p:xfrm>
          <a:off x="548185" y="2358887"/>
          <a:ext cx="4717180" cy="397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5" y="2358887"/>
            <a:ext cx="6272165" cy="4253947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9542753" y="4750676"/>
            <a:ext cx="18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21/100 mil </a:t>
            </a:r>
            <a:r>
              <a:rPr lang="pt-BR" sz="1400" b="1" dirty="0" err="1"/>
              <a:t>hab</a:t>
            </a:r>
            <a:endParaRPr lang="pt-BR" sz="1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443505" y="5704893"/>
            <a:ext cx="18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30/100 mil </a:t>
            </a:r>
            <a:r>
              <a:rPr lang="pt-BR" sz="1400" b="1" dirty="0" err="1"/>
              <a:t>hab</a:t>
            </a:r>
            <a:endParaRPr lang="pt-BR" sz="1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844759" y="3760750"/>
            <a:ext cx="180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24/100 mil </a:t>
            </a:r>
            <a:r>
              <a:rPr lang="pt-BR" sz="1400" b="1" dirty="0" err="1"/>
              <a:t>hab</a:t>
            </a:r>
            <a:endParaRPr lang="pt-BR" sz="1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48185" y="6487485"/>
            <a:ext cx="48635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dirty="0">
                <a:latin typeface="Century Gothic" panose="020B0502020202020204" pitchFamily="34" charset="0"/>
                <a:cs typeface="Arial" panose="020B0604020202020204" pitchFamily="34" charset="0"/>
              </a:rPr>
              <a:t> IBGE, Censo Demográfico, 2000</a:t>
            </a:r>
            <a:r>
              <a:rPr lang="pt-BR" sz="12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1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53819" y="6486163"/>
            <a:ext cx="48635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dirty="0">
                <a:latin typeface="Century Gothic" panose="020B0502020202020204" pitchFamily="34" charset="0"/>
                <a:cs typeface="Arial" panose="020B0604020202020204" pitchFamily="34" charset="0"/>
              </a:rPr>
              <a:t> IBGE, Censo Demográfico,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6864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Homicídios 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504" y="2236763"/>
            <a:ext cx="1775780" cy="703704"/>
          </a:xfrm>
        </p:spPr>
      </p:pic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3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3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95" y="2703321"/>
            <a:ext cx="1775780" cy="703704"/>
          </a:xfrm>
          <a:prstGeom prst="rect">
            <a:avLst/>
          </a:prstGeom>
        </p:spPr>
      </p:pic>
      <p:pic>
        <p:nvPicPr>
          <p:cNvPr id="19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33" y="2864810"/>
            <a:ext cx="1775780" cy="703704"/>
          </a:xfrm>
          <a:prstGeom prst="rect">
            <a:avLst/>
          </a:prstGeom>
        </p:spPr>
      </p:pic>
      <p:pic>
        <p:nvPicPr>
          <p:cNvPr id="20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97" y="1962443"/>
            <a:ext cx="1775780" cy="703704"/>
          </a:xfrm>
          <a:prstGeom prst="rect">
            <a:avLst/>
          </a:prstGeom>
        </p:spPr>
      </p:pic>
      <p:pic>
        <p:nvPicPr>
          <p:cNvPr id="21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8" y="2539527"/>
            <a:ext cx="1775780" cy="703704"/>
          </a:xfrm>
          <a:prstGeom prst="rect">
            <a:avLst/>
          </a:prstGeom>
        </p:spPr>
      </p:pic>
      <p:pic>
        <p:nvPicPr>
          <p:cNvPr id="22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69" y="3216662"/>
            <a:ext cx="1775780" cy="703704"/>
          </a:xfrm>
          <a:prstGeom prst="rect">
            <a:avLst/>
          </a:prstGeom>
        </p:spPr>
      </p:pic>
      <p:pic>
        <p:nvPicPr>
          <p:cNvPr id="23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37" y="3481018"/>
            <a:ext cx="1775780" cy="703704"/>
          </a:xfrm>
          <a:prstGeom prst="rect">
            <a:avLst/>
          </a:prstGeom>
        </p:spPr>
      </p:pic>
      <p:pic>
        <p:nvPicPr>
          <p:cNvPr id="24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33" y="3613184"/>
            <a:ext cx="1775780" cy="703704"/>
          </a:xfrm>
          <a:prstGeom prst="rect">
            <a:avLst/>
          </a:prstGeom>
        </p:spPr>
      </p:pic>
      <p:pic>
        <p:nvPicPr>
          <p:cNvPr id="25" name="Espaço Reservado para Conteúd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71" y="1865423"/>
            <a:ext cx="1775780" cy="703704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292757" y="4487573"/>
            <a:ext cx="4064655" cy="10025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9 aviões com capacidade para 200 pessoa caíam por mês no Brasil</a:t>
            </a:r>
            <a:r>
              <a:rPr lang="pt-BR" sz="1600" b="1" dirty="0">
                <a:latin typeface="Century Gothic" panose="020B0502020202020204" pitchFamily="34" charset="0"/>
              </a:rPr>
              <a:t> </a:t>
            </a:r>
            <a:r>
              <a:rPr lang="pt-BR" sz="1600" dirty="0">
                <a:latin typeface="Century Gothic" panose="020B0502020202020204" pitchFamily="34" charset="0"/>
              </a:rPr>
              <a:t>e todos venham a óbito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38" y="1889514"/>
            <a:ext cx="2005727" cy="131655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710" y="1977876"/>
            <a:ext cx="2005727" cy="131655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38" y="1801152"/>
            <a:ext cx="2005727" cy="131655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29" y="2458451"/>
            <a:ext cx="2005727" cy="1316555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433" y="2546813"/>
            <a:ext cx="2005727" cy="131655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670" y="1699038"/>
            <a:ext cx="2005727" cy="131655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801" y="2106063"/>
            <a:ext cx="2005727" cy="1316555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392" y="2743898"/>
            <a:ext cx="2005727" cy="1316555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601" y="2798065"/>
            <a:ext cx="2005727" cy="1316555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842" y="3262088"/>
            <a:ext cx="2005727" cy="1316555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79" y="3164113"/>
            <a:ext cx="2005727" cy="1316555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199" y="3355207"/>
            <a:ext cx="2005727" cy="1316555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862" y="3397884"/>
            <a:ext cx="2005727" cy="1316555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38" y="1842991"/>
            <a:ext cx="2005727" cy="1316555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56" y="2317691"/>
            <a:ext cx="2005727" cy="1316555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58" y="3023314"/>
            <a:ext cx="2005727" cy="1316555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518" y="3648327"/>
            <a:ext cx="2005727" cy="1316555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273" y="3592407"/>
            <a:ext cx="2005727" cy="1316555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210" y="2334042"/>
            <a:ext cx="2005727" cy="1316555"/>
          </a:xfrm>
          <a:prstGeom prst="rect">
            <a:avLst/>
          </a:prstGeom>
        </p:spPr>
      </p:pic>
      <p:sp>
        <p:nvSpPr>
          <p:cNvPr id="59" name="Retângulo Arredondado 58"/>
          <p:cNvSpPr/>
          <p:nvPr/>
        </p:nvSpPr>
        <p:spPr>
          <a:xfrm>
            <a:off x="6971210" y="5016253"/>
            <a:ext cx="4602790" cy="7156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entury Gothic" panose="020B0502020202020204" pitchFamily="34" charset="0"/>
              </a:rPr>
              <a:t>35 ônibus de turismo sofram acidente por mês no Brasil</a:t>
            </a:r>
            <a:r>
              <a:rPr lang="pt-BR" sz="1600" b="1" dirty="0">
                <a:latin typeface="Century Gothic" panose="020B0502020202020204" pitchFamily="34" charset="0"/>
              </a:rPr>
              <a:t> </a:t>
            </a:r>
            <a:r>
              <a:rPr lang="pt-BR" sz="1600" dirty="0">
                <a:latin typeface="Century Gothic" panose="020B0502020202020204" pitchFamily="34" charset="0"/>
              </a:rPr>
              <a:t>e todos os passageiros venham a óbito</a:t>
            </a:r>
          </a:p>
        </p:txBody>
      </p:sp>
    </p:spTree>
    <p:extLst>
      <p:ext uri="{BB962C8B-B14F-4D97-AF65-F5344CB8AC3E}">
        <p14:creationId xmlns:p14="http://schemas.microsoft.com/office/powerpoint/2010/main" val="300886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Homicídios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84" y="1962443"/>
            <a:ext cx="2246116" cy="157228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84" y="2215473"/>
            <a:ext cx="2246116" cy="157228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42" y="1906995"/>
            <a:ext cx="2246116" cy="1572281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42" y="2182851"/>
            <a:ext cx="2246116" cy="157228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00" y="1833485"/>
            <a:ext cx="2246116" cy="157228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0" y="2188353"/>
            <a:ext cx="2246116" cy="1572281"/>
          </a:xfrm>
          <a:prstGeom prst="rect">
            <a:avLst/>
          </a:prstGeom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05" y="2067242"/>
            <a:ext cx="2246116" cy="1572281"/>
          </a:xfrm>
          <a:prstGeom prst="rect">
            <a:avLst/>
          </a:prstGeom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63" y="1859394"/>
            <a:ext cx="2246116" cy="1572281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663" y="2135250"/>
            <a:ext cx="2246116" cy="1572281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21" y="1785884"/>
            <a:ext cx="2246116" cy="1572281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25" y="2166661"/>
            <a:ext cx="2246116" cy="1572281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483" y="1958813"/>
            <a:ext cx="2246116" cy="1572281"/>
          </a:xfrm>
          <a:prstGeom prst="rect">
            <a:avLst/>
          </a:prstGeom>
        </p:spPr>
      </p:pic>
      <p:pic>
        <p:nvPicPr>
          <p:cNvPr id="93" name="Imagem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83" y="2234669"/>
            <a:ext cx="2246116" cy="1572281"/>
          </a:xfrm>
          <a:prstGeom prst="rect">
            <a:avLst/>
          </a:prstGeom>
        </p:spPr>
      </p:pic>
      <p:pic>
        <p:nvPicPr>
          <p:cNvPr id="94" name="Imagem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941" y="1885303"/>
            <a:ext cx="2246116" cy="1572281"/>
          </a:xfrm>
          <a:prstGeom prst="rect">
            <a:avLst/>
          </a:prstGeom>
        </p:spPr>
      </p:pic>
      <p:pic>
        <p:nvPicPr>
          <p:cNvPr id="95" name="Imagem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4" y="2783021"/>
            <a:ext cx="2246116" cy="1572281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842" y="2575173"/>
            <a:ext cx="2246116" cy="1572281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42" y="2851029"/>
            <a:ext cx="2246116" cy="1572281"/>
          </a:xfrm>
          <a:prstGeom prst="rect">
            <a:avLst/>
          </a:prstGeom>
        </p:spPr>
      </p:pic>
      <p:pic>
        <p:nvPicPr>
          <p:cNvPr id="98" name="Imagem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00" y="2501663"/>
            <a:ext cx="2246116" cy="1572281"/>
          </a:xfrm>
          <a:prstGeom prst="rect">
            <a:avLst/>
          </a:prstGeom>
        </p:spPr>
      </p:pic>
      <p:pic>
        <p:nvPicPr>
          <p:cNvPr id="99" name="Imagem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05" y="2917415"/>
            <a:ext cx="2246116" cy="1572281"/>
          </a:xfrm>
          <a:prstGeom prst="rect">
            <a:avLst/>
          </a:prstGeom>
        </p:spPr>
      </p:pic>
      <p:pic>
        <p:nvPicPr>
          <p:cNvPr id="100" name="Imagem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63" y="2709567"/>
            <a:ext cx="2246116" cy="1572281"/>
          </a:xfrm>
          <a:prstGeom prst="rect">
            <a:avLst/>
          </a:prstGeom>
        </p:spPr>
      </p:pic>
      <p:pic>
        <p:nvPicPr>
          <p:cNvPr id="101" name="Imagem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63" y="2985423"/>
            <a:ext cx="2246116" cy="1572281"/>
          </a:xfrm>
          <a:prstGeom prst="rect">
            <a:avLst/>
          </a:prstGeom>
        </p:spPr>
      </p:pic>
      <p:pic>
        <p:nvPicPr>
          <p:cNvPr id="102" name="Imagem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21" y="2636057"/>
            <a:ext cx="2246116" cy="1572281"/>
          </a:xfrm>
          <a:prstGeom prst="rect">
            <a:avLst/>
          </a:prstGeom>
        </p:spPr>
      </p:pic>
      <p:pic>
        <p:nvPicPr>
          <p:cNvPr id="103" name="Imagem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04" y="2747912"/>
            <a:ext cx="2246116" cy="1572281"/>
          </a:xfrm>
          <a:prstGeom prst="rect">
            <a:avLst/>
          </a:prstGeom>
        </p:spPr>
      </p:pic>
      <p:pic>
        <p:nvPicPr>
          <p:cNvPr id="104" name="Imagem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462" y="2540064"/>
            <a:ext cx="2246116" cy="1572281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262" y="2815920"/>
            <a:ext cx="2246116" cy="1572281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20" y="2466554"/>
            <a:ext cx="2246116" cy="1572281"/>
          </a:xfrm>
          <a:prstGeom prst="rect">
            <a:avLst/>
          </a:prstGeom>
        </p:spPr>
      </p:pic>
      <p:pic>
        <p:nvPicPr>
          <p:cNvPr id="107" name="Imagem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84" y="2267243"/>
            <a:ext cx="2246116" cy="1572281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42" y="2059395"/>
            <a:ext cx="2246116" cy="1572281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42" y="2335251"/>
            <a:ext cx="2246116" cy="1572281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00" y="1985885"/>
            <a:ext cx="2246116" cy="1572281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84" y="2126834"/>
            <a:ext cx="2246116" cy="1572281"/>
          </a:xfrm>
          <a:prstGeom prst="rect">
            <a:avLst/>
          </a:prstGeom>
        </p:spPr>
      </p:pic>
      <p:pic>
        <p:nvPicPr>
          <p:cNvPr id="112" name="Imagem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42" y="1918986"/>
            <a:ext cx="2246116" cy="1572281"/>
          </a:xfrm>
          <a:prstGeom prst="rect">
            <a:avLst/>
          </a:prstGeom>
        </p:spPr>
      </p:pic>
      <p:pic>
        <p:nvPicPr>
          <p:cNvPr id="113" name="Imagem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42" y="2194842"/>
            <a:ext cx="2246116" cy="1572281"/>
          </a:xfrm>
          <a:prstGeom prst="rect">
            <a:avLst/>
          </a:prstGeom>
        </p:spPr>
      </p:pic>
      <p:pic>
        <p:nvPicPr>
          <p:cNvPr id="114" name="Imagem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600" y="1845476"/>
            <a:ext cx="2246116" cy="1572281"/>
          </a:xfrm>
          <a:prstGeom prst="rect">
            <a:avLst/>
          </a:prstGeom>
        </p:spPr>
      </p:pic>
      <p:pic>
        <p:nvPicPr>
          <p:cNvPr id="115" name="Imagem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0" y="3201639"/>
            <a:ext cx="2246116" cy="1572281"/>
          </a:xfrm>
          <a:prstGeom prst="rect">
            <a:avLst/>
          </a:prstGeom>
        </p:spPr>
      </p:pic>
      <p:pic>
        <p:nvPicPr>
          <p:cNvPr id="116" name="Imagem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78" y="2993791"/>
            <a:ext cx="2246116" cy="1572281"/>
          </a:xfrm>
          <a:prstGeom prst="rect">
            <a:avLst/>
          </a:prstGeom>
        </p:spPr>
      </p:pic>
      <p:pic>
        <p:nvPicPr>
          <p:cNvPr id="117" name="Imagem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78" y="3269647"/>
            <a:ext cx="2246116" cy="1572281"/>
          </a:xfrm>
          <a:prstGeom prst="rect">
            <a:avLst/>
          </a:prstGeom>
        </p:spPr>
      </p:pic>
      <p:pic>
        <p:nvPicPr>
          <p:cNvPr id="118" name="Imagem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36" y="2920281"/>
            <a:ext cx="2246116" cy="1572281"/>
          </a:xfrm>
          <a:prstGeom prst="rect">
            <a:avLst/>
          </a:prstGeom>
        </p:spPr>
      </p:pic>
      <p:pic>
        <p:nvPicPr>
          <p:cNvPr id="119" name="Imagem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10" y="3188830"/>
            <a:ext cx="2246116" cy="1572281"/>
          </a:xfrm>
          <a:prstGeom prst="rect">
            <a:avLst/>
          </a:prstGeom>
        </p:spPr>
      </p:pic>
      <p:pic>
        <p:nvPicPr>
          <p:cNvPr id="120" name="Imagem 1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68" y="2980982"/>
            <a:ext cx="2246116" cy="1572281"/>
          </a:xfrm>
          <a:prstGeom prst="rect">
            <a:avLst/>
          </a:prstGeom>
        </p:spPr>
      </p:pic>
      <p:pic>
        <p:nvPicPr>
          <p:cNvPr id="121" name="Imagem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668" y="3256838"/>
            <a:ext cx="2246116" cy="1572281"/>
          </a:xfrm>
          <a:prstGeom prst="rect">
            <a:avLst/>
          </a:prstGeom>
        </p:spPr>
      </p:pic>
      <p:pic>
        <p:nvPicPr>
          <p:cNvPr id="122" name="Imagem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26" y="2907472"/>
            <a:ext cx="2246116" cy="1572281"/>
          </a:xfrm>
          <a:prstGeom prst="rect">
            <a:avLst/>
          </a:prstGeom>
        </p:spPr>
      </p:pic>
      <p:pic>
        <p:nvPicPr>
          <p:cNvPr id="123" name="Imagem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795" y="2977007"/>
            <a:ext cx="2246116" cy="1572281"/>
          </a:xfrm>
          <a:prstGeom prst="rect">
            <a:avLst/>
          </a:prstGeom>
        </p:spPr>
      </p:pic>
      <p:pic>
        <p:nvPicPr>
          <p:cNvPr id="124" name="Imagem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53" y="2769159"/>
            <a:ext cx="2246116" cy="1572281"/>
          </a:xfrm>
          <a:prstGeom prst="rect">
            <a:avLst/>
          </a:prstGeom>
        </p:spPr>
      </p:pic>
      <p:pic>
        <p:nvPicPr>
          <p:cNvPr id="125" name="Imagem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53" y="3045015"/>
            <a:ext cx="2246116" cy="1572281"/>
          </a:xfrm>
          <a:prstGeom prst="rect">
            <a:avLst/>
          </a:prstGeom>
        </p:spPr>
      </p:pic>
      <p:pic>
        <p:nvPicPr>
          <p:cNvPr id="126" name="Imagem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911" y="2695649"/>
            <a:ext cx="2246116" cy="1572281"/>
          </a:xfrm>
          <a:prstGeom prst="rect">
            <a:avLst/>
          </a:prstGeom>
        </p:spPr>
      </p:pic>
      <p:pic>
        <p:nvPicPr>
          <p:cNvPr id="127" name="Imagem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84" y="2419643"/>
            <a:ext cx="2246116" cy="1572281"/>
          </a:xfrm>
          <a:prstGeom prst="rect">
            <a:avLst/>
          </a:prstGeom>
        </p:spPr>
      </p:pic>
      <p:pic>
        <p:nvPicPr>
          <p:cNvPr id="128" name="Imagem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842" y="2211795"/>
            <a:ext cx="2246116" cy="1572281"/>
          </a:xfrm>
          <a:prstGeom prst="rect">
            <a:avLst/>
          </a:prstGeom>
        </p:spPr>
      </p:pic>
      <p:pic>
        <p:nvPicPr>
          <p:cNvPr id="129" name="Imagem 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42" y="2487651"/>
            <a:ext cx="2246116" cy="1572281"/>
          </a:xfrm>
          <a:prstGeom prst="rect">
            <a:avLst/>
          </a:prstGeom>
        </p:spPr>
      </p:pic>
      <p:pic>
        <p:nvPicPr>
          <p:cNvPr id="130" name="Imagem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0" y="2138285"/>
            <a:ext cx="2246116" cy="1572281"/>
          </a:xfrm>
          <a:prstGeom prst="rect">
            <a:avLst/>
          </a:prstGeom>
        </p:spPr>
      </p:pic>
      <p:pic>
        <p:nvPicPr>
          <p:cNvPr id="131" name="Imagem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65" y="1697183"/>
            <a:ext cx="2246116" cy="1572281"/>
          </a:xfrm>
          <a:prstGeom prst="rect">
            <a:avLst/>
          </a:prstGeom>
        </p:spPr>
      </p:pic>
      <p:pic>
        <p:nvPicPr>
          <p:cNvPr id="132" name="Imagem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71" y="1687039"/>
            <a:ext cx="2246116" cy="1572281"/>
          </a:xfrm>
          <a:prstGeom prst="rect">
            <a:avLst/>
          </a:prstGeom>
        </p:spPr>
      </p:pic>
      <p:pic>
        <p:nvPicPr>
          <p:cNvPr id="133" name="Imagem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89" y="1989660"/>
            <a:ext cx="2246116" cy="1572281"/>
          </a:xfrm>
          <a:prstGeom prst="rect">
            <a:avLst/>
          </a:prstGeom>
        </p:spPr>
      </p:pic>
      <p:pic>
        <p:nvPicPr>
          <p:cNvPr id="134" name="Imagem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89" y="1696437"/>
            <a:ext cx="2246116" cy="1572281"/>
          </a:xfrm>
          <a:prstGeom prst="rect">
            <a:avLst/>
          </a:prstGeom>
        </p:spPr>
      </p:pic>
      <p:pic>
        <p:nvPicPr>
          <p:cNvPr id="135" name="Imagem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702" y="2109438"/>
            <a:ext cx="2246116" cy="1572281"/>
          </a:xfrm>
          <a:prstGeom prst="rect">
            <a:avLst/>
          </a:prstGeom>
        </p:spPr>
      </p:pic>
      <p:pic>
        <p:nvPicPr>
          <p:cNvPr id="136" name="Imagem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54" y="1794582"/>
            <a:ext cx="2246116" cy="1572281"/>
          </a:xfrm>
          <a:prstGeom prst="rect">
            <a:avLst/>
          </a:prstGeom>
        </p:spPr>
      </p:pic>
      <p:pic>
        <p:nvPicPr>
          <p:cNvPr id="137" name="Imagem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47" y="1992435"/>
            <a:ext cx="2246116" cy="1572281"/>
          </a:xfrm>
          <a:prstGeom prst="rect">
            <a:avLst/>
          </a:prstGeom>
        </p:spPr>
      </p:pic>
      <p:pic>
        <p:nvPicPr>
          <p:cNvPr id="138" name="Imagem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367" y="1695696"/>
            <a:ext cx="2246116" cy="1572281"/>
          </a:xfrm>
          <a:prstGeom prst="rect">
            <a:avLst/>
          </a:prstGeom>
        </p:spPr>
      </p:pic>
      <p:pic>
        <p:nvPicPr>
          <p:cNvPr id="139" name="Imagem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05" y="1722951"/>
            <a:ext cx="2246116" cy="1572281"/>
          </a:xfrm>
          <a:prstGeom prst="rect">
            <a:avLst/>
          </a:prstGeom>
        </p:spPr>
      </p:pic>
      <p:pic>
        <p:nvPicPr>
          <p:cNvPr id="140" name="Imagem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47" y="1739123"/>
            <a:ext cx="2246116" cy="1572281"/>
          </a:xfrm>
          <a:prstGeom prst="rect">
            <a:avLst/>
          </a:prstGeom>
        </p:spPr>
      </p:pic>
      <p:pic>
        <p:nvPicPr>
          <p:cNvPr id="141" name="Imagem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885" y="1881280"/>
            <a:ext cx="2246116" cy="1572281"/>
          </a:xfrm>
          <a:prstGeom prst="rect">
            <a:avLst/>
          </a:prstGeom>
        </p:spPr>
      </p:pic>
      <p:pic>
        <p:nvPicPr>
          <p:cNvPr id="142" name="Imagem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624" y="1692732"/>
            <a:ext cx="2246116" cy="1572281"/>
          </a:xfrm>
          <a:prstGeom prst="rect">
            <a:avLst/>
          </a:prstGeom>
        </p:spPr>
      </p:pic>
      <p:pic>
        <p:nvPicPr>
          <p:cNvPr id="143" name="Imagem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88" y="3062070"/>
            <a:ext cx="2246116" cy="1572281"/>
          </a:xfrm>
          <a:prstGeom prst="rect">
            <a:avLst/>
          </a:prstGeom>
        </p:spPr>
      </p:pic>
      <p:pic>
        <p:nvPicPr>
          <p:cNvPr id="144" name="Imagem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546" y="2854222"/>
            <a:ext cx="2246116" cy="1572281"/>
          </a:xfrm>
          <a:prstGeom prst="rect">
            <a:avLst/>
          </a:prstGeom>
        </p:spPr>
      </p:pic>
      <p:pic>
        <p:nvPicPr>
          <p:cNvPr id="145" name="Imagem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46" y="3130078"/>
            <a:ext cx="2246116" cy="1572281"/>
          </a:xfrm>
          <a:prstGeom prst="rect">
            <a:avLst/>
          </a:prstGeom>
        </p:spPr>
      </p:pic>
      <p:pic>
        <p:nvPicPr>
          <p:cNvPr id="146" name="Imagem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004" y="2780712"/>
            <a:ext cx="2246116" cy="1572281"/>
          </a:xfrm>
          <a:prstGeom prst="rect">
            <a:avLst/>
          </a:prstGeom>
        </p:spPr>
      </p:pic>
      <p:sp>
        <p:nvSpPr>
          <p:cNvPr id="147" name="Retângulo Arredondado 146"/>
          <p:cNvSpPr/>
          <p:nvPr/>
        </p:nvSpPr>
        <p:spPr>
          <a:xfrm>
            <a:off x="687365" y="4953597"/>
            <a:ext cx="10725691" cy="715618"/>
          </a:xfrm>
          <a:prstGeom prst="roundRect">
            <a:avLst/>
          </a:prstGeom>
          <a:solidFill>
            <a:srgbClr val="ED0324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365 carros com 5 passageiros, sofram acidente por mês no Brasil e todos venham a óbito. </a:t>
            </a:r>
          </a:p>
        </p:txBody>
      </p:sp>
    </p:spTree>
    <p:extLst>
      <p:ext uri="{BB962C8B-B14F-4D97-AF65-F5344CB8AC3E}">
        <p14:creationId xmlns:p14="http://schemas.microsoft.com/office/powerpoint/2010/main" val="293214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598" y="0"/>
            <a:ext cx="8718115" cy="901148"/>
          </a:xfrm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Princípios, Eixos e Diretrizes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79304" y="2279374"/>
            <a:ext cx="5367131" cy="109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Plano Juventude Viva</a:t>
            </a:r>
          </a:p>
          <a:p>
            <a:pPr algn="ctr"/>
            <a:r>
              <a:rPr lang="pt-BR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(Temática principal: acesso aos direitos e prevenção da violência com o jovem negro)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0452" y="4128052"/>
            <a:ext cx="2657061" cy="15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Eixo 1: </a:t>
            </a:r>
          </a:p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Desconstrução da cultura da violência</a:t>
            </a:r>
          </a:p>
          <a:p>
            <a:pPr algn="ctr"/>
            <a:endParaRPr lang="pt-BR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(Dimensão: sociedade)</a:t>
            </a:r>
          </a:p>
        </p:txBody>
      </p:sp>
      <p:sp>
        <p:nvSpPr>
          <p:cNvPr id="9" name="Retângulo 8"/>
          <p:cNvSpPr/>
          <p:nvPr/>
        </p:nvSpPr>
        <p:spPr>
          <a:xfrm>
            <a:off x="3193775" y="4128052"/>
            <a:ext cx="2875722" cy="15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Eixo 2:</a:t>
            </a:r>
          </a:p>
          <a:p>
            <a:pPr algn="ctr"/>
            <a:r>
              <a:rPr lang="pt-BR" sz="175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Inclusão, emancipação e garantia de direitos</a:t>
            </a:r>
          </a:p>
          <a:p>
            <a:pPr algn="ctr"/>
            <a:endParaRPr lang="pt-BR" sz="175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(Dimensão: jovem)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35756" y="4128052"/>
            <a:ext cx="2875722" cy="15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Eixo 3: </a:t>
            </a:r>
          </a:p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Transformação de territórios</a:t>
            </a:r>
          </a:p>
          <a:p>
            <a:pPr algn="ctr"/>
            <a:endParaRPr lang="pt-BR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(Dimensão: território)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077740" y="4128052"/>
            <a:ext cx="2676938" cy="1504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Eixo 4: Aperfeiçoamento institucional</a:t>
            </a:r>
          </a:p>
          <a:p>
            <a:pPr algn="ctr"/>
            <a:endParaRPr lang="pt-BR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i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(Dimensão: Estado)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1616765" y="3657601"/>
            <a:ext cx="8680174" cy="397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6" idx="2"/>
          </p:cNvCxnSpPr>
          <p:nvPr/>
        </p:nvCxnSpPr>
        <p:spPr>
          <a:xfrm flipH="1">
            <a:off x="6062869" y="3379305"/>
            <a:ext cx="1" cy="29817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1616765" y="3697357"/>
            <a:ext cx="2" cy="4306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4525618" y="3697357"/>
            <a:ext cx="2" cy="4306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7573617" y="3685760"/>
            <a:ext cx="2" cy="4306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H="1">
            <a:off x="10296939" y="3674163"/>
            <a:ext cx="2" cy="4306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008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596348"/>
            <a:ext cx="10058400" cy="1034791"/>
          </a:xfrm>
        </p:spPr>
        <p:txBody>
          <a:bodyPr anchor="t">
            <a:normAutofit fontScale="90000"/>
          </a:bodyPr>
          <a:lstStyle/>
          <a:p>
            <a:pPr lvl="0"/>
            <a:r>
              <a:rPr lang="pt-BR" dirty="0">
                <a:latin typeface="Century Gothic" panose="020B0502020202020204" pitchFamily="34" charset="0"/>
              </a:rPr>
              <a:t>Ações do Eixo 1: 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3900" dirty="0">
                <a:latin typeface="Century Gothic" panose="020B0502020202020204" pitchFamily="34" charset="0"/>
              </a:rPr>
              <a:t>Desconstrução da cultura da violência</a:t>
            </a:r>
            <a:br>
              <a:rPr lang="pt-BR" dirty="0"/>
            </a:b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785884"/>
            <a:ext cx="10058400" cy="4023360"/>
          </a:xfrm>
        </p:spPr>
        <p:txBody>
          <a:bodyPr anchor="ctr"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endParaRPr lang="pt-BR" b="1" dirty="0">
              <a:latin typeface="Century Gothic" panose="020B0502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Entendendo a </a:t>
            </a:r>
            <a:r>
              <a:rPr lang="pt-BR" b="1" dirty="0">
                <a:latin typeface="Century Gothic" panose="020B0502020202020204" pitchFamily="34" charset="0"/>
              </a:rPr>
              <a:t>violência</a:t>
            </a:r>
            <a:r>
              <a:rPr lang="pt-BR" dirty="0">
                <a:latin typeface="Century Gothic" panose="020B0502020202020204" pitchFamily="34" charset="0"/>
              </a:rPr>
              <a:t> não só como </a:t>
            </a:r>
            <a:r>
              <a:rPr lang="pt-BR" b="1" dirty="0">
                <a:latin typeface="Century Gothic" panose="020B0502020202020204" pitchFamily="34" charset="0"/>
              </a:rPr>
              <a:t>física</a:t>
            </a:r>
            <a:r>
              <a:rPr lang="pt-BR" dirty="0">
                <a:latin typeface="Century Gothic" panose="020B0502020202020204" pitchFamily="34" charset="0"/>
              </a:rPr>
              <a:t>, mas também como </a:t>
            </a:r>
            <a:r>
              <a:rPr lang="pt-BR" b="1" dirty="0">
                <a:latin typeface="Century Gothic" panose="020B0502020202020204" pitchFamily="34" charset="0"/>
              </a:rPr>
              <a:t>simbólica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Rede Juventude Viva </a:t>
            </a:r>
            <a:r>
              <a:rPr lang="pt-BR" dirty="0">
                <a:latin typeface="Century Gothic" panose="020B0502020202020204" pitchFamily="34" charset="0"/>
              </a:rPr>
              <a:t>– rede de entidades, grupos sociais e universidades, engajados na prevenção da violência contra a juventude negra.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Campanha de combate à banalização da violência contra jovens negros</a:t>
            </a:r>
            <a:r>
              <a:rPr lang="pt-BR" dirty="0">
                <a:latin typeface="Century Gothic" panose="020B0502020202020204" pitchFamily="34" charset="0"/>
              </a:rPr>
              <a:t> – campanha de discussão de valores para sensibilizar a opinião pública sobre a banalização da violência e valorizar a vida de jovens negros.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Núcleo de Prevenção de Violências e Promoção da Saúde</a:t>
            </a:r>
            <a:r>
              <a:rPr lang="pt-BR" dirty="0">
                <a:latin typeface="Century Gothic" panose="020B0502020202020204" pitchFamily="34" charset="0"/>
              </a:rPr>
              <a:t> – núcleo de gestão </a:t>
            </a:r>
            <a:r>
              <a:rPr lang="pt-BR" dirty="0" err="1">
                <a:latin typeface="Century Gothic" panose="020B0502020202020204" pitchFamily="34" charset="0"/>
              </a:rPr>
              <a:t>intersetorial</a:t>
            </a:r>
            <a:r>
              <a:rPr lang="pt-BR" dirty="0">
                <a:latin typeface="Century Gothic" panose="020B0502020202020204" pitchFamily="34" charset="0"/>
              </a:rPr>
              <a:t> municipal que articula ações e equipamentos destinados à prevenção de violências, promoção da saúde e cultura de paz.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Notificação compulsória</a:t>
            </a:r>
            <a:r>
              <a:rPr lang="pt-BR" dirty="0">
                <a:latin typeface="Century Gothic" panose="020B0502020202020204" pitchFamily="34" charset="0"/>
              </a:rPr>
              <a:t> de violência doméstica, sexual e outras violências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Programa mais médicos </a:t>
            </a:r>
            <a:r>
              <a:rPr lang="pt-BR" dirty="0">
                <a:latin typeface="Century Gothic" panose="020B0502020202020204" pitchFamily="34" charset="0"/>
              </a:rPr>
              <a:t>- acesso à saúde em muitos territórios de escassez e profissionais de saúde, inclusive os territórios do Programa Juventude Viva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610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596348"/>
            <a:ext cx="10058400" cy="1034791"/>
          </a:xfrm>
        </p:spPr>
        <p:txBody>
          <a:bodyPr anchor="t">
            <a:normAutofit fontScale="90000"/>
          </a:bodyPr>
          <a:lstStyle/>
          <a:p>
            <a:pPr lvl="0"/>
            <a:r>
              <a:rPr lang="pt-BR" dirty="0">
                <a:latin typeface="Century Gothic" panose="020B0502020202020204" pitchFamily="34" charset="0"/>
              </a:rPr>
              <a:t>Ações do Eixo 2: 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3900" dirty="0">
                <a:latin typeface="Century Gothic" panose="020B0502020202020204" pitchFamily="34" charset="0"/>
              </a:rPr>
              <a:t>Inclusão, Emancipação e Garantia de Direitos</a:t>
            </a:r>
            <a:br>
              <a:rPr lang="pt-BR" sz="3900" dirty="0">
                <a:latin typeface="Century Gothic" panose="020B0502020202020204" pitchFamily="34" charset="0"/>
              </a:rPr>
            </a:br>
            <a:br>
              <a:rPr lang="pt-BR" dirty="0"/>
            </a:b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2699468"/>
            <a:ext cx="10058400" cy="3352800"/>
          </a:xfrm>
        </p:spPr>
        <p:txBody>
          <a:bodyPr anchor="ctr"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Inclusão social e autonomia </a:t>
            </a:r>
            <a:r>
              <a:rPr lang="pt-BR" dirty="0">
                <a:latin typeface="Century Gothic" panose="020B0502020202020204" pitchFamily="34" charset="0"/>
              </a:rPr>
              <a:t>para os jovens vulneráveis, buscando </a:t>
            </a:r>
            <a:r>
              <a:rPr lang="pt-BR" b="1" dirty="0">
                <a:latin typeface="Century Gothic" panose="020B0502020202020204" pitchFamily="34" charset="0"/>
              </a:rPr>
              <a:t>efetivar os direitos</a:t>
            </a:r>
            <a:r>
              <a:rPr lang="pt-BR" dirty="0">
                <a:latin typeface="Century Gothic" panose="020B0502020202020204" pitchFamily="34" charset="0"/>
              </a:rPr>
              <a:t> garantidos constitucionalmente e historicamente negados.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Programas que indicam a </a:t>
            </a:r>
            <a:r>
              <a:rPr lang="pt-BR" b="1" dirty="0">
                <a:latin typeface="Century Gothic" panose="020B0502020202020204" pitchFamily="34" charset="0"/>
              </a:rPr>
              <a:t>importância social da juventude </a:t>
            </a:r>
            <a:r>
              <a:rPr lang="pt-BR" dirty="0">
                <a:latin typeface="Century Gothic" panose="020B0502020202020204" pitchFamily="34" charset="0"/>
              </a:rPr>
              <a:t>e criam </a:t>
            </a:r>
            <a:r>
              <a:rPr lang="pt-BR" b="1" dirty="0">
                <a:latin typeface="Century Gothic" panose="020B0502020202020204" pitchFamily="34" charset="0"/>
              </a:rPr>
              <a:t>oportunidades de transformação</a:t>
            </a:r>
            <a:r>
              <a:rPr lang="pt-BR" dirty="0">
                <a:latin typeface="Century Gothic" panose="020B0502020202020204" pitchFamily="34" charset="0"/>
              </a:rPr>
              <a:t> para jovens.</a:t>
            </a:r>
          </a:p>
          <a:p>
            <a:pPr marL="292608" lvl="1" indent="0" algn="just">
              <a:lnSpc>
                <a:spcPct val="120000"/>
              </a:lnSpc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Projovem</a:t>
            </a:r>
            <a:r>
              <a:rPr lang="pt-BR" dirty="0">
                <a:latin typeface="Century Gothic" panose="020B0502020202020204" pitchFamily="34" charset="0"/>
              </a:rPr>
              <a:t> Urbano; Vivajovem.com; </a:t>
            </a:r>
            <a:r>
              <a:rPr lang="pt-BR" dirty="0" err="1">
                <a:latin typeface="Century Gothic" panose="020B0502020202020204" pitchFamily="34" charset="0"/>
              </a:rPr>
              <a:t>Pronatec</a:t>
            </a:r>
            <a:r>
              <a:rPr lang="pt-BR" dirty="0">
                <a:latin typeface="Century Gothic" panose="020B0502020202020204" pitchFamily="34" charset="0"/>
              </a:rPr>
              <a:t>; Edital Juventudes; Prêmio Hip Hop; </a:t>
            </a:r>
            <a:r>
              <a:rPr lang="pt-BR" dirty="0" err="1">
                <a:latin typeface="Century Gothic" panose="020B0502020202020204" pitchFamily="34" charset="0"/>
              </a:rPr>
              <a:t>Prouni</a:t>
            </a:r>
            <a:r>
              <a:rPr lang="pt-BR" dirty="0">
                <a:latin typeface="Century Gothic" panose="020B0502020202020204" pitchFamily="34" charset="0"/>
              </a:rPr>
              <a:t>; Agentes Culturais Jovens Negros.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Mulheres da paz </a:t>
            </a:r>
            <a:r>
              <a:rPr lang="pt-BR" dirty="0">
                <a:latin typeface="Century Gothic" panose="020B0502020202020204" pitchFamily="34" charset="0"/>
              </a:rPr>
              <a:t>- capacitação de mulheres atuantes na comunidade para que se constituam, como mediadoras sociais , a partir do </a:t>
            </a:r>
            <a:r>
              <a:rPr lang="pt-BR" dirty="0" err="1">
                <a:latin typeface="Century Gothic" panose="020B0502020202020204" pitchFamily="34" charset="0"/>
              </a:rPr>
              <a:t>empoderamento</a:t>
            </a:r>
            <a:r>
              <a:rPr lang="pt-BR" dirty="0">
                <a:latin typeface="Century Gothic" panose="020B0502020202020204" pitchFamily="34" charset="0"/>
              </a:rPr>
              <a:t> feminino, além de construir e fortalecer redes de prevenção da violência doméstica e enfrentamento às violências que compõem a realidade local e que envolvam jovens e mulheres.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3526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596348"/>
            <a:ext cx="10058400" cy="1034791"/>
          </a:xfrm>
        </p:spPr>
        <p:txBody>
          <a:bodyPr anchor="t">
            <a:normAutofit fontScale="90000"/>
          </a:bodyPr>
          <a:lstStyle/>
          <a:p>
            <a:pPr lvl="0"/>
            <a:r>
              <a:rPr lang="pt-BR" dirty="0">
                <a:latin typeface="Century Gothic" panose="020B0502020202020204" pitchFamily="34" charset="0"/>
              </a:rPr>
              <a:t>Ações do Eixo 3: 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3900" dirty="0">
                <a:latin typeface="Century Gothic" panose="020B0502020202020204" pitchFamily="34" charset="0"/>
              </a:rPr>
              <a:t>Eixo Transformação de Territórios</a:t>
            </a:r>
            <a:br>
              <a:rPr lang="pt-BR" dirty="0">
                <a:latin typeface="Century Gothic" panose="020B0502020202020204" pitchFamily="34" charset="0"/>
              </a:rPr>
            </a:br>
            <a:br>
              <a:rPr lang="pt-BR" sz="3900" dirty="0">
                <a:latin typeface="Century Gothic" panose="020B0502020202020204" pitchFamily="34" charset="0"/>
              </a:rPr>
            </a:br>
            <a:br>
              <a:rPr lang="pt-BR" dirty="0"/>
            </a:b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92503" y="1785884"/>
            <a:ext cx="10058400" cy="4100732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Ampliação dos </a:t>
            </a:r>
            <a:r>
              <a:rPr lang="pt-BR" b="1" dirty="0">
                <a:latin typeface="Century Gothic" panose="020B0502020202020204" pitchFamily="34" charset="0"/>
              </a:rPr>
              <a:t>espaços de convivência, da oferta de equipamentos, serviços públicos e atividades de lazer, esporte e cultura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marL="201168" lvl="1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68878" y="3332500"/>
            <a:ext cx="5386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Praças do Esporte e Cultura;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Programa Segundo Tempo;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PELC;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Legados da Copa;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Academias de Saúde;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Consultórios de Rua;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57534" y="3332500"/>
            <a:ext cx="6082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Usinas culturais, programa Mais Educação;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Estação da Juventude;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Núcleo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Ecosol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para Juventude;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Programa Escola Aberta;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Ensino Médio Inovador;</a:t>
            </a:r>
          </a:p>
          <a:p>
            <a:pPr lvl="1" algn="just"/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6692771" y="3048426"/>
            <a:ext cx="423" cy="22278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6509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596348"/>
            <a:ext cx="10058400" cy="1034791"/>
          </a:xfrm>
        </p:spPr>
        <p:txBody>
          <a:bodyPr anchor="t">
            <a:normAutofit fontScale="90000"/>
          </a:bodyPr>
          <a:lstStyle/>
          <a:p>
            <a:pPr lvl="0"/>
            <a:r>
              <a:rPr lang="pt-BR" dirty="0">
                <a:latin typeface="Century Gothic" panose="020B0502020202020204" pitchFamily="34" charset="0"/>
              </a:rPr>
              <a:t>Ações do Eixo 4: 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3900" dirty="0">
                <a:latin typeface="Century Gothic" panose="020B0502020202020204" pitchFamily="34" charset="0"/>
              </a:rPr>
              <a:t>Aperfeiçoamento Institucional</a:t>
            </a:r>
            <a:br>
              <a:rPr lang="pt-BR" sz="3900" dirty="0">
                <a:latin typeface="Century Gothic" panose="020B0502020202020204" pitchFamily="34" charset="0"/>
              </a:rPr>
            </a:br>
            <a:br>
              <a:rPr lang="pt-BR" dirty="0">
                <a:latin typeface="Century Gothic" panose="020B0502020202020204" pitchFamily="34" charset="0"/>
              </a:rPr>
            </a:br>
            <a:br>
              <a:rPr lang="pt-BR" sz="3900" dirty="0">
                <a:latin typeface="Century Gothic" panose="020B0502020202020204" pitchFamily="34" charset="0"/>
              </a:rPr>
            </a:br>
            <a:br>
              <a:rPr lang="pt-BR" dirty="0"/>
            </a:b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92503" y="1962442"/>
            <a:ext cx="10517276" cy="4255477"/>
          </a:xfrm>
        </p:spPr>
        <p:txBody>
          <a:bodyPr anchor="ctr"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Estado e as os órgãos da administração pública</a:t>
            </a:r>
            <a:r>
              <a:rPr lang="pt-BR" dirty="0">
                <a:latin typeface="Century Gothic" panose="020B0502020202020204" pitchFamily="34" charset="0"/>
              </a:rPr>
              <a:t> peças-chave na </a:t>
            </a:r>
            <a:r>
              <a:rPr lang="pt-BR" b="1" dirty="0">
                <a:latin typeface="Century Gothic" panose="020B0502020202020204" pitchFamily="34" charset="0"/>
              </a:rPr>
              <a:t>desconstrução de práticas discriminatórias </a:t>
            </a:r>
            <a:r>
              <a:rPr lang="pt-BR" dirty="0">
                <a:latin typeface="Century Gothic" panose="020B0502020202020204" pitchFamily="34" charset="0"/>
              </a:rPr>
              <a:t>e na redução de suas consequências sobre os indivíduos (reconhecimento).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Enfrentamento ao racismo nas </a:t>
            </a:r>
            <a:r>
              <a:rPr lang="pt-BR" b="1" dirty="0">
                <a:latin typeface="Century Gothic" panose="020B0502020202020204" pitchFamily="34" charset="0"/>
              </a:rPr>
              <a:t>instituições</a:t>
            </a:r>
            <a:r>
              <a:rPr lang="pt-BR" dirty="0">
                <a:latin typeface="Century Gothic" panose="020B0502020202020204" pitchFamily="34" charset="0"/>
              </a:rPr>
              <a:t> que se relacionam com os jovens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b="1" dirty="0">
                <a:latin typeface="Century Gothic" panose="020B0502020202020204" pitchFamily="34" charset="0"/>
              </a:rPr>
              <a:t>escola, sistema de saúde, a polícia, o sistema penitenciário e o sistema de justiça</a:t>
            </a:r>
            <a:r>
              <a:rPr lang="pt-BR" dirty="0">
                <a:latin typeface="Century Gothic" panose="020B0502020202020204" pitchFamily="34" charset="0"/>
              </a:rPr>
              <a:t>;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BR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Formação de agentes de segurança e agentes penitenciários;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Lançamento de novos procedimentos operacionais de abordagem policial;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Matriz curricular renovada das Polícias;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PL Auto Resistência;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Criação do Disque Igualdade Racial;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Acesso à Justiça: pactos com órgãos da Justiça e Defensorias para promoção do direito à justiça dos jovens negros.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Núcleo de formação de agentes de cultura e juventude negra (NUFAC)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CEU das artes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85518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Atores Institucionais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785884"/>
            <a:ext cx="10058400" cy="4023360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O Plano Juventude Viva é uma iniciativa do governo federal, a ser </a:t>
            </a:r>
            <a:r>
              <a:rPr lang="pt-BR" b="1" dirty="0">
                <a:latin typeface="Century Gothic" panose="020B0502020202020204" pitchFamily="34" charset="0"/>
              </a:rPr>
              <a:t>realizada junto a estados e municípios</a:t>
            </a:r>
            <a:r>
              <a:rPr lang="pt-BR" dirty="0">
                <a:latin typeface="Century Gothic" panose="020B0502020202020204" pitchFamily="34" charset="0"/>
              </a:rPr>
              <a:t>, respeitando a autonomia de cada esfera de atuação, mas reconhecendo a </a:t>
            </a:r>
            <a:r>
              <a:rPr lang="pt-BR" b="1" dirty="0">
                <a:latin typeface="Century Gothic" panose="020B0502020202020204" pitchFamily="34" charset="0"/>
              </a:rPr>
              <a:t>centralidade da esfera municipal</a:t>
            </a:r>
            <a:r>
              <a:rPr lang="pt-BR" dirty="0"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O estímulo à </a:t>
            </a:r>
            <a:r>
              <a:rPr lang="pt-BR" b="1" dirty="0">
                <a:latin typeface="Century Gothic" panose="020B0502020202020204" pitchFamily="34" charset="0"/>
              </a:rPr>
              <a:t>construção e à gestão participativa </a:t>
            </a:r>
            <a:r>
              <a:rPr lang="pt-BR" dirty="0">
                <a:latin typeface="Century Gothic" panose="020B0502020202020204" pitchFamily="34" charset="0"/>
              </a:rPr>
              <a:t>destaca-se, nesse contexto, como um dos pilares do Plano Juventude Viva.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75759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2052" y="0"/>
            <a:ext cx="8781521" cy="54212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28608" y="5432010"/>
            <a:ext cx="10363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Fonte:</a:t>
            </a:r>
            <a:r>
              <a:rPr lang="pt-BR" sz="1500" dirty="0"/>
              <a:t> Plano Juventude Viva Guia de Implementação para Estados e Municípios. - Figura 4.1 Arranjo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8653214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PLANO Juventude Viva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92503" y="2053984"/>
            <a:ext cx="10024458" cy="3755259"/>
          </a:xfrm>
        </p:spPr>
        <p:txBody>
          <a:bodyPr anchor="ctr">
            <a:normAutofit fontScale="850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2200" dirty="0">
                <a:latin typeface="Century Gothic" panose="020B0502020202020204" pitchFamily="34" charset="0"/>
              </a:rPr>
              <a:t>Plano é um conjunto de </a:t>
            </a:r>
            <a:r>
              <a:rPr lang="pt-BR" sz="2200" i="1" dirty="0">
                <a:latin typeface="Century Gothic" panose="020B0502020202020204" pitchFamily="34" charset="0"/>
              </a:rPr>
              <a:t>princípios, objetivos, diretrizes, estratégias e metas </a:t>
            </a:r>
            <a:r>
              <a:rPr lang="pt-BR" sz="2200" dirty="0">
                <a:latin typeface="Century Gothic" panose="020B0502020202020204" pitchFamily="34" charset="0"/>
              </a:rPr>
              <a:t>que devem orientar o poder público na </a:t>
            </a:r>
            <a:r>
              <a:rPr lang="pt-BR" sz="2200" i="1" dirty="0">
                <a:latin typeface="Century Gothic" panose="020B0502020202020204" pitchFamily="34" charset="0"/>
              </a:rPr>
              <a:t>formulação de ações e políticas públicas</a:t>
            </a:r>
            <a:r>
              <a:rPr lang="pt-BR" sz="2200" dirty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>
                <a:latin typeface="Century Gothic" panose="020B0502020202020204" pitchFamily="34" charset="0"/>
              </a:rPr>
              <a:t> Iniciativa do Governo Federal e da Secretaria de Promoção da Igualdade Racial.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>
                <a:latin typeface="Century Gothic" panose="020B0502020202020204" pitchFamily="34" charset="0"/>
              </a:rPr>
              <a:t> Reúne ações de 11 ministérios e campanhas de prevenção 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redução  da vulnerabilidade de jovens negros à situações de violência física e simbólica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 Especial atenção aos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jovens negros de 15 a 29 anos, 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do sexo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masculino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, em sua maioria com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baixa escolaridade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, que vivem nas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periferias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 dos centros urbanos e estão em situação de maior </a:t>
            </a:r>
            <a:r>
              <a:rPr lang="pt-BR" sz="2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vulnerabilidade</a:t>
            </a:r>
            <a:r>
              <a:rPr lang="pt-BR" sz="2200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699" y="168983"/>
            <a:ext cx="25050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013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1631139"/>
            <a:ext cx="10058400" cy="44680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Implementação</a:t>
            </a:r>
            <a:br>
              <a:rPr lang="pt-BR" dirty="0">
                <a:latin typeface="Century Gothic" panose="020B0502020202020204" pitchFamily="34" charset="0"/>
              </a:rPr>
            </a:br>
            <a:endParaRPr lang="pt-BR" sz="3500" dirty="0"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785884"/>
            <a:ext cx="10058400" cy="4023360"/>
          </a:xfrm>
        </p:spPr>
        <p:txBody>
          <a:bodyPr anchor="ctr"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Priorizados 142 municípios brasileiros que concentravam 70% dos homicídios de jovens negros (DATASUS – 2010).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Cada município seleciona, com base nos dados do IBGE e DATASUS os bairros com maior vulnerabilidade social e incidência de homicídios.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Cada território de acordo com o que o Plano pretende deverá contar com um Núcleo de Articulação Territorial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 com representantes de gestores públicos e da sociedade civil responsáveis por coordenar a implementação das ações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Adesão Pactuada: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com a implementação coordenada pelo governo federal, em parceria com municípios e estados convidados a aderirem ao Juventude Viva. S</a:t>
            </a:r>
            <a:r>
              <a:rPr lang="pt-BR" dirty="0">
                <a:latin typeface="Century Gothic" panose="020B0502020202020204" pitchFamily="34" charset="0"/>
              </a:rPr>
              <a:t>eguem uma estratégia de expansão gradual e progressiva, seguindo critérios das maiores taxas de homicídios contra jovens negros e regionalização.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Adesão Voluntária: </a:t>
            </a:r>
            <a:r>
              <a:rPr lang="pt-BR" dirty="0">
                <a:latin typeface="Century Gothic" panose="020B0502020202020204" pitchFamily="34" charset="0"/>
              </a:rPr>
              <a:t>pode ser realizada por qualquer município, mesmo que fora da lista dos 142 prioritários, em qualquer momento, desde que siga os passos descritos para validação da adesão. </a:t>
            </a: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3342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Implementação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3500" dirty="0">
                <a:latin typeface="Century Gothic" panose="020B0502020202020204" pitchFamily="34" charset="0"/>
              </a:rPr>
              <a:t>Município de São Paulo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24619" y="1962443"/>
            <a:ext cx="10058400" cy="4023360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O munícipio de São Paulo está entre os 142 municípios considerados prioritários para a implantação do Plano Juventude Viva;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 Ocupa a </a:t>
            </a:r>
            <a:r>
              <a:rPr lang="pt-BR" b="1" dirty="0">
                <a:latin typeface="Century Gothic" panose="020B0502020202020204" pitchFamily="34" charset="0"/>
              </a:rPr>
              <a:t>12º</a:t>
            </a:r>
            <a:r>
              <a:rPr lang="pt-BR" dirty="0">
                <a:latin typeface="Century Gothic" panose="020B0502020202020204" pitchFamily="34" charset="0"/>
              </a:rPr>
              <a:t> com 1.184.058 jovens negros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30,24 homicídios para cada 100 mil habitantes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(DATASUS/SIM – 2010);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A Prefeitura de São Paulo aderiu ao Plano na modalidade de </a:t>
            </a:r>
            <a:r>
              <a:rPr lang="pt-BR" b="1" dirty="0">
                <a:latin typeface="Century Gothic" panose="020B0502020202020204" pitchFamily="34" charset="0"/>
              </a:rPr>
              <a:t>Adesão Pactuada</a:t>
            </a:r>
            <a:r>
              <a:rPr lang="pt-BR" dirty="0">
                <a:latin typeface="Century Gothic" panose="020B0502020202020204" pitchFamily="34" charset="0"/>
              </a:rPr>
              <a:t> apenas em </a:t>
            </a:r>
            <a:r>
              <a:rPr lang="pt-BR" b="1" dirty="0">
                <a:latin typeface="Century Gothic" panose="020B0502020202020204" pitchFamily="34" charset="0"/>
              </a:rPr>
              <a:t>outubro de 2013</a:t>
            </a:r>
            <a:r>
              <a:rPr lang="pt-BR" dirty="0">
                <a:latin typeface="Century Gothic" panose="020B0502020202020204" pitchFamily="34" charset="0"/>
              </a:rPr>
              <a:t>, depois de concluir a elaboração do Plano Municipal de Prevenção da Violência contra a Juventude Negra de São Paulo;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Programa de </a:t>
            </a:r>
            <a:r>
              <a:rPr lang="pt-BR" b="1" dirty="0">
                <a:latin typeface="Century Gothic" panose="020B0502020202020204" pitchFamily="34" charset="0"/>
              </a:rPr>
              <a:t>Metas da Prefeitura 2013-2016</a:t>
            </a:r>
            <a:r>
              <a:rPr lang="pt-BR" dirty="0">
                <a:latin typeface="Century Gothic" panose="020B0502020202020204" pitchFamily="34" charset="0"/>
              </a:rPr>
              <a:t>: “Implementar as ações do Plano Juventude Viva como estratégia de </a:t>
            </a:r>
            <a:r>
              <a:rPr lang="pt-BR" i="1" dirty="0">
                <a:latin typeface="Century Gothic" panose="020B0502020202020204" pitchFamily="34" charset="0"/>
              </a:rPr>
              <a:t>prevenção à violência, ao racismo e à exclusão da juventude negra e de periferia</a:t>
            </a:r>
            <a:r>
              <a:rPr lang="pt-BR" dirty="0">
                <a:latin typeface="Century Gothic" panose="020B0502020202020204" pitchFamily="34" charset="0"/>
              </a:rPr>
              <a:t>”.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</a:rPr>
              <a:t> Implementação</a:t>
            </a:r>
            <a:r>
              <a:rPr lang="pt-BR" dirty="0">
                <a:latin typeface="Century Gothic" panose="020B0502020202020204" pitchFamily="34" charset="0"/>
              </a:rPr>
              <a:t> nos bairros: Campo Limpo, Capão Redondo, Jardim São </a:t>
            </a:r>
            <a:r>
              <a:rPr lang="pt-BR" dirty="0" err="1">
                <a:latin typeface="Century Gothic" panose="020B0502020202020204" pitchFamily="34" charset="0"/>
              </a:rPr>
              <a:t>Luis</a:t>
            </a:r>
            <a:r>
              <a:rPr lang="pt-BR" dirty="0">
                <a:latin typeface="Century Gothic" panose="020B0502020202020204" pitchFamily="34" charset="0"/>
              </a:rPr>
              <a:t>, Jardim Ângela, Brasilândia, Pirituba, Itaim Paulista, Itaquera, Jardim Helena e São Mateus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7305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Discussão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962443"/>
            <a:ext cx="10058400" cy="4255478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Implementação “</a:t>
            </a:r>
            <a:r>
              <a:rPr lang="pt-BR" b="1" dirty="0">
                <a:latin typeface="Century Gothic" panose="020B0502020202020204" pitchFamily="34" charset="0"/>
              </a:rPr>
              <a:t>top-</a:t>
            </a:r>
            <a:r>
              <a:rPr lang="pt-BR" b="1" dirty="0" err="1">
                <a:latin typeface="Century Gothic" panose="020B0502020202020204" pitchFamily="34" charset="0"/>
              </a:rPr>
              <a:t>down</a:t>
            </a:r>
            <a:r>
              <a:rPr lang="pt-BR" dirty="0">
                <a:latin typeface="Century Gothic" panose="020B0502020202020204" pitchFamily="34" charset="0"/>
              </a:rPr>
              <a:t>”;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Destacar a importância da participação da sociedade civil, representada especialmente pelas comunidades dos territórios Juventude Viva, nas diversas etapas de viabilização do Plano, desde seu conhecimento profundo dos territórios até o monitoramento das ações realizadas;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Os articuladores e o Núcleo de Articulação Territorial devem ser compostos preferencialmente de jovens negros;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O plano vindo do governo federal previa 2 articuladores por município, mas em São Paulo serão </a:t>
            </a:r>
            <a:r>
              <a:rPr lang="pt-BR" b="1" dirty="0">
                <a:latin typeface="Century Gothic" panose="020B0502020202020204" pitchFamily="34" charset="0"/>
              </a:rPr>
              <a:t>contratos 23 articuladores</a:t>
            </a:r>
            <a:r>
              <a:rPr lang="pt-BR" dirty="0">
                <a:latin typeface="Century Gothic" panose="020B0502020202020204" pitchFamily="34" charset="0"/>
              </a:rPr>
              <a:t>. (População dos bairros);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Definição de como deve ser a escolha dos bairros a serem implantados, onde deve haver maior taxa de homicídios </a:t>
            </a:r>
            <a:r>
              <a:rPr lang="pt-BR" b="1" dirty="0">
                <a:latin typeface="Century Gothic" panose="020B0502020202020204" pitchFamily="34" charset="0"/>
              </a:rPr>
              <a:t>desconsidera o tamanho da cidade e a velocidade </a:t>
            </a:r>
            <a:r>
              <a:rPr lang="pt-BR" dirty="0">
                <a:latin typeface="Century Gothic" panose="020B0502020202020204" pitchFamily="34" charset="0"/>
              </a:rPr>
              <a:t>com que acontece as coisas no território;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Dificuldade de articulação devido ser uma </a:t>
            </a:r>
            <a:r>
              <a:rPr lang="pt-BR" b="1" dirty="0">
                <a:latin typeface="Century Gothic" panose="020B0502020202020204" pitchFamily="34" charset="0"/>
              </a:rPr>
              <a:t>politica transversal</a:t>
            </a:r>
            <a:r>
              <a:rPr lang="pt-BR" dirty="0">
                <a:latin typeface="Century Gothic" panose="020B0502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4090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Discussão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823502"/>
            <a:ext cx="10058400" cy="4219490"/>
          </a:xfrm>
        </p:spPr>
        <p:txBody>
          <a:bodyPr anchor="ctr"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Dificuldades no eixo 4: </a:t>
            </a:r>
            <a:r>
              <a:rPr lang="pt-BR" b="1" dirty="0">
                <a:latin typeface="Century Gothic" panose="020B0502020202020204" pitchFamily="34" charset="0"/>
              </a:rPr>
              <a:t>Governo do Estado de São Paulo não aderiu ainda</a:t>
            </a:r>
            <a:r>
              <a:rPr lang="pt-BR" dirty="0">
                <a:latin typeface="Century Gothic" panose="020B0502020202020204" pitchFamily="34" charset="0"/>
              </a:rPr>
              <a:t>; </a:t>
            </a:r>
            <a:r>
              <a:rPr lang="pt-BR" b="1" dirty="0">
                <a:latin typeface="Century Gothic" panose="020B0502020202020204" pitchFamily="34" charset="0"/>
              </a:rPr>
              <a:t>Policia Militar oferece resistência </a:t>
            </a:r>
            <a:r>
              <a:rPr lang="pt-BR" dirty="0">
                <a:latin typeface="Century Gothic" panose="020B0502020202020204" pitchFamily="34" charset="0"/>
              </a:rPr>
              <a:t>e não reconhece a sua parcela de responsabilidade no tema da violência contra os jovens, nem na questão da vulnerabilidade dos mesmos;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No Município São Paulo, foi colocada no </a:t>
            </a:r>
            <a:r>
              <a:rPr lang="pt-BR" b="1" dirty="0">
                <a:latin typeface="Century Gothic" panose="020B0502020202020204" pitchFamily="34" charset="0"/>
              </a:rPr>
              <a:t>Programa de Metas de 2013-2016;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</a:rPr>
              <a:t> Não traz ações novas para o território (inicialmente). Reúne ações de diversos ministérios e secretárias municipais 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seus programas e ações já são conhecidas pelos beneficiários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 No </a:t>
            </a: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Município de São Paulo a Coordenação de Políticas para a Juventude pensa em ações exclusivas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 com recursos próprios + Portal da Juventude em São Paulo + Campanhas nos meios de comunicação para chamar atenção para a violência do jovem negro.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 Sendo um Plano </a:t>
            </a: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não garante institucionalização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>
                <a:latin typeface="Century Gothic" panose="020B0502020202020204" pitchFamily="34" charset="0"/>
                <a:sym typeface="Wingdings" panose="05000000000000000000" pitchFamily="2" charset="2"/>
              </a:rPr>
              <a:t> Gênero</a:t>
            </a:r>
            <a:r>
              <a:rPr lang="pt-BR" dirty="0">
                <a:latin typeface="Century Gothic" panose="020B0502020202020204" pitchFamily="34" charset="0"/>
                <a:sym typeface="Wingdings" panose="05000000000000000000" pitchFamily="2" charset="2"/>
              </a:rPr>
              <a:t>: Mulheres jovens negras não são tão alvas do plano  também tem um homicídio grande comparada as mulheres brancas + violência doméstica + gravidez planejada. </a:t>
            </a:r>
          </a:p>
          <a:p>
            <a:pPr marL="0" indent="0" algn="just">
              <a:buNone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89323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6" y="38687"/>
            <a:ext cx="6392424" cy="22965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829" t="3837" r="2663" b="5898"/>
          <a:stretch/>
        </p:blipFill>
        <p:spPr>
          <a:xfrm>
            <a:off x="611457" y="2373064"/>
            <a:ext cx="6392424" cy="21525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45" y="38687"/>
            <a:ext cx="3810000" cy="533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56" y="4563452"/>
            <a:ext cx="3132438" cy="2198612"/>
          </a:xfrm>
          <a:prstGeom prst="rect">
            <a:avLst/>
          </a:prstGeom>
        </p:spPr>
      </p:pic>
      <p:pic>
        <p:nvPicPr>
          <p:cNvPr id="1026" name="Picture 2" descr="ocupação pret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05" y="4563452"/>
            <a:ext cx="2931274" cy="21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hlinkClick r:id="rId8"/>
          </p:cNvPr>
          <p:cNvSpPr/>
          <p:nvPr/>
        </p:nvSpPr>
        <p:spPr>
          <a:xfrm>
            <a:off x="7332592" y="5662758"/>
            <a:ext cx="3865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https://www.youtube.com/watch?v=mwnyGh2ByKM</a:t>
            </a:r>
          </a:p>
        </p:txBody>
      </p:sp>
    </p:spTree>
    <p:extLst>
      <p:ext uri="{BB962C8B-B14F-4D97-AF65-F5344CB8AC3E}">
        <p14:creationId xmlns:p14="http://schemas.microsoft.com/office/powerpoint/2010/main" val="151335568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015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9507" y="-752899"/>
            <a:ext cx="10058400" cy="1631139"/>
          </a:xfrm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Redução da Vulnerabilidade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58561" y="1785884"/>
            <a:ext cx="10058400" cy="4023360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664255" y="2440692"/>
            <a:ext cx="3089002" cy="14687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Criar oportunidade de inclusão social e autonomia.</a:t>
            </a:r>
          </a:p>
        </p:txBody>
      </p:sp>
      <p:sp>
        <p:nvSpPr>
          <p:cNvPr id="18" name="Retângulo Arredondado 17"/>
          <p:cNvSpPr/>
          <p:nvPr/>
        </p:nvSpPr>
        <p:spPr>
          <a:xfrm>
            <a:off x="4630008" y="2460365"/>
            <a:ext cx="3089002" cy="14687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Oferta de equipamentos, serviços públicos e espaços de convivência em territórios que concentram altos índices de homicídios. 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540722" y="2452773"/>
            <a:ext cx="3089002" cy="145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Aprimoramento da atuação do Estado por meio racismo institucional e sensibilização de agentes públicos para o problema.</a:t>
            </a:r>
          </a:p>
        </p:txBody>
      </p:sp>
      <p:sp>
        <p:nvSpPr>
          <p:cNvPr id="3" name="Mais 2"/>
          <p:cNvSpPr/>
          <p:nvPr/>
        </p:nvSpPr>
        <p:spPr>
          <a:xfrm>
            <a:off x="3709563" y="2761294"/>
            <a:ext cx="909100" cy="827495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Mais 21"/>
          <p:cNvSpPr/>
          <p:nvPr/>
        </p:nvSpPr>
        <p:spPr>
          <a:xfrm>
            <a:off x="7651236" y="2761294"/>
            <a:ext cx="909100" cy="827495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Igual a 5"/>
          <p:cNvSpPr/>
          <p:nvPr/>
        </p:nvSpPr>
        <p:spPr>
          <a:xfrm>
            <a:off x="5524351" y="4034547"/>
            <a:ext cx="1235104" cy="787688"/>
          </a:xfrm>
          <a:prstGeom prst="mathEqual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784513" y="4971142"/>
            <a:ext cx="6942583" cy="10484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Combater as causas de violência simbólica e física contra os jovens negros e criar condições para sua superação. </a:t>
            </a:r>
          </a:p>
        </p:txBody>
      </p:sp>
    </p:spTree>
    <p:extLst>
      <p:ext uri="{BB962C8B-B14F-4D97-AF65-F5344CB8AC3E}">
        <p14:creationId xmlns:p14="http://schemas.microsoft.com/office/powerpoint/2010/main" val="5792119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Definindo a População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124619" y="1723904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27879" y="2072144"/>
            <a:ext cx="10455139" cy="965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CENSO de 2010 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pt-B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27% da população brasileira são jovens de 15 à 19 anos.</a:t>
            </a:r>
          </a:p>
          <a:p>
            <a:pPr marL="7429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Desses jovens, 53,7% se declaram pretos e pardos.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49850" y="3478798"/>
            <a:ext cx="357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População Total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26200" y="3478798"/>
            <a:ext cx="357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População Negra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02550" y="3471144"/>
            <a:ext cx="357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População Jovem Negra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88469" y="4222352"/>
            <a:ext cx="264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Brasil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01012" y="4204121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D0324"/>
                </a:solidFill>
                <a:latin typeface="Century Gothic" panose="020B0502020202020204" pitchFamily="34" charset="0"/>
              </a:rPr>
              <a:t>190, 8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01412" y="4086698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96,6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822766" y="4097325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27,7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79734" y="5181352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ED0324"/>
                </a:solidFill>
                <a:latin typeface="Century Gothic" panose="020B0502020202020204" pitchFamily="34" charset="0"/>
              </a:rPr>
              <a:t>41,3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413756" y="5181352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14,2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819698" y="5150573"/>
            <a:ext cx="3575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4,1 mi. </a:t>
            </a:r>
          </a:p>
          <a:p>
            <a:r>
              <a:rPr lang="pt-BR" sz="1600" b="1" dirty="0">
                <a:latin typeface="Century Gothic" panose="020B0502020202020204" pitchFamily="34" charset="0"/>
              </a:rPr>
              <a:t>    pessoas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27155" y="5317006"/>
            <a:ext cx="264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entury Gothic" panose="020B0502020202020204" pitchFamily="34" charset="0"/>
              </a:rPr>
              <a:t>São Paulo </a:t>
            </a:r>
          </a:p>
        </p:txBody>
      </p:sp>
    </p:spTree>
    <p:extLst>
      <p:ext uri="{BB962C8B-B14F-4D97-AF65-F5344CB8AC3E}">
        <p14:creationId xmlns:p14="http://schemas.microsoft.com/office/powerpoint/2010/main" val="8421809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3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Problemática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92503" y="2053984"/>
            <a:ext cx="10024458" cy="3755259"/>
          </a:xfrm>
        </p:spPr>
        <p:txBody>
          <a:bodyPr anchor="ctr">
            <a:normAutofit/>
          </a:bodyPr>
          <a:lstStyle/>
          <a:p>
            <a:pPr lvl="0" algn="just">
              <a:lnSpc>
                <a:spcPct val="160000"/>
              </a:lnSpc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Brasil:</a:t>
            </a:r>
            <a:r>
              <a:rPr lang="pt-B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sociedade com reflexos de anos de escravidão e uma visão hierarquizada </a:t>
            </a:r>
            <a:r>
              <a:rPr lang="pt-B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negro na base da pirâmide social (invisibilidade social); </a:t>
            </a:r>
          </a:p>
          <a:p>
            <a:pPr lvl="0" algn="just">
              <a:lnSpc>
                <a:spcPct val="160000"/>
              </a:lnSpc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Ordem jurídica assegura a igualdade étnico-racial, no entanto, a cor da pele ainda tem papel determinante na escassez de oportunidades da população negra ao longo da história.</a:t>
            </a:r>
          </a:p>
          <a:p>
            <a:pPr lvl="0" algn="just">
              <a:lnSpc>
                <a:spcPct val="160000"/>
              </a:lnSpc>
              <a:buClr>
                <a:srgbClr val="9DBFBE"/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Obstáculos  desde o sistema educacional até o mercado de trabalho (entre outros). </a:t>
            </a:r>
            <a: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br>
              <a:rPr lang="pt-B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</a:br>
            <a:endParaRPr lang="pt-BR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-45043" y="5886616"/>
            <a:ext cx="1237546" cy="331304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78740" y="5886616"/>
            <a:ext cx="1237546" cy="331304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2202523" y="5886616"/>
            <a:ext cx="1235104" cy="33130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3325085" y="5886616"/>
            <a:ext cx="1235104" cy="331304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4447647" y="5886616"/>
            <a:ext cx="1235104" cy="331304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5570209" y="5886616"/>
            <a:ext cx="1235104" cy="33130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6692771" y="5886616"/>
            <a:ext cx="1235104" cy="33130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7815333" y="5886616"/>
            <a:ext cx="1235104" cy="33130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8937895" y="5886616"/>
            <a:ext cx="1235104" cy="331304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2"/>
          <a:srcRect t="42060"/>
          <a:stretch/>
        </p:blipFill>
        <p:spPr>
          <a:xfrm>
            <a:off x="10060457" y="5886616"/>
            <a:ext cx="1235104" cy="331304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2"/>
          <a:srcRect t="42060" r="18308"/>
          <a:stretch/>
        </p:blipFill>
        <p:spPr>
          <a:xfrm>
            <a:off x="11183019" y="5886616"/>
            <a:ext cx="1008981" cy="331304"/>
          </a:xfrm>
          <a:prstGeom prst="rect">
            <a:avLst/>
          </a:prstGeom>
        </p:spPr>
      </p:pic>
      <p:sp>
        <p:nvSpPr>
          <p:cNvPr id="44" name="Retângulo 43"/>
          <p:cNvSpPr/>
          <p:nvPr/>
        </p:nvSpPr>
        <p:spPr>
          <a:xfrm>
            <a:off x="0" y="6217920"/>
            <a:ext cx="12192000" cy="295422"/>
          </a:xfrm>
          <a:prstGeom prst="rect">
            <a:avLst/>
          </a:prstGeom>
          <a:solidFill>
            <a:srgbClr val="ED0324"/>
          </a:solidFill>
          <a:ln>
            <a:solidFill>
              <a:srgbClr val="ED032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0" y="6372665"/>
            <a:ext cx="12192000" cy="4853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283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Escolaridade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124619" y="1723904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03399"/>
              </p:ext>
            </p:extLst>
          </p:nvPr>
        </p:nvGraphicFramePr>
        <p:xfrm>
          <a:off x="1124619" y="2814424"/>
          <a:ext cx="9755416" cy="2225092"/>
        </p:xfrm>
        <a:graphic>
          <a:graphicData uri="http://schemas.openxmlformats.org/drawingml/2006/table">
            <a:tbl>
              <a:tblPr/>
              <a:tblGrid>
                <a:gridCol w="484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3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9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Escolaridade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Branca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Negra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Amarela</a:t>
                      </a:r>
                    </a:p>
                  </a:txBody>
                  <a:tcPr marL="9525" marR="9525" marT="28575" marB="285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Indígena</a:t>
                      </a:r>
                    </a:p>
                  </a:txBody>
                  <a:tcPr marL="9525" marR="9525" marT="28575" marB="2857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instrução/1º ciclo fundamental incompleto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ciclo fundamental completo/2º ciclo incompleto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ciclo fundamental completo ou mais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determinada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(ABSOLUTO)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5.457.074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3186997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24619" y="2167310"/>
            <a:ext cx="9755416" cy="64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Proporção da população de 15 anos ou mais por Raça/cor segundo escolaridade. Munícipio de São Paulo, 2010.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18602" y="5165331"/>
            <a:ext cx="4863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 IBGE, Censo Demográfico, 2010. </a:t>
            </a:r>
          </a:p>
          <a:p>
            <a:endParaRPr lang="pt-BR" sz="1600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7526048" y="2657091"/>
            <a:ext cx="682388" cy="709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62702" y="5719329"/>
            <a:ext cx="11382233" cy="55864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3331" y="5798594"/>
            <a:ext cx="1112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entury Gothic" panose="020B0502020202020204" pitchFamily="34" charset="0"/>
              </a:rPr>
              <a:t>No Brasil,  2,6 milhões de jovens negros de 15 anos ou mais cursam o nível fundamental.</a:t>
            </a:r>
          </a:p>
        </p:txBody>
      </p:sp>
    </p:spTree>
    <p:extLst>
      <p:ext uri="{BB962C8B-B14F-4D97-AF65-F5344CB8AC3E}">
        <p14:creationId xmlns:p14="http://schemas.microsoft.com/office/powerpoint/2010/main" val="31886548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Escolaridade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124619" y="1723904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019931" y="6304002"/>
            <a:ext cx="48635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latin typeface="Century Gothic" panose="020B0502020202020204" pitchFamily="34" charset="0"/>
                <a:cs typeface="Arial" panose="020B0604020202020204" pitchFamily="34" charset="0"/>
              </a:rPr>
              <a:t> IBGE, Censo Demográfico, 2010. </a:t>
            </a:r>
          </a:p>
          <a:p>
            <a:endParaRPr lang="pt-BR" sz="16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124580"/>
              </p:ext>
            </p:extLst>
          </p:nvPr>
        </p:nvGraphicFramePr>
        <p:xfrm>
          <a:off x="2019931" y="2234447"/>
          <a:ext cx="8860103" cy="431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6856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Mercado de Trabalho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06019"/>
              </p:ext>
            </p:extLst>
          </p:nvPr>
        </p:nvGraphicFramePr>
        <p:xfrm>
          <a:off x="636104" y="1785884"/>
          <a:ext cx="5046648" cy="39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1124619" y="1719624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28176"/>
              </p:ext>
            </p:extLst>
          </p:nvPr>
        </p:nvGraphicFramePr>
        <p:xfrm>
          <a:off x="5682752" y="1814375"/>
          <a:ext cx="6135859" cy="411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36105" y="5932692"/>
            <a:ext cx="48635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dirty="0">
                <a:latin typeface="Century Gothic" panose="020B0502020202020204" pitchFamily="34" charset="0"/>
                <a:cs typeface="Arial" panose="020B0604020202020204" pitchFamily="34" charset="0"/>
              </a:rPr>
              <a:t> IBGE, Censo Demográfico, 2010. </a:t>
            </a:r>
          </a:p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405046" y="5794192"/>
            <a:ext cx="50050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entury Gothic" panose="020B0502020202020204" pitchFamily="34" charset="0"/>
              </a:rPr>
              <a:t>Nota: </a:t>
            </a:r>
            <a:r>
              <a:rPr lang="pt-BR" sz="1500" dirty="0">
                <a:latin typeface="Century Gothic" panose="020B0502020202020204" pitchFamily="34" charset="0"/>
              </a:rPr>
              <a:t>nº total de jovens trabalhadores com carteira assinada é de 7 milhões.</a:t>
            </a:r>
          </a:p>
          <a:p>
            <a:r>
              <a:rPr lang="pt-BR" sz="1500" b="1" dirty="0">
                <a:latin typeface="Century Gothic" panose="020B0502020202020204" pitchFamily="34" charset="0"/>
              </a:rPr>
              <a:t>FONTE:  </a:t>
            </a:r>
            <a:r>
              <a:rPr lang="pt-BR" sz="1500" dirty="0">
                <a:latin typeface="Century Gothic" panose="020B0502020202020204" pitchFamily="34" charset="0"/>
              </a:rPr>
              <a:t>IBGE, Censo Demográfico, 2010</a:t>
            </a:r>
          </a:p>
        </p:txBody>
      </p:sp>
      <p:sp>
        <p:nvSpPr>
          <p:cNvPr id="2" name="CaixaDeTexto 1"/>
          <p:cNvSpPr txBox="1"/>
          <p:nvPr/>
        </p:nvSpPr>
        <p:spPr>
          <a:xfrm rot="16200000">
            <a:off x="-399806" y="3232779"/>
            <a:ext cx="173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milhões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2447" y="3032724"/>
            <a:ext cx="80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13,5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92137" y="3704256"/>
            <a:ext cx="80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9,6</a:t>
            </a:r>
          </a:p>
        </p:txBody>
      </p:sp>
    </p:spTree>
    <p:extLst>
      <p:ext uri="{BB962C8B-B14F-4D97-AF65-F5344CB8AC3E}">
        <p14:creationId xmlns:p14="http://schemas.microsoft.com/office/powerpoint/2010/main" val="25702874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24619" y="0"/>
            <a:ext cx="10058400" cy="1631139"/>
          </a:xfrm>
        </p:spPr>
        <p:txBody>
          <a:bodyPr>
            <a:norm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Por que criar um Plano para a Juventude Negra?</a:t>
            </a:r>
            <a:br>
              <a:rPr lang="pt-BR" sz="3000" dirty="0">
                <a:latin typeface="Century Gothic" panose="020B0502020202020204" pitchFamily="34" charset="0"/>
              </a:rPr>
            </a:br>
            <a:r>
              <a:rPr lang="pt-BR" sz="4500" dirty="0">
                <a:latin typeface="Century Gothic" panose="020B0502020202020204" pitchFamily="34" charset="0"/>
              </a:rPr>
              <a:t>Mercado de Trabalho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124619" y="1697399"/>
            <a:ext cx="97554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45773" y="6423022"/>
            <a:ext cx="118209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latin typeface="Century Gothic" panose="020B0502020202020204" pitchFamily="34" charset="0"/>
                <a:cs typeface="Arial" panose="020B0604020202020204" pitchFamily="34" charset="0"/>
              </a:rPr>
              <a:t>FONTE: </a:t>
            </a:r>
            <a:r>
              <a:rPr lang="pt-BR" sz="1300" dirty="0">
                <a:latin typeface="Century Gothic" panose="020B0502020202020204" pitchFamily="34" charset="0"/>
                <a:cs typeface="Arial" panose="020B0604020202020204" pitchFamily="34" charset="0"/>
              </a:rPr>
              <a:t>RELAÇÃO ANUAL DE INFORMAÇÕES SOCIAIS, SEPPIR - Sistema de monitoramento das Políticas de Promoção da Igualdade Racial, 2012.</a:t>
            </a:r>
          </a:p>
          <a:p>
            <a:endParaRPr lang="pt-BR" sz="15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27" y="2193118"/>
            <a:ext cx="5473238" cy="422990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4" y="2193118"/>
            <a:ext cx="5473238" cy="4229903"/>
          </a:xfrm>
          <a:prstGeom prst="rect">
            <a:avLst/>
          </a:prstGeom>
        </p:spPr>
      </p:pic>
      <p:sp>
        <p:nvSpPr>
          <p:cNvPr id="2" name="Retângulo Arredondado 1"/>
          <p:cNvSpPr/>
          <p:nvPr/>
        </p:nvSpPr>
        <p:spPr>
          <a:xfrm>
            <a:off x="795130" y="1755675"/>
            <a:ext cx="4512042" cy="370365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Brasil</a:t>
            </a:r>
          </a:p>
        </p:txBody>
      </p:sp>
      <p:sp>
        <p:nvSpPr>
          <p:cNvPr id="11" name="Retângulo Arredondado 10"/>
          <p:cNvSpPr/>
          <p:nvPr/>
        </p:nvSpPr>
        <p:spPr>
          <a:xfrm>
            <a:off x="6611715" y="1755674"/>
            <a:ext cx="4512042" cy="37036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entury Gothic" panose="020B0502020202020204" pitchFamily="34" charset="0"/>
              </a:rPr>
              <a:t>Estado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0381700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637</TotalTime>
  <Words>2061</Words>
  <Application>Microsoft Office PowerPoint</Application>
  <PresentationFormat>Widescreen</PresentationFormat>
  <Paragraphs>210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Retrospectiva</vt:lpstr>
      <vt:lpstr>Apresentação do PowerPoint</vt:lpstr>
      <vt:lpstr>PLANO Juventude Viva</vt:lpstr>
      <vt:lpstr>Redução da Vulnerabilidade</vt:lpstr>
      <vt:lpstr>Por que criar um Plano para a Juventude Negra? Definindo a População</vt:lpstr>
      <vt:lpstr>Por que criar um Plano para a Juventude Negra? Problemática</vt:lpstr>
      <vt:lpstr>Por que criar um Plano para a Juventude Negra? Escolaridade</vt:lpstr>
      <vt:lpstr>Por que criar um Plano para a Juventude Negra? Escolaridade</vt:lpstr>
      <vt:lpstr>Por que criar um Plano para a Juventude Negra? Mercado de Trabalho</vt:lpstr>
      <vt:lpstr>Por que criar um Plano para a Juventude Negra? Mercado de Trabalho</vt:lpstr>
      <vt:lpstr>Por que criar um Plano para a Juventude Negra? Homicídios</vt:lpstr>
      <vt:lpstr>Por que criar um Plano para a Juventude Negra? Homicídios </vt:lpstr>
      <vt:lpstr>Por que criar um Plano para a Juventude Negra? Homicídios</vt:lpstr>
      <vt:lpstr>Princípios, Eixos e Diretrizes</vt:lpstr>
      <vt:lpstr>Ações do Eixo 1:  Desconstrução da cultura da violência </vt:lpstr>
      <vt:lpstr>Ações do Eixo 2:  Inclusão, Emancipação e Garantia de Direitos  </vt:lpstr>
      <vt:lpstr>Ações do Eixo 3:  Eixo Transformação de Territórios   </vt:lpstr>
      <vt:lpstr>Ações do Eixo 4:  Aperfeiçoamento Institucional    </vt:lpstr>
      <vt:lpstr>Atores Institucionais </vt:lpstr>
      <vt:lpstr>Apresentação do PowerPoint</vt:lpstr>
      <vt:lpstr>Implementação </vt:lpstr>
      <vt:lpstr>Implementação Município de São Paulo</vt:lpstr>
      <vt:lpstr>Discussão</vt:lpstr>
      <vt:lpstr>Discussão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Caroline Leite</dc:creator>
  <cp:lastModifiedBy>Ana Caroline Leite</cp:lastModifiedBy>
  <cp:revision>59</cp:revision>
  <dcterms:created xsi:type="dcterms:W3CDTF">2016-05-08T21:35:43Z</dcterms:created>
  <dcterms:modified xsi:type="dcterms:W3CDTF">2016-05-12T12:56:46Z</dcterms:modified>
</cp:coreProperties>
</file>