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5143500" type="screen16x9"/>
  <p:notesSz cx="6858000" cy="9144000"/>
  <p:embeddedFontLst>
    <p:embeddedFont>
      <p:font typeface="MS PGothic" panose="020B0600070205080204" pitchFamily="34" charset="-128"/>
      <p:regular r:id="rId14"/>
    </p:embeddedFont>
    <p:embeddedFont>
      <p:font typeface="Amatic SC" panose="020B0604020202020204" charset="0"/>
      <p:regular r:id="rId15"/>
      <p:bold r:id="rId16"/>
    </p:embeddedFont>
    <p:embeddedFont>
      <p:font typeface="Source Code Pro" panose="020B0604020202020204" charset="0"/>
      <p:regular r:id="rId17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A7D681A-D794-4178-B630-6191F6A5439E}">
  <a:tblStyle styleId="{0A7D681A-D794-4178-B630-6191F6A5439E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2" autoAdjust="0"/>
    <p:restoredTop sz="94660"/>
  </p:normalViewPr>
  <p:slideViewPr>
    <p:cSldViewPr>
      <p:cViewPr>
        <p:scale>
          <a:sx n="80" d="100"/>
          <a:sy n="80" d="100"/>
        </p:scale>
        <p:origin x="-210" y="-2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1"/>
                </a:solidFill>
              </a:defRPr>
            </a:pPr>
            <a:r>
              <a:rPr lang="en-US">
                <a:solidFill>
                  <a:schemeClr val="accent1"/>
                </a:solidFill>
              </a:rPr>
              <a:t>Número</a:t>
            </a:r>
            <a:r>
              <a:rPr lang="en-US" baseline="0">
                <a:solidFill>
                  <a:schemeClr val="accent1"/>
                </a:solidFill>
              </a:rPr>
              <a:t> de assassinatos da população LGBT no período de 2011 a 2015, Brasil.</a:t>
            </a:r>
            <a:endParaRPr lang="en-US">
              <a:solidFill>
                <a:schemeClr val="accent1"/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812324317608679"/>
          <c:y val="0.22080879902233091"/>
          <c:w val="0.71457600510216568"/>
          <c:h val="0.6799393469598688"/>
        </c:manualLayout>
      </c:layout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N° de mortes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9075804776739392E-2"/>
                  <c:y val="5.18134715025907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946002076843199E-2"/>
                  <c:y val="-4.8359240069084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5306334371754955E-2"/>
                  <c:y val="5.18134715025907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7383177570093573E-2"/>
                  <c:y val="-4.1450777202072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0768431983385242E-2"/>
                  <c:y val="3.45423143350604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accent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Plan1!$B$2:$B$6</c:f>
              <c:numCache>
                <c:formatCode>General</c:formatCode>
                <c:ptCount val="5"/>
                <c:pt idx="0">
                  <c:v>266</c:v>
                </c:pt>
                <c:pt idx="1">
                  <c:v>338</c:v>
                </c:pt>
                <c:pt idx="2">
                  <c:v>314</c:v>
                </c:pt>
                <c:pt idx="3">
                  <c:v>331</c:v>
                </c:pt>
                <c:pt idx="4">
                  <c:v>318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598208"/>
        <c:axId val="21600128"/>
      </c:lineChart>
      <c:catAx>
        <c:axId val="2159820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400" b="1">
                    <a:solidFill>
                      <a:schemeClr val="accent1"/>
                    </a:solidFill>
                  </a:defRPr>
                </a:pPr>
                <a:r>
                  <a:rPr lang="pt-BR" sz="1400" b="1">
                    <a:solidFill>
                      <a:schemeClr val="accent1"/>
                    </a:solidFill>
                    <a:latin typeface="Arial" pitchFamily="34" charset="0"/>
                    <a:cs typeface="Arial" pitchFamily="34" charset="0"/>
                  </a:rPr>
                  <a:t>2011           2012            2013</a:t>
                </a:r>
                <a:r>
                  <a:rPr lang="pt-BR" sz="1400" b="1" baseline="0">
                    <a:solidFill>
                      <a:schemeClr val="accent1"/>
                    </a:solidFill>
                    <a:latin typeface="Arial" pitchFamily="34" charset="0"/>
                    <a:cs typeface="Arial" pitchFamily="34" charset="0"/>
                  </a:rPr>
                  <a:t>            2014           2015   </a:t>
                </a:r>
                <a:endParaRPr lang="pt-BR" sz="1400" b="1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0.17035368232681433"/>
              <c:y val="0.90740927775701674"/>
            </c:manualLayout>
          </c:layout>
          <c:overlay val="0"/>
        </c:title>
        <c:majorTickMark val="out"/>
        <c:minorTickMark val="none"/>
        <c:tickLblPos val="none"/>
        <c:crossAx val="21600128"/>
        <c:crosses val="autoZero"/>
        <c:auto val="1"/>
        <c:lblAlgn val="ctr"/>
        <c:lblOffset val="100"/>
        <c:noMultiLvlLbl val="0"/>
      </c:catAx>
      <c:valAx>
        <c:axId val="21600128"/>
        <c:scaling>
          <c:orientation val="minMax"/>
        </c:scaling>
        <c:delete val="0"/>
        <c:axPos val="l"/>
        <c:majorGridlines>
          <c:spPr>
            <a:ln>
              <a:solidFill>
                <a:schemeClr val="accent1"/>
              </a:solidFill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pPr>
            <a:endParaRPr lang="pt-BR"/>
          </a:p>
        </c:txPr>
        <c:crossAx val="21598208"/>
        <c:crosses val="autoZero"/>
        <c:crossBetween val="between"/>
      </c:valAx>
      <c:spPr>
        <a:effectLst>
          <a:outerShdw blurRad="50800" dist="50800" dir="5400000" algn="ctr" rotWithShape="0">
            <a:schemeClr val="accent1"/>
          </a:outerShdw>
        </a:effectLst>
      </c:spPr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3653701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SzPct val="100000"/>
              <a:defRPr sz="8000"/>
            </a:lvl1pPr>
            <a:lvl2pPr lvl="1" algn="ctr" rtl="0">
              <a:spcBef>
                <a:spcPts val="0"/>
              </a:spcBef>
              <a:buSzPct val="100000"/>
              <a:defRPr sz="8000"/>
            </a:lvl2pPr>
            <a:lvl3pPr lvl="2" algn="ctr" rtl="0">
              <a:spcBef>
                <a:spcPts val="0"/>
              </a:spcBef>
              <a:buSzPct val="100000"/>
              <a:defRPr sz="8000"/>
            </a:lvl3pPr>
            <a:lvl4pPr lvl="3" algn="ctr" rtl="0">
              <a:spcBef>
                <a:spcPts val="0"/>
              </a:spcBef>
              <a:buSzPct val="100000"/>
              <a:defRPr sz="8000"/>
            </a:lvl4pPr>
            <a:lvl5pPr lvl="4" algn="ctr" rtl="0">
              <a:spcBef>
                <a:spcPts val="0"/>
              </a:spcBef>
              <a:buSzPct val="100000"/>
              <a:defRPr sz="8000"/>
            </a:lvl5pPr>
            <a:lvl6pPr lvl="5" algn="ctr" rtl="0">
              <a:spcBef>
                <a:spcPts val="0"/>
              </a:spcBef>
              <a:buSzPct val="100000"/>
              <a:defRPr sz="8000"/>
            </a:lvl6pPr>
            <a:lvl7pPr lvl="6" algn="ctr" rtl="0">
              <a:spcBef>
                <a:spcPts val="0"/>
              </a:spcBef>
              <a:buSzPct val="100000"/>
              <a:defRPr sz="8000"/>
            </a:lvl7pPr>
            <a:lvl8pPr lvl="7" algn="ctr" rtl="0">
              <a:spcBef>
                <a:spcPts val="0"/>
              </a:spcBef>
              <a:buSzPct val="100000"/>
              <a:defRPr sz="8000"/>
            </a:lvl8pPr>
            <a:lvl9pPr lvl="8" algn="ctr" rtl="0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 rt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 rt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 rt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SzPct val="100000"/>
              <a:defRPr sz="4800"/>
            </a:lvl1pPr>
            <a:lvl2pPr lvl="1" algn="ctr" rtl="0">
              <a:spcBef>
                <a:spcPts val="0"/>
              </a:spcBef>
              <a:buSzPct val="100000"/>
              <a:defRPr sz="4800"/>
            </a:lvl2pPr>
            <a:lvl3pPr lvl="2" algn="ctr" rtl="0">
              <a:spcBef>
                <a:spcPts val="0"/>
              </a:spcBef>
              <a:buSzPct val="100000"/>
              <a:defRPr sz="4800"/>
            </a:lvl3pPr>
            <a:lvl4pPr lvl="3" algn="ctr" rtl="0">
              <a:spcBef>
                <a:spcPts val="0"/>
              </a:spcBef>
              <a:buSzPct val="100000"/>
              <a:defRPr sz="4800"/>
            </a:lvl4pPr>
            <a:lvl5pPr lvl="4" algn="ctr" rtl="0">
              <a:spcBef>
                <a:spcPts val="0"/>
              </a:spcBef>
              <a:buSzPct val="100000"/>
              <a:defRPr sz="4800"/>
            </a:lvl5pPr>
            <a:lvl6pPr lvl="5" algn="ctr" rtl="0">
              <a:spcBef>
                <a:spcPts val="0"/>
              </a:spcBef>
              <a:buSzPct val="100000"/>
              <a:defRPr sz="4800"/>
            </a:lvl6pPr>
            <a:lvl7pPr lvl="6" algn="ctr" rtl="0">
              <a:spcBef>
                <a:spcPts val="0"/>
              </a:spcBef>
              <a:buSzPct val="100000"/>
              <a:defRPr sz="4800"/>
            </a:lvl7pPr>
            <a:lvl8pPr lvl="7" algn="ctr" rtl="0">
              <a:spcBef>
                <a:spcPts val="0"/>
              </a:spcBef>
              <a:buSzPct val="100000"/>
              <a:defRPr sz="4800"/>
            </a:lvl8pPr>
            <a:lvl9pPr lvl="8" algn="ctr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 rt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 rt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 rt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4000"/>
            </a:lvl1pPr>
            <a:lvl2pPr lvl="1" rtl="0">
              <a:spcBef>
                <a:spcPts val="0"/>
              </a:spcBef>
              <a:buSzPct val="100000"/>
              <a:defRPr sz="4000"/>
            </a:lvl2pPr>
            <a:lvl3pPr lvl="2" rtl="0">
              <a:spcBef>
                <a:spcPts val="0"/>
              </a:spcBef>
              <a:buSzPct val="100000"/>
              <a:defRPr sz="4000"/>
            </a:lvl3pPr>
            <a:lvl4pPr lvl="3" rtl="0">
              <a:spcBef>
                <a:spcPts val="0"/>
              </a:spcBef>
              <a:buSzPct val="100000"/>
              <a:defRPr sz="4000"/>
            </a:lvl4pPr>
            <a:lvl5pPr lvl="4" rtl="0">
              <a:spcBef>
                <a:spcPts val="0"/>
              </a:spcBef>
              <a:buSzPct val="100000"/>
              <a:defRPr sz="4000"/>
            </a:lvl5pPr>
            <a:lvl6pPr lvl="5" rtl="0">
              <a:spcBef>
                <a:spcPts val="0"/>
              </a:spcBef>
              <a:buSzPct val="100000"/>
              <a:defRPr sz="4000"/>
            </a:lvl6pPr>
            <a:lvl7pPr lvl="6" rtl="0">
              <a:spcBef>
                <a:spcPts val="0"/>
              </a:spcBef>
              <a:buSzPct val="100000"/>
              <a:defRPr sz="4000"/>
            </a:lvl7pPr>
            <a:lvl8pPr lvl="7" rtl="0">
              <a:spcBef>
                <a:spcPts val="0"/>
              </a:spcBef>
              <a:buSzPct val="100000"/>
              <a:defRPr sz="4000"/>
            </a:lvl8pPr>
            <a:lvl9pPr lvl="8" rtl="0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 rt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3000"/>
            </a:lvl1pPr>
            <a:lvl2pPr lvl="1" rtl="0">
              <a:spcBef>
                <a:spcPts val="0"/>
              </a:spcBef>
              <a:buSzPct val="100000"/>
              <a:defRPr sz="3000"/>
            </a:lvl2pPr>
            <a:lvl3pPr lvl="2" rtl="0">
              <a:spcBef>
                <a:spcPts val="0"/>
              </a:spcBef>
              <a:buSzPct val="100000"/>
              <a:defRPr sz="3000"/>
            </a:lvl3pPr>
            <a:lvl4pPr lvl="3" rtl="0">
              <a:spcBef>
                <a:spcPts val="0"/>
              </a:spcBef>
              <a:buSzPct val="100000"/>
              <a:defRPr sz="3000"/>
            </a:lvl4pPr>
            <a:lvl5pPr lvl="4" rtl="0">
              <a:spcBef>
                <a:spcPts val="0"/>
              </a:spcBef>
              <a:buSzPct val="100000"/>
              <a:defRPr sz="3000"/>
            </a:lvl5pPr>
            <a:lvl6pPr lvl="5" rtl="0">
              <a:spcBef>
                <a:spcPts val="0"/>
              </a:spcBef>
              <a:buSzPct val="100000"/>
              <a:defRPr sz="3000"/>
            </a:lvl6pPr>
            <a:lvl7pPr lvl="6" rtl="0">
              <a:spcBef>
                <a:spcPts val="0"/>
              </a:spcBef>
              <a:buSzPct val="100000"/>
              <a:defRPr sz="3000"/>
            </a:lvl7pPr>
            <a:lvl8pPr lvl="7" rtl="0">
              <a:spcBef>
                <a:spcPts val="0"/>
              </a:spcBef>
              <a:buSzPct val="100000"/>
              <a:defRPr sz="3000"/>
            </a:lvl8pPr>
            <a:lvl9pPr lvl="8" rtl="0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2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 rt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pt-BR">
                <a:solidFill>
                  <a:schemeClr val="lt1"/>
                </a:solidFill>
              </a:rPr>
              <a:pPr lvl="0" rtl="0">
                <a:spcBef>
                  <a:spcPts val="0"/>
                </a:spcBef>
                <a:buNone/>
              </a:pPr>
              <a:t>‹nº›</a:t>
            </a:fld>
            <a:endParaRPr lang="pt-BR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5400"/>
            </a:lvl1pPr>
            <a:lvl2pPr lvl="1" algn="ctr" rtl="0">
              <a:spcBef>
                <a:spcPts val="0"/>
              </a:spcBef>
              <a:buSzPct val="100000"/>
              <a:defRPr sz="5400"/>
            </a:lvl2pPr>
            <a:lvl3pPr lvl="2" algn="ctr" rtl="0">
              <a:spcBef>
                <a:spcPts val="0"/>
              </a:spcBef>
              <a:buSzPct val="100000"/>
              <a:defRPr sz="5400"/>
            </a:lvl3pPr>
            <a:lvl4pPr lvl="3" algn="ctr" rtl="0">
              <a:spcBef>
                <a:spcPts val="0"/>
              </a:spcBef>
              <a:buSzPct val="100000"/>
              <a:defRPr sz="5400"/>
            </a:lvl4pPr>
            <a:lvl5pPr lvl="4" algn="ctr" rtl="0">
              <a:spcBef>
                <a:spcPts val="0"/>
              </a:spcBef>
              <a:buSzPct val="100000"/>
              <a:defRPr sz="5400"/>
            </a:lvl5pPr>
            <a:lvl6pPr lvl="5" algn="ctr" rtl="0">
              <a:spcBef>
                <a:spcPts val="0"/>
              </a:spcBef>
              <a:buSzPct val="100000"/>
              <a:defRPr sz="5400"/>
            </a:lvl6pPr>
            <a:lvl7pPr lvl="6" algn="ctr" rtl="0">
              <a:spcBef>
                <a:spcPts val="0"/>
              </a:spcBef>
              <a:buSzPct val="100000"/>
              <a:defRPr sz="5400"/>
            </a:lvl7pPr>
            <a:lvl8pPr lvl="7" algn="ctr" rtl="0">
              <a:spcBef>
                <a:spcPts val="0"/>
              </a:spcBef>
              <a:buSzPct val="100000"/>
              <a:defRPr sz="5400"/>
            </a:lvl8pPr>
            <a:lvl9pPr lvl="8" algn="ctr" rtl="0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 rt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 rt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rt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rt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rt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rt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rt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rt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rt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rt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pt-BR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pt-BR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noticias.terra.com.br/brasil/homofobia-discussao-evoluiu-mas-brasil-e-campeao-em-crimes,8310ccc080c5b410VgnVCM20000099cceb0aRCRD.html" TargetMode="External"/><Relationship Id="rId3" Type="http://schemas.openxmlformats.org/officeDocument/2006/relationships/hyperlink" Target="http://bvsms.saude.gov.br/bvs/publicacoes/brasil_sem_homofobia.pdf" TargetMode="External"/><Relationship Id="rId7" Type="http://schemas.openxmlformats.org/officeDocument/2006/relationships/hyperlink" Target="https://grupogaydabahia.com.br/assassinatos/relatorio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pt.calameo.com/read/0046502188e8a65b8c3e2" TargetMode="External"/><Relationship Id="rId5" Type="http://schemas.openxmlformats.org/officeDocument/2006/relationships/hyperlink" Target="http://www.sdh.gov.br/assuntos/lgbt/pdf/relatorio-violencia-homofobica-ano-2012" TargetMode="External"/><Relationship Id="rId4" Type="http://schemas.openxmlformats.org/officeDocument/2006/relationships/hyperlink" Target="http://periodicos.ufes.br/temporalis/article/viewFile/7222/6153" TargetMode="External"/><Relationship Id="rId9" Type="http://schemas.openxmlformats.org/officeDocument/2006/relationships/hyperlink" Target="http://brasileiros.com.br/2010/12/a-homofobia-dez-anos-depoi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 idx="4294967295"/>
          </p:nvPr>
        </p:nvSpPr>
        <p:spPr>
          <a:xfrm>
            <a:off x="59474" y="1032179"/>
            <a:ext cx="8521700" cy="80168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pt-BR" sz="5000" dirty="0">
                <a:solidFill>
                  <a:srgbClr val="E06666"/>
                </a:solidFill>
              </a:rPr>
              <a:t>Brasil sem homofobia</a:t>
            </a:r>
          </a:p>
          <a:p>
            <a:pPr lvl="0" algn="ctr">
              <a:spcBef>
                <a:spcPts val="0"/>
              </a:spcBef>
              <a:buNone/>
            </a:pPr>
            <a:r>
              <a:rPr lang="pt-BR" sz="4200" dirty="0"/>
              <a:t>Programa de combate à violência e à discriminação contra GLBT e de promoção da cidadania </a:t>
            </a:r>
            <a:r>
              <a:rPr lang="pt-BR" sz="4200" dirty="0" smtClean="0"/>
              <a:t>homossexual</a:t>
            </a:r>
            <a:r>
              <a:rPr lang="pt-BR" sz="4800" dirty="0" smtClean="0"/>
              <a:t> </a:t>
            </a:r>
            <a:endParaRPr sz="4800" dirty="0"/>
          </a:p>
        </p:txBody>
      </p:sp>
      <p:pic>
        <p:nvPicPr>
          <p:cNvPr id="58" name="Shape 58"/>
          <p:cNvPicPr preferRelativeResize="0"/>
          <p:nvPr/>
        </p:nvPicPr>
        <p:blipFill rotWithShape="1">
          <a:blip r:embed="rId3">
            <a:alphaModFix/>
          </a:blip>
          <a:srcRect l="-365" t="-4112" r="-1034"/>
          <a:stretch/>
        </p:blipFill>
        <p:spPr>
          <a:xfrm>
            <a:off x="-34778" y="3848332"/>
            <a:ext cx="9287297" cy="129516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ixaDeTexto 3"/>
          <p:cNvSpPr txBox="1"/>
          <p:nvPr/>
        </p:nvSpPr>
        <p:spPr>
          <a:xfrm>
            <a:off x="6588224" y="3033937"/>
            <a:ext cx="2304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+mj-lt"/>
              </a:rPr>
              <a:t>Giovanna Zimmermann</a:t>
            </a:r>
          </a:p>
          <a:p>
            <a:r>
              <a:rPr lang="pt-BR" dirty="0" smtClean="0">
                <a:latin typeface="+mj-lt"/>
              </a:rPr>
              <a:t>Tamara Nassar</a:t>
            </a:r>
          </a:p>
          <a:p>
            <a:r>
              <a:rPr lang="pt-BR" dirty="0" smtClean="0">
                <a:latin typeface="+mj-lt"/>
              </a:rPr>
              <a:t>Vitória Martorelli</a:t>
            </a:r>
            <a:endParaRPr lang="pt-BR" dirty="0">
              <a:latin typeface="+mj-lt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>
                <a:solidFill>
                  <a:srgbClr val="E06666"/>
                </a:solidFill>
              </a:rPr>
              <a:t>Discussão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179512" y="1059582"/>
            <a:ext cx="8520600" cy="319618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Dificuldades do programa em atingir níveis estaduais e municipais</a:t>
            </a:r>
          </a:p>
          <a:p>
            <a:pPr marL="285750" lvl="0" indent="-2857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Entidades representativas são ONGs</a:t>
            </a:r>
          </a:p>
          <a:p>
            <a:pPr marL="285750" lvl="0" indent="-2857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Estigmatização da AIDS e do movimento LGBT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Retrocessos nos processos jurídicos e legislações</a:t>
            </a:r>
          </a:p>
          <a:p>
            <a:pPr marL="285750" lvl="0" indent="-2857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Cultura discriminatória velada e postura omissa da sociedade não-LGBT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11700" y="292851"/>
            <a:ext cx="8520600" cy="55070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2800" dirty="0"/>
              <a:t>Referências bibliográficas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323528" y="915566"/>
            <a:ext cx="8520600" cy="360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pt-BR" sz="1000" dirty="0" smtClean="0">
                <a:solidFill>
                  <a:schemeClr val="accent1"/>
                </a:solidFill>
                <a:latin typeface="+mn-lt"/>
              </a:rPr>
              <a:t>Ministério da Saúde (2004) Brasil </a:t>
            </a:r>
            <a:r>
              <a:rPr lang="pt-BR" sz="1000" dirty="0">
                <a:solidFill>
                  <a:schemeClr val="accent1"/>
                </a:solidFill>
                <a:latin typeface="+mn-lt"/>
              </a:rPr>
              <a:t>Sem Homofobia </a:t>
            </a:r>
            <a:r>
              <a:rPr lang="pt-BR" sz="1000" dirty="0" smtClean="0">
                <a:solidFill>
                  <a:schemeClr val="accent1"/>
                </a:solidFill>
                <a:latin typeface="+mn-lt"/>
              </a:rPr>
              <a:t>- Programa </a:t>
            </a:r>
            <a:r>
              <a:rPr lang="pt-BR" sz="1000" dirty="0">
                <a:solidFill>
                  <a:schemeClr val="accent1"/>
                </a:solidFill>
                <a:latin typeface="+mn-lt"/>
              </a:rPr>
              <a:t>de Combate à Violência e à Discriminação contra GLTB e de Promoção da Cidadania </a:t>
            </a:r>
            <a:r>
              <a:rPr lang="pt-BR" sz="1000" dirty="0" smtClean="0">
                <a:solidFill>
                  <a:schemeClr val="accent1"/>
                </a:solidFill>
                <a:latin typeface="+mn-lt"/>
              </a:rPr>
              <a:t>Homossexual. </a:t>
            </a:r>
            <a:r>
              <a:rPr lang="pt-BR" sz="1000" dirty="0">
                <a:solidFill>
                  <a:schemeClr val="accent1"/>
                </a:solidFill>
                <a:latin typeface="+mn-lt"/>
              </a:rPr>
              <a:t>Disponível em: </a:t>
            </a:r>
            <a:r>
              <a:rPr lang="pt-BR" sz="1000" dirty="0">
                <a:solidFill>
                  <a:schemeClr val="accent1"/>
                </a:solidFill>
                <a:latin typeface="+mn-lt"/>
                <a:hlinkClick r:id="rId3"/>
              </a:rPr>
              <a:t>http://</a:t>
            </a:r>
            <a:r>
              <a:rPr lang="pt-BR" sz="1000" dirty="0" smtClean="0">
                <a:solidFill>
                  <a:schemeClr val="accent1"/>
                </a:solidFill>
                <a:latin typeface="+mn-lt"/>
                <a:hlinkClick r:id="rId3"/>
              </a:rPr>
              <a:t>bvsms.saude.gov.br/bvs/publicacoes/brasil_sem_homofobia.pdf</a:t>
            </a:r>
            <a:r>
              <a:rPr lang="pt-BR" sz="1000" dirty="0" smtClean="0">
                <a:solidFill>
                  <a:schemeClr val="accent1"/>
                </a:solidFill>
                <a:latin typeface="+mn-lt"/>
              </a:rPr>
              <a:t> (acesso em 11/04/2016)</a:t>
            </a:r>
          </a:p>
          <a:p>
            <a:pPr lvl="0"/>
            <a:r>
              <a:rPr lang="pt-BR" sz="1000" dirty="0" smtClean="0">
                <a:solidFill>
                  <a:schemeClr val="accent1"/>
                </a:solidFill>
                <a:latin typeface="+mn-lt"/>
                <a:ea typeface="Arial"/>
                <a:cs typeface="Arial"/>
                <a:sym typeface="Arial"/>
              </a:rPr>
              <a:t>IRINEU, B. 10 anos do Programa Brasil Sem Homofobia: notas críticas. </a:t>
            </a:r>
            <a:r>
              <a:rPr lang="pt-BR" sz="1000" dirty="0">
                <a:solidFill>
                  <a:schemeClr val="accent1"/>
                </a:solidFill>
                <a:latin typeface="+mn-lt"/>
              </a:rPr>
              <a:t>Brasília (DF), ano 14, n. 28, p. 193-220, jul./dez. 2014</a:t>
            </a:r>
            <a:r>
              <a:rPr lang="pt-BR" sz="1000" dirty="0" smtClean="0">
                <a:solidFill>
                  <a:schemeClr val="accent1"/>
                </a:solidFill>
                <a:latin typeface="+mn-lt"/>
              </a:rPr>
              <a:t>. </a:t>
            </a:r>
            <a:r>
              <a:rPr lang="pt-BR" sz="1000" dirty="0">
                <a:solidFill>
                  <a:schemeClr val="accent1"/>
                </a:solidFill>
                <a:latin typeface="+mn-lt"/>
              </a:rPr>
              <a:t>Disponível em: </a:t>
            </a:r>
            <a:r>
              <a:rPr lang="pt-BR" sz="1000" dirty="0">
                <a:solidFill>
                  <a:schemeClr val="accent1"/>
                </a:solidFill>
                <a:latin typeface="+mn-lt"/>
                <a:hlinkClick r:id="rId4"/>
              </a:rPr>
              <a:t>http://</a:t>
            </a:r>
            <a:r>
              <a:rPr lang="pt-BR" sz="1000" dirty="0" smtClean="0">
                <a:solidFill>
                  <a:schemeClr val="accent1"/>
                </a:solidFill>
                <a:latin typeface="+mn-lt"/>
                <a:hlinkClick r:id="rId4"/>
              </a:rPr>
              <a:t>periodicos.ufes.br/temporalis/article/viewFile/7222/6153</a:t>
            </a:r>
            <a:r>
              <a:rPr lang="pt-BR" sz="1000" dirty="0" smtClean="0">
                <a:solidFill>
                  <a:schemeClr val="accent1"/>
                </a:solidFill>
                <a:latin typeface="+mn-lt"/>
              </a:rPr>
              <a:t> (acesso em  11/04/2016)</a:t>
            </a:r>
          </a:p>
          <a:p>
            <a:pPr lvl="0"/>
            <a:r>
              <a:rPr lang="pt-BR" sz="1000" dirty="0" smtClean="0">
                <a:solidFill>
                  <a:schemeClr val="accent1"/>
                </a:solidFill>
                <a:latin typeface="+mn-lt"/>
                <a:ea typeface="Arial"/>
                <a:cs typeface="Arial"/>
                <a:sym typeface="Arial"/>
              </a:rPr>
              <a:t>Secretaria de Direitos Humanos (2012) Relatório Sobre Violência Homofóbica no Brasil: ano de 2012. </a:t>
            </a:r>
            <a:r>
              <a:rPr lang="pt-BR" sz="1000" dirty="0">
                <a:solidFill>
                  <a:schemeClr val="accent1"/>
                </a:solidFill>
                <a:latin typeface="+mn-lt"/>
                <a:ea typeface="Arial"/>
                <a:cs typeface="Arial"/>
                <a:sym typeface="Arial"/>
              </a:rPr>
              <a:t>Disponível em: </a:t>
            </a:r>
            <a:r>
              <a:rPr lang="pt-BR" sz="1000" dirty="0">
                <a:solidFill>
                  <a:schemeClr val="accent1"/>
                </a:solidFill>
                <a:latin typeface="+mn-lt"/>
                <a:ea typeface="Arial"/>
                <a:cs typeface="Arial"/>
                <a:sym typeface="Arial"/>
                <a:hlinkClick r:id="rId5"/>
              </a:rPr>
              <a:t>http://</a:t>
            </a:r>
            <a:r>
              <a:rPr lang="pt-BR" sz="1000" dirty="0" smtClean="0">
                <a:solidFill>
                  <a:schemeClr val="accent1"/>
                </a:solidFill>
                <a:latin typeface="+mn-lt"/>
                <a:ea typeface="Arial"/>
                <a:cs typeface="Arial"/>
                <a:sym typeface="Arial"/>
                <a:hlinkClick r:id="rId5"/>
              </a:rPr>
              <a:t>www.sdh.gov.br/assuntos/lgbt/pdf/relatorio-violencia-homofobica-ano-2012</a:t>
            </a:r>
            <a:r>
              <a:rPr lang="pt-BR" sz="1000" dirty="0" smtClean="0">
                <a:solidFill>
                  <a:schemeClr val="accent1"/>
                </a:solidFill>
                <a:latin typeface="+mn-lt"/>
                <a:ea typeface="Arial"/>
                <a:cs typeface="Arial"/>
                <a:sym typeface="Arial"/>
              </a:rPr>
              <a:t> (acesso em 09/05/2016)</a:t>
            </a:r>
          </a:p>
          <a:p>
            <a:pPr lvl="0"/>
            <a:r>
              <a:rPr lang="pt-BR" sz="1000" dirty="0" smtClean="0">
                <a:solidFill>
                  <a:schemeClr val="accent1"/>
                </a:solidFill>
                <a:latin typeface="+mn-lt"/>
                <a:ea typeface="Arial"/>
                <a:cs typeface="Arial"/>
                <a:sym typeface="Arial"/>
              </a:rPr>
              <a:t>GGB – Grupo Gay da Bahia (2016) Relatório 2015 – Assassinatos de LGBT no Brasil. </a:t>
            </a:r>
            <a:r>
              <a:rPr lang="pt-BR" sz="1000" dirty="0">
                <a:solidFill>
                  <a:schemeClr val="accent1"/>
                </a:solidFill>
                <a:latin typeface="+mn-lt"/>
                <a:ea typeface="Arial"/>
                <a:cs typeface="Arial"/>
                <a:sym typeface="Arial"/>
              </a:rPr>
              <a:t>Disponível em: </a:t>
            </a:r>
            <a:r>
              <a:rPr lang="pt-BR" sz="1000" dirty="0">
                <a:solidFill>
                  <a:schemeClr val="accent1"/>
                </a:solidFill>
                <a:latin typeface="+mn-lt"/>
                <a:ea typeface="Arial"/>
                <a:cs typeface="Arial"/>
                <a:sym typeface="Arial"/>
                <a:hlinkClick r:id="rId6"/>
              </a:rPr>
              <a:t>http://</a:t>
            </a:r>
            <a:r>
              <a:rPr lang="pt-BR" sz="1000" dirty="0" smtClean="0">
                <a:solidFill>
                  <a:schemeClr val="accent1"/>
                </a:solidFill>
                <a:latin typeface="+mn-lt"/>
                <a:ea typeface="Arial"/>
                <a:cs typeface="Arial"/>
                <a:sym typeface="Arial"/>
                <a:hlinkClick r:id="rId6"/>
              </a:rPr>
              <a:t>pt.calameo.com/read/0046502188e8a65b8c3e2</a:t>
            </a:r>
            <a:r>
              <a:rPr lang="pt-BR" sz="1000" dirty="0" smtClean="0">
                <a:solidFill>
                  <a:schemeClr val="accent1"/>
                </a:solidFill>
                <a:latin typeface="+mn-lt"/>
                <a:ea typeface="Arial"/>
                <a:cs typeface="Arial"/>
                <a:sym typeface="Arial"/>
              </a:rPr>
              <a:t> (acesso em 09/05/2016)</a:t>
            </a:r>
          </a:p>
          <a:p>
            <a:pPr lvl="0"/>
            <a:r>
              <a:rPr lang="pt-BR" sz="1000" dirty="0">
                <a:solidFill>
                  <a:schemeClr val="accent1"/>
                </a:solidFill>
                <a:latin typeface="+mn-lt"/>
                <a:ea typeface="MS PGothic" panose="020B0600070205080204" pitchFamily="34" charset="-128"/>
                <a:cs typeface="Arial"/>
                <a:sym typeface="Arial"/>
              </a:rPr>
              <a:t>GGB – Grupo Gay da Bahia (2016) </a:t>
            </a:r>
            <a:r>
              <a:rPr lang="pt-BR" sz="1000" dirty="0" smtClean="0">
                <a:solidFill>
                  <a:schemeClr val="accent1"/>
                </a:solidFill>
                <a:latin typeface="+mn-lt"/>
                <a:ea typeface="MS PGothic" panose="020B0600070205080204" pitchFamily="34" charset="-128"/>
                <a:cs typeface="Arial"/>
                <a:sym typeface="Arial"/>
              </a:rPr>
              <a:t>Relatórios 2011, 2012, 2013 e 2014. Disponível em: </a:t>
            </a:r>
            <a:r>
              <a:rPr lang="pt-BR" sz="1000" dirty="0" smtClean="0">
                <a:solidFill>
                  <a:schemeClr val="accent1"/>
                </a:solidFill>
                <a:latin typeface="+mn-lt"/>
                <a:ea typeface="Arial"/>
                <a:cs typeface="Arial"/>
                <a:sym typeface="Arial"/>
                <a:hlinkClick r:id="rId7"/>
              </a:rPr>
              <a:t>https</a:t>
            </a:r>
            <a:r>
              <a:rPr lang="pt-BR" sz="1000" dirty="0">
                <a:solidFill>
                  <a:schemeClr val="accent1"/>
                </a:solidFill>
                <a:latin typeface="+mn-lt"/>
                <a:ea typeface="Arial"/>
                <a:cs typeface="Arial"/>
                <a:sym typeface="Arial"/>
                <a:hlinkClick r:id="rId7"/>
              </a:rPr>
              <a:t>://grupogaydabahia.com.br/assassinatos/relatorios</a:t>
            </a:r>
            <a:r>
              <a:rPr lang="pt-BR" sz="1000" dirty="0" smtClean="0">
                <a:solidFill>
                  <a:schemeClr val="accent1"/>
                </a:solidFill>
                <a:latin typeface="+mn-lt"/>
                <a:ea typeface="Arial"/>
                <a:cs typeface="Arial"/>
                <a:sym typeface="Arial"/>
                <a:hlinkClick r:id="rId7"/>
              </a:rPr>
              <a:t>/</a:t>
            </a:r>
            <a:r>
              <a:rPr lang="pt-BR" sz="1000" dirty="0" smtClean="0">
                <a:solidFill>
                  <a:schemeClr val="accent1"/>
                </a:solidFill>
                <a:latin typeface="+mn-lt"/>
                <a:ea typeface="Arial"/>
                <a:cs typeface="Arial"/>
                <a:sym typeface="Arial"/>
              </a:rPr>
              <a:t> (acesso em 09/05/2016)</a:t>
            </a:r>
          </a:p>
          <a:p>
            <a:r>
              <a:rPr lang="pt-BR" sz="1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FREITAS, J. (06/02/2015) Homofobia</a:t>
            </a:r>
            <a:r>
              <a:rPr lang="pt-BR" sz="1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discussão evoluiu, mas Brasil é campeão em </a:t>
            </a:r>
            <a:r>
              <a:rPr lang="pt-BR" sz="1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crimes. </a:t>
            </a:r>
            <a:r>
              <a:rPr lang="pt-BR" sz="1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Disponível em: </a:t>
            </a:r>
            <a:r>
              <a:rPr lang="pt-BR" sz="1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http://</a:t>
            </a:r>
            <a:r>
              <a:rPr lang="pt-BR" sz="1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noticias.terra.com.br/brasil/homofobia-discussao-evoluiu-mas-brasil-e-campeao-em-crimes,8310ccc080c5b410VgnVCM20000099cceb0aRCRD.html</a:t>
            </a:r>
            <a:r>
              <a:rPr lang="pt-BR" sz="1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(acesso em 04/05/2016)</a:t>
            </a:r>
          </a:p>
          <a:p>
            <a:r>
              <a:rPr lang="pt-BR" sz="1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LACOMBE, Guilherme; MELLO, Fernando. (07/12/2010) A homofobia, dez anos depois. </a:t>
            </a:r>
            <a:r>
              <a:rPr lang="pt-BR" sz="1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Disponível em: </a:t>
            </a:r>
            <a:r>
              <a:rPr lang="pt-BR" sz="1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http://brasileiros.com.br/2010/12/a-homofobia-dez-anos-depois</a:t>
            </a:r>
            <a:r>
              <a:rPr lang="pt-BR" sz="1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/</a:t>
            </a:r>
            <a:r>
              <a:rPr lang="pt-BR" sz="1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(acesso em 04/05/2016)</a:t>
            </a:r>
            <a:endParaRPr lang="pt-BR" sz="1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4000" dirty="0">
                <a:solidFill>
                  <a:srgbClr val="E06666"/>
                </a:solidFill>
              </a:rPr>
              <a:t>Homofobia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311700" y="1093850"/>
            <a:ext cx="8520600" cy="3644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dirty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Homofobia é um termo cunhado em 1972 nos EUA, introduzido em 1984 no Brasil pela ONG Grupo Gay da Bahia.</a:t>
            </a:r>
            <a:br>
              <a:rPr lang="pt-BR" dirty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</a:br>
            <a:r>
              <a:rPr lang="pt-BR" dirty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Compreende qualquer ato de manifestação de ódio ou rejeição à população LGBT.</a:t>
            </a:r>
          </a:p>
          <a:p>
            <a:pPr marL="514350" lvl="0" indent="-285750" rtl="0">
              <a:spcBef>
                <a:spcPts val="0"/>
              </a:spcBef>
              <a:buClr>
                <a:srgbClr val="333333"/>
              </a:buClr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Em 2015, foram assassinados 318 LGBT no Brasil. Isso significa um crime de ódio a cada 27 horas.</a:t>
            </a:r>
          </a:p>
          <a:p>
            <a:pPr marL="514350" lvl="0" indent="-285750" rtl="0">
              <a:spcBef>
                <a:spcPts val="0"/>
              </a:spcBef>
              <a:buClr>
                <a:srgbClr val="333333"/>
              </a:buClr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Dos crimes cometidos contra a população LGBT no mundo, 50% acontecem no Brasil.</a:t>
            </a:r>
          </a:p>
          <a:p>
            <a:pPr lvl="0" algn="r" rtl="0">
              <a:spcBef>
                <a:spcPts val="0"/>
              </a:spcBef>
              <a:buNone/>
            </a:pPr>
            <a:r>
              <a:rPr lang="pt-BR" sz="1200" dirty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Fonte: Grupo Gay da Bahia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 algn="r" rtl="0">
              <a:spcBef>
                <a:spcPts val="0"/>
              </a:spcBef>
              <a:buNone/>
            </a:pPr>
            <a:endParaRPr sz="1400" dirty="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11700" y="121325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4000" dirty="0">
                <a:solidFill>
                  <a:srgbClr val="E06666"/>
                </a:solidFill>
              </a:rPr>
              <a:t>Violência em números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1442800" y="4711850"/>
            <a:ext cx="2152800" cy="22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1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Fonte: GGB</a:t>
            </a:r>
          </a:p>
        </p:txBody>
      </p:sp>
      <p:graphicFrame>
        <p:nvGraphicFramePr>
          <p:cNvPr id="5" name="Gráfico 4"/>
          <p:cNvGraphicFramePr/>
          <p:nvPr/>
        </p:nvGraphicFramePr>
        <p:xfrm>
          <a:off x="899592" y="843558"/>
          <a:ext cx="734481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>
                <a:solidFill>
                  <a:srgbClr val="E06666"/>
                </a:solidFill>
              </a:rPr>
              <a:t>Violência em números</a:t>
            </a:r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" y="1057550"/>
            <a:ext cx="5672199" cy="3449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Shape 78"/>
          <p:cNvSpPr txBox="1"/>
          <p:nvPr/>
        </p:nvSpPr>
        <p:spPr>
          <a:xfrm>
            <a:off x="6525325" y="1645025"/>
            <a:ext cx="2248500" cy="31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800"/>
          </a:p>
        </p:txBody>
      </p:sp>
      <p:sp>
        <p:nvSpPr>
          <p:cNvPr id="79" name="Shape 79"/>
          <p:cNvSpPr txBox="1"/>
          <p:nvPr/>
        </p:nvSpPr>
        <p:spPr>
          <a:xfrm>
            <a:off x="329000" y="4540325"/>
            <a:ext cx="3300900" cy="31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1200" dirty="0"/>
              <a:t>Fonte: Secretaria de Direitos Humanos</a:t>
            </a:r>
          </a:p>
        </p:txBody>
      </p:sp>
      <p:graphicFrame>
        <p:nvGraphicFramePr>
          <p:cNvPr id="80" name="Shape 80"/>
          <p:cNvGraphicFramePr/>
          <p:nvPr>
            <p:extLst>
              <p:ext uri="{D42A27DB-BD31-4B8C-83A1-F6EECF244321}">
                <p14:modId xmlns:p14="http://schemas.microsoft.com/office/powerpoint/2010/main" val="3500066181"/>
              </p:ext>
            </p:extLst>
          </p:nvPr>
        </p:nvGraphicFramePr>
        <p:xfrm>
          <a:off x="6146975" y="1069234"/>
          <a:ext cx="2671250" cy="3139260"/>
        </p:xfrm>
        <a:graphic>
          <a:graphicData uri="http://schemas.openxmlformats.org/drawingml/2006/table">
            <a:tbl>
              <a:tblPr>
                <a:noFill/>
                <a:tableStyleId>{0A7D681A-D794-4178-B630-6191F6A5439E}</a:tableStyleId>
              </a:tblPr>
              <a:tblGrid>
                <a:gridCol w="2671250"/>
              </a:tblGrid>
              <a:tr h="37992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pt-BR" sz="1800" b="1" dirty="0">
                          <a:solidFill>
                            <a:schemeClr val="accent1"/>
                          </a:solidFill>
                        </a:rPr>
                        <a:t>Notificações de violência contra GLBT no Brasil, 2012.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92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pt-BR" sz="1600" dirty="0">
                          <a:solidFill>
                            <a:schemeClr val="accent1"/>
                          </a:solidFill>
                        </a:rPr>
                        <a:t>Denúncias                 3084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992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pt-BR" sz="1600" dirty="0">
                          <a:solidFill>
                            <a:schemeClr val="accent1"/>
                          </a:solidFill>
                        </a:rPr>
                        <a:t>Violações dos DH     9982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pt-BR" sz="1600" dirty="0">
                          <a:solidFill>
                            <a:schemeClr val="accent1"/>
                          </a:solidFill>
                        </a:rPr>
                        <a:t>Vítimas                      4851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992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pt-BR" sz="1600" dirty="0">
                          <a:solidFill>
                            <a:schemeClr val="accent1"/>
                          </a:solidFill>
                        </a:rPr>
                        <a:t>Suspeitos                  4784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pt-BR" sz="1600" dirty="0">
                          <a:solidFill>
                            <a:schemeClr val="accent1"/>
                          </a:solidFill>
                        </a:rPr>
                        <a:t>Média violação/vítima </a:t>
                      </a:r>
                      <a:r>
                        <a:rPr lang="pt-BR" sz="1600" b="1" dirty="0">
                          <a:solidFill>
                            <a:schemeClr val="accent1"/>
                          </a:solidFill>
                        </a:rPr>
                        <a:t>3,23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1" name="Shape 81"/>
          <p:cNvSpPr txBox="1"/>
          <p:nvPr/>
        </p:nvSpPr>
        <p:spPr>
          <a:xfrm>
            <a:off x="6156176" y="4227934"/>
            <a:ext cx="2855564" cy="41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1200" dirty="0"/>
              <a:t>Fonte: Secretaria de </a:t>
            </a:r>
            <a:r>
              <a:rPr lang="pt-BR" sz="1200" dirty="0" smtClean="0"/>
              <a:t>Direitos Humanos</a:t>
            </a:r>
            <a:endParaRPr lang="pt-BR" sz="12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749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4000">
                <a:solidFill>
                  <a:srgbClr val="E06666"/>
                </a:solidFill>
              </a:rPr>
              <a:t>Sobre o programa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23528" y="987574"/>
            <a:ext cx="8520600" cy="3461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 </a:t>
            </a:r>
            <a:r>
              <a:rPr lang="pt-BR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programa criado em 2004 é uma iniciativa do governo federal articulado com a sociedade civil organizada, sendo os princípios e objetivos </a:t>
            </a:r>
            <a:r>
              <a:rPr lang="pt-BR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centrais:</a:t>
            </a:r>
          </a:p>
          <a:p>
            <a:pPr marL="514350" lvl="0" indent="-285750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equiparação de direitos e combate à violência e discriminação, respeitando a especificidade de cada um desses </a:t>
            </a:r>
            <a:r>
              <a:rPr lang="pt-BR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grupos;</a:t>
            </a:r>
          </a:p>
          <a:p>
            <a:pPr marL="514350" lvl="0" indent="-285750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apoio </a:t>
            </a:r>
            <a:r>
              <a:rPr lang="pt-BR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projetos de instituições públicas e não-governamentais que atuam na promoção da cidadania </a:t>
            </a:r>
            <a:r>
              <a:rPr lang="pt-BR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homossexual;</a:t>
            </a:r>
          </a:p>
          <a:p>
            <a:pPr marL="514350" lvl="0" indent="-285750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inclusão </a:t>
            </a:r>
            <a:r>
              <a:rPr lang="pt-BR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 perspectiva </a:t>
            </a:r>
            <a:r>
              <a:rPr lang="pt-BR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lgbt</a:t>
            </a:r>
            <a:r>
              <a:rPr lang="pt-BR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 formulação de políticas públicas e estratégias do governo </a:t>
            </a:r>
            <a:r>
              <a:rPr lang="pt-BR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federal;</a:t>
            </a:r>
          </a:p>
          <a:p>
            <a:pPr marL="514350" lvl="0" indent="-285750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disseminação </a:t>
            </a:r>
            <a:r>
              <a:rPr lang="pt-BR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 informações sobre direitos, promoção da autoestima </a:t>
            </a:r>
            <a:r>
              <a:rPr lang="pt-BR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LGBT</a:t>
            </a:r>
            <a:r>
              <a:rPr lang="pt-BR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 incentivo à denúncia de violações de direitos humanos do segmento.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>
                <a:solidFill>
                  <a:srgbClr val="E06666"/>
                </a:solidFill>
              </a:rPr>
              <a:t>Histórico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1226350" y="1228675"/>
            <a:ext cx="76059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Criação do Conselho Nacional de Combate à Discriminação.</a:t>
            </a:r>
          </a:p>
          <a:p>
            <a:pPr lvl="0">
              <a:spcBef>
                <a:spcPts val="0"/>
              </a:spcBef>
              <a:buNone/>
            </a:pPr>
            <a:r>
              <a:rPr lang="pt-BR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Programa Nacional de Direitos Humanos dedica 15 ações a serem adotadas no combate à discriminação por orientação sexual.</a:t>
            </a:r>
          </a:p>
          <a:p>
            <a:pPr lvl="0">
              <a:spcBef>
                <a:spcPts val="0"/>
              </a:spcBef>
              <a:buNone/>
            </a:pPr>
            <a:r>
              <a:rPr lang="pt-BR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Criação de uma Comissão permanente para receber denúncias de violações de direitos humanos, com base na orientação sexual.</a:t>
            </a:r>
            <a:br>
              <a:rPr lang="pt-BR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Conselho Nacional de Imigração editou a resolução de reconhecimento de união estável para pessoas do mesmo sexo.</a:t>
            </a:r>
          </a:p>
          <a:p>
            <a:pPr lvl="0">
              <a:spcBef>
                <a:spcPts val="0"/>
              </a:spcBef>
              <a:buNone/>
            </a:pPr>
            <a:r>
              <a:rPr lang="pt-BR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Em 2004, o Programa Brasil Sem Homofobia é criado.</a:t>
            </a:r>
          </a:p>
        </p:txBody>
      </p:sp>
      <p:sp>
        <p:nvSpPr>
          <p:cNvPr id="94" name="Shape 94"/>
          <p:cNvSpPr/>
          <p:nvPr/>
        </p:nvSpPr>
        <p:spPr>
          <a:xfrm>
            <a:off x="311700" y="1228675"/>
            <a:ext cx="845400" cy="416700"/>
          </a:xfrm>
          <a:prstGeom prst="horizontalScroll">
            <a:avLst>
              <a:gd name="adj" fmla="val 12500"/>
            </a:avLst>
          </a:prstGeom>
          <a:solidFill>
            <a:schemeClr val="lt2"/>
          </a:solidFill>
          <a:ln w="9525" cap="flat" cmpd="sng">
            <a:solidFill>
              <a:srgbClr val="E0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1800" dirty="0"/>
              <a:t>2001</a:t>
            </a:r>
          </a:p>
        </p:txBody>
      </p:sp>
      <p:sp>
        <p:nvSpPr>
          <p:cNvPr id="95" name="Shape 95"/>
          <p:cNvSpPr/>
          <p:nvPr/>
        </p:nvSpPr>
        <p:spPr>
          <a:xfrm>
            <a:off x="311700" y="2630900"/>
            <a:ext cx="845400" cy="416700"/>
          </a:xfrm>
          <a:prstGeom prst="horizontalScroll">
            <a:avLst>
              <a:gd name="adj" fmla="val 12500"/>
            </a:avLst>
          </a:prstGeom>
          <a:solidFill>
            <a:schemeClr val="lt2"/>
          </a:solidFill>
          <a:ln w="9525" cap="flat" cmpd="sng">
            <a:solidFill>
              <a:srgbClr val="E0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1800"/>
              <a:t>2003</a:t>
            </a:r>
          </a:p>
        </p:txBody>
      </p:sp>
      <p:sp>
        <p:nvSpPr>
          <p:cNvPr id="96" name="Shape 96"/>
          <p:cNvSpPr/>
          <p:nvPr/>
        </p:nvSpPr>
        <p:spPr>
          <a:xfrm>
            <a:off x="311700" y="1780200"/>
            <a:ext cx="845400" cy="416700"/>
          </a:xfrm>
          <a:prstGeom prst="horizontalScroll">
            <a:avLst>
              <a:gd name="adj" fmla="val 12500"/>
            </a:avLst>
          </a:prstGeom>
          <a:solidFill>
            <a:schemeClr val="lt2"/>
          </a:solidFill>
          <a:ln w="9525" cap="flat" cmpd="sng">
            <a:solidFill>
              <a:srgbClr val="E0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1800"/>
              <a:t>2002</a:t>
            </a:r>
          </a:p>
        </p:txBody>
      </p:sp>
      <p:sp>
        <p:nvSpPr>
          <p:cNvPr id="97" name="Shape 97"/>
          <p:cNvSpPr/>
          <p:nvPr/>
        </p:nvSpPr>
        <p:spPr>
          <a:xfrm>
            <a:off x="389100" y="3913975"/>
            <a:ext cx="690600" cy="6549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lt2"/>
          </a:solidFill>
          <a:ln w="9525" cap="flat" cmpd="sng">
            <a:solidFill>
              <a:srgbClr val="E0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71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>
                <a:solidFill>
                  <a:srgbClr val="E06666"/>
                </a:solidFill>
              </a:rPr>
              <a:t>Plano de ações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11700" y="1151525"/>
            <a:ext cx="8520600" cy="3417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- Articulação da Política de Promoção dos Direitos de Homossexuais</a:t>
            </a:r>
            <a:br>
              <a:rPr lang="pt-BR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II – Legislação e Justiça</a:t>
            </a:r>
            <a:br>
              <a:rPr lang="pt-BR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III – Cooperação Internacional</a:t>
            </a:r>
            <a:br>
              <a:rPr lang="pt-BR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IV – Direito à Segurança: combate à violência e à impunidade</a:t>
            </a:r>
            <a:br>
              <a:rPr lang="pt-BR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 – Direito à Educação: promovendo valores de respeito</a:t>
            </a:r>
            <a:br>
              <a:rPr lang="pt-BR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 – Direito à Saúde: consolidando um atendimento e tratamentos igualitários</a:t>
            </a:r>
            <a:br>
              <a:rPr lang="pt-BR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VII – Direito ao Trabalho: garantindo uma política de acesso</a:t>
            </a:r>
            <a:br>
              <a:rPr lang="pt-BR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VIII – Direito à Cultura</a:t>
            </a:r>
            <a:br>
              <a:rPr lang="pt-BR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IX – Política para a Juventude</a:t>
            </a:r>
            <a:br>
              <a:rPr lang="pt-BR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 – Política para as Mulheres</a:t>
            </a:r>
            <a:br>
              <a:rPr lang="pt-BR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XI - Política contra o Racismo e a Homofobia</a:t>
            </a:r>
          </a:p>
          <a:p>
            <a:pPr lvl="0">
              <a:spcBef>
                <a:spcPts val="0"/>
              </a:spcBef>
              <a:buNone/>
            </a:pP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>
                <a:solidFill>
                  <a:srgbClr val="E06666"/>
                </a:solidFill>
              </a:rPr>
              <a:t>Instituto Edson Néris - IEN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Entidade representativa do estado de São Paulo, a ONG foi criada em 2003 em homenagem à Edson Néris da Silva (1964-2000</a:t>
            </a:r>
            <a:r>
              <a:rPr lang="pt-BR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lang="pt-BR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lvl="0" indent="-285750" rtl="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voltada para a pesquisa e proposituras de políticas públicas de diversidade e inclusão para </a:t>
            </a:r>
            <a:r>
              <a:rPr lang="pt-BR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comunidade LGBTI (Lésbicas, Gays, Bissexuais, Transgêneros e Intersexuais)</a:t>
            </a:r>
          </a:p>
          <a:p>
            <a:pPr marL="514350" lvl="0" indent="-285750" rtl="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atua </a:t>
            </a:r>
            <a:r>
              <a:rPr lang="pt-BR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em </a:t>
            </a:r>
            <a:r>
              <a:rPr lang="pt-BR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defesa dos direitos dos homossexuais, acompanhando de perto as ações das 3 esferas de poder</a:t>
            </a:r>
          </a:p>
          <a:p>
            <a:pPr marL="514350" lvl="0" indent="-285750" rtl="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realiza eventos e seminários de promoção ao debate de cidadania e direitos LGBTI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>
                <a:solidFill>
                  <a:srgbClr val="E06666"/>
                </a:solidFill>
              </a:rPr>
              <a:t>Histórico pós-2004</a:t>
            </a:r>
            <a:endParaRPr lang="pt-BR" dirty="0">
              <a:solidFill>
                <a:srgbClr val="E06666"/>
              </a:solidFill>
            </a:endParaRPr>
          </a:p>
        </p:txBody>
      </p:sp>
      <p:sp>
        <p:nvSpPr>
          <p:cNvPr id="4" name="Shape 94"/>
          <p:cNvSpPr>
            <a:spLocks noGrp="1"/>
          </p:cNvSpPr>
          <p:nvPr>
            <p:ph type="body" idx="1"/>
          </p:nvPr>
        </p:nvSpPr>
        <p:spPr>
          <a:xfrm>
            <a:off x="323528" y="1131590"/>
            <a:ext cx="776620" cy="432048"/>
          </a:xfrm>
          <a:prstGeom prst="horizontalScroll">
            <a:avLst>
              <a:gd name="adj" fmla="val 12500"/>
            </a:avLst>
          </a:prstGeom>
          <a:solidFill>
            <a:schemeClr val="lt2"/>
          </a:solidFill>
          <a:ln w="9525" cap="flat" cmpd="sng">
            <a:solidFill>
              <a:srgbClr val="E0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pt-BR" dirty="0" smtClean="0">
                <a:solidFill>
                  <a:schemeClr val="accent1"/>
                </a:solidFill>
                <a:latin typeface="+mj-lt"/>
              </a:rPr>
              <a:t>2009</a:t>
            </a:r>
            <a:endParaRPr lang="pt-BR" sz="18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255458" y="994638"/>
            <a:ext cx="73978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t-BR" sz="1800" dirty="0" smtClean="0"/>
              <a:t>Criação do I Plano Nacional de Promoção dos Direitos LGBT</a:t>
            </a:r>
          </a:p>
          <a:p>
            <a:pPr>
              <a:lnSpc>
                <a:spcPct val="200000"/>
              </a:lnSpc>
            </a:pPr>
            <a:r>
              <a:rPr lang="pt-BR" sz="1800" dirty="0" smtClean="0"/>
              <a:t>Criação do Conselho Nacional dos Direitos LGBT</a:t>
            </a:r>
          </a:p>
          <a:p>
            <a:pPr>
              <a:lnSpc>
                <a:spcPct val="150000"/>
              </a:lnSpc>
            </a:pPr>
            <a:r>
              <a:rPr lang="pt-BR" sz="1800" dirty="0" smtClean="0"/>
              <a:t>Sistema Nacional de Enfrentamento à Violência contra LGBT e Promoção de Direitos</a:t>
            </a:r>
          </a:p>
        </p:txBody>
      </p:sp>
      <p:sp>
        <p:nvSpPr>
          <p:cNvPr id="8" name="Shape 94"/>
          <p:cNvSpPr/>
          <p:nvPr/>
        </p:nvSpPr>
        <p:spPr>
          <a:xfrm>
            <a:off x="314527" y="1707654"/>
            <a:ext cx="845400" cy="416700"/>
          </a:xfrm>
          <a:prstGeom prst="horizontalScroll">
            <a:avLst>
              <a:gd name="adj" fmla="val 12500"/>
            </a:avLst>
          </a:prstGeom>
          <a:solidFill>
            <a:schemeClr val="lt2"/>
          </a:solidFill>
          <a:ln w="9525" cap="flat" cmpd="sng">
            <a:solidFill>
              <a:srgbClr val="E0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1800" dirty="0" smtClean="0"/>
              <a:t>2011</a:t>
            </a:r>
            <a:endParaRPr lang="pt-BR" sz="1800" dirty="0"/>
          </a:p>
        </p:txBody>
      </p:sp>
      <p:sp>
        <p:nvSpPr>
          <p:cNvPr id="9" name="Shape 94"/>
          <p:cNvSpPr/>
          <p:nvPr/>
        </p:nvSpPr>
        <p:spPr>
          <a:xfrm>
            <a:off x="314527" y="2283718"/>
            <a:ext cx="845400" cy="416700"/>
          </a:xfrm>
          <a:prstGeom prst="horizontalScroll">
            <a:avLst>
              <a:gd name="adj" fmla="val 12500"/>
            </a:avLst>
          </a:prstGeom>
          <a:solidFill>
            <a:schemeClr val="lt2"/>
          </a:solidFill>
          <a:ln w="9525" cap="flat" cmpd="sng">
            <a:solidFill>
              <a:srgbClr val="E0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1800" dirty="0" smtClean="0"/>
              <a:t>2013</a:t>
            </a:r>
            <a:endParaRPr lang="pt-BR" sz="1800" dirty="0"/>
          </a:p>
        </p:txBody>
      </p:sp>
      <p:sp>
        <p:nvSpPr>
          <p:cNvPr id="10" name="Shape 94"/>
          <p:cNvSpPr/>
          <p:nvPr/>
        </p:nvSpPr>
        <p:spPr>
          <a:xfrm>
            <a:off x="314526" y="3253124"/>
            <a:ext cx="1377153" cy="576064"/>
          </a:xfrm>
          <a:prstGeom prst="horizontalScroll">
            <a:avLst>
              <a:gd name="adj" fmla="val 12500"/>
            </a:avLst>
          </a:prstGeom>
          <a:solidFill>
            <a:schemeClr val="lt2"/>
          </a:solidFill>
          <a:ln w="9525" cap="flat" cmpd="sng">
            <a:solidFill>
              <a:srgbClr val="E0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1500" b="1" dirty="0" smtClean="0"/>
              <a:t>Resoluções</a:t>
            </a:r>
            <a:endParaRPr lang="pt-BR" sz="1500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894061" y="3308941"/>
            <a:ext cx="61206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Aprovadas pelo Conselho Federal de Serviço Social (CFESS):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 smtClean="0"/>
              <a:t>489/2006 – veta conduta profissional discriminatória por motivo de orientação sexual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 smtClean="0"/>
              <a:t>615/2011 – garante o uso do nome social de travestis e transexuais nos documentos profissionais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58591362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713</Words>
  <Application>Microsoft Office PowerPoint</Application>
  <PresentationFormat>Apresentação na tela (16:9)</PresentationFormat>
  <Paragraphs>75</Paragraphs>
  <Slides>11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MS PGothic</vt:lpstr>
      <vt:lpstr>Amatic SC</vt:lpstr>
      <vt:lpstr>Source Code Pro</vt:lpstr>
      <vt:lpstr>beach-day</vt:lpstr>
      <vt:lpstr>Brasil sem homofobia Programa de combate à violência e à discriminação contra GLBT e de promoção da cidadania homossexual </vt:lpstr>
      <vt:lpstr>Homofobia</vt:lpstr>
      <vt:lpstr>Violência em números</vt:lpstr>
      <vt:lpstr>Violência em números</vt:lpstr>
      <vt:lpstr>Sobre o programa</vt:lpstr>
      <vt:lpstr>Histórico</vt:lpstr>
      <vt:lpstr>Plano de ações</vt:lpstr>
      <vt:lpstr>Instituto Edson Néris - IEN</vt:lpstr>
      <vt:lpstr>Histórico pós-2004</vt:lpstr>
      <vt:lpstr>Discussão</vt:lpstr>
      <vt:lpstr>Referências bibliográficas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Brasil sem homofobia Programa de combate à violência e à discriminação contra GLBT e de promoção da cidadania homossexual</dc:title>
  <dc:creator>Tamara Nassar da Silva</dc:creator>
  <cp:lastModifiedBy>usuario</cp:lastModifiedBy>
  <cp:revision>13</cp:revision>
  <dcterms:modified xsi:type="dcterms:W3CDTF">2016-05-12T19:24:03Z</dcterms:modified>
</cp:coreProperties>
</file>