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2" r:id="rId2"/>
    <p:sldId id="282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4" r:id="rId26"/>
    <p:sldId id="285" r:id="rId27"/>
    <p:sldId id="28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B97602-86D1-4AE0-8D07-E668CE8B72E7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3357B9-9ED5-4E61-A88F-94A696152E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400" dirty="0" smtClean="0"/>
              <a:t>Universidade de São Paulo</a:t>
            </a:r>
            <a:br>
              <a:rPr lang="pt-BR" sz="2400" dirty="0" smtClean="0"/>
            </a:br>
            <a:r>
              <a:rPr lang="pt-BR" sz="2400" dirty="0" smtClean="0"/>
              <a:t>Escola Superior de Agricultura “Luiz de Queiroz”</a:t>
            </a:r>
            <a:br>
              <a:rPr lang="pt-BR" sz="2400" dirty="0" smtClean="0"/>
            </a:br>
            <a:r>
              <a:rPr lang="pt-BR" sz="2400" dirty="0" smtClean="0"/>
              <a:t>LGN </a:t>
            </a:r>
            <a:r>
              <a:rPr lang="pt-BR" sz="2400" dirty="0" smtClean="0"/>
              <a:t>0479- </a:t>
            </a:r>
            <a:r>
              <a:rPr lang="pt-BR" sz="2400" dirty="0" smtClean="0"/>
              <a:t>Genética e Questões Socioambientais</a:t>
            </a:r>
            <a:endParaRPr lang="pt-BR" sz="24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effectLst/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      </a:t>
            </a:r>
          </a:p>
          <a:p>
            <a:pPr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SOLOS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                      </a:t>
            </a:r>
            <a:r>
              <a:rPr lang="pt-BR" sz="2000" dirty="0" smtClean="0"/>
              <a:t>Fernanda Rocha Franco</a:t>
            </a:r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2000" dirty="0" smtClean="0"/>
              <a:t>Lineu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Mariana</a:t>
            </a:r>
            <a:endParaRPr lang="pt-BR" sz="2000" dirty="0"/>
          </a:p>
        </p:txBody>
      </p:sp>
      <p:sp>
        <p:nvSpPr>
          <p:cNvPr id="71682" name="AutoShape 2" descr="data:image/jpeg;base64,/9j/4AAQSkZJRgABAQAAAQABAAD/2wCEAAkGBxATERUSEBQWFBQWFxkXGBgYGBwXFBUVFRwWFxUUFRUZHCggGBolHBUUIj0hJSktLi4uFx8zODMsNygtLisBCgoKDg0OGxAQGiwkICQsLS4sKy8sLCwsLCwsLCwsLCwsLCwsLCwsLCwsLCwsLCwsLCwsLCwsLCwsLCwsLCw0LP/AABEIAPcAqAMBIgACEQEDEQH/xAAcAAACAgMBAQAAAAAAAAAAAAAABwUGAQMEAgj/xABNEAABAwICBgUIBgcFBwUBAAABAAIDBBEFEgchMVFxsQYTMkFhFBciUnKBkZIjQqHR0uIIM1NUYoLBJDVzorIlNENjdIPCFpOz4fAV/8QAGgEAAgMBAQAAAAAAAAAAAAAAAAIBAwUEBv/EAC0RAAICAQQABQMDBQEAAAAAAAABAhEDBBIhMRMiMkFhM1FxBUKBkaHB8PEU/9oADAMBAAIRAxEAPwBcyPNzrO09685zvPxRJtPEq66OuiVPXNmM7njqy0DKQO0HXvcHcsxKzGKVnO8/FGc7z8U5vNTQevN8zfwo81NB683zN/Cm2MmmJnOd5+KM53n4pzeamg9eb5m/hR5qaD15vmb+FGxhQmc53n4oznefinN5qaD15vmb+FHmpoPXm+Zv4UbGFMTOc7z8UZzvPxTm81NB683zN/CjzU0HrzfM38KNjCmJnOd5+KM53n4pzeamg9eb5m/hR5qaD15vmb+FGxhTEznO8/FGc7z8U5vNTQevN8zfwo81NB683zN/Co2MKYmc53n4oznefinN5qaD15vmb+FHmpoPXm+Zv4VOxhTEznO8/FGc7z8U5vNTQevN8zfwo81NB683zN/CjYwpiZznefijOd5+Kc3mpoPXm+Zv4VTdIvROnoRCYC89YXXzEHs5bWsBvUOLQUU2N5uNZ2jvQvMe0cQhQgQSbTxKamhHsVPtR8npVybTxKamhHsVPtR8nqY9ghnoQhXDAsLKEAaXVUYNi9oPtC/NY8ri/aM+Yfelr0X6LUVXV4k6qhbI5lVZpN9QLb2XHpD6GYfAaHqYGs62rZG+1/SYQbtOtPtV0W7I3VjW8ri9dnzD717fMwWLnAA7LkC/BVc6N8I/dWfE/eqz0N6L0tc6qmrWdcY6h8EbXE5I4obNY1ouikQoxq7GX5ZF+0Z8w+9ZbVRk2D2knuDgTzVKxnohgNLGJKmCONhcG5jmtd2y+7it9Ro1wiSO0cIZmF2yMJuNz2m/vUUg2x+f6FwknY3tOa3iQOa8eWRftGfMPvS56GdAGzQ9fjEb5apxsRK6+RjdTQLHdrXdX9EsBiqIKaSmaJKjN1YFyDkF3XN9WpTSJcI3Vl6jnY42a5pPgQStqouNaN8NEEjoIzBKxrnskjcQ9rmgkEG/gpjoBiclTh9PNMbvcz0jvI1XPjqUNcWhXFVaLEhCEogJX6buzTcZOTE0Er9N3ZpuMnJiWXRDFZHtHEIRHtHEIVaIQSbTxKamhHsVPtR8npVybTxKamhHsVPtR8noj2CGehCFcMCELCAKRo6/3nFP+r/8Vp0rbcO/66PkV56CVccddicErgyR1QJGtcbFzC3tNvt2Kb6WYKys8m+mbH1E7Zu52fLf0dott2qzqRe+J3/vRZSl5iOHVWFTSVdE109JK4yVFP8AXY4m7pYj38PBXuWuiaC50jGtGskuFgN51qrdBOm0deJ8zo2ujlc1rQbF0X1JLHfrSqxI2k3XBNUNbSYhTZmFs0MgsQdfFrh3EKnObU4I67c9RhpOsbZaS/eO9zPuVhoejVNBWGqppeqDwRLC0t6qR3c8j6pGvZvU7VVkDWOdK9gYB6WYjLbvupJunS6M0FbFNG2WF4fG4Xa4G4IVC0g1sUOLYVLM8Mjb15c52oAFrQL+8hdWht4bhUQcQ0lzzYkA2LjYrm6cRxTYvhTHhsjCZ8zTZzT6ItccQpSqRMY7ZtfkmMS6dYU6GUNrISTG8AZtpLSAFjRT/dNN7J5lS3/pbD/3WH/22/cpKkpY42BkTQxg2NaLAcAlbVUhXKO2kbkIQlKwSv03dmm4ycmJoJX6buzTcZOTEsuiGKyPaOIQiPaOIQq0Qgk2niU1NCPYqfaj5PSrk2niU1NCPYqfaj5PRHsEM9CEK4YFhZQgCHxzovRVZBqoGSOGoOIs4DdmGuyiPNnhH7s35nferetFXVRxNL5XBjR3k2Cm2Mpy6TKuNGeEfuzfmd967cT6D4ZPl62mj9AZRlGWzRsHo7V1jEKiT/d4bN9eYlg4iMDMffZa300p/XVjgd0TWxt+0Od9qHOu2S5yXLZFebLCP3YfM7716Zo1wgG/kzTxJI5ruNPB+8T3/wAQr2yF/wDwax190rWyN+wNd/mSrNF/uI8a+N39znxLoJhk788tO0uDQ0WuAGt1AADUjC+gmG08rZoIAyRhJa651XBG/cSu7y+oj/XwhzfXhJcOJjPpD3XUhSVccrc8Tg9u8G/uO4+Ce2S5Srs3oQhKICEIQAJX6buzTcZOTE0Er9N3ZpuMnJiWXRDFZHtHEIRHtHEIVaIQSbTxKamhHsVPtR8npVybTxKamhHsVPtR8noj2CGehCFcMCELhxWv6poytzyPOWNl7ZneJ7mjaTuQCPOJYj1ZEcbesmePRZewsNr3n6rBv+C4xTMjcJal3XT92qzGeEbPq8dp3oAFKwlzusnk1vfsLiNlh3NHcO5UrFMQn8uhGb6N7XXHi3x94XNmz15YdlWXNt8sey11mKvdsNgo2SS/fda3FclXIWtc4a7AkDfYXWU5Sm+WZrcpvlnVdZB3akuo8NxqojdVsztY0BwAdb0T6rfrbFbui9dJNTMlktmNwSO+2q/gujNpZYoqTZfn0ksUVJssVLicjDqNwpBjWSu6yF3UVHrDW1/hI36w+0dxUI5bIn7tqTFqZ4390V49RPH+C0YdiOdxilb1czRdzb3Dhszxn6zeXeu9V5hFQ0Mc7JMzXHINrT/UHvHeFJ4VXmVpD25JWHLI3aA7bcb2naCtbHkWSO6JpxlGcd0TvQhCckEr9N3ZpuMnJiaCV+m7s03GTkxLLohisj2jiEIj2jiEKtEIJNp4lNTQj2Kn2o+T0q5Np4lNTQj2Kn2o+T0R7BDPQhCuGMEjv2KEw6QPLqx+xwywg/Vi9YeLyAeAat2PkuaynbtndlO8RDXKfl1cXBacblAtG3UAP/wVWfJ4cGxMmTw4ORFVkhe4uKrnSNuWSmk2ASWJ7gHtI1+8BWAhRHSqMmjlADSbN2/VGYZnDeQCSsnB58iv3MzD5snPudbXLnxGIOieCcoLSCd2pb6ePK1rdtgAN57tQ8Vtl6MmeUwVBuA15GQgEG0eYXOrVnH2q3T6eWWXHSLtPglkla9iLdO4YTBKaXrGhhDrC/WdWHNheSPqi5KjugmQUrWteC+5c9ve0nusm7STQMhbF1ZDGjKGhuYADfl/qlJ08w6CnIfRh8DgXOub5XZiDl+661NRgeSO02NZjWTFV0ywgrAduS/wzGX3BkeMwZbafRuddxvAAVrwfEjIACDe1+G6/iVjZMLh2Y2XSzgrfRPRv7xtClKio1NrGdqMZZgPrQ7Sbd5brcP5t6hmCwUpg9RlfY9l2op9Ll8OdezF02Xw50+mWVrgQCDcEXBGwg7CF6UTgPodZTH/AILrN8Yn64/hrb/KpVbBqNUzKV+m7s03GTkxNBK/Td2abjJyYll0KxWR7RxCER7RxCFWiEEm08SmpoR7FT7UfJ6Vcm08SmpoR7FT7UfJ6I9ghnrCyhXDERAc9XK87IWNjb7T/Tk+zq1GVL8zifFd2Fv/ALPLJ3ySyO92Ytb9jQo496zdfLlROLXS6iayFCdMg7ySXLtyn4d6nXLhxSPNFI3exw+wrhxOppnHjltmmSeFYZY08ubNDkEufu1NBynxuVGUmOv62KraLtlfUgbrfRBv+gqD6PMqn0MUAl/sz2guGvrBvY0+qVZOjVJFM6IuaWMivbWMr3lxbqG8Cw8brc00oKbUDejPCo+Hh77fx8F1p5I5WNe9lzlFzsI8Lpa6RMWgktTNaA0Eki1zcHu703MoAsNQSi6a0LHz5Ycr5CQHZTfKdZOrusLk8F05puMWW54ypIXMkTR6TXAFwvYC/Darf0SYctmgWFsziSXHcBqsF09DqO0L3us4vecpttYNQt4ar+9T5CxM+a7iZWp1Ld466MNatwFta8RhbTsXGZrJcyWqKebulY6J3tD04+Ug96nFWJn/ANkDv2UrH+4Obf7CVZ1v4pboJm3CW6Cl8Alfpu7NNxk5MTQSv03dmm4ycmKZdEsVke0cQhEe0cQhVohBJtPEpqaEexU+1HyelXJtPEpqaEexU+1HyeiPYIZ6w42F1leXjUVcMQGGH/Z8Pi0H46/6rkI2rrwz+74PBjR8NS5TtWVrvqGfrfqHk7FpIut2XUtfeuE4yB6KXFM5v7N8jfcHGys+AQSvhe09W5zZDdsZs5l7EEONw5pB561XMCbaSqjPdLf3PAP3qYoax8Ze50biwOt1sRtKwBrL3aBraBbetjRTSyyX3pmpo5LxZJ+546U4dVticfpXC1zZwaABtvYqj11UylprxvD5JxlzC/0cZNnC5+u7Zfc1MqqqYqppp2Vr3l1gYmtaJS2/pZtQI1d/cql006HMpaYSi73mZoja43EbLizLDaTquVo5Ibu/Y0fRco/8O3A3Xp4tVrMAsPDV/RdzmriwIHqGZtuu+rLrJOrKdnBdkkgAJcQAO86h715vIvO/yecn6nQMBWwOuoygx6nmkMUTs7gLktBLBb+LYpZo1pZQcXyLKLi6aN0wvRVI/wCWT8AT/RWeI3aDvAKrVRqo6o/8t3Iqywj0QPAcls6b6SNfT/Rie0r9N3ZpuMnJiaCV+m7s03GTkxWy6LGKyPaOIQiPaOIQq0Qgk2niU1NCPYqfaj5PSrk2niU1NCPYqfaj5PRHsEM9CFhXDEFhbP7K9n7OSRvuDzb7CFxlSdI3LU1ER2SNbK3xNurk/wBLD/Mo+RtiRuWdr4+ZM4tbHlSNTl4yr24ryXW2rPozyEoXWrp2+tHG4e4uBP2hWTDNUU/8/wD8bFXKkZMQid+0iez3tLSOasGGtJ8ob/CLDxLH3/0haWj+sn8Gjo/qr8GrDn2xx9u+IfZrPMLRpmlBjp4c/V9ZL2hrLQ0E5gBrOuyKqUx41C4EWddh4uaD/wCI+KjdIEwfjFMx+trGmw7gTrufHV9i1MstsLNGUtuKX5Ommb1UDesd2GDM72RrcqBjOMeUStdO2TyY36qNmoyuBtd/fa/grF06rRlbT5rB93yHdG3aPfsXvofhF/7XM2z3C0Te6OPuAG+yx8VQi8ku30Z+GMccHmmuX0aKDCa6RoALaKPuYxt328TvVkwrDupYGGR8hvfM83dr7uC7gslc08rmceTNKfHSN1Y3+yOb+0kYz5nNB+y6sqg5WXmpofVDpnfyjKwH+Z/+VTa2cUduNI1YR2wSMpX6buzTcZOTE0Er9N3ZpuMnJimXRLFZHtHEIRHtHEIVaIQSbTxKamhHsVPtR8npVybTxKamhHsVPtR8noj2CGesLKFcMRGOHqzFU/snEP8A8KSwf8CGu/lWvF4bPzdzuamJomuaWuF2uBBG8HUQoCKKR8MtJntNEPo3nWXMN+rk8dlj4jxVWfF4kKEzY/EhRyvcBrOob/6pa4z0tMrmgWYGSZgRc58p2cOCmemFLiDaOQOlY8AWflYWvI+trul/SOzMuXR2aDq+sQSNXidXduXPpdPGnJ8h+nYcauc0pexZsT6asfLBIGD6N7ibE7HCxGxMbR3iQrHTyMFm+izbfWGvvr/mCXHR+mIw9skjfR8pjc2415bgE8Cmr0Zm6uWZrAALZtQtrtZX4ljWVKK6sthLCs22MK+bZG9IKXNikWXayRrz8rQufSZHDT1FNNa2aS7rayTlfc+O0KUxx1q7rGkC4abnYMwGQnwzAfFQ2mFrpfJrRCT6KV1trRqZ6QttIvyXbKNxaLHGLUk+rF82sFZiGR+pr3gW3Rs1hnvKag3DYkvhNDOXiOlD2yki79hjaNWs919Z9ybODUj4YmskkdK7aXO1knw3BZH6hBRpJ/wZ/wCoqKklF8LhL/JJNC6cOgzvA7hrK5M67aljmsbAw2lnuL98cY7b/cDYeJC5tNic5/By6bFvn8I6sF+kfLU9zyGR/wCFFcAji4vPCyllrp4Wsa1jBZrQGgbgNQC2rZNVvkEr9N3ZpuMnJiaCV+m7s03GTkxLLoVisj2jiEIj2jiEKtEIJNp4lNTQj2Kn2o+T0q5Np4lNTQj2Kn2o+T0R7BDPQhCuGBRuLUT3ZZYbCaO5bfUHg9qNx3Gw4EA9yklhAJ0U3pFh3lkXX01xIPRkjNw4EbWlocLOH2qj0nRiO+uNrtesBt9u/wBJNeuoHh/X0xDZbWc06mTNGxr9xHc7uUTUUcVTmdD9FUN7cb9RB7iWg6xt9IaiklFrmJpaPPhjxNfyVKrwv6CSPM8XAyAgZWlp1asx1Kcgxh8TnGONoa49t19mr0SzWTqB7+9FTTPaAJIbH+IgD3G65HxRgWysB9s/0KpjOUXZqPR6efMUdxx+nc5weGkvZ1d82trR2SBYawbLjxmukngja5ri6I2dIw6rHtANYMxvYd64vIWHvZfxI2fBdUFNbsvGrcb2+xW/+h0LH9OgirPwsC+XrWAm9mRyNvxN9a6/Ji1vbnaN2V5J8LkKxtY97rNAld4BSsWHxQ2NS0SSu7ELBd5PC+zZr2Deq0nN9EZoafCrklf45IjoxhQiZ5XVGWwP0cbh6b3Hs2b3k9wVxwmjeC6aa3XSWvbWI2DsxNO4XOvvJJXmioXueJ6mxkHYYNbIQfV9Zx73e4WUor4xUVwYOXIpS4VGUIQpKgSv03dmm4ycmJoJX6buzTcZOTEsuiGKyPaOIQiPaOIQq0Qgk2niU1NCPYqfaj5PSrk2niU1NCPYqfaj5PRHsEMPFsQbBE6VzXvDbejG0veb7mjWVV6fShhTiWuldE4GxEjHNIO43Cua+atMkYbi02UWuGE8SNq6oRT4OjDCM3THXJpFwsC4nzeyxzuQXDT6VcMfKyFrpMz3NYLxkC7iAL38Srdh0LRDGGtAAY3UANwVf6ddFm1UIdCxgqY3sfG+wabtcCQXbtShbbIjsumWpclfhsUti8EOb2XtOV7fZcNY4bF2ISFRDPiq2Czgyqj8bMmHH6jv8qjZo6O/0kM0B/wyW/FocPtVqQhpPtF0NROHpZTTT4Z+3+zX8Mq200NGD9EyomO4McG/EgD7VbbLKVQj9i167M/3MhY46p4sxrKVnukm931W/wCZdtBhscVy0Eud2nuOaR3Fx5bF2WQUxzSm5csw94AJJAA1knUAPEqtP6c0ZcWwdZUkbeojdK0HcXtFvtVCxPGJMbxLyCB5ZRR3MrmH9aGmziTuJ1D4pt4fQxQxtihY1jGiwa0WATtJdjOCh32Vh2kahY8MqBNTE7OuicwHgSLK0UVZFKwSQvbIw6w5pBB94WrF8KgqYnQ1DA9jhYg7R4g9x8UgJaqs6P4g6ONxfCSHZXamyxnYT3B41i4QoqXQ0YRn12fRaWGm7s03GTkxMPB8TiqYWTwm7JGhw8L9x8Ql5pu7NNxk5MVU+iiSoVke0cQhEe0cQhVohBJtPEpqaEexU+1HyelXJtPEpqaEexU+1HyeiPYIZ6+bNNH97S+yzkvpNfNmmj+9pfZZyXXi7OrTeoddJ05woRMvWQD0G3GcXGoXFtt1G9H+mwrcUdBSuDqWOElzrWLpMwAcCddu73qQouguFdUy9HCfQbrLRcmw1k71FdG+hnkOLPkpWEUssBvc3DH5h6Avr7rqPLyL5OfuTOkHpI6hpDJGAZXuEcebsh7vrO8BtWuHoW0tBnqaqSa2uQTOZZ38DG2aB4WPvXjSZ0XfX0RiiIErHB7L7CQCC0nuuCl5hGk/EKEinxOnc4N9HMRklsPE+i/jq4oStcEwi3Hy9jC6IGsjq6umq5nTtY2F8L3AAmN/WA3sLZrtF1a5ZA0FzjYAEknYANZJUT0a6RUldH11M8OtYOBFnsO0NcNo71H9OpXyMjoYXZZKslhI2shbYzP+BA4uCXtiNXKnwS+AY1DVwNqIDdjr2vtuCQQfgtuK4cJ4+rL5I76w6N2V4Pdr7+BSq0L18lPU1WFzmxa4uYP4m6n28CMpTiCJKmE47JcCb0O1tXWzzPqqqZ4p8mVgdZrnPLx6dhrAybPFMLSDiDoMOqZWmzhGQOLvR/ql3+j3+srv+zzmV70o0pkwqpA1kMzfKQU8vWWT+rX4KD+jvAL1knfaJo4HrCeTfgnQkZ+j7iAbU1EBP6yNrhxjLr29z/sTzUZPULqPWwSl/SCwwOgp6kD0mPMZ9l4uL8Cz/Mm0l5pzeBhZB2mVgHHWeV1EH5hcLqaI/wDR/wAQL6SeAm/VSNLfBsoOr4scfetmm3s03GTkxaf0faEtpaiYj9ZK1o8RGDrHve4e5btN3ZpuMnJiXN2wz+tisj2jiEIj2jiEKhFKCTaeJTU0I9ip9qPk9KuTaeJTU0I9ip9qPk9EewQzl82aZz/taX2Wcl9GYh1vVv6gtEuU5C8Eszd2YA3slVW6I6irlfUVtW3rXm56uP0R3AC52LqxtLlnTgkou2xrUP6qP2G8gvGI18MEbpZ3tjY0XLnGw/8As+CoB6GY1GwR0+Keg0WAczWANguoKq0V4pUyN8urQ9gOvWXEb8rdgKjavuQoRvmRc8E6ciZtPJJF1cVTNJFG8n1P1ZcCNr/S+Cs2KYXBUMMdRG2Rp1WcL/A9yiMc6IQVFC2iBdEyPL1bm2zMczsnx+xR1PQ4/G0RCopJGgWEr439aBvIDw0n3I47RHD5i6Kxo2wbyTG62nhJMLIxtN7XILA47xd3uUzSVuIS1s1bTU0c8NuohL5urs2Nzusc0ZHXDnW1/wAPetlfhdRQUssdDFNV1lVmMk/o9s6sziSA0AONgrJ0PAbSxxCCSARNazLIADcAXIsTcXvrUt+48pfu7E907krqPEoMTlp2wFxAIjk6xryywcHHK2xLTs8E9qOobIxkjDdr2hwO8OFwqppTw59RQugjgknkeQWZLWY9tiHOcSLDaFEdCf8A+xDSChlgMUrRaGdwEkIZueGuuCO5D8ysJeeKf2IH9Hv9ZX/9nnMm/WNjMbxLbqy0h19mW3pXPBLvo3o1qqDM6krsr3gB4dEHMOW9tp7rn4roq+hWJ1TgzEK/NT/WjiZ1ZePVJ7giVN9kT2yndigxKmqMJrWy07jlIzwSEapInjVcd5sRcb1f6OPpB5Oyto61lY1wzGOwuN7cp2kbLXTNxro7S1UAp54w6MCzRsLLCwLDtBVCpNG9fQvLsLri1jtZZKLg7r29EnxsE29Ms8VSXPZ76L6XYZHdTiMfkso1F2vq79+YHWz3qG0t4mcQqafDqG0xaS9xYczc7gA0lw1ANaXEn+JdmL6NcRr5WyV09O0jUXRR2e4eNrX9668E0SPppXOir5Y2uFjkY1shbuzG4HwR5U7ITxxe5MvvRnBo6Olip4zcMbYn1nfWd7zdUTTd2abjJyYmHhGGR08TYYr5W97jmcSdZc5x2klLzTd2abjJyYqJ9HLJ2KyPaOIQiPaOIQqkKgk2niU1NCPYqfaj5PSrftPEqa6OdKqmiDxT5PTILszc3Zva2vxQnTIPohCSHnQxLfF8n5kedDEt8XyfmT70NaHehJDzoYlvi+T8yPOhiW+L5PzI3oLHehJDzoYlvi+T8yPOhiW+L5PzI3oLHehJDzoYlvi+T8yPOhiW+L5PzI3oLQ70JIedDEt8XyfmR50MS3xfJ+ZG9BaHehJDzoYlvi+T8yPOhiW+L5PzI3oLQ70JIedDEt8XyfmR50MS3xfJ+ZTvQWO9CSHnQxLfF8n5kedDEt8XyfmUb0Fod6WGm3s03GTkxV/zoYlvi+T8yhukfSmprQwVGT0LluVuXtWvfX4BRKSaIbIWPaOIQiPaOIQkQI2SQuudXedy89Q7dyWUIoKMdQ7dyR1Dt3JZQgKMdQ7dyR1Dt3JZQgKMdQ7dyR1Dt3JZQgKMdQ7dyR1Dt3JZQgKMdQ7dyR1Dt3JZQgKMdQ7dyR1Dt3JZQgKMdQ7dyR1Dt3JZQgKMdQ7dyR1Dt3JZQgKMdQ7dyR1Dt3JZQigozHA641d43IQhSi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4" name="AutoShape 4" descr="data:image/jpeg;base64,/9j/4AAQSkZJRgABAQAAAQABAAD/2wCEAAkGBxATERUSEBQWFBQWFxkXGBgYGBwXFBUVFRwWFxUUFRUZHCggGBolHBUUIj0hJSktLi4uFx8zODMsNygtLisBCgoKDg0OGxAQGiwkICQsLS4sKy8sLCwsLCwsLCwsLCwsLCwsLCwsLCwsLCwsLCwsLCwsLCwsLCwsLCwsLCw0LP/AABEIAPcAqAMBIgACEQEDEQH/xAAcAAACAgMBAQAAAAAAAAAAAAAABwUGAQMEAgj/xABNEAABAwICBgUIBgcFBwUBAAABAAIDBBEFEgchMVFxsQYTMkFhFBciUnKBkZIjQqHR0uIIM1NUYoLBJDVzorIlNENjdIPCFpOz4fAV/8QAGgEAAgMBAQAAAAAAAAAAAAAAAAIBAwUEBv/EAC0RAAICAQQABQMDBQEAAAAAAAABAhEDBBIhMRMiMkFhM1FxBUKBkaHB8PEU/9oADAMBAAIRAxEAPwBcyPNzrO09685zvPxRJtPEq66OuiVPXNmM7njqy0DKQO0HXvcHcsxKzGKVnO8/FGc7z8U5vNTQevN8zfwo81NB683zN/Cm2MmmJnOd5+KM53n4pzeamg9eb5m/hR5qaD15vmb+FGxhQmc53n4oznefinN5qaD15vmb+FHmpoPXm+Zv4UbGFMTOc7z8UZzvPxTm81NB683zN/CjzU0HrzfM38KNjCmJnOd5+KM53n4pzeamg9eb5m/hR5qaD15vmb+FGxhTEznO8/FGc7z8U5vNTQevN8zfwo81NB683zN/Co2MKYmc53n4oznefinN5qaD15vmb+FHmpoPXm+Zv4VOxhTEznO8/FGc7z8U5vNTQevN8zfwo81NB683zN/CjYwpiZznefijOd5+Kc3mpoPXm+Zv4VTdIvROnoRCYC89YXXzEHs5bWsBvUOLQUU2N5uNZ2jvQvMe0cQhQgQSbTxKamhHsVPtR8npVybTxKamhHsVPtR8nqY9ghnoQhXDAsLKEAaXVUYNi9oPtC/NY8ri/aM+Yfelr0X6LUVXV4k6qhbI5lVZpN9QLb2XHpD6GYfAaHqYGs62rZG+1/SYQbtOtPtV0W7I3VjW8ri9dnzD717fMwWLnAA7LkC/BVc6N8I/dWfE/eqz0N6L0tc6qmrWdcY6h8EbXE5I4obNY1ouikQoxq7GX5ZF+0Z8w+9ZbVRk2D2knuDgTzVKxnohgNLGJKmCONhcG5jmtd2y+7it9Ro1wiSO0cIZmF2yMJuNz2m/vUUg2x+f6FwknY3tOa3iQOa8eWRftGfMPvS56GdAGzQ9fjEb5apxsRK6+RjdTQLHdrXdX9EsBiqIKaSmaJKjN1YFyDkF3XN9WpTSJcI3Vl6jnY42a5pPgQStqouNaN8NEEjoIzBKxrnskjcQ9rmgkEG/gpjoBiclTh9PNMbvcz0jvI1XPjqUNcWhXFVaLEhCEogJX6buzTcZOTE0Er9N3ZpuMnJiWXRDFZHtHEIRHtHEIVaIQSbTxKamhHsVPtR8npVybTxKamhHsVPtR8noj2CGehCFcMCELCAKRo6/3nFP+r/8Vp0rbcO/66PkV56CVccddicErgyR1QJGtcbFzC3tNvt2Kb6WYKys8m+mbH1E7Zu52fLf0dott2qzqRe+J3/vRZSl5iOHVWFTSVdE109JK4yVFP8AXY4m7pYj38PBXuWuiaC50jGtGskuFgN51qrdBOm0deJ8zo2ujlc1rQbF0X1JLHfrSqxI2k3XBNUNbSYhTZmFs0MgsQdfFrh3EKnObU4I67c9RhpOsbZaS/eO9zPuVhoejVNBWGqppeqDwRLC0t6qR3c8j6pGvZvU7VVkDWOdK9gYB6WYjLbvupJunS6M0FbFNG2WF4fG4Xa4G4IVC0g1sUOLYVLM8Mjb15c52oAFrQL+8hdWht4bhUQcQ0lzzYkA2LjYrm6cRxTYvhTHhsjCZ8zTZzT6ItccQpSqRMY7ZtfkmMS6dYU6GUNrISTG8AZtpLSAFjRT/dNN7J5lS3/pbD/3WH/22/cpKkpY42BkTQxg2NaLAcAlbVUhXKO2kbkIQlKwSv03dmm4ycmJoJX6buzTcZOTEsuiGKyPaOIQiPaOIQq0Qgk2niU1NCPYqfaj5PSrk2niU1NCPYqfaj5PRHsEM9CEK4YFhZQgCHxzovRVZBqoGSOGoOIs4DdmGuyiPNnhH7s35nferetFXVRxNL5XBjR3k2Cm2Mpy6TKuNGeEfuzfmd967cT6D4ZPl62mj9AZRlGWzRsHo7V1jEKiT/d4bN9eYlg4iMDMffZa300p/XVjgd0TWxt+0Od9qHOu2S5yXLZFebLCP3YfM7716Zo1wgG/kzTxJI5ruNPB+8T3/wAQr2yF/wDwax190rWyN+wNd/mSrNF/uI8a+N39znxLoJhk788tO0uDQ0WuAGt1AADUjC+gmG08rZoIAyRhJa651XBG/cSu7y+oj/XwhzfXhJcOJjPpD3XUhSVccrc8Tg9u8G/uO4+Ce2S5Srs3oQhKICEIQAJX6buzTcZOTE0Er9N3ZpuMnJiWXRDFZHtHEIRHtHEIVaIQSbTxKamhHsVPtR8npVybTxKamhHsVPtR8noj2CGehCFcMCELhxWv6poytzyPOWNl7ZneJ7mjaTuQCPOJYj1ZEcbesmePRZewsNr3n6rBv+C4xTMjcJal3XT92qzGeEbPq8dp3oAFKwlzusnk1vfsLiNlh3NHcO5UrFMQn8uhGb6N7XXHi3x94XNmz15YdlWXNt8sey11mKvdsNgo2SS/fda3FclXIWtc4a7AkDfYXWU5Sm+WZrcpvlnVdZB3akuo8NxqojdVsztY0BwAdb0T6rfrbFbui9dJNTMlktmNwSO+2q/gujNpZYoqTZfn0ksUVJssVLicjDqNwpBjWSu6yF3UVHrDW1/hI36w+0dxUI5bIn7tqTFqZ4390V49RPH+C0YdiOdxilb1czRdzb3Dhszxn6zeXeu9V5hFQ0Mc7JMzXHINrT/UHvHeFJ4VXmVpD25JWHLI3aA7bcb2naCtbHkWSO6JpxlGcd0TvQhCckEr9N3ZpuMnJiaCV+m7s03GTkxLLohisj2jiEIj2jiEKtEIJNp4lNTQj2Kn2o+T0q5Np4lNTQj2Kn2o+T0R7BDPQhCuGMEjv2KEw6QPLqx+xwywg/Vi9YeLyAeAat2PkuaynbtndlO8RDXKfl1cXBacblAtG3UAP/wVWfJ4cGxMmTw4ORFVkhe4uKrnSNuWSmk2ASWJ7gHtI1+8BWAhRHSqMmjlADSbN2/VGYZnDeQCSsnB58iv3MzD5snPudbXLnxGIOieCcoLSCd2pb6ePK1rdtgAN57tQ8Vtl6MmeUwVBuA15GQgEG0eYXOrVnH2q3T6eWWXHSLtPglkla9iLdO4YTBKaXrGhhDrC/WdWHNheSPqi5KjugmQUrWteC+5c9ve0nusm7STQMhbF1ZDGjKGhuYADfl/qlJ08w6CnIfRh8DgXOub5XZiDl+661NRgeSO02NZjWTFV0ywgrAduS/wzGX3BkeMwZbafRuddxvAAVrwfEjIACDe1+G6/iVjZMLh2Y2XSzgrfRPRv7xtClKio1NrGdqMZZgPrQ7Sbd5brcP5t6hmCwUpg9RlfY9l2op9Ll8OdezF02Xw50+mWVrgQCDcEXBGwg7CF6UTgPodZTH/AILrN8Yn64/hrb/KpVbBqNUzKV+m7s03GTkxNBK/Td2abjJyYll0KxWR7RxCER7RxCFWiEEm08SmpoR7FT7UfJ6Vcm08SmpoR7FT7UfJ6I9ghnrCyhXDERAc9XK87IWNjb7T/Tk+zq1GVL8zifFd2Fv/ALPLJ3ySyO92Ytb9jQo496zdfLlROLXS6iayFCdMg7ySXLtyn4d6nXLhxSPNFI3exw+wrhxOppnHjltmmSeFYZY08ubNDkEufu1NBynxuVGUmOv62KraLtlfUgbrfRBv+gqD6PMqn0MUAl/sz2guGvrBvY0+qVZOjVJFM6IuaWMivbWMr3lxbqG8Cw8brc00oKbUDejPCo+Hh77fx8F1p5I5WNe9lzlFzsI8Lpa6RMWgktTNaA0Eki1zcHu703MoAsNQSi6a0LHz5Ycr5CQHZTfKdZOrusLk8F05puMWW54ypIXMkTR6TXAFwvYC/Darf0SYctmgWFsziSXHcBqsF09DqO0L3us4vecpttYNQt4ar+9T5CxM+a7iZWp1Ld466MNatwFta8RhbTsXGZrJcyWqKebulY6J3tD04+Ug96nFWJn/ANkDv2UrH+4Obf7CVZ1v4pboJm3CW6Cl8Alfpu7NNxk5MTQSv03dmm4ycmKZdEsVke0cQhEe0cQhVohBJtPEpqaEexU+1HyelXJtPEpqaEexU+1HyeiPYIZ6w42F1leXjUVcMQGGH/Z8Pi0H46/6rkI2rrwz+74PBjR8NS5TtWVrvqGfrfqHk7FpIut2XUtfeuE4yB6KXFM5v7N8jfcHGys+AQSvhe09W5zZDdsZs5l7EEONw5pB561XMCbaSqjPdLf3PAP3qYoax8Ze50biwOt1sRtKwBrL3aBraBbetjRTSyyX3pmpo5LxZJ+546U4dVticfpXC1zZwaABtvYqj11UylprxvD5JxlzC/0cZNnC5+u7Zfc1MqqqYqppp2Vr3l1gYmtaJS2/pZtQI1d/cql006HMpaYSi73mZoja43EbLizLDaTquVo5Ibu/Y0fRco/8O3A3Xp4tVrMAsPDV/RdzmriwIHqGZtuu+rLrJOrKdnBdkkgAJcQAO86h715vIvO/yecn6nQMBWwOuoygx6nmkMUTs7gLktBLBb+LYpZo1pZQcXyLKLi6aN0wvRVI/wCWT8AT/RWeI3aDvAKrVRqo6o/8t3Iqywj0QPAcls6b6SNfT/Rie0r9N3ZpuMnJiaCV+m7s03GTkxWy6LGKyPaOIQiPaOIQq0Qgk2niU1NCPYqfaj5PSrk2niU1NCPYqfaj5PRHsEM9CFhXDEFhbP7K9n7OSRvuDzb7CFxlSdI3LU1ER2SNbK3xNurk/wBLD/Mo+RtiRuWdr4+ZM4tbHlSNTl4yr24ryXW2rPozyEoXWrp2+tHG4e4uBP2hWTDNUU/8/wD8bFXKkZMQid+0iez3tLSOasGGtJ8ob/CLDxLH3/0haWj+sn8Gjo/qr8GrDn2xx9u+IfZrPMLRpmlBjp4c/V9ZL2hrLQ0E5gBrOuyKqUx41C4EWddh4uaD/wCI+KjdIEwfjFMx+trGmw7gTrufHV9i1MstsLNGUtuKX5Ommb1UDesd2GDM72RrcqBjOMeUStdO2TyY36qNmoyuBtd/fa/grF06rRlbT5rB93yHdG3aPfsXvofhF/7XM2z3C0Te6OPuAG+yx8VQi8ku30Z+GMccHmmuX0aKDCa6RoALaKPuYxt328TvVkwrDupYGGR8hvfM83dr7uC7gslc08rmceTNKfHSN1Y3+yOb+0kYz5nNB+y6sqg5WXmpofVDpnfyjKwH+Z/+VTa2cUduNI1YR2wSMpX6buzTcZOTE0Er9N3ZpuMnJimXRLFZHtHEIRHtHEIVaIQSbTxKamhHsVPtR8npVybTxKamhHsVPtR8noj2CGesLKFcMRGOHqzFU/snEP8A8KSwf8CGu/lWvF4bPzdzuamJomuaWuF2uBBG8HUQoCKKR8MtJntNEPo3nWXMN+rk8dlj4jxVWfF4kKEzY/EhRyvcBrOob/6pa4z0tMrmgWYGSZgRc58p2cOCmemFLiDaOQOlY8AWflYWvI+trul/SOzMuXR2aDq+sQSNXidXduXPpdPGnJ8h+nYcauc0pexZsT6asfLBIGD6N7ibE7HCxGxMbR3iQrHTyMFm+izbfWGvvr/mCXHR+mIw9skjfR8pjc2415bgE8Cmr0Zm6uWZrAALZtQtrtZX4ljWVKK6sthLCs22MK+bZG9IKXNikWXayRrz8rQufSZHDT1FNNa2aS7rayTlfc+O0KUxx1q7rGkC4abnYMwGQnwzAfFQ2mFrpfJrRCT6KV1trRqZ6QttIvyXbKNxaLHGLUk+rF82sFZiGR+pr3gW3Rs1hnvKag3DYkvhNDOXiOlD2yki79hjaNWs919Z9ybODUj4YmskkdK7aXO1knw3BZH6hBRpJ/wZ/wCoqKklF8LhL/JJNC6cOgzvA7hrK5M67aljmsbAw2lnuL98cY7b/cDYeJC5tNic5/By6bFvn8I6sF+kfLU9zyGR/wCFFcAji4vPCyllrp4Wsa1jBZrQGgbgNQC2rZNVvkEr9N3ZpuMnJiaCV+m7s03GTkxLLoVisj2jiEIj2jiEKtEIJNp4lNTQj2Kn2o+T0q5Np4lNTQj2Kn2o+T0R7BDPQhCuGBRuLUT3ZZYbCaO5bfUHg9qNx3Gw4EA9yklhAJ0U3pFh3lkXX01xIPRkjNw4EbWlocLOH2qj0nRiO+uNrtesBt9u/wBJNeuoHh/X0xDZbWc06mTNGxr9xHc7uUTUUcVTmdD9FUN7cb9RB7iWg6xt9IaiklFrmJpaPPhjxNfyVKrwv6CSPM8XAyAgZWlp1asx1Kcgxh8TnGONoa49t19mr0SzWTqB7+9FTTPaAJIbH+IgD3G65HxRgWysB9s/0KpjOUXZqPR6efMUdxx+nc5weGkvZ1d82trR2SBYawbLjxmukngja5ri6I2dIw6rHtANYMxvYd64vIWHvZfxI2fBdUFNbsvGrcb2+xW/+h0LH9OgirPwsC+XrWAm9mRyNvxN9a6/Ji1vbnaN2V5J8LkKxtY97rNAld4BSsWHxQ2NS0SSu7ELBd5PC+zZr2Deq0nN9EZoafCrklf45IjoxhQiZ5XVGWwP0cbh6b3Hs2b3k9wVxwmjeC6aa3XSWvbWI2DsxNO4XOvvJJXmioXueJ6mxkHYYNbIQfV9Zx73e4WUor4xUVwYOXIpS4VGUIQpKgSv03dmm4ycmJoJX6buzTcZOTEsuiGKyPaOIQiPaOIQq0Qgk2niU1NCPYqfaj5PSrk2niU1NCPYqfaj5PRHsEMPFsQbBE6VzXvDbejG0veb7mjWVV6fShhTiWuldE4GxEjHNIO43Cua+atMkYbi02UWuGE8SNq6oRT4OjDCM3THXJpFwsC4nzeyxzuQXDT6VcMfKyFrpMz3NYLxkC7iAL38Srdh0LRDGGtAAY3UANwVf6ddFm1UIdCxgqY3sfG+wabtcCQXbtShbbIjsumWpclfhsUti8EOb2XtOV7fZcNY4bF2ISFRDPiq2Czgyqj8bMmHH6jv8qjZo6O/0kM0B/wyW/FocPtVqQhpPtF0NROHpZTTT4Z+3+zX8Mq200NGD9EyomO4McG/EgD7VbbLKVQj9i167M/3MhY46p4sxrKVnukm931W/wCZdtBhscVy0Eud2nuOaR3Fx5bF2WQUxzSm5csw94AJJAA1knUAPEqtP6c0ZcWwdZUkbeojdK0HcXtFvtVCxPGJMbxLyCB5ZRR3MrmH9aGmziTuJ1D4pt4fQxQxtihY1jGiwa0WATtJdjOCh32Vh2kahY8MqBNTE7OuicwHgSLK0UVZFKwSQvbIw6w5pBB94WrF8KgqYnQ1DA9jhYg7R4g9x8UgJaqs6P4g6ONxfCSHZXamyxnYT3B41i4QoqXQ0YRn12fRaWGm7s03GTkxMPB8TiqYWTwm7JGhw8L9x8Ql5pu7NNxk5MVU+iiSoVke0cQhEe0cQhVohBJtPEpqaEexU+1HyelXJtPEpqaEexU+1HyeiPYIZ6+bNNH97S+yzkvpNfNmmj+9pfZZyXXi7OrTeoddJ05woRMvWQD0G3GcXGoXFtt1G9H+mwrcUdBSuDqWOElzrWLpMwAcCddu73qQouguFdUy9HCfQbrLRcmw1k71FdG+hnkOLPkpWEUssBvc3DH5h6Avr7rqPLyL5OfuTOkHpI6hpDJGAZXuEcebsh7vrO8BtWuHoW0tBnqaqSa2uQTOZZ38DG2aB4WPvXjSZ0XfX0RiiIErHB7L7CQCC0nuuCl5hGk/EKEinxOnc4N9HMRklsPE+i/jq4oStcEwi3Hy9jC6IGsjq6umq5nTtY2F8L3AAmN/WA3sLZrtF1a5ZA0FzjYAEknYANZJUT0a6RUldH11M8OtYOBFnsO0NcNo71H9OpXyMjoYXZZKslhI2shbYzP+BA4uCXtiNXKnwS+AY1DVwNqIDdjr2vtuCQQfgtuK4cJ4+rL5I76w6N2V4Pdr7+BSq0L18lPU1WFzmxa4uYP4m6n28CMpTiCJKmE47JcCb0O1tXWzzPqqqZ4p8mVgdZrnPLx6dhrAybPFMLSDiDoMOqZWmzhGQOLvR/ql3+j3+srv+zzmV70o0pkwqpA1kMzfKQU8vWWT+rX4KD+jvAL1knfaJo4HrCeTfgnQkZ+j7iAbU1EBP6yNrhxjLr29z/sTzUZPULqPWwSl/SCwwOgp6kD0mPMZ9l4uL8Cz/Mm0l5pzeBhZB2mVgHHWeV1EH5hcLqaI/wDR/wAQL6SeAm/VSNLfBsoOr4scfetmm3s03GTkxaf0faEtpaiYj9ZK1o8RGDrHve4e5btN3ZpuMnJiXN2wz+tisj2jiEIj2jiEKhFKCTaeJTU0I9ip9qPk9KuTaeJTU0I9ip9qPk9EewQzl82aZz/taX2Wcl9GYh1vVv6gtEuU5C8Eszd2YA3slVW6I6irlfUVtW3rXm56uP0R3AC52LqxtLlnTgkou2xrUP6qP2G8gvGI18MEbpZ3tjY0XLnGw/8As+CoB6GY1GwR0+Keg0WAczWANguoKq0V4pUyN8urQ9gOvWXEb8rdgKjavuQoRvmRc8E6ciZtPJJF1cVTNJFG8n1P1ZcCNr/S+Cs2KYXBUMMdRG2Rp1WcL/A9yiMc6IQVFC2iBdEyPL1bm2zMczsnx+xR1PQ4/G0RCopJGgWEr439aBvIDw0n3I47RHD5i6Kxo2wbyTG62nhJMLIxtN7XILA47xd3uUzSVuIS1s1bTU0c8NuohL5urs2Nzusc0ZHXDnW1/wAPetlfhdRQUssdDFNV1lVmMk/o9s6sziSA0AONgrJ0PAbSxxCCSARNazLIADcAXIsTcXvrUt+48pfu7E907krqPEoMTlp2wFxAIjk6xryywcHHK2xLTs8E9qOobIxkjDdr2hwO8OFwqppTw59RQugjgknkeQWZLWY9tiHOcSLDaFEdCf8A+xDSChlgMUrRaGdwEkIZueGuuCO5D8ysJeeKf2IH9Hv9ZX/9nnMm/WNjMbxLbqy0h19mW3pXPBLvo3o1qqDM6krsr3gB4dEHMOW9tp7rn4roq+hWJ1TgzEK/NT/WjiZ1ZePVJ7giVN9kT2yndigxKmqMJrWy07jlIzwSEapInjVcd5sRcb1f6OPpB5Oyto61lY1wzGOwuN7cp2kbLXTNxro7S1UAp54w6MCzRsLLCwLDtBVCpNG9fQvLsLri1jtZZKLg7r29EnxsE29Ms8VSXPZ76L6XYZHdTiMfkso1F2vq79+YHWz3qG0t4mcQqafDqG0xaS9xYczc7gA0lw1ANaXEn+JdmL6NcRr5WyV09O0jUXRR2e4eNrX9668E0SPppXOir5Y2uFjkY1shbuzG4HwR5U7ITxxe5MvvRnBo6Olip4zcMbYn1nfWd7zdUTTd2abjJyYmHhGGR08TYYr5W97jmcSdZc5x2klLzTd2abjJyYqJ9HLJ2KyPaOIQiPaOIQqkKgk2niU1NCPYqfaj5PSrftPEqa6OdKqmiDxT5PTILszc3Zva2vxQnTIPohCSHnQxLfF8n5kedDEt8XyfmT70NaHehJDzoYlvi+T8yPOhiW+L5PzI3oLHehJDzoYlvi+T8yPOhiW+L5PzI3oLHehJDzoYlvi+T8yPOhiW+L5PzI3oLQ70JIedDEt8XyfmR50MS3xfJ+ZG9BaHehJDzoYlvi+T8yPOhiW+L5PzI3oLQ70JIedDEt8XyfmR50MS3xfJ+ZTvQWO9CSHnQxLfF8n5kedDEt8XyfmUb0Fod6WGm3s03GTkxV/zoYlvi+T8yhukfSmprQwVGT0LluVuXtWvfX4BRKSaIbIWPaOIQiPaOIQkQI2SQuudXedy89Q7dyWUIoKMdQ7dyR1Dt3JZQgKMdQ7dyR1Dt3JZQgKMdQ7dyR1Dt3JZQgKMdQ7dyR1Dt3JZQgKMdQ7dyR1Dt3JZQgKMdQ7dyR1Dt3JZQgKMdQ7dyR1Dt3JZQgKMdQ7dyR1Dt3JZQgKMdQ7dyR1Dt3JZQigozHA641d43IQhSi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6" name="AutoShape 6" descr="data:image/jpeg;base64,/9j/4AAQSkZJRgABAQAAAQABAAD/2wCEAAkGBxATERUSEBQWFBQWFxkXGBgYGBwXFBUVFRwWFxUUFRUZHCggGBolHBUUIj0hJSktLi4uFx8zODMsNygtLisBCgoKDg0OGxAQGiwkICQsLS4sKy8sLCwsLCwsLCwsLCwsLCwsLCwsLCwsLCwsLCwsLCwsLCwsLCwsLCwsLCw0LP/AABEIAPcAqAMBIgACEQEDEQH/xAAcAAACAgMBAQAAAAAAAAAAAAAABwUGAQMEAgj/xABNEAABAwICBgUIBgcFBwUBAAABAAIDBBEFEgchMVFxsQYTMkFhFBciUnKBkZIjQqHR0uIIM1NUYoLBJDVzorIlNENjdIPCFpOz4fAV/8QAGgEAAgMBAQAAAAAAAAAAAAAAAAIBAwUEBv/EAC0RAAICAQQABQMDBQEAAAAAAAABAhEDBBIhMRMiMkFhM1FxBUKBkaHB8PEU/9oADAMBAAIRAxEAPwBcyPNzrO09685zvPxRJtPEq66OuiVPXNmM7njqy0DKQO0HXvcHcsxKzGKVnO8/FGc7z8U5vNTQevN8zfwo81NB683zN/Cm2MmmJnOd5+KM53n4pzeamg9eb5m/hR5qaD15vmb+FGxhQmc53n4oznefinN5qaD15vmb+FHmpoPXm+Zv4UbGFMTOc7z8UZzvPxTm81NB683zN/CjzU0HrzfM38KNjCmJnOd5+KM53n4pzeamg9eb5m/hR5qaD15vmb+FGxhTEznO8/FGc7z8U5vNTQevN8zfwo81NB683zN/Co2MKYmc53n4oznefinN5qaD15vmb+FHmpoPXm+Zv4VOxhTEznO8/FGc7z8U5vNTQevN8zfwo81NB683zN/CjYwpiZznefijOd5+Kc3mpoPXm+Zv4VTdIvROnoRCYC89YXXzEHs5bWsBvUOLQUU2N5uNZ2jvQvMe0cQhQgQSbTxKamhHsVPtR8npVybTxKamhHsVPtR8nqY9ghnoQhXDAsLKEAaXVUYNi9oPtC/NY8ri/aM+Yfelr0X6LUVXV4k6qhbI5lVZpN9QLb2XHpD6GYfAaHqYGs62rZG+1/SYQbtOtPtV0W7I3VjW8ri9dnzD717fMwWLnAA7LkC/BVc6N8I/dWfE/eqz0N6L0tc6qmrWdcY6h8EbXE5I4obNY1ouikQoxq7GX5ZF+0Z8w+9ZbVRk2D2knuDgTzVKxnohgNLGJKmCONhcG5jmtd2y+7it9Ro1wiSO0cIZmF2yMJuNz2m/vUUg2x+f6FwknY3tOa3iQOa8eWRftGfMPvS56GdAGzQ9fjEb5apxsRK6+RjdTQLHdrXdX9EsBiqIKaSmaJKjN1YFyDkF3XN9WpTSJcI3Vl6jnY42a5pPgQStqouNaN8NEEjoIzBKxrnskjcQ9rmgkEG/gpjoBiclTh9PNMbvcz0jvI1XPjqUNcWhXFVaLEhCEogJX6buzTcZOTE0Er9N3ZpuMnJiWXRDFZHtHEIRHtHEIVaIQSbTxKamhHsVPtR8npVybTxKamhHsVPtR8noj2CGehCFcMCELCAKRo6/3nFP+r/8Vp0rbcO/66PkV56CVccddicErgyR1QJGtcbFzC3tNvt2Kb6WYKys8m+mbH1E7Zu52fLf0dott2qzqRe+J3/vRZSl5iOHVWFTSVdE109JK4yVFP8AXY4m7pYj38PBXuWuiaC50jGtGskuFgN51qrdBOm0deJ8zo2ujlc1rQbF0X1JLHfrSqxI2k3XBNUNbSYhTZmFs0MgsQdfFrh3EKnObU4I67c9RhpOsbZaS/eO9zPuVhoejVNBWGqppeqDwRLC0t6qR3c8j6pGvZvU7VVkDWOdK9gYB6WYjLbvupJunS6M0FbFNG2WF4fG4Xa4G4IVC0g1sUOLYVLM8Mjb15c52oAFrQL+8hdWht4bhUQcQ0lzzYkA2LjYrm6cRxTYvhTHhsjCZ8zTZzT6ItccQpSqRMY7ZtfkmMS6dYU6GUNrISTG8AZtpLSAFjRT/dNN7J5lS3/pbD/3WH/22/cpKkpY42BkTQxg2NaLAcAlbVUhXKO2kbkIQlKwSv03dmm4ycmJoJX6buzTcZOTEsuiGKyPaOIQiPaOIQq0Qgk2niU1NCPYqfaj5PSrk2niU1NCPYqfaj5PRHsEM9CEK4YFhZQgCHxzovRVZBqoGSOGoOIs4DdmGuyiPNnhH7s35nferetFXVRxNL5XBjR3k2Cm2Mpy6TKuNGeEfuzfmd967cT6D4ZPl62mj9AZRlGWzRsHo7V1jEKiT/d4bN9eYlg4iMDMffZa300p/XVjgd0TWxt+0Od9qHOu2S5yXLZFebLCP3YfM7716Zo1wgG/kzTxJI5ruNPB+8T3/wAQr2yF/wDwax190rWyN+wNd/mSrNF/uI8a+N39znxLoJhk788tO0uDQ0WuAGt1AADUjC+gmG08rZoIAyRhJa651XBG/cSu7y+oj/XwhzfXhJcOJjPpD3XUhSVccrc8Tg9u8G/uO4+Ce2S5Srs3oQhKICEIQAJX6buzTcZOTE0Er9N3ZpuMnJiWXRDFZHtHEIRHtHEIVaIQSbTxKamhHsVPtR8npVybTxKamhHsVPtR8noj2CGehCFcMCELhxWv6poytzyPOWNl7ZneJ7mjaTuQCPOJYj1ZEcbesmePRZewsNr3n6rBv+C4xTMjcJal3XT92qzGeEbPq8dp3oAFKwlzusnk1vfsLiNlh3NHcO5UrFMQn8uhGb6N7XXHi3x94XNmz15YdlWXNt8sey11mKvdsNgo2SS/fda3FclXIWtc4a7AkDfYXWU5Sm+WZrcpvlnVdZB3akuo8NxqojdVsztY0BwAdb0T6rfrbFbui9dJNTMlktmNwSO+2q/gujNpZYoqTZfn0ksUVJssVLicjDqNwpBjWSu6yF3UVHrDW1/hI36w+0dxUI5bIn7tqTFqZ4390V49RPH+C0YdiOdxilb1czRdzb3Dhszxn6zeXeu9V5hFQ0Mc7JMzXHINrT/UHvHeFJ4VXmVpD25JWHLI3aA7bcb2naCtbHkWSO6JpxlGcd0TvQhCckEr9N3ZpuMnJiaCV+m7s03GTkxLLohisj2jiEIj2jiEKtEIJNp4lNTQj2Kn2o+T0q5Np4lNTQj2Kn2o+T0R7BDPQhCuGMEjv2KEw6QPLqx+xwywg/Vi9YeLyAeAat2PkuaynbtndlO8RDXKfl1cXBacblAtG3UAP/wVWfJ4cGxMmTw4ORFVkhe4uKrnSNuWSmk2ASWJ7gHtI1+8BWAhRHSqMmjlADSbN2/VGYZnDeQCSsnB58iv3MzD5snPudbXLnxGIOieCcoLSCd2pb6ePK1rdtgAN57tQ8Vtl6MmeUwVBuA15GQgEG0eYXOrVnH2q3T6eWWXHSLtPglkla9iLdO4YTBKaXrGhhDrC/WdWHNheSPqi5KjugmQUrWteC+5c9ve0nusm7STQMhbF1ZDGjKGhuYADfl/qlJ08w6CnIfRh8DgXOub5XZiDl+661NRgeSO02NZjWTFV0ywgrAduS/wzGX3BkeMwZbafRuddxvAAVrwfEjIACDe1+G6/iVjZMLh2Y2XSzgrfRPRv7xtClKio1NrGdqMZZgPrQ7Sbd5brcP5t6hmCwUpg9RlfY9l2op9Ll8OdezF02Xw50+mWVrgQCDcEXBGwg7CF6UTgPodZTH/AILrN8Yn64/hrb/KpVbBqNUzKV+m7s03GTkxNBK/Td2abjJyYll0KxWR7RxCER7RxCFWiEEm08SmpoR7FT7UfJ6Vcm08SmpoR7FT7UfJ6I9ghnrCyhXDERAc9XK87IWNjb7T/Tk+zq1GVL8zifFd2Fv/ALPLJ3ySyO92Ytb9jQo496zdfLlROLXS6iayFCdMg7ySXLtyn4d6nXLhxSPNFI3exw+wrhxOppnHjltmmSeFYZY08ubNDkEufu1NBynxuVGUmOv62KraLtlfUgbrfRBv+gqD6PMqn0MUAl/sz2guGvrBvY0+qVZOjVJFM6IuaWMivbWMr3lxbqG8Cw8brc00oKbUDejPCo+Hh77fx8F1p5I5WNe9lzlFzsI8Lpa6RMWgktTNaA0Eki1zcHu703MoAsNQSi6a0LHz5Ycr5CQHZTfKdZOrusLk8F05puMWW54ypIXMkTR6TXAFwvYC/Darf0SYctmgWFsziSXHcBqsF09DqO0L3us4vecpttYNQt4ar+9T5CxM+a7iZWp1Ld466MNatwFta8RhbTsXGZrJcyWqKebulY6J3tD04+Ug96nFWJn/ANkDv2UrH+4Obf7CVZ1v4pboJm3CW6Cl8Alfpu7NNxk5MTQSv03dmm4ycmKZdEsVke0cQhEe0cQhVohBJtPEpqaEexU+1HyelXJtPEpqaEexU+1HyeiPYIZ6w42F1leXjUVcMQGGH/Z8Pi0H46/6rkI2rrwz+74PBjR8NS5TtWVrvqGfrfqHk7FpIut2XUtfeuE4yB6KXFM5v7N8jfcHGys+AQSvhe09W5zZDdsZs5l7EEONw5pB561XMCbaSqjPdLf3PAP3qYoax8Ze50biwOt1sRtKwBrL3aBraBbetjRTSyyX3pmpo5LxZJ+546U4dVticfpXC1zZwaABtvYqj11UylprxvD5JxlzC/0cZNnC5+u7Zfc1MqqqYqppp2Vr3l1gYmtaJS2/pZtQI1d/cql006HMpaYSi73mZoja43EbLizLDaTquVo5Ibu/Y0fRco/8O3A3Xp4tVrMAsPDV/RdzmriwIHqGZtuu+rLrJOrKdnBdkkgAJcQAO86h715vIvO/yecn6nQMBWwOuoygx6nmkMUTs7gLktBLBb+LYpZo1pZQcXyLKLi6aN0wvRVI/wCWT8AT/RWeI3aDvAKrVRqo6o/8t3Iqywj0QPAcls6b6SNfT/Rie0r9N3ZpuMnJiaCV+m7s03GTkxWy6LGKyPaOIQiPaOIQq0Qgk2niU1NCPYqfaj5PSrk2niU1NCPYqfaj5PRHsEM9CFhXDEFhbP7K9n7OSRvuDzb7CFxlSdI3LU1ER2SNbK3xNurk/wBLD/Mo+RtiRuWdr4+ZM4tbHlSNTl4yr24ryXW2rPozyEoXWrp2+tHG4e4uBP2hWTDNUU/8/wD8bFXKkZMQid+0iez3tLSOasGGtJ8ob/CLDxLH3/0haWj+sn8Gjo/qr8GrDn2xx9u+IfZrPMLRpmlBjp4c/V9ZL2hrLQ0E5gBrOuyKqUx41C4EWddh4uaD/wCI+KjdIEwfjFMx+trGmw7gTrufHV9i1MstsLNGUtuKX5Ommb1UDesd2GDM72RrcqBjOMeUStdO2TyY36qNmoyuBtd/fa/grF06rRlbT5rB93yHdG3aPfsXvofhF/7XM2z3C0Te6OPuAG+yx8VQi8ku30Z+GMccHmmuX0aKDCa6RoALaKPuYxt328TvVkwrDupYGGR8hvfM83dr7uC7gslc08rmceTNKfHSN1Y3+yOb+0kYz5nNB+y6sqg5WXmpofVDpnfyjKwH+Z/+VTa2cUduNI1YR2wSMpX6buzTcZOTE0Er9N3ZpuMnJimXRLFZHtHEIRHtHEIVaIQSbTxKamhHsVPtR8npVybTxKamhHsVPtR8noj2CGesLKFcMRGOHqzFU/snEP8A8KSwf8CGu/lWvF4bPzdzuamJomuaWuF2uBBG8HUQoCKKR8MtJntNEPo3nWXMN+rk8dlj4jxVWfF4kKEzY/EhRyvcBrOob/6pa4z0tMrmgWYGSZgRc58p2cOCmemFLiDaOQOlY8AWflYWvI+trul/SOzMuXR2aDq+sQSNXidXduXPpdPGnJ8h+nYcauc0pexZsT6asfLBIGD6N7ibE7HCxGxMbR3iQrHTyMFm+izbfWGvvr/mCXHR+mIw9skjfR8pjc2415bgE8Cmr0Zm6uWZrAALZtQtrtZX4ljWVKK6sthLCs22MK+bZG9IKXNikWXayRrz8rQufSZHDT1FNNa2aS7rayTlfc+O0KUxx1q7rGkC4abnYMwGQnwzAfFQ2mFrpfJrRCT6KV1trRqZ6QttIvyXbKNxaLHGLUk+rF82sFZiGR+pr3gW3Rs1hnvKag3DYkvhNDOXiOlD2yki79hjaNWs919Z9ybODUj4YmskkdK7aXO1knw3BZH6hBRpJ/wZ/wCoqKklF8LhL/JJNC6cOgzvA7hrK5M67aljmsbAw2lnuL98cY7b/cDYeJC5tNic5/By6bFvn8I6sF+kfLU9zyGR/wCFFcAji4vPCyllrp4Wsa1jBZrQGgbgNQC2rZNVvkEr9N3ZpuMnJiaCV+m7s03GTkxLLoVisj2jiEIj2jiEKtEIJNp4lNTQj2Kn2o+T0q5Np4lNTQj2Kn2o+T0R7BDPQhCuGBRuLUT3ZZYbCaO5bfUHg9qNx3Gw4EA9yklhAJ0U3pFh3lkXX01xIPRkjNw4EbWlocLOH2qj0nRiO+uNrtesBt9u/wBJNeuoHh/X0xDZbWc06mTNGxr9xHc7uUTUUcVTmdD9FUN7cb9RB7iWg6xt9IaiklFrmJpaPPhjxNfyVKrwv6CSPM8XAyAgZWlp1asx1Kcgxh8TnGONoa49t19mr0SzWTqB7+9FTTPaAJIbH+IgD3G65HxRgWysB9s/0KpjOUXZqPR6efMUdxx+nc5weGkvZ1d82trR2SBYawbLjxmukngja5ri6I2dIw6rHtANYMxvYd64vIWHvZfxI2fBdUFNbsvGrcb2+xW/+h0LH9OgirPwsC+XrWAm9mRyNvxN9a6/Ji1vbnaN2V5J8LkKxtY97rNAld4BSsWHxQ2NS0SSu7ELBd5PC+zZr2Deq0nN9EZoafCrklf45IjoxhQiZ5XVGWwP0cbh6b3Hs2b3k9wVxwmjeC6aa3XSWvbWI2DsxNO4XOvvJJXmioXueJ6mxkHYYNbIQfV9Zx73e4WUor4xUVwYOXIpS4VGUIQpKgSv03dmm4ycmJoJX6buzTcZOTEsuiGKyPaOIQiPaOIQq0Qgk2niU1NCPYqfaj5PSrk2niU1NCPYqfaj5PRHsEMPFsQbBE6VzXvDbejG0veb7mjWVV6fShhTiWuldE4GxEjHNIO43Cua+atMkYbi02UWuGE8SNq6oRT4OjDCM3THXJpFwsC4nzeyxzuQXDT6VcMfKyFrpMz3NYLxkC7iAL38Srdh0LRDGGtAAY3UANwVf6ddFm1UIdCxgqY3sfG+wabtcCQXbtShbbIjsumWpclfhsUti8EOb2XtOV7fZcNY4bF2ISFRDPiq2Czgyqj8bMmHH6jv8qjZo6O/0kM0B/wyW/FocPtVqQhpPtF0NROHpZTTT4Z+3+zX8Mq200NGD9EyomO4McG/EgD7VbbLKVQj9i167M/3MhY46p4sxrKVnukm931W/wCZdtBhscVy0Eud2nuOaR3Fx5bF2WQUxzSm5csw94AJJAA1knUAPEqtP6c0ZcWwdZUkbeojdK0HcXtFvtVCxPGJMbxLyCB5ZRR3MrmH9aGmziTuJ1D4pt4fQxQxtihY1jGiwa0WATtJdjOCh32Vh2kahY8MqBNTE7OuicwHgSLK0UVZFKwSQvbIw6w5pBB94WrF8KgqYnQ1DA9jhYg7R4g9x8UgJaqs6P4g6ONxfCSHZXamyxnYT3B41i4QoqXQ0YRn12fRaWGm7s03GTkxMPB8TiqYWTwm7JGhw8L9x8Ql5pu7NNxk5MVU+iiSoVke0cQhEe0cQhVohBJtPEpqaEexU+1HyelXJtPEpqaEexU+1HyeiPYIZ6+bNNH97S+yzkvpNfNmmj+9pfZZyXXi7OrTeoddJ05woRMvWQD0G3GcXGoXFtt1G9H+mwrcUdBSuDqWOElzrWLpMwAcCddu73qQouguFdUy9HCfQbrLRcmw1k71FdG+hnkOLPkpWEUssBvc3DH5h6Avr7rqPLyL5OfuTOkHpI6hpDJGAZXuEcebsh7vrO8BtWuHoW0tBnqaqSa2uQTOZZ38DG2aB4WPvXjSZ0XfX0RiiIErHB7L7CQCC0nuuCl5hGk/EKEinxOnc4N9HMRklsPE+i/jq4oStcEwi3Hy9jC6IGsjq6umq5nTtY2F8L3AAmN/WA3sLZrtF1a5ZA0FzjYAEknYANZJUT0a6RUldH11M8OtYOBFnsO0NcNo71H9OpXyMjoYXZZKslhI2shbYzP+BA4uCXtiNXKnwS+AY1DVwNqIDdjr2vtuCQQfgtuK4cJ4+rL5I76w6N2V4Pdr7+BSq0L18lPU1WFzmxa4uYP4m6n28CMpTiCJKmE47JcCb0O1tXWzzPqqqZ4p8mVgdZrnPLx6dhrAybPFMLSDiDoMOqZWmzhGQOLvR/ql3+j3+srv+zzmV70o0pkwqpA1kMzfKQU8vWWT+rX4KD+jvAL1knfaJo4HrCeTfgnQkZ+j7iAbU1EBP6yNrhxjLr29z/sTzUZPULqPWwSl/SCwwOgp6kD0mPMZ9l4uL8Cz/Mm0l5pzeBhZB2mVgHHWeV1EH5hcLqaI/wDR/wAQL6SeAm/VSNLfBsoOr4scfetmm3s03GTkxaf0faEtpaiYj9ZK1o8RGDrHve4e5btN3ZpuMnJiXN2wz+tisj2jiEIj2jiEKhFKCTaeJTU0I9ip9qPk9KuTaeJTU0I9ip9qPk9EewQzl82aZz/taX2Wcl9GYh1vVv6gtEuU5C8Eszd2YA3slVW6I6irlfUVtW3rXm56uP0R3AC52LqxtLlnTgkou2xrUP6qP2G8gvGI18MEbpZ3tjY0XLnGw/8As+CoB6GY1GwR0+Keg0WAczWANguoKq0V4pUyN8urQ9gOvWXEb8rdgKjavuQoRvmRc8E6ciZtPJJF1cVTNJFG8n1P1ZcCNr/S+Cs2KYXBUMMdRG2Rp1WcL/A9yiMc6IQVFC2iBdEyPL1bm2zMczsnx+xR1PQ4/G0RCopJGgWEr439aBvIDw0n3I47RHD5i6Kxo2wbyTG62nhJMLIxtN7XILA47xd3uUzSVuIS1s1bTU0c8NuohL5urs2Nzusc0ZHXDnW1/wAPetlfhdRQUssdDFNV1lVmMk/o9s6sziSA0AONgrJ0PAbSxxCCSARNazLIADcAXIsTcXvrUt+48pfu7E907krqPEoMTlp2wFxAIjk6xryywcHHK2xLTs8E9qOobIxkjDdr2hwO8OFwqppTw59RQugjgknkeQWZLWY9tiHOcSLDaFEdCf8A+xDSChlgMUrRaGdwEkIZueGuuCO5D8ysJeeKf2IH9Hv9ZX/9nnMm/WNjMbxLbqy0h19mW3pXPBLvo3o1qqDM6krsr3gB4dEHMOW9tp7rn4roq+hWJ1TgzEK/NT/WjiZ1ZePVJ7giVN9kT2yndigxKmqMJrWy07jlIzwSEapInjVcd5sRcb1f6OPpB5Oyto61lY1wzGOwuN7cp2kbLXTNxro7S1UAp54w6MCzRsLLCwLDtBVCpNG9fQvLsLri1jtZZKLg7r29EnxsE29Ms8VSXPZ76L6XYZHdTiMfkso1F2vq79+YHWz3qG0t4mcQqafDqG0xaS9xYczc7gA0lw1ANaXEn+JdmL6NcRr5WyV09O0jUXRR2e4eNrX9668E0SPppXOir5Y2uFjkY1shbuzG4HwR5U7ITxxe5MvvRnBo6Olip4zcMbYn1nfWd7zdUTTd2abjJyYmHhGGR08TYYr5W97jmcSdZc5x2klLzTd2abjJyYqJ9HLJ2KyPaOIQiPaOIQqkKgk2niU1NCPYqfaj5PSrftPEqa6OdKqmiDxT5PTILszc3Zva2vxQnTIPohCSHnQxLfF8n5kedDEt8XyfmT70NaHehJDzoYlvi+T8yPOhiW+L5PzI3oLHehJDzoYlvi+T8yPOhiW+L5PzI3oLHehJDzoYlvi+T8yPOhiW+L5PzI3oLQ70JIedDEt8XyfmR50MS3xfJ+ZG9BaHehJDzoYlvi+T8yPOhiW+L5PzI3oLQ70JIedDEt8XyfmR50MS3xfJ+ZTvQWO9CSHnQxLfF8n5kedDEt8XyfmUb0Fod6WGm3s03GTkxV/zoYlvi+T8yhukfSmprQwVGT0LluVuXtWvfX4BRKSaIbIWPaOIQiPaOIQkQI2SQuudXedy89Q7dyWUIoKMdQ7dyR1Dt3JZQgKMdQ7dyR1Dt3JZQgKMdQ7dyR1Dt3JZQgKMdQ7dyR1Dt3JZQgKMdQ7dyR1Dt3JZQgKMdQ7dyR1Dt3JZQgKMdQ7dyR1Dt3JZQgKMdQ7dyR1Dt3JZQgKMdQ7dyR1Dt3JZQigozHA641d43IQhSi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688" name="Picture 8" descr="http://wiki.stoa.usp.br/images/d/d4/Logo_esa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928694" cy="142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/>
            </a:r>
            <a:br>
              <a:rPr lang="pt-BR" dirty="0" smtClean="0">
                <a:solidFill>
                  <a:srgbClr val="00B050"/>
                </a:solidFill>
              </a:rPr>
            </a:br>
            <a:r>
              <a:rPr lang="pt-BR" dirty="0" smtClean="0">
                <a:solidFill>
                  <a:srgbClr val="00B050"/>
                </a:solidFill>
              </a:rPr>
              <a:t/>
            </a:r>
            <a:br>
              <a:rPr lang="pt-BR" dirty="0" smtClean="0">
                <a:solidFill>
                  <a:srgbClr val="00B050"/>
                </a:solidFill>
              </a:rPr>
            </a:br>
            <a:r>
              <a:rPr lang="pt-BR" dirty="0" smtClean="0">
                <a:solidFill>
                  <a:srgbClr val="00B050"/>
                </a:solidFill>
              </a:rPr>
              <a:t/>
            </a:r>
            <a:br>
              <a:rPr lang="pt-BR" dirty="0" smtClean="0">
                <a:solidFill>
                  <a:srgbClr val="00B050"/>
                </a:solidFill>
              </a:rPr>
            </a:br>
            <a:r>
              <a:rPr lang="pt-BR" dirty="0" smtClean="0">
                <a:solidFill>
                  <a:srgbClr val="00B050"/>
                </a:solidFill>
              </a:rPr>
              <a:t>Situação Atual - Aceleração de Processos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99728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DESMATAMENTO</a:t>
            </a:r>
          </a:p>
          <a:p>
            <a:endParaRPr lang="pt-BR" dirty="0"/>
          </a:p>
        </p:txBody>
      </p:sp>
      <p:pic>
        <p:nvPicPr>
          <p:cNvPr id="4" name="Imagem 3" descr="C:\Users\MARINA\Desktop\charge_eco_cartoon_1o_lug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3101099" cy="228601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0658" name="Picture 2" descr="http://envolverde.com.br/portal/wp-content/uploads/2011/04/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14818"/>
            <a:ext cx="3429024" cy="2286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0660" name="Picture 4" descr="https://encrypted-tbn1.gstatic.com/images?q=tbn:ANd9GcRBsICWoy0vFL4WgDfi_-pl-dFtbmeDQgiSsNnj-gosUsMKe8y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3190879" cy="2286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Situação Atual - Aceleração de Processos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POUSIO DE CULTURAS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9" name="Imagem 8" descr="C:\Users\MARINA\Desktop\5711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072098" cy="36433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/>
            </a:r>
            <a:br>
              <a:rPr lang="pt-BR" dirty="0" smtClean="0">
                <a:solidFill>
                  <a:srgbClr val="00B050"/>
                </a:solidFill>
              </a:rPr>
            </a:br>
            <a:r>
              <a:rPr lang="pt-BR" dirty="0" smtClean="0">
                <a:solidFill>
                  <a:srgbClr val="00B050"/>
                </a:solidFill>
              </a:rPr>
              <a:t> Situação Atual - Aceleração de Processos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USO DE MAQUINÁRIO PESADO EM SOLOS FRÁGEIS OU ÚMIDOS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Imagem 4" descr="C:\Users\MARINA\Desktop\img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643182"/>
            <a:ext cx="3548779" cy="292781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Imagem 7" descr="C:\Users\MARINA\Desktop\colheitadeiras-trabalham-em-campo-de-soja-no-mato-grosso-1335980192354_956x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3643338" cy="28575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Situação Atual - Aceleração de Processos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USO DE AGROTÓXICOS E INSUMOS QUÍMICOS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 descr="C:\Users\MARINA\Desktop\Imagem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214974" cy="315808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7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Situação Atual - Métodos inadequados de cultivo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ARADO E GRADE PESADA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 descr="C:\Users\MARINA\Desktop\manconv1_000gkidogvj02wx5ok0wj9yqurmem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3643338" cy="282677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5538" name="Picture 2" descr="https://encrypted-tbn1.gstatic.com/images?q=tbn:ANd9GcQ1zpIIUSApFNfjlffSF2y6xe94BAl2pbLmFQsC--rpNdEE52_V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814751" cy="28813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B050"/>
                </a:solidFill>
              </a:rPr>
              <a:t>Situação Atual - Métodos inadequados de cultivo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MONOCULTURA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" name="Imagem 6" descr="C:\Users\MARINA\Desktop\monocultura-de-soja-blo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0" y="2273060"/>
            <a:ext cx="4623760" cy="294189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Situação Atual - Métodos inadequados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CRESCIMENTO DE CIDADES E ASSENTAMENTOS EM LOCAIS DE RISCO</a:t>
            </a:r>
          </a:p>
          <a:p>
            <a:endParaRPr lang="pt-BR" dirty="0"/>
          </a:p>
        </p:txBody>
      </p:sp>
      <p:pic>
        <p:nvPicPr>
          <p:cNvPr id="8" name="Imagem 7" descr="C:\Users\MARINA\Desktop\21jun2013---a-defesa-civil-de-blumenau-registrou-um-deslizamento-de-terra-no-bairro-da-velha-onde-um-muro-e-dois-postes-cairam-nesta-sexta-feira-21-uma-equipe-da-secretaria-de-servicos-urbanos-1371846086761_956x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4786346" cy="269086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9906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Combate ao Problema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pt-BR" dirty="0" smtClean="0"/>
              <a:t>Plantio Direto</a:t>
            </a:r>
          </a:p>
          <a:p>
            <a:r>
              <a:rPr lang="pt-BR" dirty="0" smtClean="0"/>
              <a:t>Rotação de Culturas</a:t>
            </a:r>
          </a:p>
          <a:p>
            <a:r>
              <a:rPr lang="pt-BR" dirty="0" smtClean="0"/>
              <a:t>Preservação de Matas Ciliares</a:t>
            </a:r>
          </a:p>
          <a:p>
            <a:r>
              <a:rPr lang="pt-BR" dirty="0" smtClean="0"/>
              <a:t>Reflorestamento</a:t>
            </a:r>
          </a:p>
          <a:p>
            <a:r>
              <a:rPr lang="pt-BR" dirty="0" err="1" smtClean="0"/>
              <a:t>Terraceamento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Plantio Direto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401080" cy="4937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   O plantio direto é uma técnica de cultivo conservacionista na qual procura-se manter o solo sempre coberto por plantas em desenvolvimento e por resíduos vegetais.</a:t>
            </a:r>
          </a:p>
          <a:p>
            <a:pPr>
              <a:buNone/>
            </a:pPr>
            <a:endParaRPr lang="pt-BR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 Funções da </a:t>
            </a:r>
            <a:r>
              <a:rPr lang="pt-BR" b="1" dirty="0" err="1" smtClean="0"/>
              <a:t>Palhada</a:t>
            </a:r>
            <a:r>
              <a:rPr lang="pt-BR" b="1" dirty="0" smtClean="0"/>
              <a:t> no Plantio Direto:</a:t>
            </a:r>
          </a:p>
          <a:p>
            <a:pPr algn="just">
              <a:buNone/>
            </a:pPr>
            <a:endParaRPr lang="pt-BR" b="1" dirty="0" smtClean="0"/>
          </a:p>
          <a:p>
            <a:pPr lvl="0" algn="just"/>
            <a:r>
              <a:rPr lang="pt-BR" dirty="0" smtClean="0"/>
              <a:t>Reduzir o impacto das gotas de chuva</a:t>
            </a:r>
          </a:p>
          <a:p>
            <a:pPr lvl="0" algn="just"/>
            <a:r>
              <a:rPr lang="pt-BR" dirty="0" smtClean="0"/>
              <a:t>Dificultar o escoamento superficial</a:t>
            </a:r>
          </a:p>
          <a:p>
            <a:pPr lvl="0" algn="just"/>
            <a:r>
              <a:rPr lang="pt-BR" dirty="0" smtClean="0"/>
              <a:t>Reduzir  as perdas de solo e água pela erosão</a:t>
            </a:r>
          </a:p>
          <a:p>
            <a:pPr lvl="0" algn="just"/>
            <a:r>
              <a:rPr lang="pt-BR" dirty="0" smtClean="0"/>
              <a:t>Proteger a superfície do solo da ação direta dos raios solares</a:t>
            </a:r>
          </a:p>
          <a:p>
            <a:pPr lvl="0" algn="just"/>
            <a:r>
              <a:rPr lang="pt-BR" dirty="0" smtClean="0"/>
              <a:t>Reduzir a amplitude hídrica e térmica</a:t>
            </a:r>
          </a:p>
          <a:p>
            <a:pPr lvl="0" algn="just"/>
            <a:r>
              <a:rPr lang="pt-BR" dirty="0" smtClean="0"/>
              <a:t>Aumentar a matéria orgânica no perfil do solo</a:t>
            </a:r>
          </a:p>
          <a:p>
            <a:pPr lvl="0" algn="just"/>
            <a:r>
              <a:rPr lang="pt-BR" dirty="0" smtClean="0"/>
              <a:t>Ajudar no controle de plantas daninhas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Plantio Direto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>
              <a:spcAft>
                <a:spcPts val="0"/>
              </a:spcAft>
            </a:pPr>
            <a:endParaRPr lang="pt-BR" sz="1700" b="1" dirty="0" smtClean="0">
              <a:solidFill>
                <a:srgbClr val="003399"/>
              </a:solidFill>
              <a:latin typeface="+mj-lt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endParaRPr lang="pt-BR" sz="1700" b="1" dirty="0" smtClean="0">
              <a:solidFill>
                <a:srgbClr val="003399"/>
              </a:solidFill>
              <a:latin typeface="+mj-lt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endParaRPr lang="pt-BR" sz="1700" b="1" dirty="0" smtClean="0">
              <a:solidFill>
                <a:srgbClr val="003399"/>
              </a:solidFill>
              <a:latin typeface="+mj-lt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  <a:buNone/>
            </a:pPr>
            <a:r>
              <a:rPr lang="pt-BR" sz="1500" b="1" dirty="0" smtClean="0">
                <a:solidFill>
                  <a:srgbClr val="003399"/>
                </a:solidFill>
                <a:latin typeface="+mj-lt"/>
                <a:ea typeface="Times New Roman"/>
                <a:cs typeface="Times New Roman"/>
              </a:rPr>
              <a:t>      </a:t>
            </a:r>
            <a:r>
              <a:rPr lang="pt-BR" sz="1500" b="1" dirty="0" smtClean="0">
                <a:latin typeface="+mj-lt"/>
                <a:ea typeface="Times New Roman"/>
                <a:cs typeface="Times New Roman"/>
              </a:rPr>
              <a:t>Tabela 1.</a:t>
            </a:r>
            <a:r>
              <a:rPr lang="pt-BR" sz="1500" dirty="0" smtClean="0">
                <a:latin typeface="+mj-lt"/>
                <a:ea typeface="Times New Roman"/>
                <a:cs typeface="Times New Roman"/>
              </a:rPr>
              <a:t> Efeito de diferentes níveis de resíduos culturais no escorrimento</a:t>
            </a:r>
          </a:p>
          <a:p>
            <a:pPr marL="457200">
              <a:spcAft>
                <a:spcPts val="0"/>
              </a:spcAft>
              <a:buNone/>
            </a:pPr>
            <a:r>
              <a:rPr lang="pt-BR" sz="1500" dirty="0" smtClean="0">
                <a:solidFill>
                  <a:srgbClr val="003399"/>
                </a:solidFill>
                <a:latin typeface="+mj-lt"/>
                <a:ea typeface="Times New Roman"/>
                <a:cs typeface="Times New Roman"/>
              </a:rPr>
              <a:t>        superficial, infiltração e perda de solo, em declividade de 5%.</a:t>
            </a:r>
            <a:r>
              <a:rPr lang="pt-BR" sz="1700" b="1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>Infiltração</a:t>
            </a:r>
            <a:endParaRPr lang="pt-BR" sz="1700" dirty="0" smtClean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pt-BR" sz="3600" b="1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Perda de solo</a:t>
            </a:r>
            <a:endParaRPr lang="pt-BR" sz="4400" dirty="0" smtClean="0"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pt-BR" sz="3600" b="1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(%)</a:t>
            </a:r>
            <a:endParaRPr lang="pt-BR" sz="4400" b="1" dirty="0" smtClean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pt-BR" sz="3600" b="1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(t/ha)</a:t>
            </a:r>
            <a:endParaRPr lang="pt-BR" sz="4400" dirty="0" smtClean="0"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  <a:buNone/>
            </a:pPr>
            <a:r>
              <a:rPr lang="pt-BR" sz="1300" dirty="0" smtClean="0">
                <a:solidFill>
                  <a:srgbClr val="003399"/>
                </a:solidFill>
                <a:latin typeface="Verdana"/>
                <a:ea typeface="Times New Roman"/>
                <a:cs typeface="Times New Roman"/>
              </a:rPr>
              <a:t>        </a:t>
            </a:r>
            <a:r>
              <a:rPr lang="pt-BR" sz="1300" dirty="0" smtClean="0">
                <a:latin typeface="Verdana"/>
                <a:ea typeface="Times New Roman"/>
                <a:cs typeface="Times New Roman"/>
              </a:rPr>
              <a:t>Fonte: Adaptado de Ramos (1976) citado por </a:t>
            </a:r>
            <a:r>
              <a:rPr lang="pt-BR" sz="1300" dirty="0" err="1" smtClean="0">
                <a:latin typeface="Verdana"/>
                <a:ea typeface="Times New Roman"/>
                <a:cs typeface="Times New Roman"/>
              </a:rPr>
              <a:t>Ruedell</a:t>
            </a:r>
            <a:r>
              <a:rPr lang="pt-BR" sz="1300" dirty="0" smtClean="0">
                <a:latin typeface="Verdana"/>
                <a:ea typeface="Times New Roman"/>
                <a:cs typeface="Times New Roman"/>
              </a:rPr>
              <a:t> (1998</a:t>
            </a:r>
            <a:r>
              <a:rPr lang="pt-BR" sz="1300" dirty="0" smtClean="0">
                <a:solidFill>
                  <a:srgbClr val="003399"/>
                </a:solidFill>
                <a:latin typeface="Verdana"/>
                <a:ea typeface="Times New Roman"/>
                <a:cs typeface="Times New Roman"/>
              </a:rPr>
              <a:t>)</a:t>
            </a:r>
            <a:endParaRPr lang="pt-BR" sz="1300" dirty="0">
              <a:ea typeface="Calibri"/>
              <a:cs typeface="Times New Roman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1538" y="2500306"/>
          <a:ext cx="7500990" cy="3143272"/>
        </p:xfrm>
        <a:graphic>
          <a:graphicData uri="http://schemas.openxmlformats.org/presentationml/2006/ole">
            <p:oleObj spid="_x0000_s1026" name="Documento" r:id="rId3" imgW="5883093" imgH="16056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Introdução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5281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“A problemática ambiental- a poluição e degradação do meio, a crise de recursos naturais, energéticos e de  alimentos- surgiu nas últimas décadas do século XX como uma crise de civilização, questionando a Racionalidade econômica e tecnológica dominante. Por outro lado é percebida como resultado da pressão exercida pelo crescimento da população sobre os limitados recursos do planeta. Por outro lado, é interpretada como efeito da acumulação de capital e da maximização da taxa de lucro a curto prazo, que induzem padrões  de tecnológicos de uso e ritmos de exploração da Natureza, bom como formas de consumo que vêm esgotando as reservas de recursos naturais, degradando a fertilidade dos solos e afetando as condições de regeneração dos ecossistemas naturais.” (LEFF, Enrique. Epistemologia Ambiental, p. 59)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Plantio Direto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Sistema do Plantio Direto de Milho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566098" y="3244334"/>
            <a:ext cx="401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Fig. 2</a:t>
            </a:r>
            <a:r>
              <a:rPr lang="pt-BR" dirty="0" smtClean="0"/>
              <a:t> Sistema de Plantio direto de milho </a:t>
            </a:r>
            <a:endParaRPr lang="pt-BR" dirty="0"/>
          </a:p>
        </p:txBody>
      </p:sp>
      <p:pic>
        <p:nvPicPr>
          <p:cNvPr id="8" name="Imagem 7" descr="http://sistemasdeproducao.cnptia.embrapa.br/FontesHTML/Milho/CultivodoMilho_2ed/figuras/mandir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4666615" cy="310578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Rotação de culturas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  </a:t>
            </a:r>
            <a:r>
              <a:rPr lang="pt-BR" sz="2400" dirty="0" smtClean="0"/>
              <a:t>A combinação de espécies com diferentes exigências nutricionais, velocidade de decomposição, produção de </a:t>
            </a:r>
            <a:r>
              <a:rPr lang="pt-BR" sz="2400" dirty="0" err="1" smtClean="0"/>
              <a:t>fitomassa</a:t>
            </a:r>
            <a:r>
              <a:rPr lang="pt-BR" sz="2400" dirty="0" smtClean="0"/>
              <a:t> e sistema radicular torna o sistema mais eficiente, além de facilitar o controle integrado de pragas, doenças e plantas daninhas.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Recuperação da mata ciliar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 </a:t>
            </a:r>
            <a:r>
              <a:rPr lang="pt-BR" sz="2400" dirty="0" smtClean="0"/>
              <a:t>Efeitos de sua eliminação – assoreamento de rios e lagos, deslocamento e desaparecimento de nascentes, desaparecimento de fauna aquática e terrestre, agravamento das secas e das cheias, escoamento direto de resíduos para rios e lagos. </a:t>
            </a:r>
          </a:p>
          <a:p>
            <a:endParaRPr lang="pt-BR" dirty="0"/>
          </a:p>
        </p:txBody>
      </p:sp>
      <p:pic>
        <p:nvPicPr>
          <p:cNvPr id="4" name="Imagem 3" descr="C:\Users\MARINA\Desktop\mat_20081028155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14752"/>
            <a:ext cx="3038784" cy="20272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Imagem 4" descr="C:\Users\MARINA\Desktop\mata ciliar degradada2-IMG_0028.padrao_paisage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168951" cy="205503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Reflorestamento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	  O termo aplica-se à implantação de florestas em áreas naturalmente florestais que, por ação </a:t>
            </a:r>
            <a:r>
              <a:rPr lang="pt-BR" sz="2400" dirty="0" err="1" smtClean="0"/>
              <a:t>antrópica</a:t>
            </a:r>
            <a:r>
              <a:rPr lang="pt-BR" sz="2400" dirty="0" smtClean="0"/>
              <a:t> ou natural, perderam suas características originais. Chama-se "</a:t>
            </a:r>
            <a:r>
              <a:rPr lang="pt-BR" sz="2400" dirty="0" err="1" smtClean="0"/>
              <a:t>florestamento</a:t>
            </a:r>
            <a:r>
              <a:rPr lang="pt-BR" sz="2400" dirty="0" smtClean="0"/>
              <a:t>" à implantação de florestas em áreas que não eram florestadas naturalmente</a:t>
            </a:r>
            <a:endParaRPr lang="pt-BR" sz="2400" dirty="0"/>
          </a:p>
        </p:txBody>
      </p:sp>
      <p:pic>
        <p:nvPicPr>
          <p:cNvPr id="4" name="Imagem 3" descr="C:\Users\MARINA\Desktop\dscn76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643314"/>
            <a:ext cx="3129592" cy="216067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Imagem 4" descr="C:\Users\MARINA\Desktop\MORRODABABILONIA_antes_depoi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129592" cy="220421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solidFill>
                  <a:srgbClr val="00B050"/>
                </a:solidFill>
              </a:rPr>
              <a:t>Terraceamento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</a:t>
            </a:r>
            <a:r>
              <a:rPr lang="pt-BR" sz="2400" dirty="0" smtClean="0"/>
              <a:t>É uma técnica agrícola e geográfica de conservação do solo, destinada ao controle de erosão hídrica, utilizada em terrenos muito inclinados. Quando bem planejado e bem construído, reduz as perdas de solo e água pela erosão e previne a formação de sulcos e grotas.</a:t>
            </a:r>
          </a:p>
          <a:p>
            <a:endParaRPr lang="pt-BR" dirty="0"/>
          </a:p>
        </p:txBody>
      </p:sp>
      <p:pic>
        <p:nvPicPr>
          <p:cNvPr id="54274" name="Picture 2" descr="https://encrypted-tbn2.gstatic.com/images?q=tbn:ANd9GcQminBzggrM_X5oUwbDrw6mkzca3RCucFKGt8hqY5C6YnFaXwJZ5lI6BQ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876"/>
            <a:ext cx="3714776" cy="2286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Discussões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Colapsos:  Ilha de Páscoa, Maias,  </a:t>
            </a:r>
            <a:r>
              <a:rPr lang="pt-BR" dirty="0" smtClean="0"/>
              <a:t>Vikings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Problemas relacionados ao ambiente.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1) A técnica nos faz questionar a relação herdada do ser humano com a natureza.</a:t>
            </a:r>
          </a:p>
          <a:p>
            <a:pPr>
              <a:buNone/>
            </a:pPr>
            <a:r>
              <a:rPr lang="pt-BR" dirty="0" smtClean="0"/>
              <a:t>	 2) Empobrecimento, êxodo, exploração da força de trabalho rural, desigualdade social – Técnicas obsoletas.</a:t>
            </a:r>
          </a:p>
          <a:p>
            <a:pPr>
              <a:buNone/>
            </a:pPr>
            <a:r>
              <a:rPr lang="pt-BR" dirty="0" smtClean="0"/>
              <a:t>	3) Processos para acumulo de Capital  ( muitos interesses locais, portanto visível as dificuldades de obtenção de consenso acerca de políticas de “desenvolvimento sustentável”)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Assim:</a:t>
            </a:r>
          </a:p>
          <a:p>
            <a:r>
              <a:rPr lang="pt-BR" dirty="0" smtClean="0"/>
              <a:t>MEYROWITZ</a:t>
            </a:r>
          </a:p>
          <a:p>
            <a:r>
              <a:rPr lang="pt-BR" dirty="0" smtClean="0"/>
              <a:t>_Narrativa do Conflito de Poder</a:t>
            </a:r>
          </a:p>
          <a:p>
            <a:r>
              <a:rPr lang="pt-BR" dirty="0" smtClean="0"/>
              <a:t>_Narrativa da Busca pelo Prazer </a:t>
            </a:r>
          </a:p>
          <a:p>
            <a:r>
              <a:rPr lang="pt-BR" dirty="0" smtClean="0"/>
              <a:t>_Narrativa dos Padrões Criados pela Mídia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Discussões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   “Questionamentos geram possibilidade de novos modelos produtivos:  </a:t>
            </a:r>
            <a:r>
              <a:rPr lang="pt-BR" dirty="0" err="1" smtClean="0"/>
              <a:t>Agroecológicos</a:t>
            </a:r>
            <a:r>
              <a:rPr lang="pt-BR" dirty="0" smtClean="0"/>
              <a:t>, Produção Orgânica, Produção Natural, entre outros.- com perspectivas </a:t>
            </a:r>
            <a:r>
              <a:rPr lang="pt-BR" dirty="0" err="1" smtClean="0"/>
              <a:t>biossistêmicas</a:t>
            </a:r>
            <a:r>
              <a:rPr lang="pt-BR" dirty="0" smtClean="0"/>
              <a:t> e de Diversidade Produtiva, [...] A revalorização dessas práticas teria, assim as características de rompimento com a monocultura,  a redução de custos monetários e ampliação do emprego no campo. [...]</a:t>
            </a:r>
          </a:p>
          <a:p>
            <a:pPr algn="just">
              <a:buNone/>
            </a:pPr>
            <a:r>
              <a:rPr lang="pt-BR" dirty="0" smtClean="0"/>
              <a:t>    A noção que parece ser hegemônica neste argumento é de que a redução de custos daria maior competitividade às formas familiares e, portanto, as levaria a um maior progresso econômico e social.” (MOREIRA, José Moreira, Críticas Ambientais à Revolução Verde)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Referências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FENNDRICH, R.; OBLADEN, N.L; AISSE, </a:t>
            </a:r>
            <a:r>
              <a:rPr lang="pt-BR" dirty="0" err="1" smtClean="0"/>
              <a:t>M.M.</a:t>
            </a:r>
            <a:r>
              <a:rPr lang="pt-BR" dirty="0" smtClean="0"/>
              <a:t>; GARCIAS, </a:t>
            </a:r>
            <a:r>
              <a:rPr lang="pt-BR" dirty="0" err="1" smtClean="0"/>
              <a:t>C.M.</a:t>
            </a:r>
            <a:r>
              <a:rPr lang="pt-BR" dirty="0" smtClean="0"/>
              <a:t> </a:t>
            </a:r>
            <a:r>
              <a:rPr lang="pt-BR" i="1" dirty="0" smtClean="0"/>
              <a:t>Drenagem e Controle da Erosão Urbana</a:t>
            </a:r>
            <a:r>
              <a:rPr lang="pt-BR" dirty="0" smtClean="0"/>
              <a:t>. 4.ed. Curitiba: </a:t>
            </a:r>
            <a:r>
              <a:rPr lang="pt-BR" dirty="0" err="1" smtClean="0"/>
              <a:t>Champagnat</a:t>
            </a:r>
            <a:r>
              <a:rPr lang="pt-BR" dirty="0" smtClean="0"/>
              <a:t>, 1997. </a:t>
            </a:r>
          </a:p>
          <a:p>
            <a:r>
              <a:rPr lang="pt-BR" dirty="0" smtClean="0"/>
              <a:t>LEFF, Enrique. </a:t>
            </a:r>
            <a:r>
              <a:rPr lang="pt-BR" i="1" dirty="0" smtClean="0"/>
              <a:t>Epistemologia</a:t>
            </a:r>
            <a:r>
              <a:rPr lang="pt-BR" dirty="0" smtClean="0"/>
              <a:t> </a:t>
            </a:r>
            <a:r>
              <a:rPr lang="pt-BR" i="1" dirty="0" smtClean="0"/>
              <a:t>Ambiental. </a:t>
            </a:r>
            <a:r>
              <a:rPr lang="pt-BR" dirty="0" smtClean="0"/>
              <a:t>São Paulo: Cortez, 2001.</a:t>
            </a:r>
          </a:p>
          <a:p>
            <a:r>
              <a:rPr lang="pt-BR" dirty="0" smtClean="0"/>
              <a:t>MAZOYER, Marcel &amp; LAURENCE, </a:t>
            </a:r>
            <a:r>
              <a:rPr lang="pt-BR" dirty="0" err="1" smtClean="0"/>
              <a:t>Roudart</a:t>
            </a:r>
            <a:r>
              <a:rPr lang="pt-BR" dirty="0" smtClean="0"/>
              <a:t>. </a:t>
            </a:r>
            <a:r>
              <a:rPr lang="pt-BR" i="1" dirty="0" smtClean="0"/>
              <a:t>História das Agriculturas do Mundo- Do Neolítico à Crise Contemporânea.</a:t>
            </a:r>
            <a:r>
              <a:rPr lang="pt-BR" dirty="0" smtClean="0"/>
              <a:t>1.ed. São Paulo: UNESP, 2009.</a:t>
            </a:r>
          </a:p>
          <a:p>
            <a:r>
              <a:rPr lang="pt-BR" dirty="0" smtClean="0"/>
              <a:t>MOREIRA, José Moreira. </a:t>
            </a:r>
            <a:r>
              <a:rPr lang="pt-BR" i="1" dirty="0" smtClean="0"/>
              <a:t>Críticas Ambientalistas à Revolução Verde.</a:t>
            </a:r>
          </a:p>
          <a:p>
            <a:pPr algn="just"/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906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Histórico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Primeiros Sistemas de Cultivo surgem </a:t>
            </a:r>
            <a:r>
              <a:rPr lang="pt-BR" dirty="0" smtClean="0"/>
              <a:t>há </a:t>
            </a:r>
            <a:r>
              <a:rPr lang="pt-BR" dirty="0" smtClean="0"/>
              <a:t>menos de 10 mil anos no Período Neolítico ( terras fertilizadas).</a:t>
            </a:r>
          </a:p>
          <a:p>
            <a:pPr algn="just"/>
            <a:r>
              <a:rPr lang="pt-BR" dirty="0" smtClean="0"/>
              <a:t>A partir daí  houve criação de vários sistemas de cultivo  (Exemplo: Sistema de Cultivo de Derrubadas – Queimadas,  Sistema Agrário- </a:t>
            </a:r>
            <a:r>
              <a:rPr lang="pt-BR" dirty="0" err="1" smtClean="0"/>
              <a:t>Hidraúlico</a:t>
            </a:r>
            <a:r>
              <a:rPr lang="pt-BR" dirty="0" smtClean="0"/>
              <a:t>, Sistema de Cultivo com Traços leves, Sistema de Cultivo Inca, entre outros).</a:t>
            </a:r>
          </a:p>
          <a:p>
            <a:pPr algn="just"/>
            <a:r>
              <a:rPr lang="pt-BR" dirty="0" smtClean="0"/>
              <a:t>A partir de 1960 – Revolução Verde- Seleção de Variedades com um bom rendimentos, ampla utilização de fertilizantes, mecanização.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 Problemática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sz="2400" dirty="0" smtClean="0"/>
              <a:t>O solo é a camada superficial constituída de partículas minerais e orgânicas, distribuídas em horizontes de profundidade variável, resultante da ação conjunta de agentes </a:t>
            </a:r>
            <a:r>
              <a:rPr lang="pt-BR" sz="2400" dirty="0" err="1" smtClean="0"/>
              <a:t>intempéricos</a:t>
            </a:r>
            <a:r>
              <a:rPr lang="pt-BR" sz="2400" dirty="0" smtClean="0"/>
              <a:t> sobre as rochas e a adaptação destas às condições de equilíbrio do meio em que se encontram expostas, geralmente diferentes daquele que condicionou sua gênese apresentando variabilidade espacial.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INTEMPERISMO X EROSÃO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9248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pt-BR" b="1" dirty="0" smtClean="0"/>
          </a:p>
          <a:p>
            <a:pPr algn="ctr">
              <a:buNone/>
            </a:pPr>
            <a:endParaRPr lang="pt-BR" sz="1900" b="1" dirty="0">
              <a:latin typeface="+mj-lt"/>
            </a:endParaRPr>
          </a:p>
          <a:p>
            <a:pPr algn="just"/>
            <a:r>
              <a:rPr lang="pt-BR" sz="1900" b="1" u="sng" dirty="0" err="1">
                <a:latin typeface="+mj-lt"/>
              </a:rPr>
              <a:t>Intemperismo</a:t>
            </a:r>
            <a:r>
              <a:rPr lang="pt-BR" sz="1900" b="1" dirty="0">
                <a:latin typeface="+mj-lt"/>
              </a:rPr>
              <a:t>: </a:t>
            </a:r>
            <a:r>
              <a:rPr lang="pt-BR" sz="1900" dirty="0">
                <a:latin typeface="+mj-lt"/>
              </a:rPr>
              <a:t>conjunto de processos que ocorrem na superfície terrestre que ocasionam a desagregação e/ou decomposição da superfície das rochas, tornando-as menos coesas e diferenciando do material original química e mineralogicamente</a:t>
            </a:r>
            <a:r>
              <a:rPr lang="pt-BR" sz="1900" dirty="0" smtClean="0">
                <a:latin typeface="+mj-lt"/>
              </a:rPr>
              <a:t>.</a:t>
            </a:r>
          </a:p>
          <a:p>
            <a:pPr algn="just">
              <a:buNone/>
            </a:pPr>
            <a:r>
              <a:rPr lang="pt-BR" sz="1900" dirty="0" smtClean="0">
                <a:latin typeface="+mj-lt"/>
              </a:rPr>
              <a:t>     Pode ser : Físico, químico e biológico.</a:t>
            </a:r>
          </a:p>
          <a:p>
            <a:pPr algn="just"/>
            <a:endParaRPr lang="pt-BR" sz="1900" dirty="0">
              <a:latin typeface="+mj-lt"/>
            </a:endParaRPr>
          </a:p>
          <a:p>
            <a:pPr algn="just"/>
            <a:endParaRPr lang="pt-BR" sz="1900" dirty="0" smtClean="0">
              <a:latin typeface="+mj-lt"/>
            </a:endParaRPr>
          </a:p>
          <a:p>
            <a:pPr algn="just"/>
            <a:r>
              <a:rPr lang="pt-BR" sz="1900" b="1" u="sng" dirty="0">
                <a:latin typeface="+mj-lt"/>
              </a:rPr>
              <a:t>Erosão</a:t>
            </a:r>
            <a:r>
              <a:rPr lang="pt-BR" sz="1900" b="1" dirty="0">
                <a:latin typeface="+mj-lt"/>
              </a:rPr>
              <a:t>: </a:t>
            </a:r>
            <a:r>
              <a:rPr lang="pt-BR" sz="1900" dirty="0">
                <a:latin typeface="+mj-lt"/>
              </a:rPr>
              <a:t>A erosão é um processo que se traduz na desagregação, transporte e deposição do solo, subsolo e rocha em decomposição, pelas águas, ventos ou geleiras. É a desagregação, transporte e deposição dos materiais dos horizontes superficiais e profundos do solo, provocando o seu rebaixamento. </a:t>
            </a:r>
            <a:endParaRPr lang="pt-BR" sz="1900" dirty="0" smtClean="0">
              <a:latin typeface="+mj-lt"/>
            </a:endParaRPr>
          </a:p>
          <a:p>
            <a:endParaRPr lang="pt-BR" sz="1600" dirty="0"/>
          </a:p>
          <a:p>
            <a:endParaRPr lang="pt-BR" sz="1600" dirty="0" smtClean="0"/>
          </a:p>
          <a:p>
            <a:pPr>
              <a:buNone/>
            </a:pPr>
            <a:r>
              <a:rPr lang="pt-BR" sz="1600" dirty="0" smtClean="0"/>
              <a:t>        </a:t>
            </a:r>
            <a:r>
              <a:rPr lang="pt-BR" sz="1600" u="sng" dirty="0" smtClean="0"/>
              <a:t> </a:t>
            </a:r>
            <a:endParaRPr lang="pt-BR" sz="1600" dirty="0"/>
          </a:p>
          <a:p>
            <a:pPr>
              <a:buNone/>
            </a:pP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Erosão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Erosão </a:t>
            </a:r>
            <a:r>
              <a:rPr lang="pt-BR" dirty="0" smtClean="0"/>
              <a:t>laminar</a:t>
            </a:r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C:\Users\MARINA\Desktop\erosaolamin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672408" cy="339349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3786214" cy="335758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Erosão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Erosão em Sulcos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 descr="C:\Users\MARINA\Desktop\rev119_cafe_erosa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14554"/>
            <a:ext cx="4104456" cy="33843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Erosão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Erosão em </a:t>
            </a:r>
            <a:r>
              <a:rPr lang="pt-BR" dirty="0" err="1" smtClean="0"/>
              <a:t>vossorocas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C:\Users\MARINA\Desktop\regos-em-martes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14554"/>
            <a:ext cx="3172912" cy="298776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Imagem 4" descr="C:\Users\MARINA\Desktop\D20130409_H165103_ID2464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3034701" cy="30239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Erosão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Consequências</a:t>
            </a:r>
            <a:r>
              <a:rPr lang="pt-BR" dirty="0" smtClean="0"/>
              <a:t>: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 Perda de solo</a:t>
            </a:r>
          </a:p>
          <a:p>
            <a:pPr>
              <a:buNone/>
            </a:pPr>
            <a:r>
              <a:rPr lang="pt-BR" dirty="0" smtClean="0"/>
              <a:t>- Perda da fertilidade do solo</a:t>
            </a:r>
          </a:p>
          <a:p>
            <a:pPr>
              <a:buNone/>
            </a:pPr>
            <a:r>
              <a:rPr lang="pt-BR" dirty="0" smtClean="0"/>
              <a:t>- Queda da biodiversidade local</a:t>
            </a:r>
          </a:p>
          <a:p>
            <a:pPr>
              <a:buNone/>
            </a:pPr>
            <a:r>
              <a:rPr lang="pt-BR" dirty="0" smtClean="0"/>
              <a:t>- Diminuição da </a:t>
            </a:r>
            <a:r>
              <a:rPr lang="pt-BR" dirty="0" err="1" smtClean="0"/>
              <a:t>Resiliência</a:t>
            </a:r>
            <a:r>
              <a:rPr lang="pt-BR" dirty="0" smtClean="0"/>
              <a:t> do solo</a:t>
            </a:r>
          </a:p>
          <a:p>
            <a:pPr>
              <a:buNone/>
            </a:pPr>
            <a:r>
              <a:rPr lang="pt-BR" dirty="0" smtClean="0"/>
              <a:t>- Lixiviação</a:t>
            </a:r>
          </a:p>
          <a:p>
            <a:pPr>
              <a:buNone/>
            </a:pPr>
            <a:r>
              <a:rPr lang="pt-BR" dirty="0" smtClean="0"/>
              <a:t>- Assoreamento de 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928</Words>
  <Application>Microsoft Office PowerPoint</Application>
  <PresentationFormat>Apresentação na tela (4:3)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Origem</vt:lpstr>
      <vt:lpstr>Documento</vt:lpstr>
      <vt:lpstr>Universidade de São Paulo Escola Superior de Agricultura “Luiz de Queiroz” LGN 0479- Genética e Questões Socioambientais</vt:lpstr>
      <vt:lpstr>Introdução</vt:lpstr>
      <vt:lpstr>Histórico</vt:lpstr>
      <vt:lpstr> Problemática  </vt:lpstr>
      <vt:lpstr>INTEMPERISMO X EROSÃO</vt:lpstr>
      <vt:lpstr>Erosão</vt:lpstr>
      <vt:lpstr>Erosão</vt:lpstr>
      <vt:lpstr>Erosão</vt:lpstr>
      <vt:lpstr>Erosão</vt:lpstr>
      <vt:lpstr>   Situação Atual - Aceleração de Processos</vt:lpstr>
      <vt:lpstr>Situação Atual - Aceleração de Processos</vt:lpstr>
      <vt:lpstr>  Situação Atual - Aceleração de Processos</vt:lpstr>
      <vt:lpstr>Situação Atual - Aceleração de Processos</vt:lpstr>
      <vt:lpstr>Situação Atual - Métodos inadequados de cultivo</vt:lpstr>
      <vt:lpstr>  Situação Atual - Métodos inadequados de cultivo</vt:lpstr>
      <vt:lpstr>Situação Atual - Métodos inadequados</vt:lpstr>
      <vt:lpstr>Combate ao Problema</vt:lpstr>
      <vt:lpstr>Plantio Direto</vt:lpstr>
      <vt:lpstr>Plantio Direto</vt:lpstr>
      <vt:lpstr>Plantio Direto</vt:lpstr>
      <vt:lpstr>Rotação de culturas</vt:lpstr>
      <vt:lpstr>Recuperação da mata ciliar</vt:lpstr>
      <vt:lpstr>Reflorestamento</vt:lpstr>
      <vt:lpstr>Terraceamento</vt:lpstr>
      <vt:lpstr>Discussões</vt:lpstr>
      <vt:lpstr>Discussões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SAI - Sala de Aula Informatizada</dc:creator>
  <cp:lastModifiedBy>Silvia M.G. Molina</cp:lastModifiedBy>
  <cp:revision>40</cp:revision>
  <dcterms:created xsi:type="dcterms:W3CDTF">2013-09-23T23:51:41Z</dcterms:created>
  <dcterms:modified xsi:type="dcterms:W3CDTF">2013-09-28T00:46:44Z</dcterms:modified>
</cp:coreProperties>
</file>