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7" r:id="rId15"/>
    <p:sldId id="288" r:id="rId16"/>
    <p:sldId id="289" r:id="rId17"/>
    <p:sldId id="267" r:id="rId18"/>
    <p:sldId id="273" r:id="rId19"/>
    <p:sldId id="271" r:id="rId20"/>
    <p:sldId id="272" r:id="rId21"/>
    <p:sldId id="270" r:id="rId22"/>
    <p:sldId id="269" r:id="rId23"/>
    <p:sldId id="274" r:id="rId24"/>
    <p:sldId id="285" r:id="rId25"/>
    <p:sldId id="260" r:id="rId26"/>
    <p:sldId id="262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13" autoAdjust="0"/>
  </p:normalViewPr>
  <p:slideViewPr>
    <p:cSldViewPr>
      <p:cViewPr>
        <p:scale>
          <a:sx n="70" d="100"/>
          <a:sy n="70" d="100"/>
        </p:scale>
        <p:origin x="-138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AC1D-0414-4B6A-B8A6-C06ED641A84B}" type="datetimeFigureOut">
              <a:rPr lang="pt-BR" smtClean="0"/>
              <a:pPr/>
              <a:t>24/09/2013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AC41-6EE2-494F-B146-464183DBCC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84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AC1D-0414-4B6A-B8A6-C06ED641A84B}" type="datetimeFigureOut">
              <a:rPr lang="pt-BR" smtClean="0"/>
              <a:pPr/>
              <a:t>24/09/2013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AC41-6EE2-494F-B146-464183DBCC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36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AC1D-0414-4B6A-B8A6-C06ED641A84B}" type="datetimeFigureOut">
              <a:rPr lang="pt-BR" smtClean="0"/>
              <a:pPr/>
              <a:t>24/09/2013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AC41-6EE2-494F-B146-464183DBCC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37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AC1D-0414-4B6A-B8A6-C06ED641A84B}" type="datetimeFigureOut">
              <a:rPr lang="pt-BR" smtClean="0"/>
              <a:pPr/>
              <a:t>24/09/2013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AC41-6EE2-494F-B146-464183DBCC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73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AC1D-0414-4B6A-B8A6-C06ED641A84B}" type="datetimeFigureOut">
              <a:rPr lang="pt-BR" smtClean="0"/>
              <a:pPr/>
              <a:t>24/09/2013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AC41-6EE2-494F-B146-464183DBCC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96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AC1D-0414-4B6A-B8A6-C06ED641A84B}" type="datetimeFigureOut">
              <a:rPr lang="pt-BR" smtClean="0"/>
              <a:pPr/>
              <a:t>24/09/2013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AC41-6EE2-494F-B146-464183DBCC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99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AC1D-0414-4B6A-B8A6-C06ED641A84B}" type="datetimeFigureOut">
              <a:rPr lang="pt-BR" smtClean="0"/>
              <a:pPr/>
              <a:t>24/09/2013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AC41-6EE2-494F-B146-464183DBCC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58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AC1D-0414-4B6A-B8A6-C06ED641A84B}" type="datetimeFigureOut">
              <a:rPr lang="pt-BR" smtClean="0"/>
              <a:pPr/>
              <a:t>24/09/2013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AC41-6EE2-494F-B146-464183DBCC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50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AC1D-0414-4B6A-B8A6-C06ED641A84B}" type="datetimeFigureOut">
              <a:rPr lang="pt-BR" smtClean="0"/>
              <a:pPr/>
              <a:t>24/09/2013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AC41-6EE2-494F-B146-464183DBCC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99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AC1D-0414-4B6A-B8A6-C06ED641A84B}" type="datetimeFigureOut">
              <a:rPr lang="pt-BR" smtClean="0"/>
              <a:pPr/>
              <a:t>24/09/2013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AC41-6EE2-494F-B146-464183DBCC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41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AC1D-0414-4B6A-B8A6-C06ED641A84B}" type="datetimeFigureOut">
              <a:rPr lang="pt-BR" smtClean="0"/>
              <a:pPr/>
              <a:t>24/09/2013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AC41-6EE2-494F-B146-464183DBCC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35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DAC1D-0414-4B6A-B8A6-C06ED641A84B}" type="datetimeFigureOut">
              <a:rPr lang="pt-BR" smtClean="0"/>
              <a:pPr/>
              <a:t>24/09/2013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4AC41-6EE2-494F-B146-464183DBCC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38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sildefato.com.br/node/12414" TargetMode="External"/><Relationship Id="rId2" Type="http://schemas.openxmlformats.org/officeDocument/2006/relationships/hyperlink" Target="http://planetasustentavel.abril.com.br/blog/planeta-urgente/conflitos-por-agua-devem-crescer-no-oriente-med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ypescience.com/oito-solucoes-radicais-para-a-escassez-de-agu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Limites de Água Potável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Fernanda Paiva Lemos</a:t>
            </a:r>
          </a:p>
          <a:p>
            <a:r>
              <a:rPr lang="pt-BR" dirty="0" smtClean="0"/>
              <a:t>Gabriel de Melo Guarda</a:t>
            </a:r>
          </a:p>
          <a:p>
            <a:r>
              <a:rPr lang="pt-BR" dirty="0" smtClean="0"/>
              <a:t>Gabriel Peron </a:t>
            </a:r>
            <a:r>
              <a:rPr lang="pt-BR" dirty="0" err="1" smtClean="0"/>
              <a:t>Prezotto</a:t>
            </a:r>
            <a:endParaRPr lang="pt-BR" dirty="0" smtClean="0"/>
          </a:p>
          <a:p>
            <a:r>
              <a:rPr lang="pt-BR" dirty="0" smtClean="0"/>
              <a:t>Karla Romão</a:t>
            </a:r>
          </a:p>
          <a:p>
            <a:r>
              <a:rPr lang="pt-BR" dirty="0" smtClean="0"/>
              <a:t>Mariana </a:t>
            </a:r>
            <a:r>
              <a:rPr lang="pt-BR" dirty="0" err="1" smtClean="0"/>
              <a:t>Finotti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9531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Conflitos Regionais/Locais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594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 smtClean="0"/>
              <a:t>  </a:t>
            </a:r>
            <a:r>
              <a:rPr lang="pt-BR" sz="2800" dirty="0" smtClean="0"/>
              <a:t>África Subsaariana</a:t>
            </a:r>
          </a:p>
          <a:p>
            <a:pPr marL="0" indent="0">
              <a:buNone/>
            </a:pPr>
            <a:endParaRPr lang="pt-BR" sz="2800" dirty="0" smtClean="0"/>
          </a:p>
          <a:p>
            <a:pPr>
              <a:buFontTx/>
              <a:buChar char="-"/>
            </a:pPr>
            <a:r>
              <a:rPr lang="pt-BR" sz="2100" dirty="0" smtClean="0"/>
              <a:t>E</a:t>
            </a:r>
            <a:r>
              <a:rPr lang="pt-BR" sz="2400" dirty="0" smtClean="0"/>
              <a:t>ntre </a:t>
            </a:r>
            <a:r>
              <a:rPr lang="pt-BR" sz="2400" dirty="0"/>
              <a:t>30% e 60% da população urbana não está ligada ao sistema público de abastecimento de água, tendo que se sujeitar a pagar preços altíssimos pela água que </a:t>
            </a:r>
            <a:r>
              <a:rPr lang="pt-BR" sz="2400" dirty="0" smtClean="0"/>
              <a:t>consome, segundo a ONU.</a:t>
            </a:r>
          </a:p>
          <a:p>
            <a:pPr marL="0" indent="0">
              <a:buNone/>
            </a:pP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/>
              <a:t>Quase metade da população da região — cerca de 300 milhões de pessoas — vive com menos de 1 dólar por dia. A maioria vive nas zonas rurais, onde o rendimento e o emprego dependem quase por completo de uma </a:t>
            </a:r>
            <a:r>
              <a:rPr lang="pt-BR" sz="2400" dirty="0" smtClean="0"/>
              <a:t>agricultura.</a:t>
            </a:r>
          </a:p>
          <a:p>
            <a:pPr marL="0" indent="0">
              <a:buNone/>
            </a:pP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/>
              <a:t>A África Subsaariana já tem um clima altamente variável e imprevisível, e é fortemente vulnerável à ocorrência de cheias e secas. Um terço da população da região vive em zonas propensas a </a:t>
            </a:r>
            <a:r>
              <a:rPr lang="pt-BR" sz="2400" dirty="0" smtClean="0"/>
              <a:t>secas</a:t>
            </a:r>
          </a:p>
          <a:p>
            <a:pPr marL="0" indent="0">
              <a:buNone/>
            </a:pP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/>
              <a:t>República Democrática do Congo: possui mais de ¼ da água da </a:t>
            </a:r>
            <a:r>
              <a:rPr lang="pt-BR" sz="2400" dirty="0" smtClean="0"/>
              <a:t>região</a:t>
            </a:r>
          </a:p>
          <a:p>
            <a:pPr marL="0" indent="0">
              <a:buNone/>
            </a:pP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/>
              <a:t>Quênia e África do Sul, por exemplo, estão abaixo do limiar que define uma situação de pressão sobre os recursos hídricos</a:t>
            </a:r>
          </a:p>
          <a:p>
            <a:pPr marL="0" indent="0">
              <a:buNone/>
            </a:pPr>
            <a:endParaRPr lang="pt-BR" sz="2400" dirty="0"/>
          </a:p>
          <a:p>
            <a:pPr>
              <a:buFontTx/>
              <a:buChar char="-"/>
            </a:pPr>
            <a:endParaRPr lang="pt-BR" sz="2400" dirty="0"/>
          </a:p>
          <a:p>
            <a:pPr>
              <a:buFontTx/>
              <a:buChar char="-"/>
            </a:pPr>
            <a:endParaRPr lang="pt-BR" sz="1800" dirty="0" smtClean="0"/>
          </a:p>
          <a:p>
            <a:pPr>
              <a:buFontTx/>
              <a:buChar char="-"/>
            </a:pPr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24803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undoeducacao.com/upload/conteudo_legenda/6bd4ea46ed49ac479019d1d8fdebbd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13" y="473533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sffl.pt/anterior/images/stories/orlando/agua/seca_afr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3.bp.blogspot.com/_FmB-QgpBY6o/TLK-87vpI_I/AAAAAAAAAD4/CaKvxe-leNw/s1600/agua+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8" y="3573016"/>
            <a:ext cx="4049679" cy="290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2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Conflitos Regionais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6188" y="1340768"/>
            <a:ext cx="8229600" cy="4525963"/>
          </a:xfrm>
        </p:spPr>
        <p:txBody>
          <a:bodyPr>
            <a:normAutofit/>
          </a:bodyPr>
          <a:lstStyle/>
          <a:p>
            <a:r>
              <a:rPr lang="pt-BR" sz="2000" dirty="0" smtClean="0"/>
              <a:t>África</a:t>
            </a:r>
          </a:p>
          <a:p>
            <a:pPr marL="0" indent="0">
              <a:buNone/>
            </a:pPr>
            <a:endParaRPr lang="pt-BR" sz="2000" dirty="0" smtClean="0"/>
          </a:p>
          <a:p>
            <a:pPr>
              <a:buFontTx/>
              <a:buChar char="-"/>
            </a:pPr>
            <a:r>
              <a:rPr lang="pt-BR" sz="1600" dirty="0" smtClean="0"/>
              <a:t>Nove países da África discutem o aproveitamento das águas do Rio Nilo, o segundo maior rio do mundo em extensão.</a:t>
            </a:r>
          </a:p>
          <a:p>
            <a:pPr marL="0" indent="0">
              <a:buNone/>
            </a:pPr>
            <a:endParaRPr lang="pt-BR" sz="1600" dirty="0" smtClean="0"/>
          </a:p>
          <a:p>
            <a:pPr>
              <a:buFontTx/>
              <a:buChar char="-"/>
            </a:pPr>
            <a:r>
              <a:rPr lang="pt-BR" sz="1600" dirty="0" smtClean="0"/>
              <a:t>No centro da disputa: Egito e Sudão, países de clima desértico que reivindicam “a utilização plena das águas do Nilo” e tentam impedir projetos de represamento do rio que ameacem os níveis de vasão que chega a seus territórios.</a:t>
            </a:r>
          </a:p>
          <a:p>
            <a:pPr marL="0" indent="0">
              <a:buNone/>
            </a:pPr>
            <a:endParaRPr lang="pt-BR" sz="1600" dirty="0" smtClean="0"/>
          </a:p>
          <a:p>
            <a:pPr>
              <a:buFontTx/>
              <a:buChar char="-"/>
            </a:pPr>
            <a:r>
              <a:rPr lang="pt-BR" sz="1600" dirty="0" smtClean="0"/>
              <a:t>Do outro lado: Uganda, Tanzânia, Ruanda, Quênia, República Democrática do Congo, Burundi e Etiópia, cujos rios abastecem o Nilo e que, mesmo contendo regimes pluviométricos mais generosos, elaboram projetos de irrigação e geração de energia para aproveitar os recursos hídricos que cortam seus territórios.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5847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9/9e/N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30" y="836712"/>
            <a:ext cx="563176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RIO NILO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1286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www.scielo.br/img/revistas/ea/v22n63/a05fig01.g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1"/>
          <a:stretch/>
        </p:blipFill>
        <p:spPr bwMode="auto">
          <a:xfrm>
            <a:off x="5076056" y="1628800"/>
            <a:ext cx="3888432" cy="5112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/>
          </a:bodyPr>
          <a:lstStyle/>
          <a:p>
            <a:r>
              <a:rPr lang="pt-BR" dirty="0" smtClean="0"/>
              <a:t>Seca no Nordeste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2748" y="1124744"/>
            <a:ext cx="6408712" cy="4968552"/>
          </a:xfrm>
        </p:spPr>
        <p:txBody>
          <a:bodyPr>
            <a:normAutofit/>
          </a:bodyPr>
          <a:lstStyle/>
          <a:p>
            <a:r>
              <a:rPr lang="pt-BR" dirty="0" smtClean="0"/>
              <a:t>O Polígono da seca:</a:t>
            </a:r>
          </a:p>
          <a:p>
            <a:pPr>
              <a:buFontTx/>
              <a:buChar char="-"/>
            </a:pPr>
            <a:r>
              <a:rPr lang="pt-BR" dirty="0" smtClean="0"/>
              <a:t>1348 municípios (67,7% do Nordeste)</a:t>
            </a:r>
          </a:p>
          <a:p>
            <a:pPr>
              <a:buFontTx/>
              <a:buChar char="-"/>
            </a:pPr>
            <a:r>
              <a:rPr lang="pt-BR" dirty="0" smtClean="0"/>
              <a:t>Criado em 1936</a:t>
            </a:r>
          </a:p>
          <a:p>
            <a:pPr>
              <a:buFontTx/>
              <a:buChar char="-"/>
            </a:pPr>
            <a:r>
              <a:rPr lang="pt-BR" dirty="0" smtClean="0"/>
              <a:t>350 mm a 800 mm/ano</a:t>
            </a:r>
          </a:p>
          <a:p>
            <a:pPr>
              <a:buFontTx/>
              <a:buChar char="-"/>
            </a:pPr>
            <a:r>
              <a:rPr lang="pt-BR" dirty="0" smtClean="0"/>
              <a:t>Chance maior que 60% de ocorrência de estiagem.</a:t>
            </a:r>
          </a:p>
          <a:p>
            <a:pPr>
              <a:buFontTx/>
              <a:buChar char="-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15485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415.photobucket.com/albums/pp234/netoskyscrapercity/84072075nnT9sB9BAudedoCedroQuixad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29977"/>
            <a:ext cx="4850904" cy="3233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5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Industria da Seca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26" y="764704"/>
            <a:ext cx="8090348" cy="4392488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Aproveitamento por parte dos “Coronéis” dos recursos enviados para combate a seca;</a:t>
            </a:r>
          </a:p>
          <a:p>
            <a:r>
              <a:rPr lang="pt-BR" sz="2800" dirty="0" smtClean="0"/>
              <a:t>Construção de açudes em propriedades particulares;</a:t>
            </a:r>
          </a:p>
          <a:p>
            <a:r>
              <a:rPr lang="pt-BR" sz="2800" dirty="0" smtClean="0"/>
              <a:t>Obras ineficientes;</a:t>
            </a:r>
          </a:p>
          <a:p>
            <a:r>
              <a:rPr lang="pt-BR" sz="2800" dirty="0" smtClean="0"/>
              <a:t>Estado de emergência em época eleitoral;</a:t>
            </a:r>
          </a:p>
          <a:p>
            <a:r>
              <a:rPr lang="pt-BR" sz="2800" dirty="0" smtClean="0"/>
              <a:t>Recursos desviados;</a:t>
            </a:r>
          </a:p>
          <a:p>
            <a:r>
              <a:rPr lang="pt-BR" sz="2800" dirty="0" smtClean="0"/>
              <a:t>Açude do Cedro (Quixadá).</a:t>
            </a:r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675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79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Por que?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36712"/>
            <a:ext cx="8229600" cy="4525963"/>
          </a:xfrm>
        </p:spPr>
        <p:txBody>
          <a:bodyPr/>
          <a:lstStyle/>
          <a:p>
            <a:r>
              <a:rPr lang="pt-BR" dirty="0" smtClean="0"/>
              <a:t>Deserto de </a:t>
            </a:r>
            <a:r>
              <a:rPr lang="pt-BR" dirty="0" err="1" smtClean="0"/>
              <a:t>Negev</a:t>
            </a:r>
            <a:r>
              <a:rPr lang="pt-BR" dirty="0" smtClean="0"/>
              <a:t> – Israel – Precipitação de 50 mm a 350 mm/ano.</a:t>
            </a:r>
            <a:endParaRPr lang="pt-BR" dirty="0"/>
          </a:p>
        </p:txBody>
      </p:sp>
      <p:pic>
        <p:nvPicPr>
          <p:cNvPr id="2050" name="Picture 2" descr="http://comps.canstockphoto.com/can-stock-photo_csp96641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5"/>
          <a:stretch/>
        </p:blipFill>
        <p:spPr bwMode="auto">
          <a:xfrm>
            <a:off x="323528" y="1988840"/>
            <a:ext cx="364176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jpenin.guiapenin.com/wp-content/uploads/2012/02/VI%C3%91EDO-EN-PLENO-DESIER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878489" cy="2448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ynet.co.il/PicServer2/02022009/1830631/7_w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81128"/>
            <a:ext cx="4248472" cy="215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9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Região metropolitana de São Paulo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040560"/>
          </a:xfrm>
        </p:spPr>
        <p:txBody>
          <a:bodyPr>
            <a:normAutofit/>
          </a:bodyPr>
          <a:lstStyle/>
          <a:p>
            <a:r>
              <a:rPr lang="pt-BR" sz="2000" dirty="0" smtClean="0"/>
              <a:t>RMSP </a:t>
            </a:r>
            <a:r>
              <a:rPr lang="pt-BR" sz="2000" dirty="0"/>
              <a:t>localiza-se </a:t>
            </a:r>
            <a:r>
              <a:rPr lang="pt-BR" sz="2000" dirty="0" smtClean="0"/>
              <a:t>na Bacia </a:t>
            </a:r>
            <a:r>
              <a:rPr lang="pt-BR" sz="2000" dirty="0"/>
              <a:t>Hidrográfica do Alto Tietê, a qual possui </a:t>
            </a:r>
            <a:r>
              <a:rPr lang="pt-BR" sz="2000" dirty="0" smtClean="0"/>
              <a:t>algumas características </a:t>
            </a:r>
            <a:r>
              <a:rPr lang="pt-BR" sz="2000" dirty="0"/>
              <a:t>que lhe proporcionam </a:t>
            </a:r>
            <a:r>
              <a:rPr lang="pt-BR" sz="2000" dirty="0" smtClean="0"/>
              <a:t>baixa vazão </a:t>
            </a:r>
            <a:r>
              <a:rPr lang="pt-BR" sz="2000" dirty="0"/>
              <a:t>e absorção das águas </a:t>
            </a:r>
            <a:r>
              <a:rPr lang="pt-BR" sz="2000" dirty="0" smtClean="0"/>
              <a:t>pluviais.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000" dirty="0" smtClean="0"/>
              <a:t>Expansão </a:t>
            </a:r>
            <a:r>
              <a:rPr lang="pt-BR" sz="2000" dirty="0"/>
              <a:t>urbana </a:t>
            </a:r>
          </a:p>
          <a:p>
            <a:pPr marL="0" indent="0">
              <a:buNone/>
            </a:pPr>
            <a:r>
              <a:rPr lang="pt-BR" sz="2000" dirty="0" smtClean="0"/>
              <a:t>- Em 1974 - 1.064,93 Km²</a:t>
            </a:r>
          </a:p>
          <a:p>
            <a:pPr marL="0" indent="0">
              <a:buNone/>
            </a:pPr>
            <a:r>
              <a:rPr lang="pt-BR" sz="2000" dirty="0" smtClean="0"/>
              <a:t>- Em 1990 - </a:t>
            </a:r>
            <a:r>
              <a:rPr lang="pt-BR" sz="2000" dirty="0"/>
              <a:t>1.720,86 </a:t>
            </a:r>
            <a:r>
              <a:rPr lang="pt-BR" sz="2000" dirty="0" smtClean="0"/>
              <a:t>km², </a:t>
            </a:r>
            <a:r>
              <a:rPr lang="pt-BR" sz="2000" dirty="0"/>
              <a:t>números que indicam </a:t>
            </a:r>
            <a:r>
              <a:rPr lang="pt-BR" sz="2000" dirty="0" smtClean="0"/>
              <a:t>crescimento de </a:t>
            </a:r>
            <a:r>
              <a:rPr lang="pt-BR" sz="2000" dirty="0"/>
              <a:t>61,5</a:t>
            </a:r>
            <a:r>
              <a:rPr lang="pt-BR" sz="2000" dirty="0" smtClean="0"/>
              <a:t>%</a:t>
            </a:r>
            <a:endParaRPr lang="pt-BR" sz="2800" dirty="0" smtClean="0"/>
          </a:p>
        </p:txBody>
      </p:sp>
      <p:pic>
        <p:nvPicPr>
          <p:cNvPr id="1028" name="Picture 4" descr="http://www.corregolimpo.com.br/corregolimpo/por_que_despoluir/images/bacias_hidrografic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3358108" cy="2614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6674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9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052736"/>
            <a:ext cx="892899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3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Planeta Terra ou Planeta Água?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r>
              <a:rPr lang="pt-BR" sz="2000" b="1" u="sng" dirty="0" smtClean="0"/>
              <a:t>Crosta terrestre:</a:t>
            </a:r>
            <a:r>
              <a:rPr lang="pt-BR" sz="2000" dirty="0" smtClean="0"/>
              <a:t> menor camada Terra. </a:t>
            </a:r>
          </a:p>
          <a:p>
            <a:r>
              <a:rPr lang="pt-BR" sz="2000" dirty="0" smtClean="0"/>
              <a:t>1/3 composição do planeta: </a:t>
            </a:r>
            <a:r>
              <a:rPr lang="pt-BR" sz="2000" b="1" dirty="0" smtClean="0">
                <a:solidFill>
                  <a:srgbClr val="FF0000"/>
                </a:solidFill>
              </a:rPr>
              <a:t>Ferro</a:t>
            </a:r>
            <a:r>
              <a:rPr lang="pt-BR" sz="2000" dirty="0" smtClean="0"/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2132856"/>
            <a:ext cx="9400084" cy="471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Escassez da água – Qualidade e Quantidade</a:t>
            </a:r>
            <a:endParaRPr lang="pt-BR" sz="2000" dirty="0"/>
          </a:p>
        </p:txBody>
      </p:sp>
      <p:pic>
        <p:nvPicPr>
          <p:cNvPr id="3074" name="Picture 2" descr="https://encrypted-tbn2.gstatic.com/images?q=tbn:ANd9GcQBmc-U3qVPPMbEjWAKE_LJJ5cT6M121KcwC95rZoU6B8aHAL1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peaunesp.files.wordpress.com/2011/04/c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71" y="2348880"/>
            <a:ext cx="2160240" cy="14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://1.bp.blogspot.com/-s3WG_vcP310/UI2rR9Lok9I/AAAAAAAADPc/SYgbtGXQ05c/s1600/polui%C3%A7%C3%A3o+das+aguas.jpg"/>
          <p:cNvSpPr>
            <a:spLocks noChangeAspect="1" noChangeArrowheads="1"/>
          </p:cNvSpPr>
          <p:nvPr/>
        </p:nvSpPr>
        <p:spPr bwMode="auto">
          <a:xfrm>
            <a:off x="155575" y="-1790700"/>
            <a:ext cx="4914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0" name="Picture 8" descr="http://1.bp.blogspot.com/-s3WG_vcP310/UI2rR9Lok9I/AAAAAAAADPc/SYgbtGXQ05c/s1600/polui%C3%A7%C3%A3o+das+agu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03731"/>
            <a:ext cx="2969518" cy="226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Conflitos Região Metropolitana de São Paulo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sz="2000" dirty="0" smtClean="0"/>
              <a:t>Parte </a:t>
            </a:r>
            <a:r>
              <a:rPr lang="pt-BR" sz="2000" dirty="0"/>
              <a:t>Leste, onde estão as nascentes de muitos rios, há um conflito entre o uso elevado da água para a irrigação (</a:t>
            </a:r>
            <a:r>
              <a:rPr lang="pt-BR" sz="2000" dirty="0" err="1"/>
              <a:t>hortifrutícola</a:t>
            </a:r>
            <a:r>
              <a:rPr lang="pt-BR" sz="2000" dirty="0"/>
              <a:t>) e as granjas, e o uso para o abastecimento público dos municípios ali </a:t>
            </a:r>
            <a:r>
              <a:rPr lang="pt-BR" sz="2000" dirty="0" smtClean="0"/>
              <a:t>localizados.</a:t>
            </a:r>
            <a:endParaRPr lang="pt-BR" sz="2000" dirty="0"/>
          </a:p>
          <a:p>
            <a:endParaRPr lang="pt-BR" dirty="0" smtClean="0"/>
          </a:p>
          <a:p>
            <a:r>
              <a:rPr lang="pt-BR" sz="2000" dirty="0"/>
              <a:t>Parte Sudeste, a mais industrializada e urbanizada da região - disputas  entre o uso da água para a geração de energia elétrica (Billings) e seu uso para o abastecimento, a pesca e a recreação.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76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endParaRPr lang="pt-BR" sz="2000" dirty="0" smtClean="0"/>
          </a:p>
          <a:p>
            <a:r>
              <a:rPr lang="pt-BR" sz="2000" dirty="0" smtClean="0"/>
              <a:t>Bacias </a:t>
            </a:r>
            <a:r>
              <a:rPr lang="pt-BR" sz="2000" dirty="0"/>
              <a:t>do Alto Tietê – AT </a:t>
            </a:r>
            <a:r>
              <a:rPr lang="pt-BR" sz="2000" dirty="0" smtClean="0"/>
              <a:t>e Piracicaba</a:t>
            </a:r>
            <a:r>
              <a:rPr lang="pt-BR" sz="2000" dirty="0"/>
              <a:t>, Capivari e Jundiaí – PCJ </a:t>
            </a:r>
            <a:r>
              <a:rPr lang="pt-BR" sz="2000" dirty="0" smtClean="0"/>
              <a:t>são conflitos </a:t>
            </a:r>
            <a:r>
              <a:rPr lang="pt-BR" sz="2000" dirty="0" smtClean="0"/>
              <a:t>históricos e </a:t>
            </a:r>
            <a:r>
              <a:rPr lang="pt-BR" sz="2000" dirty="0"/>
              <a:t>se relacionam ao Sistema </a:t>
            </a:r>
            <a:r>
              <a:rPr lang="pt-BR" sz="2000" dirty="0" smtClean="0"/>
              <a:t>Cantareira. Após </a:t>
            </a:r>
            <a:r>
              <a:rPr lang="pt-BR" sz="2000" dirty="0"/>
              <a:t>a renovação do direito de reverter água do </a:t>
            </a:r>
            <a:r>
              <a:rPr lang="pt-BR" sz="2000" dirty="0" smtClean="0"/>
              <a:t>PCJ para </a:t>
            </a:r>
            <a:r>
              <a:rPr lang="pt-BR" sz="2000" dirty="0"/>
              <a:t>o AT e a confirmação da manutenção do </a:t>
            </a:r>
            <a:r>
              <a:rPr lang="pt-BR" sz="2000" dirty="0" smtClean="0"/>
              <a:t>Sistema, que </a:t>
            </a:r>
            <a:r>
              <a:rPr lang="pt-BR" sz="2000" dirty="0"/>
              <a:t>é imprescindível para a RMSP, o que </a:t>
            </a:r>
            <a:r>
              <a:rPr lang="pt-BR" sz="2000" dirty="0" smtClean="0"/>
              <a:t>está em </a:t>
            </a:r>
            <a:r>
              <a:rPr lang="pt-BR" sz="2000" dirty="0"/>
              <a:t>jogo é garantir que, pelo menos nas épocas </a:t>
            </a:r>
            <a:r>
              <a:rPr lang="pt-BR" sz="2000" dirty="0" smtClean="0"/>
              <a:t>de poucas </a:t>
            </a:r>
            <a:r>
              <a:rPr lang="pt-BR" sz="2000" dirty="0"/>
              <a:t>chuvas, mantenha-se a vazão mínima </a:t>
            </a:r>
            <a:r>
              <a:rPr lang="pt-BR" sz="2000" dirty="0" smtClean="0"/>
              <a:t>acordada em </a:t>
            </a:r>
            <a:r>
              <a:rPr lang="pt-BR" sz="2000" dirty="0"/>
              <a:t>pontos específicos da bacia </a:t>
            </a:r>
            <a:r>
              <a:rPr lang="pt-BR" sz="2000" dirty="0" smtClean="0"/>
              <a:t>Piracicaba.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6192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73015"/>
            <a:ext cx="2821458" cy="328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26368"/>
          </a:xfrm>
        </p:spPr>
        <p:txBody>
          <a:bodyPr/>
          <a:lstStyle/>
          <a:p>
            <a:r>
              <a:rPr lang="pt-BR" dirty="0" smtClean="0"/>
              <a:t>Minimização de Impactos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pt-BR" dirty="0" smtClean="0"/>
              <a:t>Dessalinização – Apesar de possuir alto custo energético pode se tornar viável a longo prazo.</a:t>
            </a:r>
          </a:p>
          <a:p>
            <a:r>
              <a:rPr lang="pt-BR" dirty="0" smtClean="0"/>
              <a:t>Reciclagem de águas residuais – Método biológico de limpeza junto com filtragem</a:t>
            </a:r>
          </a:p>
          <a:p>
            <a:r>
              <a:rPr lang="pt-BR" dirty="0" smtClean="0"/>
              <a:t>Captação de água de chuva</a:t>
            </a:r>
          </a:p>
          <a:p>
            <a:pPr marL="0" indent="0">
              <a:buNone/>
            </a:pPr>
            <a:r>
              <a:rPr lang="pt-B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307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9154"/>
            <a:ext cx="8229600" cy="778098"/>
          </a:xfrm>
        </p:spPr>
        <p:txBody>
          <a:bodyPr/>
          <a:lstStyle/>
          <a:p>
            <a:r>
              <a:rPr lang="pt-BR" dirty="0"/>
              <a:t>Minimização de Impactos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pt-BR" dirty="0" smtClean="0"/>
              <a:t>Monitoramento dos Dados – Método que verifica a qualidade das águas, evitando a necessidade de gastos com tratamentos.</a:t>
            </a:r>
          </a:p>
          <a:p>
            <a:endParaRPr lang="pt-BR" dirty="0" smtClean="0"/>
          </a:p>
          <a:p>
            <a:r>
              <a:rPr lang="pt-BR" dirty="0" smtClean="0"/>
              <a:t>Conscientização.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27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r>
              <a:rPr lang="pt-BR" dirty="0" smtClean="0"/>
              <a:t>Vídeo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MEDONÇA, José Eduardo;</a:t>
            </a:r>
            <a:r>
              <a:rPr lang="pt-BR" b="1" dirty="0"/>
              <a:t> Artigo: </a:t>
            </a:r>
            <a:r>
              <a:rPr lang="pt-BR" b="1" u="sng" dirty="0">
                <a:hlinkClick r:id="rId2"/>
              </a:rPr>
              <a:t>Conflitos por água devem crescer no Oriente Médio</a:t>
            </a:r>
            <a:r>
              <a:rPr lang="pt-BR" dirty="0"/>
              <a:t>; revista Planeta Sustentável; editora Abril; 03/2013</a:t>
            </a:r>
            <a:r>
              <a:rPr lang="pt-BR" b="1" dirty="0"/>
              <a:t> </a:t>
            </a:r>
            <a:r>
              <a:rPr lang="pt-BR" u="sng" dirty="0">
                <a:hlinkClick r:id="rId2"/>
              </a:rPr>
              <a:t>Http://planetasustentavel.abril.com.br/blog/planeta-urgente/conflitos-por-agua-devem-crescer-no-oriente-medio/</a:t>
            </a:r>
            <a:endParaRPr lang="pt-BR" b="1" dirty="0"/>
          </a:p>
          <a:p>
            <a:r>
              <a:rPr lang="pt-BR" b="1" i="1" dirty="0"/>
              <a:t> </a:t>
            </a:r>
            <a:endParaRPr lang="pt-BR" b="1" dirty="0"/>
          </a:p>
          <a:p>
            <a:r>
              <a:rPr lang="pt-BR" i="1" dirty="0"/>
              <a:t>MALVEZZI, Roberto; </a:t>
            </a:r>
            <a:r>
              <a:rPr lang="pt-BR" b="1" dirty="0"/>
              <a:t>Crescem os conflitos pela água em 2012, </a:t>
            </a:r>
            <a:r>
              <a:rPr lang="pt-BR" dirty="0"/>
              <a:t>jornal Brasil de fato</a:t>
            </a:r>
            <a:r>
              <a:rPr lang="pt-BR" b="1" dirty="0"/>
              <a:t> </a:t>
            </a:r>
            <a:r>
              <a:rPr lang="pt-BR" dirty="0"/>
              <a:t>22/03/2013</a:t>
            </a:r>
            <a:r>
              <a:rPr lang="pt-BR" b="1" i="1" dirty="0"/>
              <a:t> </a:t>
            </a:r>
            <a:r>
              <a:rPr lang="pt-BR" u="sng" dirty="0">
                <a:hlinkClick r:id="rId3"/>
              </a:rPr>
              <a:t>Http://www.brasildefato.com.br/node/12414</a:t>
            </a:r>
            <a:endParaRPr lang="pt-BR" b="1" dirty="0"/>
          </a:p>
          <a:p>
            <a:pPr fontAlgn="base"/>
            <a:r>
              <a:rPr lang="pt-BR" b="1" dirty="0"/>
              <a:t> </a:t>
            </a:r>
          </a:p>
          <a:p>
            <a:pPr fontAlgn="base"/>
            <a:r>
              <a:rPr lang="pt-BR" dirty="0"/>
              <a:t>GALANI, Luan</a:t>
            </a:r>
            <a:r>
              <a:rPr lang="pt-BR" b="1" dirty="0"/>
              <a:t> Oito soluções radicais para a escassez de água ; </a:t>
            </a:r>
            <a:r>
              <a:rPr lang="pt-BR" dirty="0"/>
              <a:t>Revista </a:t>
            </a:r>
            <a:r>
              <a:rPr lang="pt-BR" dirty="0" err="1"/>
              <a:t>hypescience</a:t>
            </a:r>
            <a:r>
              <a:rPr lang="pt-BR" dirty="0"/>
              <a:t> 04/2012</a:t>
            </a:r>
            <a:endParaRPr lang="pt-BR" b="1" dirty="0"/>
          </a:p>
          <a:p>
            <a:r>
              <a:rPr lang="pt-BR" u="sng" dirty="0">
                <a:hlinkClick r:id="rId4"/>
              </a:rPr>
              <a:t>Http://hypescience.com/oito-solucoes-radicais-para-a-escassez-de-agua/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1708797"/>
            <a:ext cx="5555219" cy="33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542"/>
          <a:stretch/>
        </p:blipFill>
        <p:spPr bwMode="auto">
          <a:xfrm>
            <a:off x="3983277" y="229214"/>
            <a:ext cx="5036718" cy="629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408750" y="2412505"/>
            <a:ext cx="4752528" cy="2166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528974" y="4725144"/>
            <a:ext cx="3888432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144810" y="2412504"/>
            <a:ext cx="4860826" cy="2168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917893" y="213629"/>
            <a:ext cx="4877310" cy="2051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522" y="357644"/>
            <a:ext cx="4509702" cy="17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718921"/>
            <a:ext cx="4464496" cy="155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2771800" y="4826094"/>
            <a:ext cx="3528392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2">
                    <a:lumMod val="50000"/>
                  </a:schemeClr>
                </a:solidFill>
              </a:rPr>
              <a:t>A outra quarta parte que restou está nos rios e nos lagos, na atmosfera — em forma de vapor e de nuvens — e na composição do corpo dos vegetais e dos animais da Terra.</a:t>
            </a:r>
          </a:p>
          <a:p>
            <a:pPr algn="ctr"/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</a:rPr>
              <a:t>20% da água no mundo é proveniente de água subterrânea. </a:t>
            </a:r>
            <a:endParaRPr lang="pt-BR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559487"/>
            <a:ext cx="41396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9785" y="764704"/>
            <a:ext cx="6114730" cy="386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11561" y="494116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 quantidade de água doce na terra é 122 vezes maior a contida em todos os animais e vegetais na Terra. </a:t>
            </a:r>
            <a:r>
              <a:rPr lang="pt-BR" sz="2400" b="1" dirty="0" smtClean="0">
                <a:solidFill>
                  <a:srgbClr val="FF0000"/>
                </a:solidFill>
              </a:rPr>
              <a:t>A Água é escassa ou abundante?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Panorama Geral</a:t>
            </a:r>
            <a:endParaRPr lang="pt-BR" sz="36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628800"/>
            <a:ext cx="547260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Escassez de água no mundo</a:t>
            </a:r>
            <a:endParaRPr lang="pt-BR" sz="36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445" y="2060848"/>
            <a:ext cx="837535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Escassez de água no mundo</a:t>
            </a:r>
            <a:endParaRPr lang="pt-BR" sz="36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Em termos globais, temos mais que o suficiente para </a:t>
            </a:r>
            <a:r>
              <a:rPr lang="pt-BR" sz="2000" dirty="0"/>
              <a:t>cobrir as necessidades: o problema é que alguns países têm muito mais do que outros. </a:t>
            </a: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r>
              <a:rPr lang="pt-BR" sz="2000" dirty="0" smtClean="0"/>
              <a:t>Diferenças entre regiões com regimes de chuva e disponibilidade de recursos hídricos</a:t>
            </a:r>
          </a:p>
          <a:p>
            <a:pPr marL="0" indent="0">
              <a:buNone/>
            </a:pPr>
            <a:endParaRPr lang="pt-BR" sz="2000" dirty="0" smtClean="0"/>
          </a:p>
          <a:p>
            <a:r>
              <a:rPr lang="pt-BR" sz="2000" dirty="0" smtClean="0"/>
              <a:t>Diferenças com relação ao armazenamento e políticas de minimização dos impactos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 err="1" smtClean="0"/>
              <a:t>Ex</a:t>
            </a:r>
            <a:r>
              <a:rPr lang="pt-BR" sz="2000" dirty="0" smtClean="0"/>
              <a:t>: </a:t>
            </a:r>
            <a:r>
              <a:rPr lang="pt-BR" sz="1800" dirty="0"/>
              <a:t>Os Estados Unidos armazenam 6.000 metros cúbicos de água por pessoa, e a Austrália cerca de 5.000, em comparação com os 43 metros cúbicos da Etiópia. </a:t>
            </a:r>
          </a:p>
          <a:p>
            <a:pPr marL="0" indent="0"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18070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Escassez de água no mundo</a:t>
            </a:r>
            <a:endParaRPr lang="pt-BR" sz="3600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176464" cy="4785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88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910</Words>
  <Application>Microsoft Office PowerPoint</Application>
  <PresentationFormat>Apresentação na tela (4:3)</PresentationFormat>
  <Paragraphs>93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Limites de Água Potável</vt:lpstr>
      <vt:lpstr>Planeta Terra ou Planeta Água?</vt:lpstr>
      <vt:lpstr>Apresentação do PowerPoint</vt:lpstr>
      <vt:lpstr>Apresentação do PowerPoint</vt:lpstr>
      <vt:lpstr>Apresentação do PowerPoint</vt:lpstr>
      <vt:lpstr>Panorama Geral</vt:lpstr>
      <vt:lpstr>Escassez de água no mundo</vt:lpstr>
      <vt:lpstr>Escassez de água no mundo</vt:lpstr>
      <vt:lpstr>Escassez de água no mundo</vt:lpstr>
      <vt:lpstr>Conflitos Regionais/Locais</vt:lpstr>
      <vt:lpstr>Apresentação do PowerPoint</vt:lpstr>
      <vt:lpstr>Conflitos Regionais</vt:lpstr>
      <vt:lpstr>RIO NILO</vt:lpstr>
      <vt:lpstr>Seca no Nordeste</vt:lpstr>
      <vt:lpstr>Industria da Seca</vt:lpstr>
      <vt:lpstr>Por que?</vt:lpstr>
      <vt:lpstr>Região metropolitana de São Paulo</vt:lpstr>
      <vt:lpstr>Apresentação do PowerPoint</vt:lpstr>
      <vt:lpstr>Apresentação do PowerPoint</vt:lpstr>
      <vt:lpstr>Apresentação do PowerPoint</vt:lpstr>
      <vt:lpstr>Conflitos Região Metropolitana de São Paulo</vt:lpstr>
      <vt:lpstr>Apresentação do PowerPoint</vt:lpstr>
      <vt:lpstr>Minimização de Impactos</vt:lpstr>
      <vt:lpstr>Minimização de Impactos</vt:lpstr>
      <vt:lpstr>Vídeo </vt:lpstr>
      <vt:lpstr>Referência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Limites de Água Potável</dc:title>
  <dc:creator>Gustavo</dc:creator>
  <cp:lastModifiedBy>User</cp:lastModifiedBy>
  <cp:revision>43</cp:revision>
  <dcterms:created xsi:type="dcterms:W3CDTF">2013-09-17T19:34:59Z</dcterms:created>
  <dcterms:modified xsi:type="dcterms:W3CDTF">2013-09-24T22:52:33Z</dcterms:modified>
</cp:coreProperties>
</file>