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57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6542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silescola.com/geografia/os-recursos-naturais.htm" TargetMode="External"/><Relationship Id="rId7" Type="http://schemas.openxmlformats.org/officeDocument/2006/relationships/hyperlink" Target="http://www.ebah.com.br/content/ABAAAA2FoAF/fontes-energia-evolucao-histori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ntes-de-energia.info/http:/www.ebah.com.br/content/ABAAAA2FoAF/fontes-energia-evolucao-historica" TargetMode="External"/><Relationship Id="rId5" Type="http://schemas.openxmlformats.org/officeDocument/2006/relationships/hyperlink" Target="http://www.istoe.com.br/reportagens/302130_BANCO+MUNDIAL+ELOGIA+BRASIL+POR+ENERGIA+RENOVAVEL" TargetMode="External"/><Relationship Id="rId4" Type="http://schemas.openxmlformats.org/officeDocument/2006/relationships/hyperlink" Target="http://energi10.blogspot.com.br/2010/11/energia-mar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766950" y="78214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6000"/>
              <a:t>Limites de Energia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807550" y="508528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"/>
              <a:t>Maria Carla Belchior</a:t>
            </a:r>
          </a:p>
          <a:p>
            <a:pPr algn="r">
              <a:buNone/>
            </a:pPr>
            <a:r>
              <a:rPr lang="en"/>
              <a:t>Rodolfo Vescovi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76050" y="979650"/>
            <a:ext cx="8229600" cy="5567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 dirty="0"/>
              <a:t>Energia fóssil:</a:t>
            </a:r>
            <a:r>
              <a:rPr lang="en" dirty="0"/>
              <a:t> </a:t>
            </a:r>
          </a:p>
          <a:p>
            <a:endParaRPr dirty="0"/>
          </a:p>
          <a:p>
            <a:pPr marL="457200" lvl="0" indent="-381000" rtl="0">
              <a:spcBef>
                <a:spcPts val="480"/>
              </a:spcBef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Formada a partir do acúmulo de materiais orgânicos no subsolo</a:t>
            </a:r>
          </a:p>
          <a:p>
            <a:pPr marL="914400" lvl="1" indent="-381000" rtl="0">
              <a:spcBef>
                <a:spcPts val="480"/>
              </a:spcBef>
              <a:buClr>
                <a:srgbClr val="FFFFFF"/>
              </a:buClr>
              <a:buSzPct val="100000"/>
              <a:buFont typeface="Times New Roman"/>
              <a:buChar char="○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Carvão Mineral</a:t>
            </a:r>
          </a:p>
          <a:p>
            <a:pPr marL="914400" lvl="1" indent="-381000" rtl="0">
              <a:spcBef>
                <a:spcPts val="480"/>
              </a:spcBef>
              <a:buClr>
                <a:srgbClr val="FFFFFF"/>
              </a:buClr>
              <a:buSzPct val="80000"/>
              <a:buFont typeface="Times New Roman"/>
              <a:buChar char="○"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Derivados do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Petróleo</a:t>
            </a:r>
          </a:p>
          <a:p>
            <a:pPr marL="914400" lvl="1" indent="-381000" rtl="0">
              <a:spcBef>
                <a:spcPts val="480"/>
              </a:spcBef>
              <a:buClr>
                <a:srgbClr val="FFFFFF"/>
              </a:buClr>
              <a:buSzPct val="100000"/>
              <a:buFont typeface="Times New Roman"/>
              <a:buChar char="○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ás </a:t>
            </a:r>
            <a:r>
              <a:rPr lang="en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</a:t>
            </a:r>
            <a:endParaRPr lang="en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dirty="0"/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minerais fósseis começaram a ser utilizados a partir da Revolução Industrial, após a invenção da máquina a vapor,  que era movida com carvão mineral.</a:t>
            </a:r>
          </a:p>
          <a:p>
            <a:endParaRPr dirty="0"/>
          </a:p>
          <a:p>
            <a:endParaRPr dirty="0"/>
          </a:p>
        </p:txBody>
      </p:sp>
      <p:sp>
        <p:nvSpPr>
          <p:cNvPr id="5" name="Shape 48"/>
          <p:cNvSpPr txBox="1">
            <a:spLocks noGrp="1"/>
          </p:cNvSpPr>
          <p:nvPr>
            <p:ph type="title"/>
          </p:nvPr>
        </p:nvSpPr>
        <p:spPr>
          <a:xfrm>
            <a:off x="365900" y="274649"/>
            <a:ext cx="8229600" cy="7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 smtClean="0">
                <a:solidFill>
                  <a:srgbClr val="CCCCCC"/>
                </a:solidFill>
              </a:rPr>
              <a:t>Energia não </a:t>
            </a:r>
            <a:r>
              <a:rPr lang="en" dirty="0">
                <a:solidFill>
                  <a:srgbClr val="CCCCCC"/>
                </a:solidFill>
              </a:rPr>
              <a:t>Renovável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dirty="0" smtClean="0"/>
              <a:t>Panorama mundial atual</a:t>
            </a:r>
          </a:p>
          <a:p>
            <a:pPr lvl="1"/>
            <a:r>
              <a:rPr lang="pt-BR" dirty="0" smtClean="0"/>
              <a:t>Uso de diversas matrizes energéticas diferentes;</a:t>
            </a:r>
          </a:p>
          <a:p>
            <a:pPr lvl="2"/>
            <a:r>
              <a:rPr lang="pt-BR" dirty="0" smtClean="0"/>
              <a:t>Agrícola, termoelétricas, petrolífera...</a:t>
            </a:r>
          </a:p>
          <a:p>
            <a:r>
              <a:rPr lang="pt-BR" dirty="0" smtClean="0"/>
              <a:t>Agricultura</a:t>
            </a:r>
          </a:p>
          <a:p>
            <a:pPr lvl="1"/>
            <a:r>
              <a:rPr lang="pt-BR" dirty="0" smtClean="0"/>
              <a:t>Crescimento limitado</a:t>
            </a:r>
          </a:p>
          <a:p>
            <a:pPr lvl="1"/>
            <a:r>
              <a:rPr lang="pt-BR" dirty="0" smtClean="0"/>
              <a:t>Necessidade iminente</a:t>
            </a:r>
          </a:p>
          <a:p>
            <a:pPr lvl="1"/>
            <a:r>
              <a:rPr lang="pt-BR" dirty="0" smtClean="0"/>
              <a:t>Má utilização</a:t>
            </a:r>
          </a:p>
          <a:p>
            <a:pPr lvl="1"/>
            <a:r>
              <a:rPr lang="pt-BR" dirty="0" smtClean="0"/>
              <a:t>Má distribuição</a:t>
            </a:r>
          </a:p>
          <a:p>
            <a:pPr lvl="1"/>
            <a:r>
              <a:rPr lang="pt-BR" dirty="0" smtClean="0"/>
              <a:t>Falta de mão de obra de qualidade</a:t>
            </a:r>
          </a:p>
          <a:p>
            <a:pPr lvl="1"/>
            <a:endParaRPr lang="pt-BR" dirty="0" smtClean="0"/>
          </a:p>
        </p:txBody>
      </p:sp>
      <p:sp>
        <p:nvSpPr>
          <p:cNvPr id="5" name="Shape 48"/>
          <p:cNvSpPr txBox="1">
            <a:spLocks noGrp="1"/>
          </p:cNvSpPr>
          <p:nvPr>
            <p:ph type="title"/>
          </p:nvPr>
        </p:nvSpPr>
        <p:spPr>
          <a:xfrm>
            <a:off x="365900" y="274649"/>
            <a:ext cx="8229600" cy="7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 smtClean="0">
                <a:solidFill>
                  <a:srgbClr val="CCCCCC"/>
                </a:solidFill>
              </a:rPr>
              <a:t>Estudo de caso</a:t>
            </a:r>
            <a:endParaRPr lang="en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dirty="0" smtClean="0"/>
              <a:t>Brasil;</a:t>
            </a:r>
          </a:p>
          <a:p>
            <a:pPr lvl="1"/>
            <a:r>
              <a:rPr lang="pt-BR" dirty="0" smtClean="0"/>
              <a:t>Necessidade de insumos agrícolas;</a:t>
            </a:r>
          </a:p>
          <a:p>
            <a:pPr lvl="2"/>
            <a:r>
              <a:rPr lang="pt-BR" dirty="0" smtClean="0"/>
              <a:t>Fosforo;</a:t>
            </a:r>
            <a:endParaRPr lang="pt-BR" dirty="0" smtClean="0"/>
          </a:p>
          <a:p>
            <a:pPr lvl="3"/>
            <a:r>
              <a:rPr lang="pt-BR" dirty="0" smtClean="0"/>
              <a:t>Reservas limitadas, difícil acesso;</a:t>
            </a:r>
          </a:p>
          <a:p>
            <a:pPr lvl="1"/>
            <a:r>
              <a:rPr lang="pt-BR" dirty="0" smtClean="0"/>
              <a:t>Grande parte das áreas rurais destinadas a criação de gado;</a:t>
            </a:r>
          </a:p>
          <a:p>
            <a:r>
              <a:rPr lang="pt-BR" dirty="0" smtClean="0"/>
              <a:t>População constante crescimento;</a:t>
            </a:r>
          </a:p>
          <a:p>
            <a:pPr lvl="1"/>
            <a:r>
              <a:rPr lang="pt-BR" dirty="0" smtClean="0"/>
              <a:t>Necessidade irrevogável de comida;</a:t>
            </a:r>
          </a:p>
          <a:p>
            <a:pPr lvl="2"/>
            <a:r>
              <a:rPr lang="pt-BR" dirty="0" smtClean="0"/>
              <a:t>Encarecimento dos alimentos;</a:t>
            </a:r>
          </a:p>
          <a:p>
            <a:pPr lvl="1"/>
            <a:r>
              <a:rPr lang="pt-BR" dirty="0" smtClean="0"/>
              <a:t>Economia crescendo mais que a produção de alimentos;</a:t>
            </a:r>
          </a:p>
          <a:p>
            <a:pPr lvl="1"/>
            <a:endParaRPr dirty="0"/>
          </a:p>
        </p:txBody>
      </p:sp>
      <p:sp>
        <p:nvSpPr>
          <p:cNvPr id="4" name="Shape 48"/>
          <p:cNvSpPr txBox="1">
            <a:spLocks/>
          </p:cNvSpPr>
          <p:nvPr/>
        </p:nvSpPr>
        <p:spPr>
          <a:xfrm>
            <a:off x="365900" y="274649"/>
            <a:ext cx="8229600" cy="76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Estudo de caso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dirty="0" smtClean="0"/>
              <a:t>Brasil;</a:t>
            </a:r>
          </a:p>
          <a:p>
            <a:pPr lvl="1"/>
            <a:r>
              <a:rPr lang="pt-BR" dirty="0" smtClean="0"/>
              <a:t>Má utilização de áreas;</a:t>
            </a:r>
          </a:p>
          <a:p>
            <a:pPr lvl="2"/>
            <a:r>
              <a:rPr lang="pt-BR" dirty="0" smtClean="0"/>
              <a:t>Áreas largamente utilizadas para plantio de insumos para combustível e não para a alimentação;</a:t>
            </a:r>
          </a:p>
          <a:p>
            <a:pPr lvl="1"/>
            <a:r>
              <a:rPr lang="pt-BR" dirty="0" smtClean="0"/>
              <a:t>Problemas com a cultura conservacionista;</a:t>
            </a:r>
          </a:p>
          <a:p>
            <a:pPr lvl="2"/>
            <a:r>
              <a:rPr lang="pt-BR" dirty="0" smtClean="0"/>
              <a:t>Muitos produtores se recusam a mudar a maneira com que produzem;</a:t>
            </a:r>
          </a:p>
          <a:p>
            <a:pPr lvl="2"/>
            <a:endParaRPr lang="pt-BR" dirty="0" smtClean="0"/>
          </a:p>
        </p:txBody>
      </p:sp>
      <p:sp>
        <p:nvSpPr>
          <p:cNvPr id="4" name="Shape 48"/>
          <p:cNvSpPr txBox="1">
            <a:spLocks/>
          </p:cNvSpPr>
          <p:nvPr/>
        </p:nvSpPr>
        <p:spPr>
          <a:xfrm>
            <a:off x="365900" y="274649"/>
            <a:ext cx="8229600" cy="76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Estudo de caso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dirty="0" smtClean="0"/>
              <a:t>Soluções</a:t>
            </a:r>
          </a:p>
          <a:p>
            <a:pPr lvl="1"/>
            <a:r>
              <a:rPr lang="pt-BR" dirty="0" smtClean="0"/>
              <a:t>Hortas comunitárias;</a:t>
            </a:r>
          </a:p>
          <a:p>
            <a:pPr lvl="1"/>
            <a:r>
              <a:rPr lang="pt-BR" dirty="0" smtClean="0"/>
              <a:t>Novas tecnologias;</a:t>
            </a:r>
          </a:p>
          <a:p>
            <a:pPr lvl="1"/>
            <a:r>
              <a:rPr lang="pt-BR" dirty="0" smtClean="0"/>
              <a:t>Incentivos agrícolas;</a:t>
            </a:r>
          </a:p>
          <a:p>
            <a:pPr lvl="1"/>
            <a:r>
              <a:rPr lang="pt-BR" dirty="0" smtClean="0"/>
              <a:t>Aumento das áreas agricultáveis;</a:t>
            </a:r>
          </a:p>
          <a:p>
            <a:pPr lvl="1"/>
            <a:r>
              <a:rPr lang="pt-BR" dirty="0" smtClean="0"/>
              <a:t>Políticas publicas</a:t>
            </a:r>
          </a:p>
          <a:p>
            <a:endParaRPr dirty="0"/>
          </a:p>
        </p:txBody>
      </p:sp>
      <p:sp>
        <p:nvSpPr>
          <p:cNvPr id="4" name="Shape 48"/>
          <p:cNvSpPr txBox="1">
            <a:spLocks/>
          </p:cNvSpPr>
          <p:nvPr/>
        </p:nvSpPr>
        <p:spPr>
          <a:xfrm>
            <a:off x="365900" y="274649"/>
            <a:ext cx="8229600" cy="76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Estudo de caso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http://agriculturanoasfalto.files.wordpress.com/2011/02/horta4.jpg?w=300&amp;h=1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2672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Bibliografia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32975" y="1559650"/>
            <a:ext cx="83552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dirty="0" smtClean="0"/>
              <a:t>
</a:t>
            </a:r>
            <a:r>
              <a:rPr lang="en" sz="1100" u="sng" dirty="0" smtClean="0">
                <a:solidFill>
                  <a:schemeClr val="hlink"/>
                </a:solidFill>
                <a:hlinkClick r:id="rId3"/>
              </a:rPr>
              <a:t>http://www.brasilescola.com/geografia/os-recursos-naturais.htm</a:t>
            </a:r>
            <a:endParaRPr lang="en" sz="1100" u="sng" dirty="0">
              <a:solidFill>
                <a:schemeClr val="hlink"/>
              </a:solidFill>
              <a:hlinkClick r:id="rId3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483575" y="2641075"/>
            <a:ext cx="7913100" cy="373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http://energi10.blogspot.com.br/2010/11/energia-mare.html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432850" y="3051975"/>
            <a:ext cx="8355299" cy="34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100" u="sng" dirty="0">
                <a:solidFill>
                  <a:schemeClr val="hlink"/>
                </a:solidFill>
                <a:hlinkClick r:id="rId5"/>
              </a:rPr>
              <a:t>http://www.istoe.com.br/reportagens/302130_BANCO+MUNDIAL+ELOGIA+BRASIL+POR+ENERGIA+RENOVAVEL</a:t>
            </a:r>
          </a:p>
          <a:p>
            <a:endParaRPr dirty="0"/>
          </a:p>
          <a:p>
            <a:pPr>
              <a:buNone/>
            </a:pPr>
            <a:r>
              <a:rPr lang="en" sz="1100" u="sng" dirty="0">
                <a:solidFill>
                  <a:schemeClr val="hlink"/>
                </a:solidFill>
                <a:hlinkClick r:id="rId6"/>
              </a:rPr>
              <a:t>http://fontes-de-energia.info/http://</a:t>
            </a:r>
            <a:r>
              <a:rPr lang="en" sz="1100" u="sng" dirty="0" smtClean="0">
                <a:solidFill>
                  <a:schemeClr val="hlink"/>
                </a:solidFill>
                <a:hlinkClick r:id="rId6"/>
              </a:rPr>
              <a:t>www.ebah.com.br/content/ABAAAA2FoAF/fontes-energia-evolucao-historica</a:t>
            </a:r>
            <a:endParaRPr lang="en" sz="1100" u="sng" dirty="0" smtClean="0">
              <a:solidFill>
                <a:schemeClr val="hlink"/>
              </a:solidFill>
              <a:hlinkClick r:id="rId7"/>
            </a:endParaRPr>
          </a:p>
          <a:p>
            <a:pPr>
              <a:buNone/>
            </a:pPr>
            <a:endParaRPr lang="en" sz="1100" u="sng" dirty="0" smtClean="0">
              <a:solidFill>
                <a:schemeClr val="hlink"/>
              </a:solidFill>
              <a:hlinkClick r:id="rId7"/>
            </a:endParaRPr>
          </a:p>
          <a:p>
            <a:r>
              <a:rPr lang="en-US" sz="1100" u="sng" dirty="0" smtClean="0">
                <a:hlinkClick r:id="rId4"/>
              </a:rPr>
              <a:t>http://energi10.blogspot.com.br/2010/11/energia-mare.html</a:t>
            </a:r>
            <a:endParaRPr lang="en" sz="1100" u="sng" dirty="0">
              <a:solidFill>
                <a:schemeClr val="hlink"/>
              </a:solidFill>
              <a:hlinkClick r:id="rId7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"/>
          <p:cNvSpPr txBox="1">
            <a:spLocks noGrp="1"/>
          </p:cNvSpPr>
          <p:nvPr>
            <p:ph type="title"/>
          </p:nvPr>
        </p:nvSpPr>
        <p:spPr>
          <a:xfrm>
            <a:off x="365900" y="274649"/>
            <a:ext cx="8229600" cy="7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 smtClean="0">
                <a:solidFill>
                  <a:srgbClr val="CCCCCC"/>
                </a:solidFill>
              </a:rPr>
              <a:t>Energia</a:t>
            </a:r>
            <a:endParaRPr lang="en" dirty="0">
              <a:solidFill>
                <a:srgbClr val="CCCCCC"/>
              </a:solidFill>
            </a:endParaRPr>
          </a:p>
        </p:txBody>
      </p:sp>
      <p:sp>
        <p:nvSpPr>
          <p:cNvPr id="9" name="Shape 4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44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/>
            <a:r>
              <a:rPr lang="en-US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nergia é um termo que deriva do grego “ergos” cujo significado original é trabalho;</a:t>
            </a:r>
          </a:p>
          <a:p>
            <a:pPr marL="457200" indent="-419100"/>
            <a:r>
              <a:rPr lang="en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pode ser criada, nem perdida, ela é sempre transformada.</a:t>
            </a:r>
            <a:endParaRPr lang="en" dirty="0" smtClean="0">
              <a:solidFill>
                <a:srgbClr val="FFFFFF"/>
              </a:solidFill>
            </a:endParaRPr>
          </a:p>
          <a:p>
            <a:pPr marL="457200" indent="-419100"/>
            <a:r>
              <a:rPr lang="en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Capacidade dos corpos para produzir um trabalho ou desenvolver uma força. Modo como se exerce uma força; eficácia.</a:t>
            </a:r>
          </a:p>
          <a:p>
            <a:pPr marL="857250" lvl="1" indent="-419100"/>
            <a:endParaRPr lang="en" sz="18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57250" lvl="1" indent="-419100"/>
            <a:endParaRPr lang="en"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44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buSzPct val="100000"/>
            </a:pPr>
            <a:r>
              <a:rPr lang="en" dirty="0" smtClean="0"/>
              <a:t>Renováveis:</a:t>
            </a:r>
            <a:endParaRPr lang="en" sz="1100" dirty="0" smtClean="0">
              <a:solidFill>
                <a:srgbClr val="333333"/>
              </a:solidFill>
            </a:endParaRPr>
          </a:p>
          <a:p>
            <a:pPr marL="857250" lvl="1" indent="-419100"/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</a:t>
            </a: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recursos naturais renováveis detêm a capacidade de renovação após serem utilizados pelo homem em suas atividades produtivas.</a:t>
            </a:r>
          </a:p>
          <a:p>
            <a:endParaRPr dirty="0"/>
          </a:p>
          <a:p>
            <a:pPr marL="457200" indent="-419100">
              <a:buSzPct val="100000"/>
            </a:pPr>
            <a:r>
              <a:rPr lang="en" dirty="0"/>
              <a:t>Não Renováveis:</a:t>
            </a:r>
            <a:r>
              <a:rPr lang="en" sz="1800" dirty="0">
                <a:solidFill>
                  <a:srgbClr val="FFFFFF"/>
                </a:solidFill>
              </a:rPr>
              <a:t> </a:t>
            </a:r>
            <a:endParaRPr lang="en" sz="1800" dirty="0" smtClean="0">
              <a:solidFill>
                <a:srgbClr val="FFFFFF"/>
              </a:solidFill>
            </a:endParaRPr>
          </a:p>
          <a:p>
            <a:pPr marL="857250" lvl="1" indent="-419100"/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Abrangem </a:t>
            </a: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os elementos que são usados nas atividades antrópicas, e que não têm capacidade de renovação.</a:t>
            </a:r>
          </a:p>
        </p:txBody>
      </p:sp>
      <p:sp>
        <p:nvSpPr>
          <p:cNvPr id="6" name="Shape 48"/>
          <p:cNvSpPr txBox="1">
            <a:spLocks noGrp="1"/>
          </p:cNvSpPr>
          <p:nvPr>
            <p:ph type="title"/>
          </p:nvPr>
        </p:nvSpPr>
        <p:spPr>
          <a:xfrm>
            <a:off x="365900" y="274649"/>
            <a:ext cx="8229600" cy="7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 smtClean="0">
                <a:solidFill>
                  <a:srgbClr val="CCCCCC"/>
                </a:solidFill>
              </a:rPr>
              <a:t>Fontes de Energia</a:t>
            </a:r>
            <a:endParaRPr lang="en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65900" y="274649"/>
            <a:ext cx="8229600" cy="7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>
                <a:solidFill>
                  <a:srgbClr val="CCCCCC"/>
                </a:solidFill>
              </a:rPr>
              <a:t>Energia Renovável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4379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Energia Solar: </a:t>
            </a:r>
            <a:endParaRPr lang="en" b="1" dirty="0" smtClean="0"/>
          </a:p>
          <a:p>
            <a:pPr lvl="0" rtl="0">
              <a:buNone/>
            </a:pPr>
            <a:endParaRPr dirty="0"/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Primeiro tipo de energia utilizada, limpa e inesgotável. </a:t>
            </a:r>
          </a:p>
          <a:p>
            <a:pPr lvl="0" rtl="0">
              <a:buNone/>
            </a:pPr>
            <a:endParaRPr dirty="0"/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A radiação solar é </a:t>
            </a:r>
            <a:b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captada e transformada </a:t>
            </a:r>
            <a:b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para gerar calor ou </a:t>
            </a:r>
            <a:b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eletricidade, direta</a:t>
            </a:r>
            <a:b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ou indiretamente.</a:t>
            </a:r>
          </a:p>
          <a:p>
            <a:endParaRPr dirty="0"/>
          </a:p>
          <a:p>
            <a:endParaRPr dirty="0"/>
          </a:p>
        </p:txBody>
      </p:sp>
      <p:sp>
        <p:nvSpPr>
          <p:cNvPr id="50" name="Shape 50"/>
          <p:cNvSpPr/>
          <p:nvPr/>
        </p:nvSpPr>
        <p:spPr>
          <a:xfrm>
            <a:off x="4137850" y="3356000"/>
            <a:ext cx="4307999" cy="289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1" name="Shape 51"/>
          <p:cNvSpPr txBox="1"/>
          <p:nvPr/>
        </p:nvSpPr>
        <p:spPr>
          <a:xfrm>
            <a:off x="4762475" y="6364275"/>
            <a:ext cx="3264899" cy="26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>
                <a:solidFill>
                  <a:srgbClr val="F3F3F3"/>
                </a:solidFill>
              </a:rPr>
              <a:t>Usina de energia solar “Gemasolar”, na Espanha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142000"/>
            <a:ext cx="8229600" cy="542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Energia Eólica:</a:t>
            </a:r>
            <a:r>
              <a:rPr lang="en" dirty="0"/>
              <a:t> </a:t>
            </a:r>
          </a:p>
          <a:p>
            <a:endParaRPr dirty="0"/>
          </a:p>
          <a:p>
            <a:pPr marL="457200" lvl="0" indent="-3810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Energia gerada com a utilização dos ventos, que transforma energia cinética em energia elétrica ou mecânica, sendo uma energia limpa e inesgotável.</a:t>
            </a:r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 indícios que aponta a</a:t>
            </a:r>
            <a:b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utilização desse tipo de </a:t>
            </a:r>
            <a:b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energia desde 4.000 a. C.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58" name="Shape 58"/>
          <p:cNvSpPr/>
          <p:nvPr/>
        </p:nvSpPr>
        <p:spPr>
          <a:xfrm>
            <a:off x="4452400" y="3443500"/>
            <a:ext cx="4234400" cy="2804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9" name="Shape 59"/>
          <p:cNvSpPr txBox="1"/>
          <p:nvPr/>
        </p:nvSpPr>
        <p:spPr>
          <a:xfrm>
            <a:off x="4979650" y="6175700"/>
            <a:ext cx="3793200" cy="3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000" b="1">
                <a:solidFill>
                  <a:srgbClr val="FFFFFF"/>
                </a:solidFill>
              </a:rPr>
              <a:t>Parque eólico de Rio do Fogo, no Rio Grande do Norte</a:t>
            </a:r>
          </a:p>
        </p:txBody>
      </p:sp>
      <p:sp>
        <p:nvSpPr>
          <p:cNvPr id="7" name="Shape 48"/>
          <p:cNvSpPr txBox="1">
            <a:spLocks/>
          </p:cNvSpPr>
          <p:nvPr/>
        </p:nvSpPr>
        <p:spPr>
          <a:xfrm>
            <a:off x="365900" y="274649"/>
            <a:ext cx="8229600" cy="76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Energia Renovável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196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Energia de Biomassa:</a:t>
            </a:r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Gerada por meio da decomposição de materiais orgânicos</a:t>
            </a: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transformada em energia por meio dos processos de:</a:t>
            </a:r>
          </a:p>
          <a:p>
            <a:pPr marL="914400" lvl="1" indent="-381000" rtl="0">
              <a:buClr>
                <a:schemeClr val="lt1"/>
              </a:buClr>
              <a:buSzPct val="80000"/>
              <a:buFont typeface="Times New Roman"/>
              <a:buChar char="○"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Combustão, </a:t>
            </a:r>
          </a:p>
          <a:p>
            <a:pPr marL="914400" lvl="1" indent="-381000" rtl="0">
              <a:buClr>
                <a:schemeClr val="lt1"/>
              </a:buClr>
              <a:buSzPct val="80000"/>
              <a:buFont typeface="Times New Roman"/>
              <a:buChar char="○"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Gaseificação, </a:t>
            </a:r>
          </a:p>
          <a:p>
            <a:pPr marL="914400" lvl="1" indent="-381000" rtl="0">
              <a:buClr>
                <a:schemeClr val="lt1"/>
              </a:buClr>
              <a:buSzPct val="80000"/>
              <a:buFont typeface="Times New Roman"/>
              <a:buChar char="○"/>
            </a:pPr>
            <a:r>
              <a:rPr lang="en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Fermentação</a:t>
            </a:r>
            <a:endParaRPr dirty="0"/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bioenergia pode ser </a:t>
            </a:r>
          </a:p>
          <a:p>
            <a:pPr lvl="0" rtl="0"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convertida em três produtos: </a:t>
            </a:r>
          </a:p>
          <a:p>
            <a:pPr marL="9144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Eletricidade,</a:t>
            </a:r>
          </a:p>
          <a:p>
            <a:pPr marL="9144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Calor </a:t>
            </a:r>
          </a:p>
          <a:p>
            <a:pPr marL="9144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Combustíveis.</a:t>
            </a:r>
          </a:p>
          <a:p>
            <a:endParaRPr dirty="0"/>
          </a:p>
          <a:p>
            <a:endParaRPr dirty="0"/>
          </a:p>
        </p:txBody>
      </p:sp>
      <p:sp>
        <p:nvSpPr>
          <p:cNvPr id="66" name="Shape 66"/>
          <p:cNvSpPr/>
          <p:nvPr/>
        </p:nvSpPr>
        <p:spPr>
          <a:xfrm>
            <a:off x="4066350" y="3287175"/>
            <a:ext cx="4480125" cy="2854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" name="Shape 48"/>
          <p:cNvSpPr txBox="1">
            <a:spLocks noGrp="1"/>
          </p:cNvSpPr>
          <p:nvPr>
            <p:ph type="title"/>
          </p:nvPr>
        </p:nvSpPr>
        <p:spPr>
          <a:xfrm>
            <a:off x="365900" y="274649"/>
            <a:ext cx="8229600" cy="7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>
                <a:solidFill>
                  <a:srgbClr val="CCCCCC"/>
                </a:solidFill>
              </a:rPr>
              <a:t>Energia Renovável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091275"/>
            <a:ext cx="8229600" cy="545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Energia das ÁGUAS:</a:t>
            </a:r>
            <a:r>
              <a:rPr lang="en" dirty="0"/>
              <a:t> </a:t>
            </a:r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Hidroelétrica:</a:t>
            </a:r>
          </a:p>
          <a:p>
            <a:pPr lvl="0" rtl="0"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Obtenção de energia por meio do </a:t>
            </a:r>
            <a:endParaRPr lang="en" sz="24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potencial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hidráulico de um rio, </a:t>
            </a:r>
            <a:endParaRPr lang="en" sz="24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sendo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é necessária a </a:t>
            </a: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construção</a:t>
            </a:r>
          </a:p>
          <a:p>
            <a:pPr lvl="0" rtl="0">
              <a:buNone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usinas com elevado nível de água</a:t>
            </a: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Energia das Marés: </a:t>
            </a:r>
          </a:p>
          <a:p>
            <a:pPr lvl="0" rtl="0"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maré alta enche o reservatório e passa </a:t>
            </a:r>
            <a:endParaRPr lang="en" sz="24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pela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turbina e na maré baixa, a água se </a:t>
            </a:r>
            <a:endParaRPr lang="en" sz="24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esvai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local e passa novamente pela </a:t>
            </a:r>
            <a:endParaRPr lang="en" sz="24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turbina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sentido contrário, ambas </a:t>
            </a:r>
            <a:endParaRPr lang="en" sz="2400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produzindo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energia.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73" name="Shape 73"/>
          <p:cNvSpPr/>
          <p:nvPr/>
        </p:nvSpPr>
        <p:spPr>
          <a:xfrm>
            <a:off x="5715000" y="1524000"/>
            <a:ext cx="3154400" cy="189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4" name="Shape 74"/>
          <p:cNvSpPr/>
          <p:nvPr/>
        </p:nvSpPr>
        <p:spPr>
          <a:xfrm>
            <a:off x="5715000" y="4191000"/>
            <a:ext cx="3116975" cy="209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" name="Shape 48"/>
          <p:cNvSpPr txBox="1">
            <a:spLocks noGrp="1"/>
          </p:cNvSpPr>
          <p:nvPr>
            <p:ph type="title"/>
          </p:nvPr>
        </p:nvSpPr>
        <p:spPr>
          <a:xfrm>
            <a:off x="365900" y="274649"/>
            <a:ext cx="8229600" cy="7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>
                <a:solidFill>
                  <a:srgbClr val="CCCCCC"/>
                </a:solidFill>
              </a:rPr>
              <a:t>Energia Renovável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062500"/>
            <a:ext cx="8535600" cy="551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Energia geotérmica:</a:t>
            </a:r>
            <a:r>
              <a:rPr lang="en"/>
              <a:t> </a:t>
            </a:r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64 km da superfície da Terra existe </a:t>
            </a:r>
            <a:b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 camada denominada magma, em que</a:t>
            </a:r>
            <a:b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elevadíssima temperatura ferve a água </a:t>
            </a:r>
            <a:b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reservatórios subterrâneos. Assim, a </a:t>
            </a:r>
            <a:b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energia geotérmica baseia-se na captação</a:t>
            </a:r>
            <a:b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vapor gerado nesses reservatórios por </a:t>
            </a:r>
            <a:b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meio de tubos e canos apropriados. </a:t>
            </a:r>
            <a:b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</a:t>
            </a:r>
          </a:p>
        </p:txBody>
      </p:sp>
      <p:sp>
        <p:nvSpPr>
          <p:cNvPr id="81" name="Shape 81"/>
          <p:cNvSpPr/>
          <p:nvPr/>
        </p:nvSpPr>
        <p:spPr>
          <a:xfrm>
            <a:off x="221725" y="4400550"/>
            <a:ext cx="3587024" cy="2397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2" name="Shape 82"/>
          <p:cNvSpPr/>
          <p:nvPr/>
        </p:nvSpPr>
        <p:spPr>
          <a:xfrm>
            <a:off x="6400800" y="1219200"/>
            <a:ext cx="2362200" cy="3352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3" name="Shape 83"/>
          <p:cNvSpPr txBox="1"/>
          <p:nvPr/>
        </p:nvSpPr>
        <p:spPr>
          <a:xfrm>
            <a:off x="4095175" y="4609200"/>
            <a:ext cx="4897500" cy="200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 vapor faz lâminas de uma   turbina girar, e um gerador transforma a energia mecânica em elétrica.</a:t>
            </a:r>
          </a:p>
          <a:p>
            <a:endParaRPr/>
          </a:p>
        </p:txBody>
      </p:sp>
      <p:sp>
        <p:nvSpPr>
          <p:cNvPr id="8" name="Shape 48"/>
          <p:cNvSpPr txBox="1">
            <a:spLocks noGrp="1"/>
          </p:cNvSpPr>
          <p:nvPr>
            <p:ph type="title"/>
          </p:nvPr>
        </p:nvSpPr>
        <p:spPr>
          <a:xfrm>
            <a:off x="365900" y="274649"/>
            <a:ext cx="8229600" cy="7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>
                <a:solidFill>
                  <a:srgbClr val="CCCCCC"/>
                </a:solidFill>
              </a:rPr>
              <a:t>Energia Renovável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25300" y="959400"/>
            <a:ext cx="8636999" cy="558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Energia Nuclear:</a:t>
            </a:r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Obtida por meio da fissão ou fusão dos núcleos atômicos de urânio enriquecido e, dessa forma, uma grande quantidade de energia é liberada.</a:t>
            </a:r>
          </a:p>
          <a:p>
            <a:endParaRPr dirty="0"/>
          </a:p>
          <a:p>
            <a:pPr marL="457200" lvl="0" indent="-381000" rtl="0"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primeiros resultados na divisão de átomos, metais pesados foram verificados, em 1938.</a:t>
            </a:r>
          </a:p>
          <a:p>
            <a:endParaRPr dirty="0"/>
          </a:p>
          <a:p>
            <a:pPr marL="457200" lvl="0" indent="-381000" rtl="0"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Reservas Limitadas e em </a:t>
            </a:r>
            <a:b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caso de acidentes, há </a:t>
            </a:r>
            <a:b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liberação de radiação.</a:t>
            </a:r>
          </a:p>
          <a:p>
            <a:endParaRPr dirty="0"/>
          </a:p>
          <a:p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4350350" y="4076775"/>
            <a:ext cx="4561275" cy="2383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1" name="Shape 91"/>
          <p:cNvSpPr txBox="1"/>
          <p:nvPr/>
        </p:nvSpPr>
        <p:spPr>
          <a:xfrm>
            <a:off x="4470550" y="6394725"/>
            <a:ext cx="4190999" cy="32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1200">
                <a:solidFill>
                  <a:srgbClr val="FFFFFF"/>
                </a:solidFill>
              </a:rPr>
              <a:t>Usina de Angra dos Reis</a:t>
            </a:r>
          </a:p>
        </p:txBody>
      </p:sp>
      <p:sp>
        <p:nvSpPr>
          <p:cNvPr id="7" name="Shape 48"/>
          <p:cNvSpPr txBox="1">
            <a:spLocks noGrp="1"/>
          </p:cNvSpPr>
          <p:nvPr>
            <p:ph type="title"/>
          </p:nvPr>
        </p:nvSpPr>
        <p:spPr>
          <a:xfrm>
            <a:off x="365900" y="274649"/>
            <a:ext cx="8229600" cy="7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 smtClean="0">
                <a:solidFill>
                  <a:srgbClr val="CCCCCC"/>
                </a:solidFill>
              </a:rPr>
              <a:t>Energia não </a:t>
            </a:r>
            <a:r>
              <a:rPr lang="en" dirty="0">
                <a:solidFill>
                  <a:srgbClr val="CCCCCC"/>
                </a:solidFill>
              </a:rPr>
              <a:t>Renovável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602</Words>
  <Application>Microsoft Office PowerPoint</Application>
  <PresentationFormat>Apresentação na tela (4:3)</PresentationFormat>
  <Paragraphs>116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Custom Theme</vt:lpstr>
      <vt:lpstr>Limites de Energia</vt:lpstr>
      <vt:lpstr>Energia</vt:lpstr>
      <vt:lpstr>Fontes de Energia</vt:lpstr>
      <vt:lpstr>Energia Renovável</vt:lpstr>
      <vt:lpstr>Apresentação do PowerPoint</vt:lpstr>
      <vt:lpstr>Energia Renovável</vt:lpstr>
      <vt:lpstr>Energia Renovável</vt:lpstr>
      <vt:lpstr>Energia Renovável</vt:lpstr>
      <vt:lpstr>Energia não Renovável</vt:lpstr>
      <vt:lpstr>Energia não Renovável</vt:lpstr>
      <vt:lpstr>Estudo de caso</vt:lpstr>
      <vt:lpstr>Apresentação do PowerPoint</vt:lpstr>
      <vt:lpstr>Apresentação do PowerPoint</vt:lpstr>
      <vt:lpstr>Apresentação do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Limites de Energia</dc:title>
  <cp:lastModifiedBy>Departamento de Genética, ESALQ/USP</cp:lastModifiedBy>
  <cp:revision>23</cp:revision>
  <dcterms:modified xsi:type="dcterms:W3CDTF">2013-09-25T00:37:58Z</dcterms:modified>
</cp:coreProperties>
</file>