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2" r:id="rId16"/>
    <p:sldId id="273" r:id="rId17"/>
    <p:sldId id="269" r:id="rId18"/>
    <p:sldId id="263" r:id="rId19"/>
    <p:sldId id="274" r:id="rId20"/>
    <p:sldId id="275" r:id="rId21"/>
    <p:sldId id="278" r:id="rId22"/>
    <p:sldId id="277" r:id="rId23"/>
    <p:sldId id="279" r:id="rId24"/>
    <p:sldId id="280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8" r:id="rId41"/>
    <p:sldId id="299" r:id="rId42"/>
    <p:sldId id="300" r:id="rId43"/>
    <p:sldId id="301" r:id="rId44"/>
    <p:sldId id="302" r:id="rId45"/>
    <p:sldId id="281" r:id="rId4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712" autoAdjust="0"/>
  </p:normalViewPr>
  <p:slideViewPr>
    <p:cSldViewPr snapToGrid="0">
      <p:cViewPr>
        <p:scale>
          <a:sx n="89" d="100"/>
          <a:sy n="89" d="100"/>
        </p:scale>
        <p:origin x="-522" y="-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919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04F78A-0BAA-4E31-9A35-CE8A1C92F12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1DFCD386-09D7-4C5D-AD10-0B0C8CF13056}">
      <dgm:prSet phldrT="[Texto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pt-BR" dirty="0" smtClean="0"/>
            <a:t>Fragilidade ambiental</a:t>
          </a:r>
          <a:endParaRPr lang="pt-BR" dirty="0"/>
        </a:p>
      </dgm:t>
    </dgm:pt>
    <dgm:pt modelId="{D3DD0206-DDDE-45E9-A5E4-1EA32C64B506}" type="parTrans" cxnId="{F7640199-98B4-4F45-93F8-143CB53BCD45}">
      <dgm:prSet/>
      <dgm:spPr/>
      <dgm:t>
        <a:bodyPr/>
        <a:lstStyle/>
        <a:p>
          <a:endParaRPr lang="pt-BR"/>
        </a:p>
      </dgm:t>
    </dgm:pt>
    <dgm:pt modelId="{C4E4A4B6-45F0-48C9-80FE-BDAB93EFD5C2}" type="sibTrans" cxnId="{F7640199-98B4-4F45-93F8-143CB53BCD45}">
      <dgm:prSet/>
      <dgm:spPr>
        <a:solidFill>
          <a:srgbClr val="FF0000"/>
        </a:solidFill>
        <a:ln>
          <a:solidFill>
            <a:schemeClr val="tx1"/>
          </a:solidFill>
        </a:ln>
      </dgm:spPr>
      <dgm:t>
        <a:bodyPr/>
        <a:lstStyle/>
        <a:p>
          <a:endParaRPr lang="pt-BR"/>
        </a:p>
      </dgm:t>
    </dgm:pt>
    <dgm:pt modelId="{BB1FFB9D-4363-4279-9B35-433434EB70BA}">
      <dgm:prSet phldrT="[Texto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pt-BR" dirty="0" smtClean="0"/>
            <a:t>Abuso dos recursos</a:t>
          </a:r>
          <a:endParaRPr lang="pt-BR" dirty="0"/>
        </a:p>
      </dgm:t>
    </dgm:pt>
    <dgm:pt modelId="{F7217154-24D4-4B38-B2E1-4F9D4AD546BB}" type="parTrans" cxnId="{8594CAFD-0C42-4C88-9326-C0273C28685C}">
      <dgm:prSet/>
      <dgm:spPr/>
      <dgm:t>
        <a:bodyPr/>
        <a:lstStyle/>
        <a:p>
          <a:endParaRPr lang="pt-BR"/>
        </a:p>
      </dgm:t>
    </dgm:pt>
    <dgm:pt modelId="{EE05AD30-2333-4ADB-9FC8-6CD0EC2EBAB6}" type="sibTrans" cxnId="{8594CAFD-0C42-4C88-9326-C0273C28685C}">
      <dgm:prSet/>
      <dgm:spPr>
        <a:solidFill>
          <a:srgbClr val="FF0000"/>
        </a:solidFill>
        <a:ln>
          <a:solidFill>
            <a:schemeClr val="tx1"/>
          </a:solidFill>
        </a:ln>
      </dgm:spPr>
      <dgm:t>
        <a:bodyPr/>
        <a:lstStyle/>
        <a:p>
          <a:endParaRPr lang="pt-BR" dirty="0"/>
        </a:p>
      </dgm:t>
    </dgm:pt>
    <dgm:pt modelId="{9198A28E-4232-40E9-AA06-28E60AD10B57}">
      <dgm:prSet phldrT="[Texto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pt-BR" dirty="0" smtClean="0"/>
            <a:t>Destruição do Habitat + Colapso da Sociedade</a:t>
          </a:r>
          <a:endParaRPr lang="pt-BR" dirty="0"/>
        </a:p>
      </dgm:t>
    </dgm:pt>
    <dgm:pt modelId="{5A8E0641-46BE-4202-91AE-6B0EA98E14E0}" type="parTrans" cxnId="{3604FD4A-3685-4CA6-B6C2-92E1078F19FE}">
      <dgm:prSet/>
      <dgm:spPr/>
      <dgm:t>
        <a:bodyPr/>
        <a:lstStyle/>
        <a:p>
          <a:endParaRPr lang="pt-BR"/>
        </a:p>
      </dgm:t>
    </dgm:pt>
    <dgm:pt modelId="{CCA157D3-A753-454C-A1CC-B385F0779569}" type="sibTrans" cxnId="{3604FD4A-3685-4CA6-B6C2-92E1078F19FE}">
      <dgm:prSet/>
      <dgm:spPr/>
      <dgm:t>
        <a:bodyPr/>
        <a:lstStyle/>
        <a:p>
          <a:endParaRPr lang="pt-BR"/>
        </a:p>
      </dgm:t>
    </dgm:pt>
    <dgm:pt modelId="{19C54C0B-2B01-4D8B-9EB9-F52F46525DF1}" type="pres">
      <dgm:prSet presAssocID="{5104F78A-0BAA-4E31-9A35-CE8A1C92F123}" presName="Name0" presStyleCnt="0">
        <dgm:presLayoutVars>
          <dgm:dir/>
          <dgm:resizeHandles val="exact"/>
        </dgm:presLayoutVars>
      </dgm:prSet>
      <dgm:spPr/>
    </dgm:pt>
    <dgm:pt modelId="{90619FC3-41C6-4EDA-A6AA-E3781807D4D8}" type="pres">
      <dgm:prSet presAssocID="{1DFCD386-09D7-4C5D-AD10-0B0C8CF1305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B1E6755-A655-4E99-AACB-1A57EB5E855E}" type="pres">
      <dgm:prSet presAssocID="{C4E4A4B6-45F0-48C9-80FE-BDAB93EFD5C2}" presName="sibTrans" presStyleLbl="sibTrans2D1" presStyleIdx="0" presStyleCnt="2"/>
      <dgm:spPr/>
      <dgm:t>
        <a:bodyPr/>
        <a:lstStyle/>
        <a:p>
          <a:endParaRPr lang="pt-BR"/>
        </a:p>
      </dgm:t>
    </dgm:pt>
    <dgm:pt modelId="{39BF1083-6B6E-415C-9D0C-89389CDCBBF4}" type="pres">
      <dgm:prSet presAssocID="{C4E4A4B6-45F0-48C9-80FE-BDAB93EFD5C2}" presName="connectorText" presStyleLbl="sibTrans2D1" presStyleIdx="0" presStyleCnt="2"/>
      <dgm:spPr/>
      <dgm:t>
        <a:bodyPr/>
        <a:lstStyle/>
        <a:p>
          <a:endParaRPr lang="pt-BR"/>
        </a:p>
      </dgm:t>
    </dgm:pt>
    <dgm:pt modelId="{D36D4C94-B808-479B-9836-38250E434D13}" type="pres">
      <dgm:prSet presAssocID="{BB1FFB9D-4363-4279-9B35-433434EB70B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63F1A62-77AF-4317-82B4-254BEF5DDC63}" type="pres">
      <dgm:prSet presAssocID="{EE05AD30-2333-4ADB-9FC8-6CD0EC2EBAB6}" presName="sibTrans" presStyleLbl="sibTrans2D1" presStyleIdx="1" presStyleCnt="2" custLinFactNeighborX="-1928" custLinFactNeighborY="-4943"/>
      <dgm:spPr/>
      <dgm:t>
        <a:bodyPr/>
        <a:lstStyle/>
        <a:p>
          <a:endParaRPr lang="pt-BR"/>
        </a:p>
      </dgm:t>
    </dgm:pt>
    <dgm:pt modelId="{5ED6474C-3951-405C-B96A-B55AEA4250EF}" type="pres">
      <dgm:prSet presAssocID="{EE05AD30-2333-4ADB-9FC8-6CD0EC2EBAB6}" presName="connectorText" presStyleLbl="sibTrans2D1" presStyleIdx="1" presStyleCnt="2"/>
      <dgm:spPr/>
      <dgm:t>
        <a:bodyPr/>
        <a:lstStyle/>
        <a:p>
          <a:endParaRPr lang="pt-BR"/>
        </a:p>
      </dgm:t>
    </dgm:pt>
    <dgm:pt modelId="{F552140E-0D3D-4D81-A336-568F6A3F67FB}" type="pres">
      <dgm:prSet presAssocID="{9198A28E-4232-40E9-AA06-28E60AD10B5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1F708976-B96A-4BE7-9DA7-C62BEDB94A46}" type="presOf" srcId="{EE05AD30-2333-4ADB-9FC8-6CD0EC2EBAB6}" destId="{5ED6474C-3951-405C-B96A-B55AEA4250EF}" srcOrd="1" destOrd="0" presId="urn:microsoft.com/office/officeart/2005/8/layout/process1"/>
    <dgm:cxn modelId="{C76C5681-354E-45CF-B368-AA34FC56813B}" type="presOf" srcId="{9198A28E-4232-40E9-AA06-28E60AD10B57}" destId="{F552140E-0D3D-4D81-A336-568F6A3F67FB}" srcOrd="0" destOrd="0" presId="urn:microsoft.com/office/officeart/2005/8/layout/process1"/>
    <dgm:cxn modelId="{3604FD4A-3685-4CA6-B6C2-92E1078F19FE}" srcId="{5104F78A-0BAA-4E31-9A35-CE8A1C92F123}" destId="{9198A28E-4232-40E9-AA06-28E60AD10B57}" srcOrd="2" destOrd="0" parTransId="{5A8E0641-46BE-4202-91AE-6B0EA98E14E0}" sibTransId="{CCA157D3-A753-454C-A1CC-B385F0779569}"/>
    <dgm:cxn modelId="{6BC78DB7-9EB3-464C-9A61-97B5B7B08FBB}" type="presOf" srcId="{BB1FFB9D-4363-4279-9B35-433434EB70BA}" destId="{D36D4C94-B808-479B-9836-38250E434D13}" srcOrd="0" destOrd="0" presId="urn:microsoft.com/office/officeart/2005/8/layout/process1"/>
    <dgm:cxn modelId="{8594CAFD-0C42-4C88-9326-C0273C28685C}" srcId="{5104F78A-0BAA-4E31-9A35-CE8A1C92F123}" destId="{BB1FFB9D-4363-4279-9B35-433434EB70BA}" srcOrd="1" destOrd="0" parTransId="{F7217154-24D4-4B38-B2E1-4F9D4AD546BB}" sibTransId="{EE05AD30-2333-4ADB-9FC8-6CD0EC2EBAB6}"/>
    <dgm:cxn modelId="{D8918AA1-9741-459F-83CC-456761150625}" type="presOf" srcId="{C4E4A4B6-45F0-48C9-80FE-BDAB93EFD5C2}" destId="{39BF1083-6B6E-415C-9D0C-89389CDCBBF4}" srcOrd="1" destOrd="0" presId="urn:microsoft.com/office/officeart/2005/8/layout/process1"/>
    <dgm:cxn modelId="{D2171CD2-E4A5-4B7D-ABFD-4A467840CE5C}" type="presOf" srcId="{5104F78A-0BAA-4E31-9A35-CE8A1C92F123}" destId="{19C54C0B-2B01-4D8B-9EB9-F52F46525DF1}" srcOrd="0" destOrd="0" presId="urn:microsoft.com/office/officeart/2005/8/layout/process1"/>
    <dgm:cxn modelId="{3ED4ED96-23AD-4981-AAE5-A412F4D120FD}" type="presOf" srcId="{EE05AD30-2333-4ADB-9FC8-6CD0EC2EBAB6}" destId="{363F1A62-77AF-4317-82B4-254BEF5DDC63}" srcOrd="0" destOrd="0" presId="urn:microsoft.com/office/officeart/2005/8/layout/process1"/>
    <dgm:cxn modelId="{12E95FA3-ADB2-481B-8A0B-6D31D38BB857}" type="presOf" srcId="{1DFCD386-09D7-4C5D-AD10-0B0C8CF13056}" destId="{90619FC3-41C6-4EDA-A6AA-E3781807D4D8}" srcOrd="0" destOrd="0" presId="urn:microsoft.com/office/officeart/2005/8/layout/process1"/>
    <dgm:cxn modelId="{F7640199-98B4-4F45-93F8-143CB53BCD45}" srcId="{5104F78A-0BAA-4E31-9A35-CE8A1C92F123}" destId="{1DFCD386-09D7-4C5D-AD10-0B0C8CF13056}" srcOrd="0" destOrd="0" parTransId="{D3DD0206-DDDE-45E9-A5E4-1EA32C64B506}" sibTransId="{C4E4A4B6-45F0-48C9-80FE-BDAB93EFD5C2}"/>
    <dgm:cxn modelId="{95F1EF62-C9C1-4751-A791-C63599CCDB90}" type="presOf" srcId="{C4E4A4B6-45F0-48C9-80FE-BDAB93EFD5C2}" destId="{EB1E6755-A655-4E99-AACB-1A57EB5E855E}" srcOrd="0" destOrd="0" presId="urn:microsoft.com/office/officeart/2005/8/layout/process1"/>
    <dgm:cxn modelId="{F90E977A-84B7-409B-95B3-AF1CB8107747}" type="presParOf" srcId="{19C54C0B-2B01-4D8B-9EB9-F52F46525DF1}" destId="{90619FC3-41C6-4EDA-A6AA-E3781807D4D8}" srcOrd="0" destOrd="0" presId="urn:microsoft.com/office/officeart/2005/8/layout/process1"/>
    <dgm:cxn modelId="{45C747F2-AF2C-409C-8463-BED72470C837}" type="presParOf" srcId="{19C54C0B-2B01-4D8B-9EB9-F52F46525DF1}" destId="{EB1E6755-A655-4E99-AACB-1A57EB5E855E}" srcOrd="1" destOrd="0" presId="urn:microsoft.com/office/officeart/2005/8/layout/process1"/>
    <dgm:cxn modelId="{CE47E22C-AE35-4F4B-A7CF-257619CCFD36}" type="presParOf" srcId="{EB1E6755-A655-4E99-AACB-1A57EB5E855E}" destId="{39BF1083-6B6E-415C-9D0C-89389CDCBBF4}" srcOrd="0" destOrd="0" presId="urn:microsoft.com/office/officeart/2005/8/layout/process1"/>
    <dgm:cxn modelId="{9F88B599-CBBF-41CD-AFD1-64DF83AD97DF}" type="presParOf" srcId="{19C54C0B-2B01-4D8B-9EB9-F52F46525DF1}" destId="{D36D4C94-B808-479B-9836-38250E434D13}" srcOrd="2" destOrd="0" presId="urn:microsoft.com/office/officeart/2005/8/layout/process1"/>
    <dgm:cxn modelId="{1E0CE880-D29D-4E40-BF56-D223727A93C2}" type="presParOf" srcId="{19C54C0B-2B01-4D8B-9EB9-F52F46525DF1}" destId="{363F1A62-77AF-4317-82B4-254BEF5DDC63}" srcOrd="3" destOrd="0" presId="urn:microsoft.com/office/officeart/2005/8/layout/process1"/>
    <dgm:cxn modelId="{542FC6EC-F6BA-4916-831A-59DF5024BAFA}" type="presParOf" srcId="{363F1A62-77AF-4317-82B4-254BEF5DDC63}" destId="{5ED6474C-3951-405C-B96A-B55AEA4250EF}" srcOrd="0" destOrd="0" presId="urn:microsoft.com/office/officeart/2005/8/layout/process1"/>
    <dgm:cxn modelId="{6C9B20FA-6613-4646-B03B-613C3BFB20C9}" type="presParOf" srcId="{19C54C0B-2B01-4D8B-9EB9-F52F46525DF1}" destId="{F552140E-0D3D-4D81-A336-568F6A3F67FB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C9445A-A509-478B-89D4-B910262FD8C1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8758183-09A7-4F93-986A-A017CC5C2F95}">
      <dgm:prSet phldrT="[Texto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dirty="0" smtClean="0"/>
            <a:t>Fragilidade ambiental</a:t>
          </a:r>
          <a:endParaRPr lang="pt-BR" dirty="0"/>
        </a:p>
      </dgm:t>
    </dgm:pt>
    <dgm:pt modelId="{D69E9753-ABF5-4BBB-ABCD-03954C6F0BC3}" type="parTrans" cxnId="{167E5D63-D3B3-4293-BAF0-4A2D9FB17483}">
      <dgm:prSet/>
      <dgm:spPr/>
      <dgm:t>
        <a:bodyPr/>
        <a:lstStyle/>
        <a:p>
          <a:endParaRPr lang="pt-BR"/>
        </a:p>
      </dgm:t>
    </dgm:pt>
    <dgm:pt modelId="{8350F612-C7B8-4F57-AD48-97E32EB5BA22}" type="sibTrans" cxnId="{167E5D63-D3B3-4293-BAF0-4A2D9FB17483}">
      <dgm:prSet/>
      <dgm:spPr>
        <a:solidFill>
          <a:srgbClr val="FF0000"/>
        </a:solidFill>
        <a:ln>
          <a:solidFill>
            <a:schemeClr val="tx1"/>
          </a:solidFill>
        </a:ln>
      </dgm:spPr>
      <dgm:t>
        <a:bodyPr/>
        <a:lstStyle/>
        <a:p>
          <a:endParaRPr lang="pt-BR"/>
        </a:p>
      </dgm:t>
    </dgm:pt>
    <dgm:pt modelId="{1D7599BA-8750-4C77-A5A1-1ED3EBB28826}">
      <dgm:prSet phldrT="[Texto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dirty="0" smtClean="0"/>
            <a:t>Desmatamento e Erosão</a:t>
          </a:r>
          <a:endParaRPr lang="pt-BR" dirty="0"/>
        </a:p>
      </dgm:t>
    </dgm:pt>
    <dgm:pt modelId="{1F1AA413-C512-4B06-B759-9F9064884DA2}" type="parTrans" cxnId="{4EB0B9E2-B251-4347-ACF2-EEA2450E84DB}">
      <dgm:prSet/>
      <dgm:spPr/>
      <dgm:t>
        <a:bodyPr/>
        <a:lstStyle/>
        <a:p>
          <a:endParaRPr lang="pt-BR"/>
        </a:p>
      </dgm:t>
    </dgm:pt>
    <dgm:pt modelId="{61C1BCBC-64A5-44BE-AE65-A74C3234F231}" type="sibTrans" cxnId="{4EB0B9E2-B251-4347-ACF2-EEA2450E84DB}">
      <dgm:prSet/>
      <dgm:spPr>
        <a:solidFill>
          <a:srgbClr val="FF0000"/>
        </a:solidFill>
        <a:ln>
          <a:solidFill>
            <a:schemeClr val="tx1"/>
          </a:solidFill>
        </a:ln>
      </dgm:spPr>
      <dgm:t>
        <a:bodyPr/>
        <a:lstStyle/>
        <a:p>
          <a:endParaRPr lang="pt-BR"/>
        </a:p>
      </dgm:t>
    </dgm:pt>
    <dgm:pt modelId="{D2245D25-2A72-4CE0-BA59-DDC61CC6F3F9}">
      <dgm:prSet phldrT="[Texto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dirty="0" smtClean="0"/>
            <a:t>Secas e falta de água</a:t>
          </a:r>
          <a:endParaRPr lang="pt-BR" dirty="0"/>
        </a:p>
      </dgm:t>
    </dgm:pt>
    <dgm:pt modelId="{A510C18C-CE07-4BB0-911C-C68051447ACE}" type="parTrans" cxnId="{961C53A3-9060-42AF-BC1F-E7E411311DDC}">
      <dgm:prSet/>
      <dgm:spPr/>
      <dgm:t>
        <a:bodyPr/>
        <a:lstStyle/>
        <a:p>
          <a:endParaRPr lang="pt-BR"/>
        </a:p>
      </dgm:t>
    </dgm:pt>
    <dgm:pt modelId="{B6ADCCD7-1B5D-4D1B-B03A-C83AD7487FF3}" type="sibTrans" cxnId="{961C53A3-9060-42AF-BC1F-E7E411311DDC}">
      <dgm:prSet/>
      <dgm:spPr>
        <a:solidFill>
          <a:srgbClr val="FF0000"/>
        </a:solidFill>
        <a:ln>
          <a:solidFill>
            <a:schemeClr val="tx1"/>
          </a:solidFill>
        </a:ln>
      </dgm:spPr>
      <dgm:t>
        <a:bodyPr/>
        <a:lstStyle/>
        <a:p>
          <a:endParaRPr lang="pt-BR"/>
        </a:p>
      </dgm:t>
    </dgm:pt>
    <dgm:pt modelId="{3FD9E2C5-AC8A-4363-A9BF-71A834403E86}">
      <dgm:prSet phldrT="[Texto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dirty="0" smtClean="0"/>
            <a:t>Grande População</a:t>
          </a:r>
          <a:endParaRPr lang="pt-BR" dirty="0"/>
        </a:p>
      </dgm:t>
    </dgm:pt>
    <dgm:pt modelId="{B85AC05F-20CB-4A5B-95F8-D506277821B8}" type="parTrans" cxnId="{F534C076-50E0-4EEC-8348-03A1A0E76486}">
      <dgm:prSet/>
      <dgm:spPr/>
      <dgm:t>
        <a:bodyPr/>
        <a:lstStyle/>
        <a:p>
          <a:endParaRPr lang="pt-BR"/>
        </a:p>
      </dgm:t>
    </dgm:pt>
    <dgm:pt modelId="{2C90330A-F64D-4E67-8354-A845764C2DD8}" type="sibTrans" cxnId="{F534C076-50E0-4EEC-8348-03A1A0E76486}">
      <dgm:prSet/>
      <dgm:spPr>
        <a:solidFill>
          <a:srgbClr val="FF0000"/>
        </a:solidFill>
        <a:ln>
          <a:solidFill>
            <a:schemeClr val="tx1"/>
          </a:solidFill>
        </a:ln>
      </dgm:spPr>
      <dgm:t>
        <a:bodyPr/>
        <a:lstStyle/>
        <a:p>
          <a:endParaRPr lang="pt-BR"/>
        </a:p>
      </dgm:t>
    </dgm:pt>
    <dgm:pt modelId="{BF7F2E54-8C78-4785-B3B2-3D4233D33C90}">
      <dgm:prSet phldrT="[Texto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dirty="0" smtClean="0"/>
            <a:t>Destruição do habitat + colapso da sociedade maia</a:t>
          </a:r>
          <a:endParaRPr lang="pt-BR" dirty="0"/>
        </a:p>
      </dgm:t>
    </dgm:pt>
    <dgm:pt modelId="{749505A8-C146-4CA9-AE20-B4C6BACDC6C8}" type="parTrans" cxnId="{91C1E983-D859-4720-B7FF-4A971A05A8B1}">
      <dgm:prSet/>
      <dgm:spPr/>
      <dgm:t>
        <a:bodyPr/>
        <a:lstStyle/>
        <a:p>
          <a:endParaRPr lang="pt-BR"/>
        </a:p>
      </dgm:t>
    </dgm:pt>
    <dgm:pt modelId="{420E3C74-D0E8-4696-A118-075D2DE0A5FE}" type="sibTrans" cxnId="{91C1E983-D859-4720-B7FF-4A971A05A8B1}">
      <dgm:prSet/>
      <dgm:spPr/>
      <dgm:t>
        <a:bodyPr/>
        <a:lstStyle/>
        <a:p>
          <a:endParaRPr lang="pt-BR"/>
        </a:p>
      </dgm:t>
    </dgm:pt>
    <dgm:pt modelId="{7F1F3BA4-5C3C-4357-92D9-D1F4A5B2557F}" type="pres">
      <dgm:prSet presAssocID="{7FC9445A-A509-478B-89D4-B910262FD8C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902BD6F-5C44-4F86-872D-1BCD79D4C3D9}" type="pres">
      <dgm:prSet presAssocID="{38758183-09A7-4F93-986A-A017CC5C2F9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3F722A7-3329-499B-B037-7E96B1F7D3AB}" type="pres">
      <dgm:prSet presAssocID="{8350F612-C7B8-4F57-AD48-97E32EB5BA22}" presName="sibTrans" presStyleLbl="sibTrans2D1" presStyleIdx="0" presStyleCnt="4"/>
      <dgm:spPr/>
      <dgm:t>
        <a:bodyPr/>
        <a:lstStyle/>
        <a:p>
          <a:endParaRPr lang="pt-BR"/>
        </a:p>
      </dgm:t>
    </dgm:pt>
    <dgm:pt modelId="{42767307-CFD8-488E-AEA4-2D5085C452E6}" type="pres">
      <dgm:prSet presAssocID="{8350F612-C7B8-4F57-AD48-97E32EB5BA22}" presName="connectorText" presStyleLbl="sibTrans2D1" presStyleIdx="0" presStyleCnt="4"/>
      <dgm:spPr/>
      <dgm:t>
        <a:bodyPr/>
        <a:lstStyle/>
        <a:p>
          <a:endParaRPr lang="pt-BR"/>
        </a:p>
      </dgm:t>
    </dgm:pt>
    <dgm:pt modelId="{F204CFF7-DF48-4D92-8E49-A5FF51A35838}" type="pres">
      <dgm:prSet presAssocID="{1D7599BA-8750-4C77-A5A1-1ED3EBB2882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EEF238B-40AF-4715-A51C-A5CEE4BB2D13}" type="pres">
      <dgm:prSet presAssocID="{61C1BCBC-64A5-44BE-AE65-A74C3234F231}" presName="sibTrans" presStyleLbl="sibTrans2D1" presStyleIdx="1" presStyleCnt="4"/>
      <dgm:spPr/>
      <dgm:t>
        <a:bodyPr/>
        <a:lstStyle/>
        <a:p>
          <a:endParaRPr lang="pt-BR"/>
        </a:p>
      </dgm:t>
    </dgm:pt>
    <dgm:pt modelId="{E3983635-03F0-436F-AB6E-14504457087B}" type="pres">
      <dgm:prSet presAssocID="{61C1BCBC-64A5-44BE-AE65-A74C3234F231}" presName="connectorText" presStyleLbl="sibTrans2D1" presStyleIdx="1" presStyleCnt="4"/>
      <dgm:spPr/>
      <dgm:t>
        <a:bodyPr/>
        <a:lstStyle/>
        <a:p>
          <a:endParaRPr lang="pt-BR"/>
        </a:p>
      </dgm:t>
    </dgm:pt>
    <dgm:pt modelId="{E2A347B8-2CC6-4F09-B7F6-03ED7E35EF74}" type="pres">
      <dgm:prSet presAssocID="{D2245D25-2A72-4CE0-BA59-DDC61CC6F3F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4262AF6-406C-4701-8C9C-5E62D21CC2DC}" type="pres">
      <dgm:prSet presAssocID="{B6ADCCD7-1B5D-4D1B-B03A-C83AD7487FF3}" presName="sibTrans" presStyleLbl="sibTrans2D1" presStyleIdx="2" presStyleCnt="4"/>
      <dgm:spPr/>
      <dgm:t>
        <a:bodyPr/>
        <a:lstStyle/>
        <a:p>
          <a:endParaRPr lang="pt-BR"/>
        </a:p>
      </dgm:t>
    </dgm:pt>
    <dgm:pt modelId="{BD7A692B-4DF3-418A-B625-F07C2BB45A76}" type="pres">
      <dgm:prSet presAssocID="{B6ADCCD7-1B5D-4D1B-B03A-C83AD7487FF3}" presName="connectorText" presStyleLbl="sibTrans2D1" presStyleIdx="2" presStyleCnt="4"/>
      <dgm:spPr/>
      <dgm:t>
        <a:bodyPr/>
        <a:lstStyle/>
        <a:p>
          <a:endParaRPr lang="pt-BR"/>
        </a:p>
      </dgm:t>
    </dgm:pt>
    <dgm:pt modelId="{2BED932D-19FF-4E7C-8990-B29F51D2F515}" type="pres">
      <dgm:prSet presAssocID="{3FD9E2C5-AC8A-4363-A9BF-71A834403E8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EE98B77-720B-4940-A899-47BCC6B1CF04}" type="pres">
      <dgm:prSet presAssocID="{2C90330A-F64D-4E67-8354-A845764C2DD8}" presName="sibTrans" presStyleLbl="sibTrans2D1" presStyleIdx="3" presStyleCnt="4"/>
      <dgm:spPr/>
      <dgm:t>
        <a:bodyPr/>
        <a:lstStyle/>
        <a:p>
          <a:endParaRPr lang="pt-BR"/>
        </a:p>
      </dgm:t>
    </dgm:pt>
    <dgm:pt modelId="{B6C04CAD-4A10-44CC-8EF6-33CBBF0F723F}" type="pres">
      <dgm:prSet presAssocID="{2C90330A-F64D-4E67-8354-A845764C2DD8}" presName="connectorText" presStyleLbl="sibTrans2D1" presStyleIdx="3" presStyleCnt="4"/>
      <dgm:spPr/>
      <dgm:t>
        <a:bodyPr/>
        <a:lstStyle/>
        <a:p>
          <a:endParaRPr lang="pt-BR"/>
        </a:p>
      </dgm:t>
    </dgm:pt>
    <dgm:pt modelId="{A898F519-3030-40C8-9A3F-7843FEC9A63D}" type="pres">
      <dgm:prSet presAssocID="{BF7F2E54-8C78-4785-B3B2-3D4233D33C9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FE4C4390-A4F4-4EBA-B9CA-6DA6918236D5}" type="presOf" srcId="{B6ADCCD7-1B5D-4D1B-B03A-C83AD7487FF3}" destId="{BD7A692B-4DF3-418A-B625-F07C2BB45A76}" srcOrd="1" destOrd="0" presId="urn:microsoft.com/office/officeart/2005/8/layout/process5"/>
    <dgm:cxn modelId="{E4CAF9B7-9CF8-437C-B9DD-573F3CCEC8C1}" type="presOf" srcId="{B6ADCCD7-1B5D-4D1B-B03A-C83AD7487FF3}" destId="{04262AF6-406C-4701-8C9C-5E62D21CC2DC}" srcOrd="0" destOrd="0" presId="urn:microsoft.com/office/officeart/2005/8/layout/process5"/>
    <dgm:cxn modelId="{F534C076-50E0-4EEC-8348-03A1A0E76486}" srcId="{7FC9445A-A509-478B-89D4-B910262FD8C1}" destId="{3FD9E2C5-AC8A-4363-A9BF-71A834403E86}" srcOrd="3" destOrd="0" parTransId="{B85AC05F-20CB-4A5B-95F8-D506277821B8}" sibTransId="{2C90330A-F64D-4E67-8354-A845764C2DD8}"/>
    <dgm:cxn modelId="{1272E18F-A4E3-4CA6-86D9-1AD298489193}" type="presOf" srcId="{3FD9E2C5-AC8A-4363-A9BF-71A834403E86}" destId="{2BED932D-19FF-4E7C-8990-B29F51D2F515}" srcOrd="0" destOrd="0" presId="urn:microsoft.com/office/officeart/2005/8/layout/process5"/>
    <dgm:cxn modelId="{91C1E983-D859-4720-B7FF-4A971A05A8B1}" srcId="{7FC9445A-A509-478B-89D4-B910262FD8C1}" destId="{BF7F2E54-8C78-4785-B3B2-3D4233D33C90}" srcOrd="4" destOrd="0" parTransId="{749505A8-C146-4CA9-AE20-B4C6BACDC6C8}" sibTransId="{420E3C74-D0E8-4696-A118-075D2DE0A5FE}"/>
    <dgm:cxn modelId="{420AF503-FDA1-4BD4-97D3-B2A6674B9C77}" type="presOf" srcId="{1D7599BA-8750-4C77-A5A1-1ED3EBB28826}" destId="{F204CFF7-DF48-4D92-8E49-A5FF51A35838}" srcOrd="0" destOrd="0" presId="urn:microsoft.com/office/officeart/2005/8/layout/process5"/>
    <dgm:cxn modelId="{5221AAC1-B932-483A-BEB7-674ADE9E5D2F}" type="presOf" srcId="{2C90330A-F64D-4E67-8354-A845764C2DD8}" destId="{B6C04CAD-4A10-44CC-8EF6-33CBBF0F723F}" srcOrd="1" destOrd="0" presId="urn:microsoft.com/office/officeart/2005/8/layout/process5"/>
    <dgm:cxn modelId="{09FCC321-91B6-4F57-9557-7EF8DF8D6D80}" type="presOf" srcId="{61C1BCBC-64A5-44BE-AE65-A74C3234F231}" destId="{E3983635-03F0-436F-AB6E-14504457087B}" srcOrd="1" destOrd="0" presId="urn:microsoft.com/office/officeart/2005/8/layout/process5"/>
    <dgm:cxn modelId="{697310AF-D33E-4015-8F41-566962EB16E3}" type="presOf" srcId="{D2245D25-2A72-4CE0-BA59-DDC61CC6F3F9}" destId="{E2A347B8-2CC6-4F09-B7F6-03ED7E35EF74}" srcOrd="0" destOrd="0" presId="urn:microsoft.com/office/officeart/2005/8/layout/process5"/>
    <dgm:cxn modelId="{4EB0B9E2-B251-4347-ACF2-EEA2450E84DB}" srcId="{7FC9445A-A509-478B-89D4-B910262FD8C1}" destId="{1D7599BA-8750-4C77-A5A1-1ED3EBB28826}" srcOrd="1" destOrd="0" parTransId="{1F1AA413-C512-4B06-B759-9F9064884DA2}" sibTransId="{61C1BCBC-64A5-44BE-AE65-A74C3234F231}"/>
    <dgm:cxn modelId="{545998AB-8813-4B55-9130-4AFA2AC629E9}" type="presOf" srcId="{61C1BCBC-64A5-44BE-AE65-A74C3234F231}" destId="{2EEF238B-40AF-4715-A51C-A5CEE4BB2D13}" srcOrd="0" destOrd="0" presId="urn:microsoft.com/office/officeart/2005/8/layout/process5"/>
    <dgm:cxn modelId="{81CE9DCA-5433-41C0-B5A6-E02732A14514}" type="presOf" srcId="{38758183-09A7-4F93-986A-A017CC5C2F95}" destId="{E902BD6F-5C44-4F86-872D-1BCD79D4C3D9}" srcOrd="0" destOrd="0" presId="urn:microsoft.com/office/officeart/2005/8/layout/process5"/>
    <dgm:cxn modelId="{167E5D63-D3B3-4293-BAF0-4A2D9FB17483}" srcId="{7FC9445A-A509-478B-89D4-B910262FD8C1}" destId="{38758183-09A7-4F93-986A-A017CC5C2F95}" srcOrd="0" destOrd="0" parTransId="{D69E9753-ABF5-4BBB-ABCD-03954C6F0BC3}" sibTransId="{8350F612-C7B8-4F57-AD48-97E32EB5BA22}"/>
    <dgm:cxn modelId="{961C53A3-9060-42AF-BC1F-E7E411311DDC}" srcId="{7FC9445A-A509-478B-89D4-B910262FD8C1}" destId="{D2245D25-2A72-4CE0-BA59-DDC61CC6F3F9}" srcOrd="2" destOrd="0" parTransId="{A510C18C-CE07-4BB0-911C-C68051447ACE}" sibTransId="{B6ADCCD7-1B5D-4D1B-B03A-C83AD7487FF3}"/>
    <dgm:cxn modelId="{305AA9DB-C214-427B-935B-CFFE59871390}" type="presOf" srcId="{BF7F2E54-8C78-4785-B3B2-3D4233D33C90}" destId="{A898F519-3030-40C8-9A3F-7843FEC9A63D}" srcOrd="0" destOrd="0" presId="urn:microsoft.com/office/officeart/2005/8/layout/process5"/>
    <dgm:cxn modelId="{F758724D-B686-4192-B99C-7FDD817AF161}" type="presOf" srcId="{8350F612-C7B8-4F57-AD48-97E32EB5BA22}" destId="{42767307-CFD8-488E-AEA4-2D5085C452E6}" srcOrd="1" destOrd="0" presId="urn:microsoft.com/office/officeart/2005/8/layout/process5"/>
    <dgm:cxn modelId="{F7B0D22F-FE42-474D-AAAE-D6506D771C7D}" type="presOf" srcId="{2C90330A-F64D-4E67-8354-A845764C2DD8}" destId="{6EE98B77-720B-4940-A899-47BCC6B1CF04}" srcOrd="0" destOrd="0" presId="urn:microsoft.com/office/officeart/2005/8/layout/process5"/>
    <dgm:cxn modelId="{E3077D0A-76DE-44F3-B4B7-5FFD33FEB9DE}" type="presOf" srcId="{8350F612-C7B8-4F57-AD48-97E32EB5BA22}" destId="{43F722A7-3329-499B-B037-7E96B1F7D3AB}" srcOrd="0" destOrd="0" presId="urn:microsoft.com/office/officeart/2005/8/layout/process5"/>
    <dgm:cxn modelId="{52F5D030-E266-4DCA-B6D3-3F2009F4A01F}" type="presOf" srcId="{7FC9445A-A509-478B-89D4-B910262FD8C1}" destId="{7F1F3BA4-5C3C-4357-92D9-D1F4A5B2557F}" srcOrd="0" destOrd="0" presId="urn:microsoft.com/office/officeart/2005/8/layout/process5"/>
    <dgm:cxn modelId="{26D4BC4E-BF67-49A1-993E-B4752A85EE49}" type="presParOf" srcId="{7F1F3BA4-5C3C-4357-92D9-D1F4A5B2557F}" destId="{E902BD6F-5C44-4F86-872D-1BCD79D4C3D9}" srcOrd="0" destOrd="0" presId="urn:microsoft.com/office/officeart/2005/8/layout/process5"/>
    <dgm:cxn modelId="{C4379770-FD13-4640-A374-978C770D1D99}" type="presParOf" srcId="{7F1F3BA4-5C3C-4357-92D9-D1F4A5B2557F}" destId="{43F722A7-3329-499B-B037-7E96B1F7D3AB}" srcOrd="1" destOrd="0" presId="urn:microsoft.com/office/officeart/2005/8/layout/process5"/>
    <dgm:cxn modelId="{AB48171B-5734-4BF0-A349-4527D222E106}" type="presParOf" srcId="{43F722A7-3329-499B-B037-7E96B1F7D3AB}" destId="{42767307-CFD8-488E-AEA4-2D5085C452E6}" srcOrd="0" destOrd="0" presId="urn:microsoft.com/office/officeart/2005/8/layout/process5"/>
    <dgm:cxn modelId="{3D3F5F8C-1E8E-4322-9674-C18FD162EC3D}" type="presParOf" srcId="{7F1F3BA4-5C3C-4357-92D9-D1F4A5B2557F}" destId="{F204CFF7-DF48-4D92-8E49-A5FF51A35838}" srcOrd="2" destOrd="0" presId="urn:microsoft.com/office/officeart/2005/8/layout/process5"/>
    <dgm:cxn modelId="{4AA11202-5052-4662-92FD-9513A137FE6E}" type="presParOf" srcId="{7F1F3BA4-5C3C-4357-92D9-D1F4A5B2557F}" destId="{2EEF238B-40AF-4715-A51C-A5CEE4BB2D13}" srcOrd="3" destOrd="0" presId="urn:microsoft.com/office/officeart/2005/8/layout/process5"/>
    <dgm:cxn modelId="{ABE812E2-A99E-488F-913E-27783A3AEA06}" type="presParOf" srcId="{2EEF238B-40AF-4715-A51C-A5CEE4BB2D13}" destId="{E3983635-03F0-436F-AB6E-14504457087B}" srcOrd="0" destOrd="0" presId="urn:microsoft.com/office/officeart/2005/8/layout/process5"/>
    <dgm:cxn modelId="{E6795B4D-EA9C-4FEB-961F-F337433E2EB9}" type="presParOf" srcId="{7F1F3BA4-5C3C-4357-92D9-D1F4A5B2557F}" destId="{E2A347B8-2CC6-4F09-B7F6-03ED7E35EF74}" srcOrd="4" destOrd="0" presId="urn:microsoft.com/office/officeart/2005/8/layout/process5"/>
    <dgm:cxn modelId="{0E4F1FDA-E869-4FDD-97E3-6E041DA5D978}" type="presParOf" srcId="{7F1F3BA4-5C3C-4357-92D9-D1F4A5B2557F}" destId="{04262AF6-406C-4701-8C9C-5E62D21CC2DC}" srcOrd="5" destOrd="0" presId="urn:microsoft.com/office/officeart/2005/8/layout/process5"/>
    <dgm:cxn modelId="{3052489D-C40D-4C39-9253-BEE883BE3B98}" type="presParOf" srcId="{04262AF6-406C-4701-8C9C-5E62D21CC2DC}" destId="{BD7A692B-4DF3-418A-B625-F07C2BB45A76}" srcOrd="0" destOrd="0" presId="urn:microsoft.com/office/officeart/2005/8/layout/process5"/>
    <dgm:cxn modelId="{00DC4FD1-BA27-4033-BFBF-A7450888AFBB}" type="presParOf" srcId="{7F1F3BA4-5C3C-4357-92D9-D1F4A5B2557F}" destId="{2BED932D-19FF-4E7C-8990-B29F51D2F515}" srcOrd="6" destOrd="0" presId="urn:microsoft.com/office/officeart/2005/8/layout/process5"/>
    <dgm:cxn modelId="{2F718110-A2C2-4654-81C4-6605ADA332A6}" type="presParOf" srcId="{7F1F3BA4-5C3C-4357-92D9-D1F4A5B2557F}" destId="{6EE98B77-720B-4940-A899-47BCC6B1CF04}" srcOrd="7" destOrd="0" presId="urn:microsoft.com/office/officeart/2005/8/layout/process5"/>
    <dgm:cxn modelId="{EF0C2B4C-1B57-442A-A09B-A1E265C2775F}" type="presParOf" srcId="{6EE98B77-720B-4940-A899-47BCC6B1CF04}" destId="{B6C04CAD-4A10-44CC-8EF6-33CBBF0F723F}" srcOrd="0" destOrd="0" presId="urn:microsoft.com/office/officeart/2005/8/layout/process5"/>
    <dgm:cxn modelId="{DBAFE41C-93B6-44A2-A270-CE025D835917}" type="presParOf" srcId="{7F1F3BA4-5C3C-4357-92D9-D1F4A5B2557F}" destId="{A898F519-3030-40C8-9A3F-7843FEC9A63D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619FC3-41C6-4EDA-A6AA-E3781807D4D8}">
      <dsp:nvSpPr>
        <dsp:cNvPr id="0" name=""/>
        <dsp:cNvSpPr/>
      </dsp:nvSpPr>
      <dsp:spPr>
        <a:xfrm>
          <a:off x="8349" y="1277793"/>
          <a:ext cx="2495500" cy="14973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70000"/>
                <a:lumMod val="110000"/>
              </a:schemeClr>
            </a:gs>
            <a:gs pos="100000">
              <a:schemeClr val="accent2">
                <a:tint val="100000"/>
                <a:shade val="85000"/>
                <a:lumMod val="80000"/>
              </a:schemeClr>
            </a:gs>
          </a:gsLst>
          <a:lin ang="5400000" scaled="1"/>
        </a:gradFill>
        <a:ln w="12700" cap="rnd" cmpd="sng" algn="ctr">
          <a:solidFill>
            <a:schemeClr val="tx1"/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kern="1200" dirty="0" smtClean="0"/>
            <a:t>Fragilidade ambiental</a:t>
          </a:r>
          <a:endParaRPr lang="pt-BR" sz="2200" kern="1200" dirty="0"/>
        </a:p>
      </dsp:txBody>
      <dsp:txXfrm>
        <a:off x="52203" y="1321647"/>
        <a:ext cx="2407792" cy="1409592"/>
      </dsp:txXfrm>
    </dsp:sp>
    <dsp:sp modelId="{EB1E6755-A655-4E99-AACB-1A57EB5E855E}">
      <dsp:nvSpPr>
        <dsp:cNvPr id="0" name=""/>
        <dsp:cNvSpPr/>
      </dsp:nvSpPr>
      <dsp:spPr>
        <a:xfrm>
          <a:off x="2753399" y="1717001"/>
          <a:ext cx="529046" cy="618884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800" kern="1200"/>
        </a:p>
      </dsp:txBody>
      <dsp:txXfrm>
        <a:off x="2753399" y="1840778"/>
        <a:ext cx="370332" cy="371330"/>
      </dsp:txXfrm>
    </dsp:sp>
    <dsp:sp modelId="{D36D4C94-B808-479B-9836-38250E434D13}">
      <dsp:nvSpPr>
        <dsp:cNvPr id="0" name=""/>
        <dsp:cNvSpPr/>
      </dsp:nvSpPr>
      <dsp:spPr>
        <a:xfrm>
          <a:off x="3502049" y="1277793"/>
          <a:ext cx="2495500" cy="14973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70000"/>
                <a:lumMod val="110000"/>
              </a:schemeClr>
            </a:gs>
            <a:gs pos="100000">
              <a:schemeClr val="accent2">
                <a:tint val="100000"/>
                <a:shade val="85000"/>
                <a:lumMod val="80000"/>
              </a:schemeClr>
            </a:gs>
          </a:gsLst>
          <a:lin ang="5400000" scaled="1"/>
        </a:gradFill>
        <a:ln w="12700" cap="rnd" cmpd="sng" algn="ctr">
          <a:solidFill>
            <a:schemeClr val="tx1"/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kern="1200" dirty="0" smtClean="0"/>
            <a:t>Abuso dos recursos</a:t>
          </a:r>
          <a:endParaRPr lang="pt-BR" sz="2200" kern="1200" dirty="0"/>
        </a:p>
      </dsp:txBody>
      <dsp:txXfrm>
        <a:off x="3545903" y="1321647"/>
        <a:ext cx="2407792" cy="1409592"/>
      </dsp:txXfrm>
    </dsp:sp>
    <dsp:sp modelId="{363F1A62-77AF-4317-82B4-254BEF5DDC63}">
      <dsp:nvSpPr>
        <dsp:cNvPr id="0" name=""/>
        <dsp:cNvSpPr/>
      </dsp:nvSpPr>
      <dsp:spPr>
        <a:xfrm>
          <a:off x="6236900" y="1686410"/>
          <a:ext cx="529046" cy="618884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800" kern="1200" dirty="0"/>
        </a:p>
      </dsp:txBody>
      <dsp:txXfrm>
        <a:off x="6236900" y="1810187"/>
        <a:ext cx="370332" cy="371330"/>
      </dsp:txXfrm>
    </dsp:sp>
    <dsp:sp modelId="{F552140E-0D3D-4D81-A336-568F6A3F67FB}">
      <dsp:nvSpPr>
        <dsp:cNvPr id="0" name=""/>
        <dsp:cNvSpPr/>
      </dsp:nvSpPr>
      <dsp:spPr>
        <a:xfrm>
          <a:off x="6995750" y="1277793"/>
          <a:ext cx="2495500" cy="14973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70000"/>
                <a:lumMod val="110000"/>
              </a:schemeClr>
            </a:gs>
            <a:gs pos="100000">
              <a:schemeClr val="accent2">
                <a:tint val="100000"/>
                <a:shade val="85000"/>
                <a:lumMod val="80000"/>
              </a:schemeClr>
            </a:gs>
          </a:gsLst>
          <a:lin ang="5400000" scaled="1"/>
        </a:gradFill>
        <a:ln w="12700" cap="rnd" cmpd="sng" algn="ctr">
          <a:solidFill>
            <a:schemeClr val="tx1"/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kern="1200" dirty="0" smtClean="0"/>
            <a:t>Destruição do Habitat + Colapso da Sociedade</a:t>
          </a:r>
          <a:endParaRPr lang="pt-BR" sz="2200" kern="1200" dirty="0"/>
        </a:p>
      </dsp:txBody>
      <dsp:txXfrm>
        <a:off x="7039604" y="1321647"/>
        <a:ext cx="2407792" cy="14095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02BD6F-5C44-4F86-872D-1BCD79D4C3D9}">
      <dsp:nvSpPr>
        <dsp:cNvPr id="0" name=""/>
        <dsp:cNvSpPr/>
      </dsp:nvSpPr>
      <dsp:spPr>
        <a:xfrm>
          <a:off x="8929" y="574145"/>
          <a:ext cx="2668984" cy="160139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70000"/>
                <a:lumMod val="110000"/>
              </a:schemeClr>
            </a:gs>
            <a:gs pos="100000">
              <a:schemeClr val="accent2">
                <a:tint val="100000"/>
                <a:shade val="85000"/>
                <a:lumMod val="80000"/>
              </a:schemeClr>
            </a:gs>
          </a:gsLst>
          <a:lin ang="5400000" scaled="1"/>
        </a:gradFill>
        <a:ln w="12700" cap="rnd" cmpd="sng" algn="ctr">
          <a:solidFill>
            <a:schemeClr val="accent2"/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300" kern="1200" dirty="0" smtClean="0"/>
            <a:t>Fragilidade ambiental</a:t>
          </a:r>
          <a:endParaRPr lang="pt-BR" sz="2300" kern="1200" dirty="0"/>
        </a:p>
      </dsp:txBody>
      <dsp:txXfrm>
        <a:off x="55832" y="621048"/>
        <a:ext cx="2575178" cy="1507584"/>
      </dsp:txXfrm>
    </dsp:sp>
    <dsp:sp modelId="{43F722A7-3329-499B-B037-7E96B1F7D3AB}">
      <dsp:nvSpPr>
        <dsp:cNvPr id="0" name=""/>
        <dsp:cNvSpPr/>
      </dsp:nvSpPr>
      <dsp:spPr>
        <a:xfrm>
          <a:off x="2912784" y="1043887"/>
          <a:ext cx="565824" cy="661908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900" kern="1200"/>
        </a:p>
      </dsp:txBody>
      <dsp:txXfrm>
        <a:off x="2912784" y="1176269"/>
        <a:ext cx="396077" cy="397144"/>
      </dsp:txXfrm>
    </dsp:sp>
    <dsp:sp modelId="{F204CFF7-DF48-4D92-8E49-A5FF51A35838}">
      <dsp:nvSpPr>
        <dsp:cNvPr id="0" name=""/>
        <dsp:cNvSpPr/>
      </dsp:nvSpPr>
      <dsp:spPr>
        <a:xfrm>
          <a:off x="3745507" y="574145"/>
          <a:ext cx="2668984" cy="160139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70000"/>
                <a:lumMod val="110000"/>
              </a:schemeClr>
            </a:gs>
            <a:gs pos="100000">
              <a:schemeClr val="accent2">
                <a:tint val="100000"/>
                <a:shade val="85000"/>
                <a:lumMod val="80000"/>
              </a:schemeClr>
            </a:gs>
          </a:gsLst>
          <a:lin ang="5400000" scaled="1"/>
        </a:gradFill>
        <a:ln w="12700" cap="rnd" cmpd="sng" algn="ctr">
          <a:solidFill>
            <a:schemeClr val="accent2"/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300" kern="1200" dirty="0" smtClean="0"/>
            <a:t>Desmatamento e Erosão</a:t>
          </a:r>
          <a:endParaRPr lang="pt-BR" sz="2300" kern="1200" dirty="0"/>
        </a:p>
      </dsp:txBody>
      <dsp:txXfrm>
        <a:off x="3792410" y="621048"/>
        <a:ext cx="2575178" cy="1507584"/>
      </dsp:txXfrm>
    </dsp:sp>
    <dsp:sp modelId="{2EEF238B-40AF-4715-A51C-A5CEE4BB2D13}">
      <dsp:nvSpPr>
        <dsp:cNvPr id="0" name=""/>
        <dsp:cNvSpPr/>
      </dsp:nvSpPr>
      <dsp:spPr>
        <a:xfrm>
          <a:off x="6649362" y="1043887"/>
          <a:ext cx="565824" cy="661908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900" kern="1200"/>
        </a:p>
      </dsp:txBody>
      <dsp:txXfrm>
        <a:off x="6649362" y="1176269"/>
        <a:ext cx="396077" cy="397144"/>
      </dsp:txXfrm>
    </dsp:sp>
    <dsp:sp modelId="{E2A347B8-2CC6-4F09-B7F6-03ED7E35EF74}">
      <dsp:nvSpPr>
        <dsp:cNvPr id="0" name=""/>
        <dsp:cNvSpPr/>
      </dsp:nvSpPr>
      <dsp:spPr>
        <a:xfrm>
          <a:off x="7482085" y="574145"/>
          <a:ext cx="2668984" cy="160139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70000"/>
                <a:lumMod val="110000"/>
              </a:schemeClr>
            </a:gs>
            <a:gs pos="100000">
              <a:schemeClr val="accent2">
                <a:tint val="100000"/>
                <a:shade val="85000"/>
                <a:lumMod val="80000"/>
              </a:schemeClr>
            </a:gs>
          </a:gsLst>
          <a:lin ang="5400000" scaled="1"/>
        </a:gradFill>
        <a:ln w="12700" cap="rnd" cmpd="sng" algn="ctr">
          <a:solidFill>
            <a:schemeClr val="accent2"/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300" kern="1200" dirty="0" smtClean="0"/>
            <a:t>Secas e falta de água</a:t>
          </a:r>
          <a:endParaRPr lang="pt-BR" sz="2300" kern="1200" dirty="0"/>
        </a:p>
      </dsp:txBody>
      <dsp:txXfrm>
        <a:off x="7528988" y="621048"/>
        <a:ext cx="2575178" cy="1507584"/>
      </dsp:txXfrm>
    </dsp:sp>
    <dsp:sp modelId="{04262AF6-406C-4701-8C9C-5E62D21CC2DC}">
      <dsp:nvSpPr>
        <dsp:cNvPr id="0" name=""/>
        <dsp:cNvSpPr/>
      </dsp:nvSpPr>
      <dsp:spPr>
        <a:xfrm rot="5400000">
          <a:off x="8533665" y="2362365"/>
          <a:ext cx="565824" cy="661908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900" kern="1200"/>
        </a:p>
      </dsp:txBody>
      <dsp:txXfrm rot="-5400000">
        <a:off x="8618006" y="2410407"/>
        <a:ext cx="397144" cy="396077"/>
      </dsp:txXfrm>
    </dsp:sp>
    <dsp:sp modelId="{2BED932D-19FF-4E7C-8990-B29F51D2F515}">
      <dsp:nvSpPr>
        <dsp:cNvPr id="0" name=""/>
        <dsp:cNvSpPr/>
      </dsp:nvSpPr>
      <dsp:spPr>
        <a:xfrm>
          <a:off x="7482085" y="3243130"/>
          <a:ext cx="2668984" cy="160139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70000"/>
                <a:lumMod val="110000"/>
              </a:schemeClr>
            </a:gs>
            <a:gs pos="100000">
              <a:schemeClr val="accent2">
                <a:tint val="100000"/>
                <a:shade val="85000"/>
                <a:lumMod val="80000"/>
              </a:schemeClr>
            </a:gs>
          </a:gsLst>
          <a:lin ang="5400000" scaled="1"/>
        </a:gradFill>
        <a:ln w="12700" cap="rnd" cmpd="sng" algn="ctr">
          <a:solidFill>
            <a:schemeClr val="accent2"/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300" kern="1200" dirty="0" smtClean="0"/>
            <a:t>Grande População</a:t>
          </a:r>
          <a:endParaRPr lang="pt-BR" sz="2300" kern="1200" dirty="0"/>
        </a:p>
      </dsp:txBody>
      <dsp:txXfrm>
        <a:off x="7528988" y="3290033"/>
        <a:ext cx="2575178" cy="1507584"/>
      </dsp:txXfrm>
    </dsp:sp>
    <dsp:sp modelId="{6EE98B77-720B-4940-A899-47BCC6B1CF04}">
      <dsp:nvSpPr>
        <dsp:cNvPr id="0" name=""/>
        <dsp:cNvSpPr/>
      </dsp:nvSpPr>
      <dsp:spPr>
        <a:xfrm rot="10800000">
          <a:off x="6681390" y="3712871"/>
          <a:ext cx="565824" cy="661908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900" kern="1200"/>
        </a:p>
      </dsp:txBody>
      <dsp:txXfrm rot="10800000">
        <a:off x="6851137" y="3845253"/>
        <a:ext cx="396077" cy="397144"/>
      </dsp:txXfrm>
    </dsp:sp>
    <dsp:sp modelId="{A898F519-3030-40C8-9A3F-7843FEC9A63D}">
      <dsp:nvSpPr>
        <dsp:cNvPr id="0" name=""/>
        <dsp:cNvSpPr/>
      </dsp:nvSpPr>
      <dsp:spPr>
        <a:xfrm>
          <a:off x="3745507" y="3243130"/>
          <a:ext cx="2668984" cy="160139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70000"/>
                <a:lumMod val="110000"/>
              </a:schemeClr>
            </a:gs>
            <a:gs pos="100000">
              <a:schemeClr val="accent2">
                <a:tint val="100000"/>
                <a:shade val="85000"/>
                <a:lumMod val="80000"/>
              </a:schemeClr>
            </a:gs>
          </a:gsLst>
          <a:lin ang="5400000" scaled="1"/>
        </a:gradFill>
        <a:ln w="12700" cap="rnd" cmpd="sng" algn="ctr">
          <a:solidFill>
            <a:schemeClr val="accent2"/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300" kern="1200" dirty="0" smtClean="0"/>
            <a:t>Destruição do habitat + colapso da sociedade maia</a:t>
          </a:r>
          <a:endParaRPr lang="pt-BR" sz="2300" kern="1200" dirty="0"/>
        </a:p>
      </dsp:txBody>
      <dsp:txXfrm>
        <a:off x="3792410" y="3290033"/>
        <a:ext cx="2575178" cy="15075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5923" y="3307356"/>
            <a:ext cx="9489573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5923" y="4777380"/>
            <a:ext cx="9489573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AB8E5-E47E-4223-99BE-0E2BFFBB6D88}" type="datetimeFigureOut">
              <a:rPr lang="pt-BR" smtClean="0"/>
              <a:t>24/09/2013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114A8-D5CF-479F-8E96-ED4FEF6D6823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45924" y="1807361"/>
            <a:ext cx="9497440" cy="405143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AB8E5-E47E-4223-99BE-0E2BFFBB6D88}" type="datetimeFigureOut">
              <a:rPr lang="pt-BR" smtClean="0"/>
              <a:t>24/09/2013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114A8-D5CF-479F-8E96-ED4FEF6D6823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79415" y="675723"/>
            <a:ext cx="1963949" cy="518532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45923" y="675724"/>
            <a:ext cx="7290076" cy="518532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AB8E5-E47E-4223-99BE-0E2BFFBB6D88}" type="datetimeFigureOut">
              <a:rPr lang="pt-BR" smtClean="0"/>
              <a:t>24/09/2013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114A8-D5CF-479F-8E96-ED4FEF6D6823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AB8E5-E47E-4223-99BE-0E2BFFBB6D88}" type="datetimeFigureOut">
              <a:rPr lang="pt-BR" smtClean="0"/>
              <a:t>24/09/2013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114A8-D5CF-479F-8E96-ED4FEF6D6823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924" y="3308581"/>
            <a:ext cx="9489571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5924" y="4777381"/>
            <a:ext cx="948957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AB8E5-E47E-4223-99BE-0E2BFFBB6D88}" type="datetimeFigureOut">
              <a:rPr lang="pt-BR" smtClean="0"/>
              <a:t>24/09/2013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114A8-D5CF-479F-8E96-ED4FEF6D6823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924" y="675725"/>
            <a:ext cx="9497440" cy="92447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5924" y="1809750"/>
            <a:ext cx="4628369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708" y="1809749"/>
            <a:ext cx="4625656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AB8E5-E47E-4223-99BE-0E2BFFBB6D88}" type="datetimeFigureOut">
              <a:rPr lang="pt-BR" smtClean="0"/>
              <a:t>24/09/2013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114A8-D5CF-479F-8E96-ED4FEF6D6823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7192" y="1812927"/>
            <a:ext cx="419709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5924" y="2389190"/>
            <a:ext cx="4628369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56088" y="1812927"/>
            <a:ext cx="418998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7" y="2389190"/>
            <a:ext cx="462836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AB8E5-E47E-4223-99BE-0E2BFFBB6D88}" type="datetimeFigureOut">
              <a:rPr lang="pt-BR" smtClean="0"/>
              <a:t>24/09/2013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114A8-D5CF-479F-8E96-ED4FEF6D6823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AB8E5-E47E-4223-99BE-0E2BFFBB6D88}" type="datetimeFigureOut">
              <a:rPr lang="pt-BR" smtClean="0"/>
              <a:t>24/09/2013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114A8-D5CF-479F-8E96-ED4FEF6D6823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AB8E5-E47E-4223-99BE-0E2BFFBB6D88}" type="datetimeFigureOut">
              <a:rPr lang="pt-BR" smtClean="0"/>
              <a:t>24/09/2013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114A8-D5CF-479F-8E96-ED4FEF6D6823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923" y="446088"/>
            <a:ext cx="3547533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6873" y="446088"/>
            <a:ext cx="5706492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5923" y="1631950"/>
            <a:ext cx="3547533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AB8E5-E47E-4223-99BE-0E2BFFBB6D88}" type="datetimeFigureOut">
              <a:rPr lang="pt-BR" smtClean="0"/>
              <a:t>24/09/2013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114A8-D5CF-479F-8E96-ED4FEF6D6823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924" y="1387058"/>
            <a:ext cx="4641849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5924" y="2500312"/>
            <a:ext cx="4641849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AB8E5-E47E-4223-99BE-0E2BFFBB6D88}" type="datetimeFigureOut">
              <a:rPr lang="pt-BR" smtClean="0"/>
              <a:t>24/09/2013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114A8-D5CF-479F-8E96-ED4FEF6D6823}" type="slidenum">
              <a:rPr lang="pt-BR" smtClean="0"/>
              <a:t>‹nº›</a:t>
            </a:fld>
            <a:endParaRPr lang="pt-BR"/>
          </a:p>
        </p:txBody>
      </p:sp>
      <p:grpSp>
        <p:nvGrpSpPr>
          <p:cNvPr id="17" name="Group 16"/>
          <p:cNvGrpSpPr/>
          <p:nvPr/>
        </p:nvGrpSpPr>
        <p:grpSpPr>
          <a:xfrm>
            <a:off x="6291682" y="993076"/>
            <a:ext cx="2462851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6502400" y="1600200"/>
            <a:ext cx="4572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t-BR" smtClean="0"/>
              <a:t>Clique no ícone para adicionar uma imagem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12" y="-16"/>
            <a:ext cx="12336461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5923" y="675725"/>
            <a:ext cx="9500151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5924" y="1807361"/>
            <a:ext cx="9500149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3125" y="59518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BEAB8E5-E47E-4223-99BE-0E2BFFBB6D88}" type="datetimeFigureOut">
              <a:rPr lang="pt-BR" smtClean="0"/>
              <a:t>24/09/2013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74594" y="5951811"/>
            <a:ext cx="700853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545" y="5951811"/>
            <a:ext cx="81104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D6114A8-D5CF-479F-8E96-ED4FEF6D6823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osma.org.br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45923" y="2549563"/>
            <a:ext cx="9489573" cy="1301675"/>
          </a:xfrm>
        </p:spPr>
        <p:txBody>
          <a:bodyPr/>
          <a:lstStyle/>
          <a:p>
            <a:pPr algn="ctr"/>
            <a:r>
              <a:rPr lang="pt-BR" dirty="0" smtClean="0"/>
              <a:t>Destruição de Habitat e da Biodiversidade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957689" y="5238974"/>
            <a:ext cx="9144000" cy="1904070"/>
          </a:xfrm>
        </p:spPr>
        <p:txBody>
          <a:bodyPr/>
          <a:lstStyle/>
          <a:p>
            <a:pPr algn="r"/>
            <a:r>
              <a:rPr lang="pt-BR" dirty="0" smtClean="0"/>
              <a:t>Giuliana do Vale Milani</a:t>
            </a:r>
          </a:p>
          <a:p>
            <a:pPr algn="r"/>
            <a:r>
              <a:rPr lang="pt-BR" dirty="0" smtClean="0"/>
              <a:t>Maria Eduarda </a:t>
            </a:r>
            <a:r>
              <a:rPr lang="pt-BR" dirty="0" err="1" smtClean="0"/>
              <a:t>Setti</a:t>
            </a:r>
            <a:endParaRPr lang="pt-BR" dirty="0" smtClean="0"/>
          </a:p>
          <a:p>
            <a:pPr algn="r"/>
            <a:r>
              <a:rPr lang="pt-BR" dirty="0" smtClean="0"/>
              <a:t>Tatiana Rosa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0239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120298"/>
            <a:ext cx="10515600" cy="1325563"/>
          </a:xfrm>
        </p:spPr>
        <p:txBody>
          <a:bodyPr/>
          <a:lstStyle/>
          <a:p>
            <a:r>
              <a:rPr lang="pt-BR" dirty="0" smtClean="0"/>
              <a:t>Maias</a:t>
            </a:r>
            <a:endParaRPr lang="pt-BR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583378577"/>
              </p:ext>
            </p:extLst>
          </p:nvPr>
        </p:nvGraphicFramePr>
        <p:xfrm>
          <a:off x="632178" y="922866"/>
          <a:ext cx="10160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1477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146" y="104775"/>
            <a:ext cx="10515600" cy="1325563"/>
          </a:xfrm>
        </p:spPr>
        <p:txBody>
          <a:bodyPr/>
          <a:lstStyle/>
          <a:p>
            <a:r>
              <a:rPr lang="pt-BR" dirty="0" smtClean="0"/>
              <a:t>Vikings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1"/>
          </p:nvPr>
        </p:nvSpPr>
        <p:spPr>
          <a:xfrm>
            <a:off x="835083" y="1618964"/>
            <a:ext cx="4197099" cy="576262"/>
          </a:xfrm>
        </p:spPr>
        <p:txBody>
          <a:bodyPr/>
          <a:lstStyle/>
          <a:p>
            <a:r>
              <a:rPr lang="pt-BR" sz="2800" dirty="0" smtClean="0"/>
              <a:t>Na Islândia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102" name="Picture 6" descr="https://encrypted-tbn0.gstatic.com/images?q=tbn:ANd9GcSc9hKeILXTZ-y8dbuw3Z4QscDhN1X4J2jeYSb3FbsTIYxJkaj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437" y="2173045"/>
            <a:ext cx="5527986" cy="41406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83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5067" y="175120"/>
            <a:ext cx="10515600" cy="1325563"/>
          </a:xfrm>
        </p:spPr>
        <p:txBody>
          <a:bodyPr/>
          <a:lstStyle/>
          <a:p>
            <a:r>
              <a:rPr lang="pt-BR" dirty="0" smtClean="0"/>
              <a:t>Vikings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51213" y="1407402"/>
            <a:ext cx="6025739" cy="4952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/>
              <a:t>Ecologicamente é o país mais castigado da Europa</a:t>
            </a:r>
            <a:r>
              <a:rPr lang="pt-BR" sz="3200" dirty="0" smtClean="0"/>
              <a:t>.</a:t>
            </a:r>
          </a:p>
          <a:p>
            <a:pPr marL="0" indent="0">
              <a:buNone/>
            </a:pPr>
            <a:endParaRPr lang="pt-BR" dirty="0"/>
          </a:p>
          <a:p>
            <a:pPr lvl="0"/>
            <a:r>
              <a:rPr lang="pt-BR" dirty="0"/>
              <a:t>Desde que teve início a colonização humana, a maior parte da vegetação original foi destruída e quase a metade do solo original foi erodido e arrastado para o mar.</a:t>
            </a:r>
          </a:p>
          <a:p>
            <a:pPr lvl="0"/>
            <a:r>
              <a:rPr lang="pt-BR" dirty="0"/>
              <a:t>A</a:t>
            </a:r>
            <a:r>
              <a:rPr lang="pt-BR" dirty="0" smtClean="0"/>
              <a:t> </a:t>
            </a:r>
            <a:r>
              <a:rPr lang="pt-BR" dirty="0"/>
              <a:t>maior parte das áreas que eram </a:t>
            </a:r>
            <a:r>
              <a:rPr lang="pt-BR" dirty="0" smtClean="0"/>
              <a:t>verdes, </a:t>
            </a:r>
            <a:r>
              <a:rPr lang="pt-BR" dirty="0"/>
              <a:t>hoje são desertos marrons sem vida, sem prédios, sem estradas, sem sinal de gente.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6146" name="Picture 2" descr="http://1.bp.blogspot.com/-R3DYU8NNoW8/UDfz8bm87kI/AAAAAAAAGUg/ExuJOfsLE2s/s640/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878" y="2412847"/>
            <a:ext cx="4784561" cy="323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99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7566" y="234497"/>
            <a:ext cx="10515600" cy="1325563"/>
          </a:xfrm>
        </p:spPr>
        <p:txBody>
          <a:bodyPr/>
          <a:lstStyle/>
          <a:p>
            <a:r>
              <a:rPr lang="pt-BR" dirty="0" smtClean="0"/>
              <a:t>Vikings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7566" y="1801874"/>
            <a:ext cx="11060876" cy="4351338"/>
          </a:xfrm>
        </p:spPr>
        <p:txBody>
          <a:bodyPr>
            <a:normAutofit/>
          </a:bodyPr>
          <a:lstStyle/>
          <a:p>
            <a:pPr lvl="1"/>
            <a:r>
              <a:rPr lang="pt-BR" sz="2400" dirty="0"/>
              <a:t>Os vulcões, o frio, a água e o vento  </a:t>
            </a:r>
            <a:r>
              <a:rPr lang="pt-BR" sz="2400" dirty="0" smtClean="0"/>
              <a:t>causam erosões </a:t>
            </a:r>
            <a:endParaRPr lang="pt-BR" sz="2400" dirty="0"/>
          </a:p>
          <a:p>
            <a:pPr lvl="1"/>
            <a:r>
              <a:rPr lang="pt-BR" sz="2400" dirty="0"/>
              <a:t>Frio: Altitude – mais de 2000m; abaixo do Círculo Ártico: calotas de gelo na maior parte do interior da ilha.</a:t>
            </a:r>
          </a:p>
          <a:p>
            <a:pPr lvl="1"/>
            <a:r>
              <a:rPr lang="pt-BR" sz="2400" dirty="0"/>
              <a:t>Chuvas e neve chegam ao mar em geleiras, em rios que inundam periodicamente e </a:t>
            </a:r>
            <a:r>
              <a:rPr lang="pt-BR" sz="2400" dirty="0" err="1"/>
              <a:t>super-enchentes</a:t>
            </a:r>
            <a:r>
              <a:rPr lang="pt-BR" sz="2400" dirty="0"/>
              <a:t> ocasionais quando uma barragem natural de lava ou de gelo ao longo de um lago cede ou uma erupção vulcânica sob o gelo, subitamente derrete-o.</a:t>
            </a:r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88979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1940" y="87601"/>
            <a:ext cx="10515600" cy="1325563"/>
          </a:xfrm>
        </p:spPr>
        <p:txBody>
          <a:bodyPr/>
          <a:lstStyle/>
          <a:p>
            <a:r>
              <a:rPr lang="pt-BR" dirty="0" smtClean="0"/>
              <a:t>Vikings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413164"/>
            <a:ext cx="10870870" cy="5035137"/>
          </a:xfrm>
        </p:spPr>
        <p:txBody>
          <a:bodyPr>
            <a:normAutofit/>
          </a:bodyPr>
          <a:lstStyle/>
          <a:p>
            <a:pPr lvl="0"/>
            <a:r>
              <a:rPr lang="pt-BR" dirty="0"/>
              <a:t>As terras baixas eram cobertas por florestas de bétula e salgueiros </a:t>
            </a:r>
          </a:p>
          <a:p>
            <a:pPr marL="0" lvl="0" indent="0">
              <a:buNone/>
            </a:pPr>
            <a:r>
              <a:rPr lang="pt-BR" dirty="0" smtClean="0"/>
              <a:t>                                                                </a:t>
            </a:r>
          </a:p>
          <a:p>
            <a:pPr marL="0" lvl="0" indent="0">
              <a:buNone/>
            </a:pPr>
            <a:r>
              <a:rPr lang="pt-BR" dirty="0"/>
              <a:t> </a:t>
            </a:r>
            <a:r>
              <a:rPr lang="pt-BR" dirty="0" smtClean="0"/>
              <a:t>                                               pastagens</a:t>
            </a:r>
          </a:p>
          <a:p>
            <a:pPr marL="0" lvl="0" indent="0">
              <a:buNone/>
            </a:pPr>
            <a:endParaRPr lang="pt-BR" dirty="0" smtClean="0"/>
          </a:p>
          <a:p>
            <a:pPr lvl="0"/>
            <a:r>
              <a:rPr lang="pt-BR" dirty="0"/>
              <a:t>L</a:t>
            </a:r>
            <a:r>
              <a:rPr lang="pt-BR" dirty="0" smtClean="0"/>
              <a:t>ocais </a:t>
            </a:r>
            <a:r>
              <a:rPr lang="pt-BR" dirty="0"/>
              <a:t>desmatados, em áreas sem árvores como pântanos e acima da linha das flores, acreditaram ter encontrado pastos ideais para seus </a:t>
            </a:r>
            <a:r>
              <a:rPr lang="pt-BR" dirty="0" smtClean="0"/>
              <a:t>rebanhos</a:t>
            </a:r>
          </a:p>
          <a:p>
            <a:pPr lvl="0"/>
            <a:endParaRPr lang="pt-BR" dirty="0" smtClean="0"/>
          </a:p>
          <a:p>
            <a:r>
              <a:rPr lang="pt-BR" dirty="0" smtClean="0"/>
              <a:t>Ovelhas e porcos originalmente presentes evitaram a regeneração das árvores.</a:t>
            </a:r>
          </a:p>
          <a:p>
            <a:pPr lvl="0"/>
            <a:endParaRPr lang="pt-BR" dirty="0" smtClean="0"/>
          </a:p>
          <a:p>
            <a:pPr lvl="0"/>
            <a:r>
              <a:rPr lang="pt-BR" dirty="0" smtClean="0"/>
              <a:t>¼ </a:t>
            </a:r>
            <a:r>
              <a:rPr lang="pt-BR" dirty="0"/>
              <a:t>da ilha era de florestas – </a:t>
            </a:r>
            <a:r>
              <a:rPr lang="pt-BR" dirty="0" smtClean="0"/>
              <a:t>derrubadas: pastagens, lenhas, madeira de construção, carvão.</a:t>
            </a:r>
            <a:br>
              <a:rPr lang="pt-BR" dirty="0" smtClean="0"/>
            </a:br>
            <a:r>
              <a:rPr lang="pt-BR" dirty="0" smtClean="0"/>
              <a:t>Hoje apenas 1% </a:t>
            </a:r>
            <a:endParaRPr lang="pt-BR" dirty="0"/>
          </a:p>
          <a:p>
            <a:pPr marL="0" lv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sp>
        <p:nvSpPr>
          <p:cNvPr id="5" name="Seta para baixo 4"/>
          <p:cNvSpPr/>
          <p:nvPr/>
        </p:nvSpPr>
        <p:spPr>
          <a:xfrm>
            <a:off x="5159828" y="1704109"/>
            <a:ext cx="463138" cy="475013"/>
          </a:xfrm>
          <a:prstGeom prst="down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970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3816" y="210746"/>
            <a:ext cx="10515600" cy="1325563"/>
          </a:xfrm>
        </p:spPr>
        <p:txBody>
          <a:bodyPr/>
          <a:lstStyle/>
          <a:p>
            <a:r>
              <a:rPr lang="pt-BR" dirty="0" smtClean="0"/>
              <a:t>Vikings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04800" y="610590"/>
            <a:ext cx="12192000" cy="5721927"/>
          </a:xfrm>
        </p:spPr>
        <p:txBody>
          <a:bodyPr/>
          <a:lstStyle/>
          <a:p>
            <a:pPr marL="0" lvl="0" indent="0">
              <a:buNone/>
            </a:pPr>
            <a:r>
              <a:rPr lang="pt-BR" dirty="0"/>
              <a:t>Os lagos, rios e mares ao redor continham peixes, aves marinhas e patos, focas e morsas – nunca caçados anteriormente, sem medo dos </a:t>
            </a:r>
            <a:r>
              <a:rPr lang="pt-BR" dirty="0" smtClean="0"/>
              <a:t>humanos</a:t>
            </a:r>
          </a:p>
          <a:p>
            <a:pPr marL="0" lvl="0" indent="0">
              <a:buNone/>
            </a:pPr>
            <a:endParaRPr lang="pt-BR" dirty="0" smtClean="0"/>
          </a:p>
          <a:p>
            <a:pPr marL="0" lvl="0" indent="0">
              <a:buNone/>
            </a:pPr>
            <a:r>
              <a:rPr lang="pt-BR" dirty="0" smtClean="0"/>
              <a:t>O </a:t>
            </a:r>
            <a:r>
              <a:rPr lang="pt-BR" dirty="0"/>
              <a:t>clima se tornou mais frio, desistiram das plantações para se tornarem somente </a:t>
            </a:r>
            <a:r>
              <a:rPr lang="pt-BR" dirty="0" smtClean="0"/>
              <a:t>pastores.</a:t>
            </a:r>
          </a:p>
          <a:p>
            <a:pPr marL="0" lvl="0" indent="0">
              <a:buNone/>
            </a:pPr>
            <a:endParaRPr lang="pt-BR" dirty="0" smtClean="0"/>
          </a:p>
          <a:p>
            <a:pPr marL="0" lvl="0" indent="0">
              <a:buNone/>
            </a:pPr>
            <a:endParaRPr lang="pt-BR" dirty="0"/>
          </a:p>
          <a:p>
            <a:pPr marL="0" lvl="0" indent="0">
              <a:buNone/>
            </a:pPr>
            <a:endParaRPr lang="pt-BR" dirty="0"/>
          </a:p>
          <a:p>
            <a:pPr marL="0" lvl="0" indent="0">
              <a:buNone/>
            </a:pPr>
            <a:r>
              <a:rPr lang="pt-BR" dirty="0" smtClean="0"/>
              <a:t>as </a:t>
            </a:r>
            <a:r>
              <a:rPr lang="pt-BR" dirty="0"/>
              <a:t>cinzas espalhadas periodicamente </a:t>
            </a:r>
            <a:r>
              <a:rPr lang="pt-BR" dirty="0" smtClean="0"/>
              <a:t>pelas </a:t>
            </a:r>
            <a:r>
              <a:rPr lang="pt-BR" dirty="0"/>
              <a:t>erupções vulcânicas envenenava a forragem do gado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6" name="Seta para baixo 5"/>
          <p:cNvSpPr/>
          <p:nvPr/>
        </p:nvSpPr>
        <p:spPr>
          <a:xfrm>
            <a:off x="5470565" y="3471554"/>
            <a:ext cx="593766" cy="736270"/>
          </a:xfrm>
          <a:prstGeom prst="down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586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1317" y="210746"/>
            <a:ext cx="10515600" cy="1325563"/>
          </a:xfrm>
        </p:spPr>
        <p:txBody>
          <a:bodyPr/>
          <a:lstStyle/>
          <a:p>
            <a:r>
              <a:rPr lang="pt-BR" dirty="0" smtClean="0"/>
              <a:t>Vikings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41317" y="1690688"/>
            <a:ext cx="10874828" cy="46546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Fome de animais e seres humanos (1783 – 1/5 da população morreu de fome</a:t>
            </a:r>
            <a:r>
              <a:rPr lang="pt-BR" dirty="0" smtClean="0"/>
              <a:t>)</a:t>
            </a:r>
          </a:p>
          <a:p>
            <a:pPr marL="0" lvl="0" indent="0">
              <a:buNone/>
            </a:pPr>
            <a:endParaRPr lang="pt-BR" dirty="0" smtClean="0"/>
          </a:p>
          <a:p>
            <a:pPr marL="0" lvl="0" indent="0">
              <a:buNone/>
            </a:pPr>
            <a:r>
              <a:rPr lang="pt-BR" dirty="0" smtClean="0"/>
              <a:t>Viram-se </a:t>
            </a:r>
            <a:r>
              <a:rPr lang="pt-BR" dirty="0"/>
              <a:t>em um ambiente aparentemente luxuriante mas frágil e não estavam previamente </a:t>
            </a:r>
            <a:r>
              <a:rPr lang="pt-BR" b="1" u="sng" dirty="0" smtClean="0"/>
              <a:t>preparados </a:t>
            </a:r>
            <a:r>
              <a:rPr lang="pt-BR" b="1" u="sng" dirty="0"/>
              <a:t>para conservá-lo</a:t>
            </a:r>
            <a:r>
              <a:rPr lang="pt-BR" dirty="0" smtClean="0"/>
              <a:t>!</a:t>
            </a:r>
          </a:p>
          <a:p>
            <a:pPr marL="0" lvl="0" indent="0">
              <a:buNone/>
            </a:pPr>
            <a:endParaRPr lang="pt-BR" dirty="0"/>
          </a:p>
          <a:p>
            <a:pPr lvl="0"/>
            <a:r>
              <a:rPr lang="pt-BR" sz="2600" dirty="0" smtClean="0"/>
              <a:t> </a:t>
            </a:r>
            <a:r>
              <a:rPr lang="pt-BR" sz="2600" dirty="0"/>
              <a:t>pararam de desperdiçar madeira</a:t>
            </a:r>
          </a:p>
          <a:p>
            <a:pPr lvl="0"/>
            <a:r>
              <a:rPr lang="pt-BR" sz="2600" dirty="0" smtClean="0"/>
              <a:t> </a:t>
            </a:r>
            <a:r>
              <a:rPr lang="pt-BR" sz="2600" dirty="0"/>
              <a:t>pararam de criar porcos e cabras (ecologicamente daninhos)</a:t>
            </a:r>
          </a:p>
          <a:p>
            <a:pPr lvl="0"/>
            <a:r>
              <a:rPr lang="pt-BR" sz="2600" dirty="0" smtClean="0"/>
              <a:t> </a:t>
            </a:r>
            <a:r>
              <a:rPr lang="pt-BR" sz="2600" dirty="0"/>
              <a:t>abandonaram a maior parte das terras altas</a:t>
            </a:r>
          </a:p>
          <a:p>
            <a:pPr lvl="0"/>
            <a:r>
              <a:rPr lang="pt-BR" sz="2600" dirty="0" smtClean="0"/>
              <a:t> </a:t>
            </a:r>
            <a:r>
              <a:rPr lang="pt-BR" sz="2600" dirty="0"/>
              <a:t>grupos de fazendeiros se uniram para tomar decisões protetoras contra a erosão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0460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Nos três estudo de caso: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724394" y="2153826"/>
            <a:ext cx="3467595" cy="3854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Danificaram seu ambiente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Sofreram mudanças climáticas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Suas respostas e valores culturais afetaram o resultado final</a:t>
            </a:r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://www.stickado.com.br/media/catalog/product/cache/1/image/9df78eab33525d08d6e5fb8d27136e95/0/0/0083_moais_pasco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977" y="765061"/>
            <a:ext cx="2525486" cy="252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encrypted-tbn1.gstatic.com/images?q=tbn:ANd9GcTR5c4w17KN7boWmwd5tAeN_zzQ0ObqJ_aYTw58uz1NtZ-o8GLG7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320" y="2153826"/>
            <a:ext cx="3656404" cy="267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static.cineclick.com.br/sites/adm/uploads/banco_imagens/38/582x0_519ed3825b3a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359" y="3290546"/>
            <a:ext cx="3289331" cy="337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84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Nos três estudos de caso: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95308" y="378080"/>
            <a:ext cx="10515600" cy="4351338"/>
          </a:xfrm>
        </p:spPr>
        <p:txBody>
          <a:bodyPr/>
          <a:lstStyle/>
          <a:p>
            <a:r>
              <a:rPr lang="pt-BR" b="1" dirty="0" smtClean="0"/>
              <a:t>Ênfase na construção de monumentos</a:t>
            </a:r>
          </a:p>
          <a:p>
            <a:pPr marL="0" indent="0">
              <a:buNone/>
            </a:pPr>
            <a:endParaRPr lang="pt-BR" b="1" dirty="0"/>
          </a:p>
          <a:p>
            <a:pPr marL="0" indent="0" algn="ctr">
              <a:buNone/>
            </a:pPr>
            <a:r>
              <a:rPr lang="pt-BR" b="1" dirty="0" smtClean="0"/>
              <a:t>Parecido com os dias de hoje??</a:t>
            </a:r>
            <a:endParaRPr lang="pt-BR" b="1" dirty="0"/>
          </a:p>
        </p:txBody>
      </p:sp>
      <p:pic>
        <p:nvPicPr>
          <p:cNvPr id="3074" name="Picture 2" descr="https://encrypted-tbn2.gstatic.com/images?q=tbn:ANd9GcQw_bqP7HjOupdEphGct9e-C0Bg-zzWPt4Fr1-R7b-D4kOZ4LR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3336" y="3670026"/>
            <a:ext cx="4519223" cy="262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cdn.theatlanticcities.com/img/upload/2012/07/30/5951712925_8a62aabde6_z_1/large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84" y="3670025"/>
            <a:ext cx="3994779" cy="262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5asec.com.br/blog/wp-content/uploads/2013/01/torre_eiffel_b0b9b37b3ee26cd43e5686060676a01c_cartao-postal-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946" y="3670026"/>
            <a:ext cx="3940418" cy="263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18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716" y="3871903"/>
            <a:ext cx="2843283" cy="2986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930" y="1"/>
            <a:ext cx="3239069" cy="237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864" y="295852"/>
            <a:ext cx="10515600" cy="1325563"/>
          </a:xfrm>
        </p:spPr>
        <p:txBody>
          <a:bodyPr/>
          <a:lstStyle/>
          <a:p>
            <a:r>
              <a:rPr lang="pt-BR" dirty="0" smtClean="0"/>
              <a:t>O mesmo ocorre hoje...</a:t>
            </a:r>
            <a:br>
              <a:rPr lang="pt-BR" dirty="0" smtClean="0"/>
            </a:br>
            <a:r>
              <a:rPr lang="pt-BR" sz="3200" dirty="0" smtClean="0"/>
              <a:t>Principais causas da perda de habitats e biodiversidade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9307" y="2008908"/>
            <a:ext cx="9793130" cy="4528369"/>
          </a:xfrm>
        </p:spPr>
        <p:txBody>
          <a:bodyPr>
            <a:normAutofit fontScale="85000" lnSpcReduction="20000"/>
          </a:bodyPr>
          <a:lstStyle/>
          <a:p>
            <a:r>
              <a:rPr lang="pt-BR" b="1" dirty="0" smtClean="0"/>
              <a:t>Destruição </a:t>
            </a:r>
            <a:r>
              <a:rPr lang="pt-BR" b="1" dirty="0"/>
              <a:t>e diminuição dos hábitats </a:t>
            </a:r>
            <a:r>
              <a:rPr lang="pt-BR" b="1" dirty="0" smtClean="0"/>
              <a:t>naturais;</a:t>
            </a:r>
          </a:p>
          <a:p>
            <a:pPr marL="0" indent="0">
              <a:buNone/>
            </a:pPr>
            <a:r>
              <a:rPr lang="pt-BR" sz="2400" dirty="0"/>
              <a:t>	</a:t>
            </a:r>
            <a:r>
              <a:rPr lang="pt-BR" sz="2400" dirty="0" smtClean="0"/>
              <a:t>Anualmente são desmatados 17 milhões de hectares de floresta – uma área maior que a Inglaterra, País de Gales e Irlanda do Norte juntas.</a:t>
            </a:r>
          </a:p>
          <a:p>
            <a:r>
              <a:rPr lang="pt-BR" sz="3000" b="1" dirty="0"/>
              <a:t>Exploração excessiva de espécies animais e </a:t>
            </a:r>
            <a:r>
              <a:rPr lang="pt-BR" sz="3000" b="1" dirty="0" smtClean="0"/>
              <a:t>vegetais;</a:t>
            </a:r>
          </a:p>
          <a:p>
            <a:pPr marL="457200" lvl="1" indent="0">
              <a:buNone/>
            </a:pPr>
            <a:r>
              <a:rPr lang="pt-BR" sz="2000" dirty="0"/>
              <a:t>	</a:t>
            </a:r>
            <a:r>
              <a:rPr lang="pt-BR" dirty="0" smtClean="0"/>
              <a:t>De </a:t>
            </a:r>
            <a:r>
              <a:rPr lang="pt-BR" dirty="0"/>
              <a:t>acordo com o Livro Vermelho da Fauna Brasileira Ameaçada de </a:t>
            </a:r>
            <a:r>
              <a:rPr lang="pt-BR" dirty="0" smtClean="0"/>
              <a:t>Extinção</a:t>
            </a:r>
            <a:r>
              <a:rPr lang="pt-BR" dirty="0"/>
              <a:t>, de 2008, existem 627 espécies ameaçadas de extinção, sendo 130 de invertebrados terrestres, 16 de anfíbios, 20 de répteis, </a:t>
            </a:r>
            <a:r>
              <a:rPr lang="pt-BR" dirty="0" smtClean="0"/>
              <a:t>160 </a:t>
            </a:r>
            <a:r>
              <a:rPr lang="pt-BR" dirty="0"/>
              <a:t>de </a:t>
            </a:r>
            <a:r>
              <a:rPr lang="pt-BR" dirty="0" smtClean="0"/>
              <a:t>aves,</a:t>
            </a:r>
          </a:p>
          <a:p>
            <a:pPr marL="457200" lvl="1" indent="0">
              <a:buNone/>
            </a:pPr>
            <a:r>
              <a:rPr lang="pt-BR" dirty="0" smtClean="0"/>
              <a:t> </a:t>
            </a:r>
            <a:r>
              <a:rPr lang="pt-BR" dirty="0"/>
              <a:t>69 de mamíferos, 78 de invertebrados </a:t>
            </a:r>
            <a:r>
              <a:rPr lang="pt-BR" dirty="0" smtClean="0"/>
              <a:t>aquáticos </a:t>
            </a:r>
            <a:r>
              <a:rPr lang="pt-BR" dirty="0"/>
              <a:t>e 154 de peixes. </a:t>
            </a:r>
            <a:endParaRPr lang="pt-BR" dirty="0" smtClean="0"/>
          </a:p>
          <a:p>
            <a:pPr marL="457200" lvl="1" indent="0">
              <a:buNone/>
            </a:pPr>
            <a:r>
              <a:rPr lang="pt-BR" dirty="0" smtClean="0"/>
              <a:t>A </a:t>
            </a:r>
            <a:r>
              <a:rPr lang="pt-BR" dirty="0"/>
              <a:t>maioria delas são da </a:t>
            </a:r>
            <a:r>
              <a:rPr lang="pt-BR" dirty="0" smtClean="0"/>
              <a:t>Mata Atlântica. </a:t>
            </a:r>
            <a:r>
              <a:rPr lang="pt-BR" dirty="0"/>
              <a:t>De acordo com o </a:t>
            </a:r>
            <a:r>
              <a:rPr lang="pt-BR" dirty="0" smtClean="0"/>
              <a:t>IBGE,</a:t>
            </a:r>
          </a:p>
          <a:p>
            <a:pPr marL="457200" lvl="1" indent="0">
              <a:buNone/>
            </a:pPr>
            <a:r>
              <a:rPr lang="pt-BR" dirty="0" smtClean="0"/>
              <a:t> a </a:t>
            </a:r>
            <a:r>
              <a:rPr lang="pt-BR" dirty="0"/>
              <a:t>mata nativa brasileira mais devastada é a Mata Atlântica </a:t>
            </a:r>
            <a:endParaRPr lang="pt-BR" dirty="0" smtClean="0"/>
          </a:p>
          <a:p>
            <a:pPr marL="457200" lvl="1" indent="0">
              <a:buNone/>
            </a:pPr>
            <a:r>
              <a:rPr lang="pt-BR" dirty="0" smtClean="0"/>
              <a:t>(</a:t>
            </a:r>
            <a:r>
              <a:rPr lang="pt-BR" dirty="0"/>
              <a:t>88% da cobertura original destruída). Em seguida, aparecem a </a:t>
            </a:r>
            <a:endParaRPr lang="pt-BR" dirty="0" smtClean="0"/>
          </a:p>
          <a:p>
            <a:pPr marL="457200" lvl="1" indent="0">
              <a:buNone/>
            </a:pPr>
            <a:r>
              <a:rPr lang="pt-BR" dirty="0" smtClean="0"/>
              <a:t>Caatinga </a:t>
            </a:r>
            <a:r>
              <a:rPr lang="pt-BR" dirty="0"/>
              <a:t>e o Pampa (54%), o Cerrado (49%), a Amazônia (20%) </a:t>
            </a:r>
            <a:endParaRPr lang="pt-BR" dirty="0" smtClean="0"/>
          </a:p>
          <a:p>
            <a:pPr marL="457200" lvl="1" indent="0">
              <a:buNone/>
            </a:pPr>
            <a:r>
              <a:rPr lang="pt-BR" dirty="0" smtClean="0"/>
              <a:t>e </a:t>
            </a:r>
            <a:r>
              <a:rPr lang="pt-BR" dirty="0"/>
              <a:t>o Pantanal (15%).</a:t>
            </a:r>
          </a:p>
          <a:p>
            <a:pPr marL="457200" lvl="1" indent="0">
              <a:buNone/>
            </a:pP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259307" y="6537278"/>
            <a:ext cx="3257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Fonte: </a:t>
            </a:r>
            <a:r>
              <a:rPr lang="pt-BR" dirty="0" smtClean="0">
                <a:hlinkClick r:id="rId4"/>
              </a:rPr>
              <a:t>www.sosma.org.br</a:t>
            </a:r>
            <a:r>
              <a:rPr lang="pt-BR" dirty="0" smtClean="0"/>
              <a:t> e IBGE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6217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2778" y="5409319"/>
            <a:ext cx="10515600" cy="1325563"/>
          </a:xfrm>
        </p:spPr>
        <p:txBody>
          <a:bodyPr>
            <a:normAutofit/>
          </a:bodyPr>
          <a:lstStyle/>
          <a:p>
            <a:r>
              <a:rPr lang="pt-BR" sz="2000" dirty="0" smtClean="0"/>
              <a:t>Como </a:t>
            </a:r>
            <a:r>
              <a:rPr lang="pt-BR" sz="2000" dirty="0"/>
              <a:t>nossa sociedade está tentando resolver este problema que </a:t>
            </a:r>
            <a:r>
              <a:rPr lang="pt-BR" sz="2000" dirty="0" smtClean="0"/>
              <a:t>já </a:t>
            </a:r>
            <a:r>
              <a:rPr lang="pt-BR" sz="2000" dirty="0"/>
              <a:t>causou nos anos 1000 colapso de algumas sociedades como nos estudos de casos que a gente viu...</a:t>
            </a:r>
          </a:p>
        </p:txBody>
      </p:sp>
      <p:pic>
        <p:nvPicPr>
          <p:cNvPr id="1026" name="Picture 2" descr="http://1.bp.blogspot.com/-bG6amVbNQRM/T7TKxlywVWI/AAAAAAAAD-w/5ZHUyWLa1PI/s1600/Lixo28.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78" y="232921"/>
            <a:ext cx="4057049" cy="23361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hynotsee.com/wp-content/uploads/2010/04/E48FCB79FFD5B46024CCAC9B5EF6A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096" y="351191"/>
            <a:ext cx="3475293" cy="2312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upload.wikimedia.org/wikipedia/commons/f/ff/Air_.pollution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096" y="3255258"/>
            <a:ext cx="3231092" cy="21540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g.terra.com.br/i/2008/04/29/750530-6022-g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53" y="2836717"/>
            <a:ext cx="3600097" cy="24000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mundoamorrer.com.sapo.pt/pp_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480" y="1610545"/>
            <a:ext cx="3586962" cy="2475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39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81100" y="256547"/>
            <a:ext cx="9829800" cy="4375802"/>
          </a:xfrm>
        </p:spPr>
        <p:txBody>
          <a:bodyPr>
            <a:normAutofit lnSpcReduction="10000"/>
          </a:bodyPr>
          <a:lstStyle/>
          <a:p>
            <a:r>
              <a:rPr lang="pt-BR" sz="2600" b="1" dirty="0" smtClean="0"/>
              <a:t>Introdução </a:t>
            </a:r>
            <a:r>
              <a:rPr lang="pt-BR" sz="2600" b="1" dirty="0"/>
              <a:t>de espécies exóticas e invasoras</a:t>
            </a:r>
            <a:r>
              <a:rPr lang="pt-BR" sz="2600" b="1" dirty="0" smtClean="0"/>
              <a:t>;</a:t>
            </a:r>
          </a:p>
          <a:p>
            <a:pPr marL="0" indent="0">
              <a:buNone/>
            </a:pPr>
            <a:r>
              <a:rPr lang="pt-BR" sz="2600" b="1" dirty="0"/>
              <a:t> </a:t>
            </a:r>
            <a:r>
              <a:rPr lang="pt-BR" sz="2600" b="1" dirty="0" smtClean="0"/>
              <a:t>	</a:t>
            </a:r>
            <a:r>
              <a:rPr lang="pt-BR" sz="2000" dirty="0" err="1" smtClean="0"/>
              <a:t>Ex</a:t>
            </a:r>
            <a:r>
              <a:rPr lang="pt-BR" sz="2000" dirty="0" smtClean="0"/>
              <a:t>: </a:t>
            </a:r>
            <a:r>
              <a:rPr lang="pt-BR" sz="2000" dirty="0" err="1" smtClean="0"/>
              <a:t>Leucaena</a:t>
            </a:r>
            <a:r>
              <a:rPr lang="pt-BR" sz="2000" dirty="0" smtClean="0"/>
              <a:t> no campus – espécie exótica que se tornou invasora e dominou áreas e impossibilita o crescimento de outras espécies nativas.</a:t>
            </a:r>
            <a:endParaRPr lang="pt-BR" sz="2600" b="1" dirty="0"/>
          </a:p>
          <a:p>
            <a:r>
              <a:rPr lang="pt-BR" sz="2600" b="1" dirty="0" smtClean="0"/>
              <a:t>Exploração </a:t>
            </a:r>
            <a:r>
              <a:rPr lang="pt-BR" sz="2600" b="1" dirty="0"/>
              <a:t>excessiva de espécies animais e vegetais</a:t>
            </a:r>
            <a:r>
              <a:rPr lang="pt-BR" sz="2600" b="1" dirty="0" smtClean="0"/>
              <a:t>;</a:t>
            </a:r>
          </a:p>
          <a:p>
            <a:pPr marL="0" indent="0">
              <a:buNone/>
            </a:pPr>
            <a:r>
              <a:rPr lang="pt-BR" sz="2600" b="1" dirty="0" smtClean="0"/>
              <a:t>	</a:t>
            </a:r>
            <a:r>
              <a:rPr lang="pt-BR" sz="2000" dirty="0" err="1" smtClean="0"/>
              <a:t>Ex</a:t>
            </a:r>
            <a:r>
              <a:rPr lang="pt-BR" sz="2000" dirty="0"/>
              <a:t>: mico-leão, o pau-brasil, a palmeira juçara (</a:t>
            </a:r>
            <a:r>
              <a:rPr lang="pt-BR" sz="2000" i="1" dirty="0"/>
              <a:t>Euterpe </a:t>
            </a:r>
            <a:r>
              <a:rPr lang="pt-BR" sz="2000" i="1" dirty="0" err="1"/>
              <a:t>edulis</a:t>
            </a:r>
            <a:r>
              <a:rPr lang="pt-BR" sz="2000" dirty="0"/>
              <a:t>), para consumo de palmito, o </a:t>
            </a:r>
            <a:r>
              <a:rPr lang="pt-BR" sz="2000" dirty="0" smtClean="0"/>
              <a:t>pau rosa </a:t>
            </a:r>
            <a:r>
              <a:rPr lang="pt-BR" sz="2000" dirty="0"/>
              <a:t>(</a:t>
            </a:r>
            <a:r>
              <a:rPr lang="pt-BR" sz="2000" i="1" dirty="0" err="1"/>
              <a:t>Aniba</a:t>
            </a:r>
            <a:r>
              <a:rPr lang="pt-BR" sz="2000" i="1" dirty="0"/>
              <a:t> </a:t>
            </a:r>
            <a:r>
              <a:rPr lang="pt-BR" sz="2000" i="1" dirty="0" err="1"/>
              <a:t>rosaeodora</a:t>
            </a:r>
            <a:r>
              <a:rPr lang="pt-BR" sz="2000" i="1" dirty="0"/>
              <a:t> </a:t>
            </a:r>
            <a:r>
              <a:rPr lang="pt-BR" sz="2000" dirty="0" err="1"/>
              <a:t>Ducke</a:t>
            </a:r>
            <a:r>
              <a:rPr lang="pt-BR" sz="2000" dirty="0"/>
              <a:t>), para óleo essencial em perfumaria, a manjuba e a sardinha verdadeira. Segundo o índice </a:t>
            </a:r>
            <a:r>
              <a:rPr lang="pt-BR" sz="2000" dirty="0" err="1"/>
              <a:t>Ecological</a:t>
            </a:r>
            <a:r>
              <a:rPr lang="pt-BR" sz="2000" dirty="0"/>
              <a:t> </a:t>
            </a:r>
            <a:r>
              <a:rPr lang="pt-BR" sz="2000" dirty="0" err="1"/>
              <a:t>Footprint</a:t>
            </a:r>
            <a:r>
              <a:rPr lang="pt-BR" sz="2000" dirty="0"/>
              <a:t>, usado para medir o uso dos recursos naturais pela humanidade, em 2000 a população global usou toda a capacidade de produtividade biológica do planeta</a:t>
            </a:r>
            <a:r>
              <a:rPr lang="pt-BR" sz="2000" dirty="0" smtClean="0"/>
              <a:t>.   </a:t>
            </a:r>
            <a:r>
              <a:rPr lang="pt-BR" sz="2000" dirty="0"/>
              <a:t>Em 2001, a humanidade excedeu em 20% a capacidade da produtividade biológica. </a:t>
            </a:r>
            <a:endParaRPr lang="pt-BR" sz="2000" dirty="0" smtClean="0"/>
          </a:p>
          <a:p>
            <a:endParaRPr lang="pt-BR" dirty="0"/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-258065" y="457809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300" b="1" dirty="0" smtClean="0"/>
              <a:t>  </a:t>
            </a:r>
            <a:r>
              <a:rPr lang="pt-BR" sz="2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Caça e pesca sem critérios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b="1" dirty="0" smtClean="0"/>
              <a:t>	</a:t>
            </a:r>
          </a:p>
          <a:p>
            <a:endParaRPr lang="pt-BR" b="1" dirty="0" smtClean="0"/>
          </a:p>
          <a:p>
            <a:endParaRPr lang="pt-BR" b="1" dirty="0" smtClean="0"/>
          </a:p>
          <a:p>
            <a:endParaRPr lang="pt-BR" b="1" dirty="0" smtClean="0"/>
          </a:p>
          <a:p>
            <a:endParaRPr lang="pt-BR" b="1" dirty="0" smtClean="0"/>
          </a:p>
          <a:p>
            <a:endParaRPr lang="pt-B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938" y="4401829"/>
            <a:ext cx="3204124" cy="213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777" y="4388830"/>
            <a:ext cx="3120788" cy="2162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727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66255" y="5934670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t-BR" sz="1400" b="1" dirty="0"/>
          </a:p>
          <a:p>
            <a:r>
              <a:rPr lang="pt-BR" sz="1400" b="1" dirty="0"/>
              <a:t>Foto de brasileiro preso em 2011 com 30 </a:t>
            </a:r>
            <a:r>
              <a:rPr lang="pt-BR" sz="1400" b="1" dirty="0" smtClean="0"/>
              <a:t>ovos de aves</a:t>
            </a:r>
            <a:endParaRPr lang="pt-BR" sz="1400" b="1" dirty="0"/>
          </a:p>
          <a:p>
            <a:r>
              <a:rPr lang="pt-BR" sz="1400" b="1" dirty="0"/>
              <a:t>Foto: Divulgação Ibama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3" y="3922923"/>
            <a:ext cx="3105150" cy="221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982" y="4094048"/>
            <a:ext cx="3237881" cy="2417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326" y="1014624"/>
            <a:ext cx="6970658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3" y="1014623"/>
            <a:ext cx="3876675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554183" y="303933"/>
            <a:ext cx="889461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Tráfico da fauna e flora silvestres;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0044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8" y="-124689"/>
            <a:ext cx="11436928" cy="7098596"/>
          </a:xfrm>
        </p:spPr>
        <p:txBody>
          <a:bodyPr>
            <a:normAutofit/>
          </a:bodyPr>
          <a:lstStyle/>
          <a:p>
            <a:r>
              <a:rPr lang="pt-BR" b="1" dirty="0"/>
              <a:t>Poluição do solo, água e atmosfera</a:t>
            </a:r>
            <a:r>
              <a:rPr lang="pt-BR" b="1" dirty="0" smtClean="0"/>
              <a:t>;</a:t>
            </a:r>
          </a:p>
          <a:p>
            <a:endParaRPr lang="pt-BR" b="1" dirty="0"/>
          </a:p>
          <a:p>
            <a:endParaRPr lang="pt-BR" b="1" dirty="0" smtClean="0"/>
          </a:p>
          <a:p>
            <a:pPr marL="0" indent="0">
              <a:buNone/>
            </a:pPr>
            <a:endParaRPr lang="pt-BR" b="1" dirty="0" smtClean="0"/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endParaRPr lang="pt-BR" b="1" dirty="0" smtClean="0"/>
          </a:p>
          <a:p>
            <a:pPr marL="0" indent="0">
              <a:buNone/>
            </a:pPr>
            <a:endParaRPr lang="pt-BR" b="1" dirty="0"/>
          </a:p>
          <a:p>
            <a:r>
              <a:rPr lang="pt-BR" b="1" dirty="0" smtClean="0"/>
              <a:t>Ampliação </a:t>
            </a:r>
            <a:r>
              <a:rPr lang="pt-BR" b="1" dirty="0"/>
              <a:t>desordenada das fronteiras agropecuárias dentro de áreas nativas</a:t>
            </a:r>
            <a:r>
              <a:rPr lang="pt-BR" b="1" dirty="0" smtClean="0"/>
              <a:t>;</a:t>
            </a:r>
          </a:p>
          <a:p>
            <a:endParaRPr lang="pt-BR" b="1" dirty="0"/>
          </a:p>
          <a:p>
            <a:endParaRPr lang="pt-BR" b="1" dirty="0" smtClean="0"/>
          </a:p>
          <a:p>
            <a:endParaRPr lang="pt-BR" b="1" dirty="0"/>
          </a:p>
          <a:p>
            <a:endParaRPr lang="pt-BR" b="1" dirty="0" smtClean="0"/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endParaRPr lang="pt-BR" b="1" dirty="0"/>
          </a:p>
          <a:p>
            <a:r>
              <a:rPr lang="pt-BR" b="1" dirty="0" smtClean="0"/>
              <a:t>Mudanças </a:t>
            </a:r>
            <a:r>
              <a:rPr lang="pt-BR" b="1" dirty="0"/>
              <a:t>climáticas e aquecimento global.</a:t>
            </a:r>
          </a:p>
          <a:p>
            <a:endParaRPr lang="pt-B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973" y="940657"/>
            <a:ext cx="1600119" cy="203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810" y="1044999"/>
            <a:ext cx="2743445" cy="18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92" y="774403"/>
            <a:ext cx="2715925" cy="203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92" y="3785749"/>
            <a:ext cx="26098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242" y="3785749"/>
            <a:ext cx="26098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092" y="3785749"/>
            <a:ext cx="283209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3675" y="4371975"/>
            <a:ext cx="1838325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775" y="5124450"/>
            <a:ext cx="26289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346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Quais são os principais motivos para estarmos perdendo tanta biodiversidade?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/>
              <a:t>	</a:t>
            </a:r>
            <a:r>
              <a:rPr lang="pt-BR" dirty="0"/>
              <a:t>	</a:t>
            </a:r>
            <a:r>
              <a:rPr lang="pt-BR" dirty="0" smtClean="0"/>
              <a:t>Em </a:t>
            </a:r>
            <a:r>
              <a:rPr lang="pt-BR" dirty="0"/>
              <a:t>geral, o crescimento populacional e o nosso consumo são os motivos para essa enorme perda. Em termos específicos, a destruição do habitat e o comércio da fauna silvestre são as principais causas da queda da população das espécies</a:t>
            </a:r>
            <a:r>
              <a:rPr lang="pt-BR" dirty="0" smtClean="0"/>
              <a:t>.</a:t>
            </a:r>
            <a:r>
              <a:rPr lang="pt-BR" dirty="0"/>
              <a:t> </a:t>
            </a:r>
            <a:endParaRPr lang="pt-BR" dirty="0" smtClean="0"/>
          </a:p>
          <a:p>
            <a:pPr marL="0" indent="0">
              <a:buNone/>
            </a:pPr>
            <a:r>
              <a:rPr lang="pt-BR" dirty="0"/>
              <a:t>	</a:t>
            </a:r>
            <a:r>
              <a:rPr lang="pt-BR" dirty="0" smtClean="0"/>
              <a:t>O </a:t>
            </a:r>
            <a:r>
              <a:rPr lang="pt-BR" dirty="0"/>
              <a:t>Living Planet Index (Índice do Planeta Vivo), que monitora quase 4.000 populações de fauna silvestre, aponta para uma queda geral de 27% nas tendências populacionais entre 1970 e 2005. </a:t>
            </a: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	Hoje </a:t>
            </a:r>
            <a:r>
              <a:rPr lang="pt-BR" dirty="0"/>
              <a:t>essa superexploração (caça, pesca, captura acidental) é totalmente </a:t>
            </a:r>
            <a:r>
              <a:rPr lang="pt-BR" dirty="0" smtClean="0"/>
              <a:t>insustentável</a:t>
            </a:r>
            <a:r>
              <a:rPr lang="pt-BR" dirty="0"/>
              <a:t> </a:t>
            </a:r>
            <a:r>
              <a:rPr lang="pt-BR" dirty="0" smtClean="0"/>
              <a:t>-&gt; DESCOMPASSO ECOLÓGICO!</a:t>
            </a:r>
            <a:endParaRPr lang="pt-BR" dirty="0"/>
          </a:p>
          <a:p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706583" y="6341376"/>
            <a:ext cx="1350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Fonte: WWF</a:t>
            </a:r>
          </a:p>
        </p:txBody>
      </p:sp>
    </p:spTree>
    <p:extLst>
      <p:ext uri="{BB962C8B-B14F-4D97-AF65-F5344CB8AC3E}">
        <p14:creationId xmlns:p14="http://schemas.microsoft.com/office/powerpoint/2010/main" val="201632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141" y="149252"/>
            <a:ext cx="9500151" cy="924475"/>
          </a:xfrm>
        </p:spPr>
        <p:txBody>
          <a:bodyPr/>
          <a:lstStyle/>
          <a:p>
            <a:r>
              <a:rPr lang="pt-BR" dirty="0" smtClean="0"/>
              <a:t>Consequências...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568037" y="1260764"/>
            <a:ext cx="108758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 smtClean="0"/>
              <a:t>	</a:t>
            </a:r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Como consequência 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dessa perda, as populações humanas sofrerão uma queda significativa da qualidade de vida, que refletirá diretamente em pontos como o suprimento de alimentos e manutenção da saúde, a vulnerabilidade a desastres naturais, redução e restrição do uso de energia, diminuição da oferta e distribuição irregular de água potável, aumento de doenças e epidemias, instabilidade social, política e econômica, entre outros.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68037" y="6410281"/>
            <a:ext cx="1350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Fonte: WWF</a:t>
            </a:r>
            <a:endParaRPr lang="pt-B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29" y="4190999"/>
            <a:ext cx="2219281" cy="2219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210" y="4376619"/>
            <a:ext cx="2910663" cy="1848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873" y="3986284"/>
            <a:ext cx="2272103" cy="24834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975" y="3986284"/>
            <a:ext cx="2507673" cy="2298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768257" y="4290706"/>
            <a:ext cx="2656524" cy="1951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735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840" y="3949745"/>
            <a:ext cx="4034118" cy="28080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Conceito Biodiversidade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45924" y="1430767"/>
            <a:ext cx="9500149" cy="4141695"/>
          </a:xfrm>
        </p:spPr>
        <p:txBody>
          <a:bodyPr/>
          <a:lstStyle/>
          <a:p>
            <a:r>
              <a:rPr lang="pt-BR" sz="2800" dirty="0"/>
              <a:t>Relativamente novo – setembro de </a:t>
            </a:r>
            <a:r>
              <a:rPr lang="pt-BR" sz="2800" dirty="0">
                <a:solidFill>
                  <a:schemeClr val="tx1"/>
                </a:solidFill>
              </a:rPr>
              <a:t>1986</a:t>
            </a:r>
            <a:r>
              <a:rPr lang="pt-BR" sz="2800" dirty="0"/>
              <a:t>;</a:t>
            </a:r>
          </a:p>
          <a:p>
            <a:r>
              <a:rPr lang="pt-BR" sz="2800" dirty="0"/>
              <a:t>Eco-92 — II Conferência Mundial para o Meio Ambiente e Desenvolvimento - reconheceu-se que a biodiversidade é o mais importante patrimônio da humanidade.</a:t>
            </a:r>
          </a:p>
          <a:p>
            <a:endParaRPr lang="pt-BR" dirty="0"/>
          </a:p>
        </p:txBody>
      </p:sp>
      <p:sp>
        <p:nvSpPr>
          <p:cNvPr id="4" name="AutoShape 2" descr="http://www.ambietica.com.br/fotos/biodiversidade4(6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737" y="163699"/>
            <a:ext cx="2221868" cy="23428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2101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Convenção sobre Diversidade Biológica (CDB)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Mais importante acordo internacional sobre biodiversidade. Surgiu durante a Eco-92;</a:t>
            </a:r>
          </a:p>
          <a:p>
            <a:r>
              <a:rPr lang="pt-BR" dirty="0"/>
              <a:t>Mais de 160 países já assinaram o acordo;</a:t>
            </a:r>
          </a:p>
          <a:p>
            <a:r>
              <a:rPr lang="pt-BR" dirty="0"/>
              <a:t>Principais objetivos: conservação da diversidade biológica, uso sustentável da biodiversidade e a repartição justa e equitativa dos benefícios provenientes da utilização dos recursos genéticos;</a:t>
            </a:r>
          </a:p>
          <a:p>
            <a:r>
              <a:rPr lang="pt-BR" dirty="0"/>
              <a:t>Se refere à biodiversidade em três níveis: ecossistemas, espécies e recursos genéticos. </a:t>
            </a:r>
          </a:p>
          <a:p>
            <a:endParaRPr lang="pt-BR" dirty="0"/>
          </a:p>
        </p:txBody>
      </p:sp>
      <p:sp>
        <p:nvSpPr>
          <p:cNvPr id="4" name="AutoShape 2" descr="data:image/jpeg;base64,/9j/4AAQSkZJRgABAQAAAQABAAD/2wCEAAkGBhQPEBUPDxIQFREWEBQUFhIQEBQQFhYSFhcVFRQQFhYXGyYeGBkkGhIWHy8gIygpLC4sFSIxNTAqNSYrLCkBCQoKDgwOFw8PGi0kHyQvKSwyKSksLCwqKSkpNSksKSwsLCwsKSwsKSwwLCwpLCwsKSwsLCwsKSwsKSwpLCwsKf/AABEIAO0A1QMBIgACEQEDEQH/xAAcAAEAAgMBAQEAAAAAAAAAAAAABgcBBAUDAgj/xABLEAACAQICBQgFBgoIBwAAAAAAAQIDEQQFBhIhMVEHE0FhcYGRsRQiMnKhQlJissHRFjM0NUOCkrPC4SMkJVN0k6LSFRdjc6Pw8f/EABoBAQACAwEAAAAAAAAAAAAAAAACAwEEBgX/xAAsEQACAQMDAgYCAQUAAAAAAAAAAQIDBBEFITESQSIyUWFxoRORFCNCgcHw/9oADAMBAAIRAxEAPwC8QAAAAAAAAAAAAAAAAAAAAAAAAYMgAw2LkS5RtJPRcK6VN/1ivenTivaSeydTuTt2tGG0llmG8LJGKHKBVr51CnSqP0R1eZUNlpKzXOPr1nddVi1IlL5BlXNZhl1BJayc5yaW9pOT+pYuhFFvVVWHWiEM75MgA2CwAAAAAAAAAAAAAAAAAAAAAAAAAGvjsdChTlWrSUKcVeUpbkgD3ucDONOsHhG41a8HNb4U71JdjUb277EEzfSXE5s3Ci5YfBXtfdUqdvV9FbONz4wOj1Cj7NNN/On6z+Oxdx5N1qlKi+lbshlvgkv/ADfwfzMV/kr/AHHnPlew36OhjJvgqcV/EaFjKPNeuy7Q+zPTL1PrE8p2Jqq2FwE4v5+Ik7L9VJeZyMLl1WpWeLxtTncQ1ZfNguEUtmy/Rx7WdQGlc6pWrx6eF7BQ3y9zVyjbneGXChVf+moWqirNHdueUurCVH5r7S00dLpixbQMR7/JkAHoEwAAAAAAAAAAAADEpJbWFIAyAAAAAAAADDKo0rzV5pjPRoN+h4eXrtbqlVbH2pbUuxvpJxp1nfoeAq1ou03Hm4e/P1U12Xb7iA6PZfzGHjG3rNa0vef8rHk6pdOhSxHlkHu8HRhBRSUUkkrJLclwRkA4x78loABgAAAHjowv7cj/AIKfmi0UVhobHXzqo+ing7Pq1nD7y0DvNPTVvD4KodwADeJgAAAAAAAAAAAEU5T6zhltWUXZ61PauucUfHJhnjxWAipyvUpSdKTe+y2wf7Mku4+eVaX9mVffpfXiQzJszeUYnn9WTwdaEVUjBexJLZNLqu9nCTNapXjCpGEu5U3iRcYOflOd0cXDXw9WFRfRltXU47495v3NktMgwZAABgArjlSrc7iMHg7+q5yqzXFKyi/BT8TzPDSifOZ210UsJFd8tt//ACI9zj9aqdVdR9ERhy2AAeMWAGbGBgAxOSSbexJXb6uJ5YjGwpK9ScI+9JL4HKpyq5rU9EwSap/pa8k1GMeHXfbs3u/C5tW1pUrzSitvUhKSRI+SfCOo8Vj5fpaupD3IbX8Wl+qWIjRybKoYShDD0laEIpK+9ve5Prbbb7TeO7pwUIqK7CKwgACwyAAAAAAAAAAAAQvlclbLZLjWor/Vf7DiRgnBRkk1qpNNdXWdPlflfCUafz8ZTXcoVPtsaBzGuS8UF8kV5mcWvotT1+coyqUanRKjJxt2bdncbVDMM0w/4vFwrRXya8Lvxe34m+Dy6Wo3FPZS29zPQjD03zOO14fBy92Ul/Ge9HlVqUmvTcFUhHpnRmprwdvM8Q10G7DWqyfiSZjpfZk5yTSShjoa+GqRml7UfZlFvolF7UdIpvF5fPC1FjcA+bqw2uC9mcemLju3dHkyzNFtIoZhho4iGxv1ZwvfUqL2o9m5p8GjorS8hcx6o/oJ9mV/jp62c418I0o+EIL7Gbpz5/nXH+/DyPGviKuLr+g4G3ONf0lW/q049Lb/APXt2HN3tvOveShD2MRlhH3mekFOi9RXnVbsqdP1nfg7buzebGD0XzPGetJ08JTfRK8qlvdW3xaJpotoVQy+KcFr12vWrzV5t9NvmrqXfckVj2rbSqNJeJZfuMOXJX9LkkT21sdipv6Noedz1XJDQftYnGtcOcj/ALWTwHoqjTXEUOiPoQ/B8lOBpvWlTqVH/wBWrKS8I2T7yU4TAwowVOlCEILdGEVFLuR7gsSS4JKKXAABkyAAAAAAAAAAAAAAAV/ytO8cHHjjI+S+80zc5XValhanRHGRv3xb/gNM5XXF/Uh8P/RGPmYABz5YAAADT0UxfoGaczuoYtWS6FVV3H43X6yNw42lWGcqHOQ2TpSVSMlvVntt8H3Ho6bcOjXXo9iE1tk89L8f6LmWOkmlKVOlqp7HrOFLdxtdvuLB5PtHo4TBwlsdatFVak+luS1oxvwSfjd9JTOmGZrF4uddfpKVCTXCToUlJd0rruP0NgIatKC4U4LwSOvpU4qcp92U03ls90ZANovAAAAYONpRpPTy+g61TbLdTpp2c59EV1cX0GG0uTDeD4zHS2hh8VSwdRy56q0oqKulrPVjrPou9x20UZg6NWeYYPF4lt1q+NhJx+bFShqpcLLo6FYvOJXSqKouqPBGMm85MgAtJgAAAAAAAAAAAEb5QMneLwFanFXnFKpBWu3KD1rLraTXeQjIcwVehCfSlqy96Kt/MtplaaU6H1sJWljMvg50pu9XDRu2ne7nBdK27ltXRs3eVqdm7in4eUQezyAcjB6UUKmyUubnucanq2fC+460Kilti0+xp+Rx86M6bxJYJqSfBkAFRIHzUpqScXuaafY1Zn0DKeNwVXicM6dSVNqzjJx+5n6bwytCPux8kfnvS7D6uLv86MJd+5+R+hKT9Ve6vJHe2c/yUlL1SNaksOSPQXIrpVp/SwUuZpxdbEvdRg/ZvtWu+js2vzIbiMxzLGO9XEejwf6OgtVpcG07vvZOvdUqHneC1y7Ity54YnMaVJa1SpTguM5xiviyn3opGW2rXxNTjrVXt8bmYaHYZfIk+2b+w86WtUFxkeL0+yX57ypUKb5rBqWJrPYlBPm0+Ll8ru8URWhgauIrel4+WvV+TT+TTXRFLd0/ftN/CYGnRVqUIxX0Vb4nueReatOsumGyHTndmjgKSq5zhIPaoQnU70ptfFItlFXaMRvncXwwUvMtFHQ6akraBiPL+TIAPQJgAAAAAAAAAAAGLCxkAHJzbRbC4vbiMPSnL52rqz/bjZ/Ejlfkhwb20pYmk/oVb/WTJyYIuKfKIuKfYrqpyV1or+gzGsuCqU9ZeKl9hr1NBczh7GJw1T34uL+oWcYNeVpRlzFfox0IqfEZXmtC7nhaVWK6aE032qN7vwNbB6RQnU5mrCdGru1Kq1dvC5cNjgaYaKwx9CUHGKrKLdKrulGa2pX36ras0aVbSaE14VhjDXDKd02/KYf9tfWZaGnGl0sHShh8PtxdaKUOnUjudV9fQr9vQUzmGZSrOnzqtKnFQbe1uzu210P7iY5RUljK9TMKu+UnCmuiNOOxJdiVvEgqrs7XxcrYqjLMnjubWUZMqCcpPXrSbc6ktrbe+ze06IBydSpKrJzk9zZSS2QABWZAAAPDRuernkPpYOaXdt+wtJFVZN+e8N/h6vlULVR3em720CqPf5MgA3yYAAAAAAAAAAAAAAAAAAAAAMMyAD846ZYVUswxMIqyVebSXQpPWt/qJzleH5ujTguinHxttIxyj0P7XrRXyp0fGVOncmCVtnDYcvrMvLH5KKS8UgADnTZAAAABzc3zuFBWXrVXsjTjtbk910v/AKWU6cqklGKyYbwbeiNPnc6lJbqOFab+lKy/ja7i0kRLk60Ylg6EquIX9Zry158Yx+TTfXtbfXK3QS4761pfipRh6IhHgAA2CQAAAAAAAAAAAAAAAAAAAAAAABRfKD+ep+/h/qUiUsifKDK+c1OqpQ/d0js5tmc4zjh8PB1MTUdowS3fSfD+W3ccxqlGdWrCEFvuUweHI2cdmdOgr1ZqPVvk+xLac/D5zXxP5Hg69VbPXa1Y7eu1viS3Rvk0pUrV8b/WMS9r1/WpwfCMX7VuL8ETaMEtiSS4I2rfRqUVmpu/on4n7FVf8NzR7VgafY60L/XMxyLNpu3MYaHXKqn5SZathY3Fplsv7B0+5WVLk9x9b8oxdKnDpVCLbt1Oy8yUaOcn+GwMucjGVSt/e1nrST4xW6PdtJKjJt06FOn5EkZUEYsZALiQAAAAAAAAAAAAAAAAAAAAAAAAMMyYYBQnKFU1c3ry4VKT8KdJk+5MsjvCeZVV/S15S5u+3Uo3sku23gkV7ylfnTE+9T/dUy9MowipYelSj7MKUIrsUUjXjBObl3NemsyZuIAGwbAAAAAAAAAAAAAAAAAAAAAAAAAAAAAAAAAAMMyAD8/8pP51xHvU/wB1TL6wvsR9yPkip9NtAcZicwq16FKMqdSVO0udpxtaEYO6lJPY4vcn1XLaoRtFJ71FL4FcVuymmmmz0ABYXAAAAAAAAAAAAAAAAAAAAAAAAAAAHliMRGnFzm7RW9sjON0tk3aikl86Su33bkY0txrc1SW5K76293l8SOThKco06ftzlZO17Le5HOXt7WnX/j0NvcHSqaR1ltdW37K8zYoaUVo73GS61b4o38BoPRir1Frz6ZSd3c+cZoVBK9B6j4dD7i7+BdRWYVnn6GToU8818NKtFWkk9m+0kcL8KK/GP7CN6GWyoYSqp73d7OLI0a2qXFei6aUsPG+PUHW/Cevxj+wj2oaWVE/XjCS6lqvzsczLcnwnM61R2q7d19a9+g1ZyUVduyXTJ9HWUXFavb9LjW6s9v8AsgsPA4+NaCnDw4EczHSOrCrKMHHVUrL1T20KUnCc9qjKXq32bFZXOJmv46p77PQ1G4rQtoTTxJ4zj4CN38KK/GP7KPunpZWW9Qf6rXkzm5TkkMVXaqK6UFs72dbG6GKEXKhKV18lttPx3dpRRo3lSiqsKu77DJ08u0mhVajNakuvc+87SZWvn4WJfoxmTqQcJe1HyNnTb+ddulU8y+zJ3AAe2YAAAAAAAAAAAAAAAAYABB9JI2xEutI8MkaWIpt9a73b7jvaUZY5pVYK7W9LfYikJ9Ke1Psszk7qE7S8/PjKbyCy0GRDDaWVIq0oxl13cX3mvj9I6tVWuoR6dXZ4tnqy1i3Ucptv0Mkmz2V8PO3zSCndy7EOeBqX3JNR7DhHk6zLrlTl6oDB4HE1Yc5GnDV6PWa2GKlFq8KsLNPbF2kup/zOpl2fToU1TioNLplf7zRxuNdSTqVGr8dyRTcytHTX4E+r/JhHb0azdxaoy3fJ+45Wa/j6nvs9NGcPKtXVSKfNwv61razfDqPPNfx9T32X3f5P4NP8vOe/PcI3tEvyiXuLzZMKjSTb3W2lf5dj5UJucEm2retu+B743PatZaspJR6VFaqfa/5mxa6pRo28YbuSXGAamJnrTk1ucm12HX0Ou6tR9CUV37/tXgR6NV1Jc3RWvN7Nm6PW3u7id6O5R6NSUXtk9snxb3saTbVHUlcTWM5+wzrAA6QAAAAAAAAAAAAAAAAAAGHG5xsx0WpVnrW1ZcYtxfijtAw4prDBEZaDP5Neol2380emH0Dp3vVlOfVKTt4EqBVGhSi8qK/RjBpwyuEafNRSUbWtY4k9BqbbevUXUpy+8k4JyhGXKMkW/ASH95V/zJfeetDQahF3knJ/SbZJAYVKCeUl+hg8cPhY046sEkuo4+ZaJwrzc3KcW/mycfI7wJSjGWzQIt+AlP8AvKv+ZL7z7p6B0L3lrS96TZJgRVKC7L9GMGlgcop0FanFLsRu2ALDIAAAAAAAAAAA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249" y="4708892"/>
            <a:ext cx="1892955" cy="2106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68612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0179" y="129089"/>
            <a:ext cx="2622406" cy="29906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No Brasil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Um dos países mais ricos em biodiversidade tanto </a:t>
            </a:r>
            <a:r>
              <a:rPr lang="pt-BR" sz="2400" dirty="0">
                <a:solidFill>
                  <a:schemeClr val="bg1"/>
                </a:solidFill>
              </a:rPr>
              <a:t>em </a:t>
            </a:r>
            <a:r>
              <a:rPr lang="pt-BR" sz="2400" dirty="0"/>
              <a:t>relação à flora quanto à fauna, com 15 a 20% </a:t>
            </a:r>
            <a:r>
              <a:rPr lang="pt-BR" sz="2400" dirty="0">
                <a:solidFill>
                  <a:schemeClr val="tx1"/>
                </a:solidFill>
              </a:rPr>
              <a:t>do número </a:t>
            </a:r>
            <a:r>
              <a:rPr lang="pt-BR" sz="2400" dirty="0"/>
              <a:t>total de espécies do Planeta.</a:t>
            </a:r>
          </a:p>
          <a:p>
            <a:r>
              <a:rPr lang="pt-BR" sz="2400" dirty="0"/>
              <a:t>Política Nacional de Biodiversidade (PNB), um complemento à CDB que trata das questões relacionadas à biossegurança e biodiversidade brasileiras.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939243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COP8 (Oitava Conferência das Partes da Convenção sobre Diversidade Biológica)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45924" y="1807361"/>
            <a:ext cx="9500149" cy="4335255"/>
          </a:xfrm>
        </p:spPr>
        <p:txBody>
          <a:bodyPr/>
          <a:lstStyle/>
          <a:p>
            <a:r>
              <a:rPr lang="pt-BR" dirty="0"/>
              <a:t>Relatório alarmante sobre a destruição da biodiversidade no Planeta;</a:t>
            </a:r>
          </a:p>
          <a:p>
            <a:r>
              <a:rPr lang="pt-BR" dirty="0"/>
              <a:t>Só entre 1970 e 2000 caiu em 40% a diversidade de espécies animais;</a:t>
            </a:r>
          </a:p>
          <a:p>
            <a:r>
              <a:rPr lang="pt-BR" dirty="0"/>
              <a:t>Perda anual de florestas na atual década tem sido de 6 milhões de hectares (o equivalente a cerca de 8 milhões de campos de futebol);</a:t>
            </a:r>
          </a:p>
          <a:p>
            <a:r>
              <a:rPr lang="pt-BR" dirty="0"/>
              <a:t>Aumento das ameaças à biodiversidade causadas pela ação humana, destacando a introdução de espécies invasoras em ecossistemas alheios por meio de navios turísticos ou de carga, causando distorções na cadeia alimentar, sem falar do aumento desenfreado do consumo.</a:t>
            </a:r>
          </a:p>
          <a:p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249" y="4708892"/>
            <a:ext cx="1892955" cy="2106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94825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Algumas medidas de mitigação propostas pela CDB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Criação de programas nacionais de proteção ao meio ambiente;</a:t>
            </a:r>
          </a:p>
          <a:p>
            <a:r>
              <a:rPr lang="pt-BR" sz="2400" dirty="0"/>
              <a:t>Inserir o cuidado com o meio ambiente na agenda do empresariado, principalmente dos ramos de alimentos e energia, dois dos que mais contribuem para o aquecimento global;</a:t>
            </a:r>
          </a:p>
          <a:p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249" y="4708892"/>
            <a:ext cx="1892955" cy="2106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628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7641" y="685982"/>
            <a:ext cx="15669143" cy="41710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000" dirty="0" smtClean="0"/>
              <a:t>Como foi essa destruição do habitat e da biodiversidade nos estudos de caso: </a:t>
            </a:r>
            <a:endParaRPr lang="pt-BR" sz="2000" dirty="0"/>
          </a:p>
          <a:p>
            <a:pPr marL="0" indent="0">
              <a:buNone/>
            </a:pPr>
            <a:r>
              <a:rPr lang="pt-BR" sz="2000" dirty="0" smtClean="0"/>
              <a:t/>
            </a:r>
            <a:br>
              <a:rPr lang="pt-BR" sz="2000" dirty="0" smtClean="0"/>
            </a:br>
            <a:r>
              <a:rPr lang="pt-BR" sz="2000" dirty="0" smtClean="0"/>
              <a:t>Ilha de Pascoa</a:t>
            </a:r>
          </a:p>
          <a:p>
            <a:pPr marL="0" indent="0">
              <a:buNone/>
            </a:pPr>
            <a:r>
              <a:rPr lang="pt-BR" sz="2000" dirty="0" smtClean="0"/>
              <a:t>Maias</a:t>
            </a:r>
          </a:p>
          <a:p>
            <a:pPr marL="0" indent="0">
              <a:buNone/>
            </a:pPr>
            <a:r>
              <a:rPr lang="pt-BR" sz="2000" dirty="0" smtClean="0"/>
              <a:t>Vikings</a:t>
            </a:r>
          </a:p>
          <a:p>
            <a:pPr marL="0" indent="0">
              <a:buNone/>
            </a:pPr>
            <a:endParaRPr lang="pt-BR" sz="2000" dirty="0" smtClean="0"/>
          </a:p>
          <a:p>
            <a:pPr marL="0" indent="0">
              <a:buNone/>
            </a:pPr>
            <a:r>
              <a:rPr lang="pt-BR" sz="2000" dirty="0" smtClean="0"/>
              <a:t> </a:t>
            </a:r>
          </a:p>
          <a:p>
            <a:pPr marL="0" indent="0">
              <a:buNone/>
            </a:pPr>
            <a:r>
              <a:rPr lang="pt-BR" sz="2000" dirty="0" smtClean="0"/>
              <a:t>                                                         </a:t>
            </a:r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r>
              <a:rPr lang="pt-BR" sz="2000" dirty="0" smtClean="0"/>
              <a:t>                                     </a:t>
            </a:r>
          </a:p>
          <a:p>
            <a:pPr marL="0" indent="0">
              <a:buNone/>
            </a:pPr>
            <a:endParaRPr lang="pt-BR" sz="20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488" y="1605561"/>
            <a:ext cx="2469392" cy="4030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www.historiadomundo.com.br/upload/Maias%20-%20HISTORIA%20DO%20MUND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725" y="1184402"/>
            <a:ext cx="3552825" cy="27717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archeurope.com/uploads/images/Page%20Headers/blood_of_the_viking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724" y="4251960"/>
            <a:ext cx="4262829" cy="24003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14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45923" y="675726"/>
            <a:ext cx="9500151" cy="252530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45924" y="1086523"/>
            <a:ext cx="9500149" cy="4582757"/>
          </a:xfrm>
        </p:spPr>
        <p:txBody>
          <a:bodyPr>
            <a:normAutofit/>
          </a:bodyPr>
          <a:lstStyle/>
          <a:p>
            <a:r>
              <a:rPr lang="pt-BR" sz="2000" dirty="0"/>
              <a:t>Incentivos - medidas econômica e socialmente racionais que sirvam de incentivo à conservação e utilização sustentável da diversidade;</a:t>
            </a:r>
          </a:p>
          <a:p>
            <a:r>
              <a:rPr lang="pt-BR" sz="2000" dirty="0"/>
              <a:t>Programas de educação e treinamento científico e técnico sobre medidas mitigadoras e proporcionar apoio a esses programas de educação e treinamento destinados às necessidades específicas dos países em desenvolvimento;</a:t>
            </a:r>
          </a:p>
          <a:p>
            <a:r>
              <a:rPr lang="pt-BR" sz="2000" dirty="0"/>
              <a:t>Promover e estimular a compreensão da importância da conservação da diversidade biológica e das medidas necessárias a esse fim, sua divulgação pelos meios de comunicação, e a inclusão desses temas nos programas educacionais; </a:t>
            </a:r>
            <a:endParaRPr lang="pt-BR" sz="20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249" y="4708892"/>
            <a:ext cx="1892955" cy="2106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62591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Outras alternativas de mitigação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000" dirty="0"/>
              <a:t>Restauração florestal;</a:t>
            </a:r>
          </a:p>
          <a:p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928" y="2100551"/>
            <a:ext cx="5655659" cy="4180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40164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Pagamentos por serviços ambientais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i="1" dirty="0"/>
              <a:t>Queremos inverter a visão de que cortar e vender dá dinheiro para a visão de que conservar dá dinheiro.” Carlos Minc – Ministro do Meio Ambiente.</a:t>
            </a:r>
          </a:p>
          <a:p>
            <a:r>
              <a:rPr lang="pt-BR" sz="2400" dirty="0"/>
              <a:t>Até pouco tempo atrás eram levados em consideração nesta conta apenas os valores referentes à exploração dos bens florestais, como a madeira, os insumos florestais e a utilização da área em atividades agropecuárias ou comerciais.</a:t>
            </a:r>
          </a:p>
          <a:p>
            <a:endParaRPr lang="pt-B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036" y="134054"/>
            <a:ext cx="1682680" cy="2720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11904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45923" y="675725"/>
            <a:ext cx="9500151" cy="66553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45924" y="1097281"/>
            <a:ext cx="9500149" cy="4356846"/>
          </a:xfrm>
        </p:spPr>
        <p:txBody>
          <a:bodyPr/>
          <a:lstStyle/>
          <a:p>
            <a:r>
              <a:rPr lang="pt-BR" sz="2400" dirty="0"/>
              <a:t>Floresta: fonte do oxigênio que respiramos, sumidouro de gás carbônico, protetora do solo e das águas, e mantenedora da diversidade biológica fundamental à manutenção de um ecossistema equilibrado;</a:t>
            </a:r>
          </a:p>
          <a:p>
            <a:r>
              <a:rPr lang="pt-BR" sz="2400" dirty="0"/>
              <a:t>Necessário transformar a preservação dessas áreas em algo financeiramente mais atrativo do que sua exploração. </a:t>
            </a:r>
          </a:p>
          <a:p>
            <a:endParaRPr lang="pt-B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302" y="4894463"/>
            <a:ext cx="5207573" cy="1689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09873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Responsabilidade Socioambiental na Produção Agrícola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45924" y="1807362"/>
            <a:ext cx="9500149" cy="3474644"/>
          </a:xfrm>
        </p:spPr>
        <p:txBody>
          <a:bodyPr/>
          <a:lstStyle/>
          <a:p>
            <a:r>
              <a:rPr lang="pt-BR" sz="2400" dirty="0"/>
              <a:t>Técnicas menos impactantes no uso do solo, da vegetação natural e da água na propriedade rural; melhores práticas agrícolas, mais pesquisas, maior respeito com o conhecimento de comunidades tradicionais e o comprimento da legislação social e ambiental; emprego de tecnologias mais limpas.</a:t>
            </a:r>
          </a:p>
          <a:p>
            <a:endParaRPr lang="pt-B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661" y="4627288"/>
            <a:ext cx="3754419" cy="20469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71517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453" y="2780928"/>
            <a:ext cx="4091607" cy="39688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45923" y="675725"/>
            <a:ext cx="9500151" cy="120341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45924" y="1108039"/>
            <a:ext cx="9500149" cy="4750760"/>
          </a:xfrm>
        </p:spPr>
        <p:txBody>
          <a:bodyPr/>
          <a:lstStyle/>
          <a:p>
            <a:r>
              <a:rPr lang="pt-BR" dirty="0"/>
              <a:t>Integração lavoura-pecuária;</a:t>
            </a:r>
          </a:p>
          <a:p>
            <a:r>
              <a:rPr lang="pt-BR" dirty="0" err="1"/>
              <a:t>Agrossilvicultura</a:t>
            </a:r>
            <a:r>
              <a:rPr lang="pt-BR" dirty="0"/>
              <a:t>;</a:t>
            </a:r>
          </a:p>
          <a:p>
            <a:r>
              <a:rPr lang="pt-BR" dirty="0"/>
              <a:t>Técnicas de manejo e conservação dos solos;</a:t>
            </a:r>
          </a:p>
          <a:p>
            <a:r>
              <a:rPr lang="pt-BR" dirty="0"/>
              <a:t>Rotação de culturas;</a:t>
            </a:r>
          </a:p>
          <a:p>
            <a:r>
              <a:rPr lang="pt-BR" dirty="0"/>
              <a:t>Captação, </a:t>
            </a:r>
            <a:r>
              <a:rPr lang="pt-BR" dirty="0">
                <a:solidFill>
                  <a:schemeClr val="tx1"/>
                </a:solidFill>
              </a:rPr>
              <a:t>armazenagem e distribuição da água </a:t>
            </a:r>
            <a:r>
              <a:rPr lang="pt-BR" dirty="0"/>
              <a:t>no </a:t>
            </a:r>
            <a:r>
              <a:rPr lang="pt-BR" dirty="0">
                <a:solidFill>
                  <a:schemeClr val="tx1"/>
                </a:solidFill>
              </a:rPr>
              <a:t>me</a:t>
            </a:r>
            <a:r>
              <a:rPr lang="pt-BR" dirty="0">
                <a:solidFill>
                  <a:schemeClr val="bg1"/>
                </a:solidFill>
              </a:rPr>
              <a:t>io rural; </a:t>
            </a:r>
          </a:p>
          <a:p>
            <a:r>
              <a:rPr lang="pt-BR" dirty="0"/>
              <a:t>Agricultura orgânica; </a:t>
            </a:r>
          </a:p>
          <a:p>
            <a:r>
              <a:rPr lang="pt-BR" dirty="0"/>
              <a:t>Agroecologia; </a:t>
            </a:r>
          </a:p>
          <a:p>
            <a:r>
              <a:rPr lang="pt-BR" dirty="0"/>
              <a:t>Etc.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056236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Consumo responsável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Adquirir produtos eticamente corretos, cuja elaboração não envolva a exploração de seres humanos, animais e não provoque danos ao meio ambiente;</a:t>
            </a:r>
          </a:p>
          <a:p>
            <a:r>
              <a:rPr lang="pt-BR" dirty="0"/>
              <a:t>Compras corretas — favorecendo produtos eticamente corretos e realizar negociações baseadas em princípios no bem comum, e não só na satisfação de interesses individuais;</a:t>
            </a:r>
          </a:p>
          <a:p>
            <a:r>
              <a:rPr lang="pt-BR" dirty="0"/>
              <a:t>Boicotes morais — a compras e negociações que vão de encontro à proposta anterior.</a:t>
            </a:r>
          </a:p>
          <a:p>
            <a:endParaRPr lang="pt-B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962" y="96744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22245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Caronas - 2 milhões de motoristas poderiam dar carona aos seus colegas de trabalho diminuindo o consumo petróleo e a emissão de poluentes;</a:t>
            </a:r>
          </a:p>
          <a:p>
            <a:r>
              <a:rPr lang="pt-BR" sz="2400" dirty="0"/>
              <a:t>Energia solar - cada metro quadrado de coletor solar evita a inundação de 56 metros de áreas férteis;</a:t>
            </a:r>
          </a:p>
          <a:p>
            <a:r>
              <a:rPr lang="pt-BR" sz="2400" dirty="0"/>
              <a:t>Troca de eletrodomésticos - A obsolescência dos produtos disponíveis no mercado é </a:t>
            </a:r>
            <a:r>
              <a:rPr lang="pt-BR" sz="2400" dirty="0" smtClean="0"/>
              <a:t>programada.</a:t>
            </a:r>
            <a:endParaRPr lang="pt-BR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364" y="193638"/>
            <a:ext cx="1403648" cy="1857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35390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968" y="157649"/>
            <a:ext cx="2985471" cy="29854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Desafios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000" dirty="0"/>
              <a:t>Chamar a atenção do mundo para o problema do declínio da diversidade de espécies de plantas e de animais em todo o planeta, que alguns cientistas chamam de “o sexto grande episódio de extinção na história da Terra”.</a:t>
            </a:r>
          </a:p>
          <a:p>
            <a:r>
              <a:rPr lang="pt-BR" sz="2000" dirty="0"/>
              <a:t>Na esfera política, um dos maiores desafios é informar e capacitar os tomadores de decisão a agir de forma a reverter o problema da perda de biodiversidade existente no mundo hoje - gerar informações sobre biodiversidade aos formuladores de políticas públicas no mundo, como também realizar programas de capacitação profissional de tomadores de decisão sobre o assunto.</a:t>
            </a:r>
          </a:p>
          <a:p>
            <a:endParaRPr lang="pt-BR" dirty="0"/>
          </a:p>
        </p:txBody>
      </p:sp>
      <p:sp>
        <p:nvSpPr>
          <p:cNvPr id="4" name="AutoShape 2" descr="http://www.grap.org.br/wp-content/uploads/2010/10/cop10_log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47631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628" y="3854289"/>
            <a:ext cx="4110038" cy="2946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Cenário atual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45924" y="1473799"/>
            <a:ext cx="9500149" cy="3496234"/>
          </a:xfrm>
        </p:spPr>
        <p:txBody>
          <a:bodyPr/>
          <a:lstStyle/>
          <a:p>
            <a:r>
              <a:rPr lang="pt-BR" sz="2400" dirty="0"/>
              <a:t>A biodiversidade sofreu redução de mais de um quarto nos últimos 35 anos;</a:t>
            </a:r>
          </a:p>
          <a:p>
            <a:r>
              <a:rPr lang="pt-BR" sz="2400" dirty="0"/>
              <a:t>Três espécies de seres vivos deixam de existir a cada hora no planeta Terra. São aproximadamente cem espécies extintas por dia;</a:t>
            </a:r>
          </a:p>
          <a:p>
            <a:endParaRPr lang="pt-BR" dirty="0"/>
          </a:p>
        </p:txBody>
      </p:sp>
      <p:sp>
        <p:nvSpPr>
          <p:cNvPr id="4" name="AutoShape 2" descr="http://upload.wikimedia.org/wikipedia/commons/2/2c/Arara_Azu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9631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de cantos arredondados 5"/>
          <p:cNvSpPr/>
          <p:nvPr/>
        </p:nvSpPr>
        <p:spPr>
          <a:xfrm>
            <a:off x="91440" y="1690688"/>
            <a:ext cx="4960620" cy="4470082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Ilha de Páscoa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6850" y="1690688"/>
            <a:ext cx="4749800" cy="4351338"/>
          </a:xfrm>
        </p:spPr>
        <p:txBody>
          <a:bodyPr>
            <a:normAutofit/>
          </a:bodyPr>
          <a:lstStyle/>
          <a:p>
            <a:r>
              <a:rPr lang="pt-BR" dirty="0" smtClean="0"/>
              <a:t>Antes da chegada dos humanos era uma floresta subtropical de grandes árvores e bosques frondosos, diversificada.</a:t>
            </a:r>
          </a:p>
          <a:p>
            <a:pPr marL="0" indent="0">
              <a:buNone/>
            </a:pPr>
            <a:endParaRPr lang="pt-BR" dirty="0" smtClean="0"/>
          </a:p>
          <a:p>
            <a:r>
              <a:rPr lang="pt-BR" dirty="0" smtClean="0"/>
              <a:t>O mais rico viveiro de aves de toda a Polinésia</a:t>
            </a:r>
          </a:p>
          <a:p>
            <a:pPr marL="0" indent="0">
              <a:buNone/>
            </a:pPr>
            <a:endParaRPr lang="pt-BR" dirty="0" smtClean="0"/>
          </a:p>
          <a:p>
            <a:r>
              <a:rPr lang="pt-BR" dirty="0"/>
              <a:t> Focas, golfinhos e peixes </a:t>
            </a:r>
            <a:r>
              <a:rPr lang="pt-BR" dirty="0" smtClean="0"/>
              <a:t>oceânicos e várias moluscos.</a:t>
            </a:r>
            <a:endParaRPr lang="pt-BR" dirty="0"/>
          </a:p>
        </p:txBody>
      </p:sp>
      <p:sp>
        <p:nvSpPr>
          <p:cNvPr id="7" name="Retângulo de cantos arredondados 6"/>
          <p:cNvSpPr/>
          <p:nvPr/>
        </p:nvSpPr>
        <p:spPr>
          <a:xfrm>
            <a:off x="6217920" y="1690688"/>
            <a:ext cx="5657850" cy="4470082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686550" y="2214729"/>
            <a:ext cx="47205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 caso mais extremo de DESMATAMENTO DO MUNDO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Aves terrestres desapareceram completamente - caça excessiva, desmatamento, predação por </a:t>
            </a:r>
            <a:r>
              <a:rPr lang="pt-BR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ratos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t-BR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serviram </a:t>
            </a:r>
            <a:r>
              <a:rPr lang="pt-BR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 dieta 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 depois desapareceram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Redução no tamanho e quantidade dos moluscos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13" name="Seta para a direita 12"/>
          <p:cNvSpPr/>
          <p:nvPr/>
        </p:nvSpPr>
        <p:spPr>
          <a:xfrm>
            <a:off x="5226756" y="3635022"/>
            <a:ext cx="903111" cy="575734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631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750" y="160338"/>
            <a:ext cx="3971364" cy="2647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Nós...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00461" y="1484126"/>
            <a:ext cx="7519595" cy="4841370"/>
          </a:xfrm>
        </p:spPr>
        <p:txBody>
          <a:bodyPr/>
          <a:lstStyle/>
          <a:p>
            <a:r>
              <a:rPr lang="pt-BR" sz="2400" dirty="0"/>
              <a:t>Coletamos, derrubamos, arrancamos e caçamos espécies de animais, árvores, flores e peixes, para usar na medicina, lembranças, símbolos de </a:t>
            </a:r>
            <a:r>
              <a:rPr lang="pt-BR" sz="2400" dirty="0" err="1"/>
              <a:t>satus</a:t>
            </a:r>
            <a:r>
              <a:rPr lang="pt-BR" sz="2400" dirty="0"/>
              <a:t>, materiais de construção e alimentos.</a:t>
            </a:r>
          </a:p>
          <a:p>
            <a:r>
              <a:rPr lang="pt-BR" sz="2400" dirty="0"/>
              <a:t>Hoje essa </a:t>
            </a:r>
            <a:r>
              <a:rPr lang="pt-BR" sz="2400" dirty="0" err="1" smtClean="0"/>
              <a:t>superexploração</a:t>
            </a:r>
            <a:r>
              <a:rPr lang="pt-BR" sz="2400" dirty="0" smtClean="0"/>
              <a:t> </a:t>
            </a:r>
            <a:r>
              <a:rPr lang="pt-BR" sz="2400" dirty="0"/>
              <a:t>(caça, pesca, captura acidental) é totalmente insustentável. </a:t>
            </a:r>
          </a:p>
          <a:p>
            <a:endParaRPr lang="pt-BR" dirty="0"/>
          </a:p>
        </p:txBody>
      </p:sp>
      <p:sp>
        <p:nvSpPr>
          <p:cNvPr id="4" name="AutoShape 2" descr="http://animais.culturamix.com/blog/wp-content/gallery/especies-ameacadas/especies-ameacadas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23566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45923" y="675725"/>
            <a:ext cx="9500151" cy="109583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45924" y="1129553"/>
            <a:ext cx="9500149" cy="4055633"/>
          </a:xfrm>
        </p:spPr>
        <p:txBody>
          <a:bodyPr/>
          <a:lstStyle/>
          <a:p>
            <a:r>
              <a:rPr lang="pt-BR" sz="2400" dirty="0"/>
              <a:t>Em nível global, atualmente necessitamos do equivalente a 1,4 planeta para dar vazão a nossos estilos de vida. Esta é a atual Pegada Ecológica da humanidade, isto é, a demanda das </a:t>
            </a:r>
            <a:r>
              <a:rPr lang="pt-BR" sz="2400" dirty="0" smtClean="0"/>
              <a:t>pessoas </a:t>
            </a:r>
            <a:r>
              <a:rPr lang="pt-BR" sz="2400" dirty="0"/>
              <a:t>imposta ao mundo natural.</a:t>
            </a:r>
          </a:p>
          <a:p>
            <a:r>
              <a:rPr lang="pt-BR" sz="2400" dirty="0"/>
              <a:t>Em 2009, a humanidade usou 40% mais recursos do que a natureza é capaz de regenerar em um ano.</a:t>
            </a:r>
            <a:r>
              <a:rPr lang="pt-BR" dirty="0"/>
              <a:t> </a:t>
            </a:r>
            <a:endParaRPr lang="en-US" dirty="0"/>
          </a:p>
          <a:p>
            <a:endParaRPr lang="pt-BR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786" y="4204261"/>
            <a:ext cx="3098202" cy="25818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97521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587" y="1575997"/>
            <a:ext cx="3005147" cy="4061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45923" y="675726"/>
            <a:ext cx="9500151" cy="141856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45924" y="1247887"/>
            <a:ext cx="7389285" cy="4610911"/>
          </a:xfrm>
        </p:spPr>
        <p:txBody>
          <a:bodyPr/>
          <a:lstStyle/>
          <a:p>
            <a:r>
              <a:rPr lang="pt-BR" sz="2400" dirty="0"/>
              <a:t>A pressão é agravada ainda mais pelas mudanças climáticas. A quantidade e o alcance de efeitos e impactos das mudanças do clima sobre a biodiversidade ainda são desconhecidos. E a capacidade (ou incapacidade) de os seres vivos se adaptarem a esses impactos é uma grande incógnita.</a:t>
            </a:r>
          </a:p>
          <a:p>
            <a:endParaRPr lang="pt-BR" dirty="0"/>
          </a:p>
        </p:txBody>
      </p:sp>
      <p:sp>
        <p:nvSpPr>
          <p:cNvPr id="4" name="AutoShape 2" descr="http://4.bp.blogspot.com/_H9uhmC3xaSc/SF1XHShnVjI/AAAAAAAABag/HXpVnfbiZFk/s400/AQUECIMENTO+GLOB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70733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45923" y="675726"/>
            <a:ext cx="9500151" cy="98826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45924" y="1215615"/>
            <a:ext cx="9500149" cy="3872752"/>
          </a:xfrm>
        </p:spPr>
        <p:txBody>
          <a:bodyPr/>
          <a:lstStyle/>
          <a:p>
            <a:r>
              <a:rPr lang="pt-BR" sz="2800" dirty="0"/>
              <a:t>Sabemos também que os seres humanos, e nosso comportamento, alteraram os ecossistemas da Terra com maior rapidez e amplitude nos últimos 50 anos do que em qualquer outro período da história humana!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AutoShape 4" descr="http://meioambiente.culturamix.com/blog/wp-content/gallery/destruicao-de-ecossistemas/destruicao-de-ecossistemas-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903" y="4215504"/>
            <a:ext cx="3593054" cy="23242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50546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45923" y="365760"/>
            <a:ext cx="9500151" cy="570155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45924" y="1161827"/>
            <a:ext cx="9500149" cy="2764714"/>
          </a:xfrm>
        </p:spPr>
        <p:txBody>
          <a:bodyPr/>
          <a:lstStyle/>
          <a:p>
            <a:pPr algn="ctr"/>
            <a:r>
              <a:rPr lang="pt-BR" sz="2400" dirty="0"/>
              <a:t>Se continuarmos nesse ritmo, ainda na metade deste século o número de espécies extintas poderá superar o dos grandes eventos de extinção que ocorreram no passado geológico da Terra — como aconteceu com os dinossauros, por exemplo.</a:t>
            </a:r>
          </a:p>
          <a:p>
            <a:endParaRPr lang="pt-BR" dirty="0"/>
          </a:p>
        </p:txBody>
      </p:sp>
      <p:sp>
        <p:nvSpPr>
          <p:cNvPr id="4" name="AutoShape 2" descr="http://1.bp.blogspot.com/-iOojf3dvDp4/Tji666fvhtI/AAAAAAAABsM/_hUzdxuXUYs/s400/planeta-terr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636" y="3839808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0790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89315" y="98824"/>
            <a:ext cx="4625385" cy="2031190"/>
          </a:xfrm>
        </p:spPr>
        <p:txBody>
          <a:bodyPr/>
          <a:lstStyle/>
          <a:p>
            <a:pPr algn="ctr"/>
            <a:r>
              <a:rPr lang="pt-BR" dirty="0" smtClean="0"/>
              <a:t>OBRIGADA!</a:t>
            </a:r>
            <a:endParaRPr lang="pt-BR" dirty="0"/>
          </a:p>
        </p:txBody>
      </p:sp>
      <p:pic>
        <p:nvPicPr>
          <p:cNvPr id="1026" name="Picture 2" descr="C:\Users\pa\Desktop\tumblr_m9klt6FXWK1rndheeo1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052" y="1487554"/>
            <a:ext cx="5152137" cy="5152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54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Ilha de Páscoa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2400" y="1528444"/>
            <a:ext cx="5711190" cy="4860925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pt-BR" dirty="0"/>
              <a:t>Perda de matérias-primas</a:t>
            </a:r>
          </a:p>
          <a:p>
            <a:pPr lvl="0"/>
            <a:r>
              <a:rPr lang="pt-BR" dirty="0"/>
              <a:t>Perda de fontes de alimentos silvestres incluindo caça</a:t>
            </a:r>
          </a:p>
          <a:p>
            <a:pPr lvl="0"/>
            <a:r>
              <a:rPr lang="pt-BR" dirty="0"/>
              <a:t>Redução de </a:t>
            </a:r>
            <a:r>
              <a:rPr lang="pt-BR" dirty="0" smtClean="0"/>
              <a:t>colheitas</a:t>
            </a:r>
          </a:p>
          <a:p>
            <a:r>
              <a:rPr lang="pt-BR" dirty="0" smtClean="0"/>
              <a:t>Ilha com sete variáveis que a tornam mais </a:t>
            </a:r>
            <a:r>
              <a:rPr lang="pt-BR" i="0" dirty="0" smtClean="0">
                <a:latin typeface="Calibri" pitchFamily="34" charset="0"/>
                <a:cs typeface="Calibri" pitchFamily="34" charset="0"/>
              </a:rPr>
              <a:t>susceptível ao desmatamento</a:t>
            </a:r>
            <a:endParaRPr lang="pt-BR" dirty="0"/>
          </a:p>
          <a:p>
            <a:pPr marL="0" indent="0">
              <a:buNone/>
            </a:pPr>
            <a:r>
              <a:rPr lang="pt-BR" b="1" i="1" dirty="0" smtClean="0"/>
              <a:t>Por causa do desmatamento:</a:t>
            </a:r>
            <a:endParaRPr lang="pt-BR" dirty="0"/>
          </a:p>
          <a:p>
            <a:pPr lvl="0"/>
            <a:r>
              <a:rPr lang="pt-BR" dirty="0"/>
              <a:t>Erosão pelo vento e pela chuva</a:t>
            </a:r>
          </a:p>
          <a:p>
            <a:pPr lvl="1"/>
            <a:r>
              <a:rPr lang="pt-BR" dirty="0"/>
              <a:t>plantios iniciais entre palmeiras – </a:t>
            </a:r>
            <a:r>
              <a:rPr lang="pt-BR" dirty="0" smtClean="0"/>
              <a:t>proteção </a:t>
            </a:r>
            <a:r>
              <a:rPr lang="pt-BR" dirty="0"/>
              <a:t>do vento, sol, evaporação e impacto direto da </a:t>
            </a:r>
            <a:r>
              <a:rPr lang="pt-BR" dirty="0" smtClean="0"/>
              <a:t>chuva</a:t>
            </a:r>
          </a:p>
          <a:p>
            <a:pPr lvl="0"/>
            <a:r>
              <a:rPr lang="pt-BR" dirty="0" smtClean="0"/>
              <a:t>Abandono dos campos</a:t>
            </a:r>
            <a:endParaRPr lang="pt-BR" dirty="0"/>
          </a:p>
          <a:p>
            <a:pPr lvl="1"/>
            <a:r>
              <a:rPr lang="pt-BR" dirty="0" smtClean="0"/>
              <a:t>Ressecamento </a:t>
            </a:r>
            <a:r>
              <a:rPr lang="pt-BR" dirty="0"/>
              <a:t>e perda de nutrientes do solo</a:t>
            </a:r>
          </a:p>
          <a:p>
            <a:pPr lvl="1"/>
            <a:r>
              <a:rPr lang="pt-BR" dirty="0"/>
              <a:t>os agricultores viram-se sem as folhas da maioria das plantas selvagens, frutas e ramos que usavam para fazer adubo por compostagem.</a:t>
            </a:r>
          </a:p>
          <a:p>
            <a:pPr lvl="0"/>
            <a:r>
              <a:rPr lang="pt-BR" dirty="0" smtClean="0"/>
              <a:t>Fome</a:t>
            </a:r>
          </a:p>
          <a:p>
            <a:pPr lvl="0"/>
            <a:r>
              <a:rPr lang="pt-BR" dirty="0"/>
              <a:t>D</a:t>
            </a:r>
            <a:r>
              <a:rPr lang="pt-BR" dirty="0" smtClean="0"/>
              <a:t>eclínio </a:t>
            </a:r>
            <a:r>
              <a:rPr lang="pt-BR" dirty="0"/>
              <a:t>da população (-70</a:t>
            </a:r>
            <a:r>
              <a:rPr lang="pt-BR" dirty="0" smtClean="0"/>
              <a:t>%)</a:t>
            </a:r>
          </a:p>
          <a:p>
            <a:pPr lvl="0"/>
            <a:r>
              <a:rPr lang="pt-BR" dirty="0" smtClean="0"/>
              <a:t>Canibalismo </a:t>
            </a:r>
            <a:endParaRPr lang="pt-BR" dirty="0"/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66190"/>
            <a:ext cx="6042660" cy="3810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266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Ilha de Páscoa</a:t>
            </a:r>
            <a:endParaRPr lang="pt-BR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3333212"/>
              </p:ext>
            </p:extLst>
          </p:nvPr>
        </p:nvGraphicFramePr>
        <p:xfrm>
          <a:off x="1470891" y="1612611"/>
          <a:ext cx="9499600" cy="4052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119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de cantos arredondados 5"/>
          <p:cNvSpPr/>
          <p:nvPr/>
        </p:nvSpPr>
        <p:spPr>
          <a:xfrm>
            <a:off x="6287912" y="1463890"/>
            <a:ext cx="5508978" cy="51835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de cantos arredondados 4"/>
          <p:cNvSpPr/>
          <p:nvPr/>
        </p:nvSpPr>
        <p:spPr>
          <a:xfrm>
            <a:off x="451556" y="1463890"/>
            <a:ext cx="5486400" cy="518357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6333" y="61849"/>
            <a:ext cx="10515600" cy="1325563"/>
          </a:xfrm>
        </p:spPr>
        <p:txBody>
          <a:bodyPr/>
          <a:lstStyle/>
          <a:p>
            <a:r>
              <a:rPr lang="pt-BR" dirty="0" smtClean="0"/>
              <a:t>Maias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53339" y="1880010"/>
            <a:ext cx="5023555" cy="4351338"/>
          </a:xfrm>
        </p:spPr>
        <p:txBody>
          <a:bodyPr>
            <a:normAutofit fontScale="92500"/>
          </a:bodyPr>
          <a:lstStyle/>
          <a:p>
            <a:r>
              <a:rPr lang="pt-BR" sz="2400" dirty="0" smtClean="0"/>
              <a:t>Danificaram </a:t>
            </a:r>
            <a:r>
              <a:rPr lang="pt-BR" sz="2400" dirty="0"/>
              <a:t>seu ambiente pelo </a:t>
            </a:r>
            <a:r>
              <a:rPr lang="pt-BR" sz="2400" b="1" u="sng" dirty="0"/>
              <a:t>desmatamento e erosão</a:t>
            </a:r>
            <a:endParaRPr lang="pt-BR" sz="2400" dirty="0"/>
          </a:p>
          <a:p>
            <a:pPr lvl="0"/>
            <a:r>
              <a:rPr lang="pt-BR" sz="2400" dirty="0"/>
              <a:t>S</a:t>
            </a:r>
            <a:r>
              <a:rPr lang="pt-BR" sz="2400" dirty="0" smtClean="0"/>
              <a:t>ofreram </a:t>
            </a:r>
            <a:r>
              <a:rPr lang="pt-BR" sz="2400" b="1" u="sng" dirty="0"/>
              <a:t>mudanças climáticas </a:t>
            </a:r>
            <a:r>
              <a:rPr lang="pt-BR" sz="2400" dirty="0"/>
              <a:t>(secas repetidas) que contribuíram para o colapso</a:t>
            </a:r>
          </a:p>
          <a:p>
            <a:pPr lvl="0"/>
            <a:r>
              <a:rPr lang="pt-BR" sz="2400" b="1" u="sng" dirty="0" smtClean="0"/>
              <a:t>Fatores políticos e culturais</a:t>
            </a:r>
            <a:r>
              <a:rPr lang="pt-BR" sz="2400" b="1" dirty="0" smtClean="0"/>
              <a:t> </a:t>
            </a:r>
            <a:r>
              <a:rPr lang="pt-BR" sz="2400" dirty="0" smtClean="0"/>
              <a:t>levaram à ênfase crônica em </a:t>
            </a:r>
            <a:r>
              <a:rPr lang="pt-BR" sz="2400" b="1" u="sng" dirty="0" smtClean="0"/>
              <a:t>guerras</a:t>
            </a:r>
            <a:r>
              <a:rPr lang="pt-BR" sz="2400" dirty="0" smtClean="0"/>
              <a:t>  (competição entre reis e nobres) </a:t>
            </a:r>
          </a:p>
          <a:p>
            <a:pPr lvl="0"/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6650566" y="1674421"/>
            <a:ext cx="4873978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pt-BR" sz="16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</a:t>
            </a:r>
            <a:r>
              <a:rPr lang="pt-BR" sz="16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ábitat floresta tropical estacional</a:t>
            </a: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lvl="1"/>
            <a:endParaRPr lang="pt-BR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Estação de águas de maio a outubro (floresta tropical sazonal)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Estação seca de janeiro a abril (deserto sazonal)</a:t>
            </a:r>
          </a:p>
          <a:p>
            <a:endParaRPr lang="pt-BR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pt-BR" sz="16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Chuvas variavam de modo imprevisível:</a:t>
            </a:r>
          </a:p>
          <a:p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norte a sul - de 460 a 2500mm/ano</a:t>
            </a:r>
          </a:p>
          <a:p>
            <a:r>
              <a:rPr lang="pt-BR" sz="16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Sul</a:t>
            </a: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mais produtivo – suportava maiores populações</a:t>
            </a:r>
          </a:p>
          <a:p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 norte: Safras ruins devido principalmente a secas e a furacões</a:t>
            </a:r>
          </a:p>
          <a:p>
            <a:endParaRPr lang="pt-BR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pt-BR" sz="16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Problemas com  falta de água no sul úmido</a:t>
            </a: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Quanto mais ao sul, mais a elevação da superfície aumenta a distância do lençol freático.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5195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111" y="1"/>
            <a:ext cx="10515600" cy="978946"/>
          </a:xfrm>
        </p:spPr>
        <p:txBody>
          <a:bodyPr/>
          <a:lstStyle/>
          <a:p>
            <a:r>
              <a:rPr lang="pt-BR" dirty="0" smtClean="0"/>
              <a:t>Maias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8019" y="882127"/>
            <a:ext cx="12073981" cy="6353042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pt-BR" sz="4700" dirty="0"/>
              <a:t>O </a:t>
            </a:r>
            <a:r>
              <a:rPr lang="pt-BR" sz="6200" dirty="0" smtClean="0"/>
              <a:t>Problema </a:t>
            </a:r>
            <a:r>
              <a:rPr lang="pt-BR" sz="6200" dirty="0"/>
              <a:t>da </a:t>
            </a:r>
            <a:r>
              <a:rPr lang="pt-BR" sz="6200" dirty="0" smtClean="0"/>
              <a:t>água</a:t>
            </a:r>
          </a:p>
          <a:p>
            <a:pPr lvl="1"/>
            <a:endParaRPr lang="pt-BR" sz="4900" dirty="0"/>
          </a:p>
          <a:p>
            <a:pPr lvl="1"/>
            <a:r>
              <a:rPr lang="pt-BR" sz="4900" dirty="0" smtClean="0"/>
              <a:t>A </a:t>
            </a:r>
            <a:r>
              <a:rPr lang="pt-BR" sz="4900" dirty="0"/>
              <a:t>maior parte do sul do território maia é </a:t>
            </a:r>
            <a:r>
              <a:rPr lang="pt-BR" sz="4900" b="1" u="sng" dirty="0"/>
              <a:t>alta demais em relação ao lençol freático </a:t>
            </a:r>
            <a:r>
              <a:rPr lang="pt-BR" sz="4900" dirty="0"/>
              <a:t>para ser alcançada por </a:t>
            </a:r>
            <a:r>
              <a:rPr lang="pt-BR" sz="4900" dirty="0" err="1"/>
              <a:t>cenotes</a:t>
            </a:r>
            <a:r>
              <a:rPr lang="pt-BR" sz="4900" dirty="0"/>
              <a:t> ou poços</a:t>
            </a:r>
            <a:r>
              <a:rPr lang="pt-BR" sz="4900" dirty="0" smtClean="0"/>
              <a:t>.</a:t>
            </a:r>
          </a:p>
          <a:p>
            <a:pPr marL="457200" lvl="1" indent="0">
              <a:buNone/>
            </a:pPr>
            <a:endParaRPr lang="pt-BR" sz="4900" dirty="0"/>
          </a:p>
          <a:p>
            <a:pPr lvl="1"/>
            <a:r>
              <a:rPr lang="pt-BR" sz="4900" dirty="0"/>
              <a:t>A maior parte do solo da Península do </a:t>
            </a:r>
            <a:r>
              <a:rPr lang="pt-BR" sz="4900" dirty="0" err="1"/>
              <a:t>Yucatán</a:t>
            </a:r>
            <a:r>
              <a:rPr lang="pt-BR" sz="4900" dirty="0"/>
              <a:t> é composta de </a:t>
            </a:r>
            <a:r>
              <a:rPr lang="pt-BR" sz="4900" b="1" u="sng" dirty="0" err="1"/>
              <a:t>karst</a:t>
            </a:r>
            <a:r>
              <a:rPr lang="pt-BR" sz="4900" dirty="0"/>
              <a:t>, um terreno calcário poroso </a:t>
            </a:r>
            <a:endParaRPr lang="pt-BR" sz="4900" dirty="0" smtClean="0"/>
          </a:p>
          <a:p>
            <a:pPr marL="457200" lvl="1" indent="0">
              <a:buNone/>
            </a:pPr>
            <a:r>
              <a:rPr lang="pt-BR" sz="4900" dirty="0" smtClean="0"/>
              <a:t>semelhante </a:t>
            </a:r>
            <a:r>
              <a:rPr lang="pt-BR" sz="4900" dirty="0"/>
              <a:t>a esponja por onde se infiltra a chuva rapidamente, </a:t>
            </a:r>
            <a:r>
              <a:rPr lang="pt-BR" sz="4900" b="1" u="sng" dirty="0"/>
              <a:t>restando pouca ou nenhuma água na </a:t>
            </a:r>
            <a:endParaRPr lang="pt-BR" sz="4900" b="1" u="sng" dirty="0" smtClean="0"/>
          </a:p>
          <a:p>
            <a:pPr marL="457200" lvl="1" indent="0">
              <a:buNone/>
            </a:pPr>
            <a:r>
              <a:rPr lang="pt-BR" sz="4900" b="1" u="sng" dirty="0" smtClean="0"/>
              <a:t>superfície</a:t>
            </a:r>
            <a:r>
              <a:rPr lang="pt-BR" sz="4900" dirty="0"/>
              <a:t>. </a:t>
            </a:r>
            <a:endParaRPr lang="pt-BR" sz="4900" dirty="0" smtClean="0"/>
          </a:p>
          <a:p>
            <a:pPr marL="457200" lvl="1" indent="0">
              <a:buNone/>
            </a:pPr>
            <a:endParaRPr lang="pt-BR" sz="4900" dirty="0"/>
          </a:p>
          <a:p>
            <a:pPr lvl="1"/>
            <a:r>
              <a:rPr lang="pt-BR" sz="4900" dirty="0"/>
              <a:t>Muitas de suas cidades não foram construídas junto à </a:t>
            </a:r>
            <a:r>
              <a:rPr lang="pt-BR" sz="4900" dirty="0" smtClean="0"/>
              <a:t>água.</a:t>
            </a:r>
          </a:p>
          <a:p>
            <a:pPr marL="457200" lvl="1" indent="0">
              <a:buNone/>
            </a:pPr>
            <a:endParaRPr lang="pt-BR" sz="4900" dirty="0"/>
          </a:p>
          <a:p>
            <a:pPr marL="457200" lvl="1" indent="0">
              <a:buNone/>
            </a:pPr>
            <a:r>
              <a:rPr lang="pt-BR" sz="4900" dirty="0" smtClean="0"/>
              <a:t>Como resolver esse problema?</a:t>
            </a:r>
          </a:p>
          <a:p>
            <a:pPr marL="457200" lvl="1" indent="0">
              <a:buNone/>
            </a:pPr>
            <a:endParaRPr lang="pt-BR" sz="4900" dirty="0" smtClean="0"/>
          </a:p>
          <a:p>
            <a:pPr lvl="1"/>
            <a:r>
              <a:rPr lang="pt-BR" sz="4900" dirty="0"/>
              <a:t>M</a:t>
            </a:r>
            <a:r>
              <a:rPr lang="pt-BR" sz="4900" dirty="0" smtClean="0"/>
              <a:t>odificaram </a:t>
            </a:r>
            <a:r>
              <a:rPr lang="pt-BR" sz="4900" dirty="0"/>
              <a:t>depressões </a:t>
            </a:r>
            <a:r>
              <a:rPr lang="pt-BR" sz="4900" dirty="0" smtClean="0"/>
              <a:t>naturais</a:t>
            </a:r>
          </a:p>
          <a:p>
            <a:pPr lvl="1"/>
            <a:endParaRPr lang="pt-BR" sz="4900" dirty="0"/>
          </a:p>
          <a:p>
            <a:pPr lvl="1"/>
            <a:r>
              <a:rPr lang="pt-BR" sz="4900" dirty="0" smtClean="0"/>
              <a:t> </a:t>
            </a:r>
            <a:r>
              <a:rPr lang="pt-BR" sz="4900" dirty="0" err="1" smtClean="0"/>
              <a:t>Cenotes</a:t>
            </a:r>
            <a:r>
              <a:rPr lang="pt-BR" sz="4900" dirty="0"/>
              <a:t>: permitiam atingir a água em depressões do terreno ou em cavernas </a:t>
            </a:r>
            <a:r>
              <a:rPr lang="pt-BR" sz="4900" dirty="0" smtClean="0"/>
              <a:t>profundas ( até 23m de profundidade)</a:t>
            </a:r>
            <a:endParaRPr lang="pt-BR" sz="4900" dirty="0"/>
          </a:p>
          <a:p>
            <a:pPr marL="914400" lvl="2" indent="0">
              <a:buNone/>
            </a:pPr>
            <a:endParaRPr lang="pt-BR" sz="4900" dirty="0"/>
          </a:p>
          <a:p>
            <a:pPr lvl="1"/>
            <a:r>
              <a:rPr lang="pt-BR" sz="4900" dirty="0"/>
              <a:t>Selaram os </a:t>
            </a:r>
            <a:r>
              <a:rPr lang="pt-BR" sz="4900" dirty="0" err="1"/>
              <a:t>karst</a:t>
            </a:r>
            <a:r>
              <a:rPr lang="pt-BR" sz="4900" dirty="0"/>
              <a:t>, engessando o fundo das depressões, para armazenar agua da chuva e ser usada na estação seca</a:t>
            </a:r>
          </a:p>
          <a:p>
            <a:endParaRPr lang="pt-BR" sz="2000" dirty="0" smtClean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2902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7067" y="0"/>
            <a:ext cx="10515600" cy="1325563"/>
          </a:xfrm>
        </p:spPr>
        <p:txBody>
          <a:bodyPr/>
          <a:lstStyle/>
          <a:p>
            <a:r>
              <a:rPr lang="pt-BR" dirty="0" smtClean="0"/>
              <a:t>Maias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37067" y="1174044"/>
            <a:ext cx="11469511" cy="5350934"/>
          </a:xfrm>
        </p:spPr>
        <p:txBody>
          <a:bodyPr>
            <a:normAutofit/>
          </a:bodyPr>
          <a:lstStyle/>
          <a:p>
            <a:pPr marL="0" lvl="2" indent="0" algn="ctr">
              <a:spcBef>
                <a:spcPts val="1000"/>
              </a:spcBef>
              <a:buNone/>
            </a:pPr>
            <a:r>
              <a:rPr lang="pt-BR" sz="2400" dirty="0" smtClean="0"/>
              <a:t>Mas secas mais prolongadas representariam um problema e a falta de alimentos seria um problema antes disso, porque a agricultura requeria mais água </a:t>
            </a:r>
            <a:br>
              <a:rPr lang="pt-BR" sz="2400" dirty="0" smtClean="0"/>
            </a:br>
            <a:r>
              <a:rPr lang="pt-BR" sz="2400" dirty="0" smtClean="0"/>
              <a:t>(Milho – 70% , feijão)</a:t>
            </a:r>
          </a:p>
          <a:p>
            <a:pPr marL="0" indent="0">
              <a:buNone/>
            </a:pPr>
            <a:endParaRPr lang="pt-BR" dirty="0" smtClean="0"/>
          </a:p>
          <a:p>
            <a:r>
              <a:rPr lang="pt-BR" dirty="0" smtClean="0"/>
              <a:t>População muito maior do que </a:t>
            </a:r>
            <a:r>
              <a:rPr lang="pt-BR" dirty="0"/>
              <a:t>uma agricultura itinerante poderia </a:t>
            </a:r>
            <a:r>
              <a:rPr lang="pt-BR" dirty="0" smtClean="0"/>
              <a:t>suportar</a:t>
            </a:r>
          </a:p>
          <a:p>
            <a:r>
              <a:rPr lang="pt-BR" dirty="0" smtClean="0"/>
              <a:t>Clima úmido dificultada o armazenamento do milho por mais de um ano</a:t>
            </a:r>
          </a:p>
          <a:p>
            <a:r>
              <a:rPr lang="pt-BR" dirty="0"/>
              <a:t>S</a:t>
            </a:r>
            <a:r>
              <a:rPr lang="pt-BR" dirty="0" smtClean="0"/>
              <a:t>olos </a:t>
            </a:r>
            <a:r>
              <a:rPr lang="pt-BR" dirty="0"/>
              <a:t>ácidos e pouco produtivos das colinas estavam cobrindo os mais férteis do vale, reduzindo a produtividade </a:t>
            </a:r>
            <a:r>
              <a:rPr lang="pt-BR" dirty="0" smtClean="0"/>
              <a:t>agrícola.</a:t>
            </a:r>
          </a:p>
          <a:p>
            <a:r>
              <a:rPr lang="pt-BR" dirty="0"/>
              <a:t>E</a:t>
            </a:r>
            <a:r>
              <a:rPr lang="pt-BR" dirty="0" smtClean="0"/>
              <a:t>rosão </a:t>
            </a:r>
            <a:r>
              <a:rPr lang="pt-BR" dirty="0"/>
              <a:t>das colinas - devido à derrubada das florestas que cobriam as </a:t>
            </a:r>
            <a:r>
              <a:rPr lang="pt-BR" dirty="0" smtClean="0"/>
              <a:t>encostas</a:t>
            </a:r>
          </a:p>
          <a:p>
            <a:r>
              <a:rPr lang="pt-BR" dirty="0"/>
              <a:t>D</a:t>
            </a:r>
            <a:r>
              <a:rPr lang="pt-BR" dirty="0" smtClean="0"/>
              <a:t>esmatamento</a:t>
            </a:r>
            <a:r>
              <a:rPr lang="pt-BR" dirty="0"/>
              <a:t>: madeira para combustível e construção ou fabrico de gesso para uso nos </a:t>
            </a:r>
            <a:r>
              <a:rPr lang="pt-BR" dirty="0" smtClean="0"/>
              <a:t>edifícios</a:t>
            </a:r>
          </a:p>
          <a:p>
            <a:r>
              <a:rPr lang="pt-BR" dirty="0" smtClean="0"/>
              <a:t>A </a:t>
            </a:r>
            <a:r>
              <a:rPr lang="pt-BR" dirty="0"/>
              <a:t>produção do gesso pode ter sido um dos fatores principais do desmatamento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5591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Personalizada 10">
      <a:dk1>
        <a:sysClr val="windowText" lastClr="000000"/>
      </a:dk1>
      <a:lt1>
        <a:sysClr val="window" lastClr="FFFFFF"/>
      </a:lt1>
      <a:dk2>
        <a:srgbClr val="FFFFFF"/>
      </a:dk2>
      <a:lt2>
        <a:srgbClr val="DBF5F9"/>
      </a:lt2>
      <a:accent1>
        <a:srgbClr val="7CCA62"/>
      </a:accent1>
      <a:accent2>
        <a:srgbClr val="54A838"/>
      </a:accent2>
      <a:accent3>
        <a:srgbClr val="7CCA62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Primavera</Template>
  <TotalTime>603</TotalTime>
  <Words>1933</Words>
  <Application>Microsoft Office PowerPoint</Application>
  <PresentationFormat>Personalizar</PresentationFormat>
  <Paragraphs>249</Paragraphs>
  <Slides>45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45</vt:i4>
      </vt:variant>
    </vt:vector>
  </HeadingPairs>
  <TitlesOfParts>
    <vt:vector size="46" baseType="lpstr">
      <vt:lpstr>Spring</vt:lpstr>
      <vt:lpstr>Destruição de Habitat e da Biodiversidade</vt:lpstr>
      <vt:lpstr>Como nossa sociedade está tentando resolver este problema que já causou nos anos 1000 colapso de algumas sociedades como nos estudos de casos que a gente viu...</vt:lpstr>
      <vt:lpstr>Apresentação do PowerPoint</vt:lpstr>
      <vt:lpstr>Ilha de Páscoa</vt:lpstr>
      <vt:lpstr>Ilha de Páscoa</vt:lpstr>
      <vt:lpstr>Ilha de Páscoa</vt:lpstr>
      <vt:lpstr>Maias</vt:lpstr>
      <vt:lpstr>Maias</vt:lpstr>
      <vt:lpstr>Maias</vt:lpstr>
      <vt:lpstr>Maias</vt:lpstr>
      <vt:lpstr>Vikings</vt:lpstr>
      <vt:lpstr>Vikings</vt:lpstr>
      <vt:lpstr>Vikings</vt:lpstr>
      <vt:lpstr>Vikings</vt:lpstr>
      <vt:lpstr>Vikings</vt:lpstr>
      <vt:lpstr>Vikings</vt:lpstr>
      <vt:lpstr>Nos três estudo de caso:</vt:lpstr>
      <vt:lpstr>Nos três estudos de caso:</vt:lpstr>
      <vt:lpstr>O mesmo ocorre hoje... Principais causas da perda de habitats e biodiversidade</vt:lpstr>
      <vt:lpstr>Apresentação do PowerPoint</vt:lpstr>
      <vt:lpstr>Apresentação do PowerPoint</vt:lpstr>
      <vt:lpstr>Apresentação do PowerPoint</vt:lpstr>
      <vt:lpstr>Quais são os principais motivos para estarmos perdendo tanta biodiversidade?</vt:lpstr>
      <vt:lpstr>Consequências...</vt:lpstr>
      <vt:lpstr>Conceito Biodiversidade</vt:lpstr>
      <vt:lpstr>Convenção sobre Diversidade Biológica (CDB)</vt:lpstr>
      <vt:lpstr>No Brasil</vt:lpstr>
      <vt:lpstr>COP8 (Oitava Conferência das Partes da Convenção sobre Diversidade Biológica)</vt:lpstr>
      <vt:lpstr>Algumas medidas de mitigação propostas pela CDB</vt:lpstr>
      <vt:lpstr>Apresentação do PowerPoint</vt:lpstr>
      <vt:lpstr>Outras alternativas de mitigação</vt:lpstr>
      <vt:lpstr>Pagamentos por serviços ambientais</vt:lpstr>
      <vt:lpstr>Apresentação do PowerPoint</vt:lpstr>
      <vt:lpstr>Responsabilidade Socioambiental na Produção Agrícola</vt:lpstr>
      <vt:lpstr>Apresentação do PowerPoint</vt:lpstr>
      <vt:lpstr>Consumo responsável </vt:lpstr>
      <vt:lpstr>Exemplos</vt:lpstr>
      <vt:lpstr>Desafios</vt:lpstr>
      <vt:lpstr>Cenário atual</vt:lpstr>
      <vt:lpstr>Nós...</vt:lpstr>
      <vt:lpstr>Apresentação do PowerPoint</vt:lpstr>
      <vt:lpstr>Apresentação do PowerPoint</vt:lpstr>
      <vt:lpstr>Apresentação do PowerPoint</vt:lpstr>
      <vt:lpstr>Apresentação do PowerPoint</vt:lpstr>
      <vt:lpstr>OBRIGADA!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Destruição de Habitat e da Biodiversidade</dc:title>
  <dc:creator>Giuliana do Vale Milani</dc:creator>
  <cp:lastModifiedBy>pa</cp:lastModifiedBy>
  <cp:revision>66</cp:revision>
  <dcterms:created xsi:type="dcterms:W3CDTF">2013-09-22T19:36:46Z</dcterms:created>
  <dcterms:modified xsi:type="dcterms:W3CDTF">2013-09-24T21:22:41Z</dcterms:modified>
</cp:coreProperties>
</file>