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56" r:id="rId18"/>
    <p:sldId id="257" r:id="rId19"/>
    <p:sldId id="261" r:id="rId20"/>
    <p:sldId id="263" r:id="rId21"/>
    <p:sldId id="264" r:id="rId22"/>
    <p:sldId id="262" r:id="rId23"/>
    <p:sldId id="265" r:id="rId24"/>
    <p:sldId id="266" r:id="rId25"/>
    <p:sldId id="267" r:id="rId26"/>
    <p:sldId id="268" r:id="rId27"/>
    <p:sldId id="269" r:id="rId28"/>
    <p:sldId id="270" r:id="rId29"/>
    <p:sldId id="273" r:id="rId30"/>
    <p:sldId id="274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C7C3-E889-40E4-9B91-9CD06806F93F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3C6B-09AA-4101-B58B-6DE140D40A7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C7C3-E889-40E4-9B91-9CD06806F93F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3C6B-09AA-4101-B58B-6DE140D40A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C7C3-E889-40E4-9B91-9CD06806F93F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3C6B-09AA-4101-B58B-6DE140D40A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C7C3-E889-40E4-9B91-9CD06806F93F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3C6B-09AA-4101-B58B-6DE140D40A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C7C3-E889-40E4-9B91-9CD06806F93F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2773C6B-09AA-4101-B58B-6DE140D40A7D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C7C3-E889-40E4-9B91-9CD06806F93F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3C6B-09AA-4101-B58B-6DE140D40A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C7C3-E889-40E4-9B91-9CD06806F93F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3C6B-09AA-4101-B58B-6DE140D40A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C7C3-E889-40E4-9B91-9CD06806F93F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3C6B-09AA-4101-B58B-6DE140D40A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C7C3-E889-40E4-9B91-9CD06806F93F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3C6B-09AA-4101-B58B-6DE140D40A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C7C3-E889-40E4-9B91-9CD06806F93F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3C6B-09AA-4101-B58B-6DE140D40A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C7C3-E889-40E4-9B91-9CD06806F93F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3C6B-09AA-4101-B58B-6DE140D40A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18C7C3-E889-40E4-9B91-9CD06806F93F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773C6B-09AA-4101-B58B-6DE140D40A7D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5314602"/>
          </a:xfrm>
        </p:spPr>
        <p:txBody>
          <a:bodyPr>
            <a:normAutofit/>
          </a:bodyPr>
          <a:lstStyle/>
          <a:p>
            <a:r>
              <a:rPr lang="pt-BR" dirty="0" smtClean="0"/>
              <a:t>Destruição de Fontes de Alimentos Selvagens</a:t>
            </a:r>
            <a:br>
              <a:rPr lang="pt-BR" dirty="0" smtClean="0"/>
            </a:br>
            <a:r>
              <a:rPr lang="pt-BR" sz="1100" dirty="0"/>
              <a:t/>
            </a:r>
            <a:br>
              <a:rPr lang="pt-BR" sz="1100" dirty="0"/>
            </a:br>
            <a:r>
              <a:rPr lang="pt-BR" sz="1100" dirty="0" smtClean="0"/>
              <a:t/>
            </a:r>
            <a:br>
              <a:rPr lang="pt-BR" sz="1100" dirty="0" smtClean="0"/>
            </a:br>
            <a:r>
              <a:rPr lang="pt-BR" sz="1100" dirty="0"/>
              <a:t/>
            </a:r>
            <a:br>
              <a:rPr lang="pt-BR" sz="1100" dirty="0"/>
            </a:br>
            <a:r>
              <a:rPr lang="pt-BR" sz="1100" dirty="0" smtClean="0"/>
              <a:t/>
            </a:r>
            <a:br>
              <a:rPr lang="pt-BR" sz="1100" dirty="0" smtClean="0"/>
            </a:br>
            <a:r>
              <a:rPr lang="pt-BR" sz="1100" dirty="0"/>
              <a:t/>
            </a:r>
            <a:br>
              <a:rPr lang="pt-BR" sz="1100" dirty="0"/>
            </a:br>
            <a:r>
              <a:rPr lang="pt-BR" sz="1100" dirty="0" smtClean="0"/>
              <a:t/>
            </a:r>
            <a:br>
              <a:rPr lang="pt-BR" sz="1100" dirty="0" smtClean="0"/>
            </a:br>
            <a:r>
              <a:rPr lang="pt-BR" sz="1100" dirty="0"/>
              <a:t/>
            </a:r>
            <a:br>
              <a:rPr lang="pt-BR" sz="1100" dirty="0"/>
            </a:br>
            <a:r>
              <a:rPr lang="pt-BR" sz="1100" dirty="0" smtClean="0"/>
              <a:t/>
            </a:r>
            <a:br>
              <a:rPr lang="pt-BR" sz="1100" dirty="0" smtClean="0"/>
            </a:br>
            <a:r>
              <a:rPr lang="pt-BR" sz="1100" dirty="0"/>
              <a:t/>
            </a:r>
            <a:br>
              <a:rPr lang="pt-BR" sz="1100" dirty="0"/>
            </a:br>
            <a:r>
              <a:rPr lang="pt-BR" sz="1100" dirty="0" smtClean="0"/>
              <a:t>                                                                                      </a:t>
            </a:r>
            <a:r>
              <a:rPr lang="pt-BR" sz="1600" dirty="0" err="1" smtClean="0">
                <a:solidFill>
                  <a:srgbClr val="FFC000"/>
                </a:solidFill>
              </a:rPr>
              <a:t>Shaxahmary</a:t>
            </a:r>
            <a:r>
              <a:rPr lang="pt-BR" sz="1600" dirty="0" smtClean="0">
                <a:solidFill>
                  <a:srgbClr val="FFC000"/>
                </a:solidFill>
              </a:rPr>
              <a:t> de Mori </a:t>
            </a:r>
            <a:br>
              <a:rPr lang="pt-BR" sz="1600" dirty="0" smtClean="0">
                <a:solidFill>
                  <a:srgbClr val="FFC000"/>
                </a:solidFill>
              </a:rPr>
            </a:br>
            <a:r>
              <a:rPr lang="pt-BR" sz="1600" dirty="0" smtClean="0">
                <a:solidFill>
                  <a:srgbClr val="FFC000"/>
                </a:solidFill>
              </a:rPr>
              <a:t>                                                 João </a:t>
            </a:r>
            <a:r>
              <a:rPr lang="pt-BR" sz="1600" dirty="0" err="1" smtClean="0">
                <a:solidFill>
                  <a:srgbClr val="FFC000"/>
                </a:solidFill>
              </a:rPr>
              <a:t>Zanettini</a:t>
            </a:r>
            <a:r>
              <a:rPr lang="pt-BR" sz="1600" dirty="0" smtClean="0">
                <a:solidFill>
                  <a:srgbClr val="FFC000"/>
                </a:solidFill>
              </a:rPr>
              <a:t/>
            </a:r>
            <a:br>
              <a:rPr lang="pt-BR" sz="1600" dirty="0" smtClean="0">
                <a:solidFill>
                  <a:srgbClr val="FFC000"/>
                </a:solidFill>
              </a:rPr>
            </a:br>
            <a:r>
              <a:rPr lang="pt-BR" sz="1600" dirty="0" smtClean="0">
                <a:solidFill>
                  <a:srgbClr val="FFC000"/>
                </a:solidFill>
              </a:rPr>
              <a:t>                                                         </a:t>
            </a:r>
            <a:r>
              <a:rPr lang="pt-BR" sz="1600" dirty="0" err="1" smtClean="0">
                <a:solidFill>
                  <a:srgbClr val="FFC000"/>
                </a:solidFill>
              </a:rPr>
              <a:t>Lilla</a:t>
            </a:r>
            <a:r>
              <a:rPr lang="pt-BR" sz="1600" dirty="0" smtClean="0">
                <a:solidFill>
                  <a:srgbClr val="FFC000"/>
                </a:solidFill>
              </a:rPr>
              <a:t> Jessica </a:t>
            </a:r>
            <a:r>
              <a:rPr lang="pt-BR" sz="1600" dirty="0" err="1" smtClean="0">
                <a:solidFill>
                  <a:srgbClr val="FFC000"/>
                </a:solidFill>
              </a:rPr>
              <a:t>Brokaw</a:t>
            </a:r>
            <a:endParaRPr lang="pt-B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845931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23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679450"/>
            <a:ext cx="82550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0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merica_do_Sul__grav__ca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76200"/>
            <a:ext cx="7896037" cy="6685311"/>
          </a:xfrm>
        </p:spPr>
      </p:pic>
      <p:sp>
        <p:nvSpPr>
          <p:cNvPr id="5" name="Curved Right Arrow 4"/>
          <p:cNvSpPr/>
          <p:nvPr/>
        </p:nvSpPr>
        <p:spPr>
          <a:xfrm>
            <a:off x="3505200" y="1981200"/>
            <a:ext cx="457200" cy="1219200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rot="13611505">
            <a:off x="4340616" y="2513848"/>
            <a:ext cx="394641" cy="976706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 rot="7142407">
            <a:off x="4267132" y="1478759"/>
            <a:ext cx="534414" cy="1080133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30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344"/>
            <a:ext cx="5268517" cy="3512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777" y="3429000"/>
            <a:ext cx="476672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24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673100"/>
            <a:ext cx="81280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48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Domesticação</a:t>
            </a:r>
            <a:r>
              <a:rPr lang="en-US" dirty="0" smtClean="0"/>
              <a:t> de </a:t>
            </a:r>
            <a:r>
              <a:rPr lang="en-US" dirty="0" err="1" smtClean="0"/>
              <a:t>alimentos</a:t>
            </a:r>
            <a:r>
              <a:rPr lang="en-US" dirty="0" smtClean="0"/>
              <a:t> </a:t>
            </a:r>
            <a:r>
              <a:rPr lang="en-US" dirty="0" err="1" smtClean="0"/>
              <a:t>selvagens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Sobrevivemos como </a:t>
            </a:r>
            <a:r>
              <a:rPr lang="pt-BR" sz="2400" dirty="0" err="1" smtClean="0"/>
              <a:t>caçadores-coletores</a:t>
            </a:r>
            <a:r>
              <a:rPr lang="pt-BR" sz="2400" dirty="0" smtClean="0"/>
              <a:t> desde pelo menos 2,5 milhões A.P. até 10 mil A.P., quando surgiu a agricultura</a:t>
            </a:r>
            <a:r>
              <a:rPr lang="en-US" sz="2400" dirty="0" smtClean="0"/>
              <a:t> </a:t>
            </a:r>
            <a:r>
              <a:rPr lang="pt-BR" sz="2400" dirty="0" smtClean="0"/>
              <a:t>e a domesticação de animais.</a:t>
            </a:r>
          </a:p>
          <a:p>
            <a:endParaRPr lang="pt-B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P</a:t>
            </a:r>
            <a:r>
              <a:rPr lang="pt-BR" sz="2400" dirty="0" smtClean="0"/>
              <a:t>ouco mais tarde, a agricultura surgiu na América, de forma independente.</a:t>
            </a:r>
          </a:p>
          <a:p>
            <a:pPr>
              <a:buNone/>
            </a:pPr>
            <a:r>
              <a:rPr lang="pt-BR" sz="24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Se generalizou à 4 mil anos.</a:t>
            </a:r>
          </a:p>
          <a:p>
            <a:endParaRPr lang="pt-B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Nos atuais moldes de “desenvolvimento”, estamos perdendo significativa biodiversidade que antes nos alimentavam.</a:t>
            </a:r>
          </a:p>
          <a:p>
            <a:endParaRPr lang="pt-BR" dirty="0" smtClean="0">
              <a:solidFill>
                <a:srgbClr val="A50021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845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Cronologia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Primórdios</a:t>
            </a:r>
            <a:r>
              <a:rPr lang="en-US" dirty="0" smtClean="0"/>
              <a:t> -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seres</a:t>
            </a:r>
            <a:r>
              <a:rPr lang="en-US" dirty="0" smtClean="0"/>
              <a:t> </a:t>
            </a:r>
            <a:r>
              <a:rPr lang="en-US" dirty="0" err="1" smtClean="0"/>
              <a:t>humanos</a:t>
            </a:r>
            <a:r>
              <a:rPr lang="en-US" dirty="0" smtClean="0"/>
              <a:t> </a:t>
            </a:r>
            <a:r>
              <a:rPr lang="en-US" dirty="0" err="1" smtClean="0"/>
              <a:t>eram</a:t>
            </a:r>
            <a:r>
              <a:rPr lang="en-US" dirty="0" smtClean="0"/>
              <a:t> </a:t>
            </a:r>
            <a:r>
              <a:rPr lang="en-US" dirty="0" err="1" smtClean="0"/>
              <a:t>caçadores</a:t>
            </a:r>
            <a:r>
              <a:rPr lang="en-US" dirty="0" smtClean="0"/>
              <a:t> </a:t>
            </a:r>
            <a:r>
              <a:rPr lang="en-US" dirty="0" err="1" smtClean="0"/>
              <a:t>coletores</a:t>
            </a:r>
            <a:r>
              <a:rPr lang="en-US" dirty="0" smtClean="0"/>
              <a:t> e </a:t>
            </a:r>
            <a:r>
              <a:rPr lang="en-US" dirty="0" err="1" smtClean="0"/>
              <a:t>dependia</a:t>
            </a:r>
            <a:r>
              <a:rPr lang="en-US" dirty="0" smtClean="0"/>
              <a:t> </a:t>
            </a:r>
            <a:r>
              <a:rPr lang="en-US" dirty="0" err="1" smtClean="0"/>
              <a:t>exclusivamente</a:t>
            </a:r>
            <a:r>
              <a:rPr lang="en-US" dirty="0" smtClean="0"/>
              <a:t> de </a:t>
            </a:r>
            <a:r>
              <a:rPr lang="en-US" dirty="0" err="1" smtClean="0"/>
              <a:t>alimentos</a:t>
            </a:r>
            <a:r>
              <a:rPr lang="en-US" dirty="0" smtClean="0"/>
              <a:t> </a:t>
            </a:r>
            <a:r>
              <a:rPr lang="en-US" dirty="0" err="1" smtClean="0"/>
              <a:t>selvagens</a:t>
            </a:r>
            <a:r>
              <a:rPr lang="en-US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Agricultura</a:t>
            </a:r>
            <a:r>
              <a:rPr lang="en-US" dirty="0" smtClean="0"/>
              <a:t> – a </a:t>
            </a:r>
            <a:r>
              <a:rPr lang="en-US" dirty="0" err="1" smtClean="0"/>
              <a:t>domesticação</a:t>
            </a:r>
            <a:r>
              <a:rPr lang="en-US" dirty="0" smtClean="0"/>
              <a:t> de </a:t>
            </a:r>
            <a:r>
              <a:rPr lang="en-US" dirty="0" err="1" smtClean="0"/>
              <a:t>plantas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animais</a:t>
            </a:r>
            <a:r>
              <a:rPr lang="en-US" dirty="0" smtClean="0"/>
              <a:t> </a:t>
            </a:r>
            <a:r>
              <a:rPr lang="en-US" dirty="0" err="1" smtClean="0"/>
              <a:t>selvagens</a:t>
            </a:r>
            <a:r>
              <a:rPr lang="en-US" dirty="0" smtClean="0"/>
              <a:t> </a:t>
            </a:r>
            <a:r>
              <a:rPr lang="en-US" dirty="0" err="1" smtClean="0"/>
              <a:t>permitiu</a:t>
            </a:r>
            <a:r>
              <a:rPr lang="en-US" dirty="0" smtClean="0"/>
              <a:t> a </a:t>
            </a:r>
            <a:r>
              <a:rPr lang="en-US" dirty="0" err="1" smtClean="0"/>
              <a:t>fixação</a:t>
            </a:r>
            <a:r>
              <a:rPr lang="en-US" dirty="0" smtClean="0"/>
              <a:t> do </a:t>
            </a:r>
            <a:r>
              <a:rPr lang="en-US" dirty="0" err="1" smtClean="0"/>
              <a:t>humano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um local;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Presente</a:t>
            </a:r>
            <a:r>
              <a:rPr lang="en-US" dirty="0" smtClean="0"/>
              <a:t> – </a:t>
            </a:r>
            <a:r>
              <a:rPr lang="en-US" dirty="0" err="1" smtClean="0"/>
              <a:t>alimentos</a:t>
            </a:r>
            <a:r>
              <a:rPr lang="en-US" dirty="0" smtClean="0"/>
              <a:t> </a:t>
            </a:r>
            <a:r>
              <a:rPr lang="en-US" dirty="0" err="1" smtClean="0"/>
              <a:t>selvagens</a:t>
            </a:r>
            <a:r>
              <a:rPr lang="en-US" dirty="0" smtClean="0"/>
              <a:t> </a:t>
            </a:r>
            <a:r>
              <a:rPr lang="en-US" dirty="0" err="1" smtClean="0"/>
              <a:t>ainda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fonte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de </a:t>
            </a:r>
            <a:r>
              <a:rPr lang="en-US" dirty="0" err="1" smtClean="0"/>
              <a:t>alimento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renda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populações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vivem</a:t>
            </a:r>
            <a:r>
              <a:rPr lang="en-US" dirty="0" smtClean="0"/>
              <a:t> “as </a:t>
            </a:r>
            <a:r>
              <a:rPr lang="en-US" dirty="0" err="1" smtClean="0"/>
              <a:t>margens</a:t>
            </a:r>
            <a:r>
              <a:rPr lang="en-US" dirty="0" smtClean="0"/>
              <a:t> do </a:t>
            </a:r>
            <a:r>
              <a:rPr lang="en-US" dirty="0" err="1" smtClean="0"/>
              <a:t>desenvolvimento</a:t>
            </a:r>
            <a:r>
              <a:rPr lang="en-US" dirty="0" smtClean="0"/>
              <a:t>”;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Futuro</a:t>
            </a:r>
            <a:r>
              <a:rPr lang="en-US" dirty="0" smtClean="0"/>
              <a:t> – a </a:t>
            </a:r>
            <a:r>
              <a:rPr lang="en-US" dirty="0" err="1" smtClean="0"/>
              <a:t>cultura</a:t>
            </a:r>
            <a:r>
              <a:rPr lang="en-US" dirty="0" smtClean="0"/>
              <a:t> de </a:t>
            </a:r>
            <a:r>
              <a:rPr lang="en-US" dirty="0" err="1" smtClean="0"/>
              <a:t>utilização</a:t>
            </a:r>
            <a:r>
              <a:rPr lang="en-US" dirty="0" smtClean="0"/>
              <a:t> de </a:t>
            </a:r>
            <a:r>
              <a:rPr lang="en-US" dirty="0" err="1" smtClean="0"/>
              <a:t>alimentos</a:t>
            </a:r>
            <a:r>
              <a:rPr lang="en-US" dirty="0" smtClean="0"/>
              <a:t> </a:t>
            </a:r>
            <a:r>
              <a:rPr lang="en-US" dirty="0" err="1" smtClean="0"/>
              <a:t>selvagens</a:t>
            </a:r>
            <a:r>
              <a:rPr lang="en-US" dirty="0" smtClean="0"/>
              <a:t> </a:t>
            </a:r>
            <a:r>
              <a:rPr lang="en-US" dirty="0" err="1" smtClean="0"/>
              <a:t>tende</a:t>
            </a:r>
            <a:r>
              <a:rPr lang="en-US" dirty="0" smtClean="0"/>
              <a:t> a ser </a:t>
            </a:r>
            <a:r>
              <a:rPr lang="en-US" dirty="0" err="1" smtClean="0"/>
              <a:t>extinta</a:t>
            </a:r>
            <a:r>
              <a:rPr lang="en-US" dirty="0" smtClean="0"/>
              <a:t> e </a:t>
            </a:r>
            <a:r>
              <a:rPr lang="en-US" dirty="0" err="1" smtClean="0"/>
              <a:t>substituida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habitos</a:t>
            </a:r>
            <a:r>
              <a:rPr lang="en-US" dirty="0" smtClean="0"/>
              <a:t> </a:t>
            </a:r>
            <a:r>
              <a:rPr lang="en-US" dirty="0" err="1" smtClean="0"/>
              <a:t>alimentares</a:t>
            </a:r>
            <a:r>
              <a:rPr lang="en-US" dirty="0" smtClean="0"/>
              <a:t> </a:t>
            </a:r>
            <a:r>
              <a:rPr lang="en-US" dirty="0" err="1" smtClean="0"/>
              <a:t>típicos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sociedade</a:t>
            </a:r>
            <a:r>
              <a:rPr lang="en-US" dirty="0" smtClean="0"/>
              <a:t> industrial;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322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37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pt-BR" dirty="0" smtClean="0"/>
              <a:t>Impactos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AutoShape 2" descr="http://www.portalaz.com.br/imagens/geral/20090911164408_a70d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3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28" y="5013176"/>
            <a:ext cx="2423512" cy="161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0728"/>
            <a:ext cx="2539504" cy="190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Seleção </a:t>
            </a:r>
            <a:r>
              <a:rPr lang="pt-BR" dirty="0"/>
              <a:t>do homem por variedades específicas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b="1" dirty="0"/>
              <a:t>Perda de biodiversidade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dirty="0" smtClean="0"/>
              <a:t>-  perda e fragmentação dos habitats;</a:t>
            </a:r>
            <a:br>
              <a:rPr lang="pt-BR" dirty="0" smtClean="0"/>
            </a:br>
            <a:endParaRPr lang="pt-BR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dirty="0"/>
              <a:t>-</a:t>
            </a:r>
            <a:r>
              <a:rPr lang="pt-BR" dirty="0" smtClean="0"/>
              <a:t>  introdução de espécies e doenças exóticas;</a:t>
            </a:r>
            <a:br>
              <a:rPr lang="pt-BR" dirty="0" smtClean="0"/>
            </a:br>
            <a:endParaRPr lang="pt-BR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dirty="0"/>
              <a:t>-</a:t>
            </a:r>
            <a:r>
              <a:rPr lang="pt-BR" dirty="0" smtClean="0"/>
              <a:t>  exploração excessiva de espécies de plantas e animais;</a:t>
            </a:r>
            <a:br>
              <a:rPr lang="pt-BR" dirty="0" smtClean="0"/>
            </a:br>
            <a:endParaRPr lang="pt-BR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dirty="0" smtClean="0"/>
              <a:t>-  uso de híbridos e monoculturas na agroindústria e nos programas de reflorestamento;</a:t>
            </a:r>
            <a:br>
              <a:rPr lang="pt-BR" dirty="0" smtClean="0"/>
            </a:br>
            <a:endParaRPr lang="pt-BR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dirty="0" smtClean="0"/>
              <a:t>-  contaminação do solo, água, e atmosfera por poluentes; e</a:t>
            </a:r>
            <a:br>
              <a:rPr lang="pt-BR" dirty="0" smtClean="0"/>
            </a:br>
            <a:endParaRPr lang="pt-BR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dirty="0"/>
              <a:t>-</a:t>
            </a:r>
            <a:r>
              <a:rPr lang="pt-BR" dirty="0" smtClean="0"/>
              <a:t>  mudanças climáticas.</a:t>
            </a:r>
            <a:br>
              <a:rPr lang="pt-BR" dirty="0" smtClean="0"/>
            </a:b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30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Modelos de produção (monoculturas)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Esgotamento e degradação do solo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Uso de insumos agrícolas prejudiciais ao Meio ambiente e a saúde humana (controle de pragas aumento de produção)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5104"/>
            <a:ext cx="3024336" cy="218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339" y="4365104"/>
            <a:ext cx="2736573" cy="218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43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O que são alimentos selvagens?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São alimentos que não sofreram nenhuma interferência humana, ou seja, não passaram pelo processo de domesticação.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Fontes: Apenas na </a:t>
            </a:r>
            <a:r>
              <a:rPr lang="pt-BR" dirty="0" smtClean="0"/>
              <a:t>natureza, aquele </a:t>
            </a:r>
            <a:r>
              <a:rPr lang="pt-BR" dirty="0" smtClean="0"/>
              <a:t>que não sofreu alteração antrópica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83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Transgênicos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Falta de estudos par a liberação do uso – desconhecimento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Uso de grande quantidade de insumos agrícolas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 </a:t>
            </a:r>
            <a:r>
              <a:rPr lang="pt-BR" dirty="0"/>
              <a:t>Em setembro de 2012</a:t>
            </a:r>
            <a:r>
              <a:rPr lang="pt-BR" dirty="0" smtClean="0"/>
              <a:t>, o CRIIGEN publicou a seguinte pesquisa: </a:t>
            </a:r>
            <a:endParaRPr lang="pt-BR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dirty="0"/>
              <a:t>   </a:t>
            </a:r>
            <a:r>
              <a:rPr lang="pt-BR" sz="2600" dirty="0"/>
              <a:t>Durante dois anos os ratos foram alimentados com milho transgênico NK 603, junto ou não com o herbicida glifosato, ambos da Monsanto (a maior indústria de </a:t>
            </a:r>
            <a:r>
              <a:rPr lang="pt-BR" sz="2600" dirty="0" err="1"/>
              <a:t>OGMs</a:t>
            </a:r>
            <a:r>
              <a:rPr lang="pt-BR" sz="2600" dirty="0"/>
              <a:t> e transgênicos do mundo). Muitos ratos desenvolveram tumores renais e enormes tumores mamários, e a taxa de mortalidade foi mais elevada que a normal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sz="2200" dirty="0" smtClean="0"/>
          </a:p>
          <a:p>
            <a:pPr>
              <a:buFontTx/>
              <a:buChar char="-"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47619"/>
            <a:ext cx="1656184" cy="155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8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64" y="614426"/>
            <a:ext cx="2592288" cy="101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Transgênicos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Saúde Humana - </a:t>
            </a:r>
            <a:r>
              <a:rPr lang="pt-BR" dirty="0"/>
              <a:t>revista científica ‘</a:t>
            </a:r>
            <a:r>
              <a:rPr lang="pt-BR" dirty="0" err="1"/>
              <a:t>Reproductive</a:t>
            </a:r>
            <a:r>
              <a:rPr lang="pt-BR" dirty="0"/>
              <a:t> </a:t>
            </a:r>
            <a:r>
              <a:rPr lang="pt-BR" dirty="0" err="1"/>
              <a:t>Toxicology</a:t>
            </a:r>
            <a:r>
              <a:rPr lang="pt-BR" dirty="0" smtClean="0"/>
              <a:t>’</a:t>
            </a:r>
          </a:p>
          <a:p>
            <a:pPr marL="0" indent="0">
              <a:buNone/>
            </a:pPr>
            <a:r>
              <a:rPr lang="pt-BR" sz="1700" dirty="0"/>
              <a:t> </a:t>
            </a:r>
            <a:r>
              <a:rPr lang="pt-BR" sz="1700" dirty="0" smtClean="0"/>
              <a:t>Estudo </a:t>
            </a:r>
            <a:r>
              <a:rPr lang="pt-BR" sz="1700" dirty="0"/>
              <a:t>feito por médicos canadenses no </a:t>
            </a:r>
            <a:r>
              <a:rPr lang="pt-BR" sz="1700" dirty="0" err="1"/>
              <a:t>Sherbrooke</a:t>
            </a:r>
            <a:r>
              <a:rPr lang="pt-BR" sz="1700" dirty="0"/>
              <a:t> </a:t>
            </a:r>
            <a:r>
              <a:rPr lang="pt-BR" sz="1700" dirty="0" err="1"/>
              <a:t>University</a:t>
            </a:r>
            <a:r>
              <a:rPr lang="pt-BR" sz="1700" dirty="0"/>
              <a:t> Hospital, o qual revelou a presença da toxina </a:t>
            </a:r>
            <a:r>
              <a:rPr lang="pt-BR" sz="1700" dirty="0" err="1"/>
              <a:t>Bt</a:t>
            </a:r>
            <a:r>
              <a:rPr lang="pt-BR" sz="1700" dirty="0"/>
              <a:t> do milho transgênico no sangue de mulheres grávidas e de seus fetos, e também em mulheres não grávidas. Nesse estudo, a toxina </a:t>
            </a:r>
            <a:r>
              <a:rPr lang="pt-BR" sz="1700" dirty="0" err="1"/>
              <a:t>Bt</a:t>
            </a:r>
            <a:r>
              <a:rPr lang="pt-BR" sz="1700" dirty="0"/>
              <a:t> foi encontrada em 93% das mulheres grávidas, em 80% dos bebês e em 67% de mulheres não-grávidas.</a:t>
            </a:r>
            <a:endParaRPr lang="pt-BR" sz="1700" b="1" dirty="0" smtClean="0"/>
          </a:p>
          <a:p>
            <a:pPr marL="0" indent="0">
              <a:buNone/>
            </a:pPr>
            <a:r>
              <a:rPr lang="pt-BR" sz="1700" dirty="0"/>
              <a:t>Isso significa que a toxina </a:t>
            </a:r>
            <a:r>
              <a:rPr lang="pt-BR" sz="1700" dirty="0" err="1"/>
              <a:t>Bt</a:t>
            </a:r>
            <a:r>
              <a:rPr lang="pt-BR" sz="1700" dirty="0"/>
              <a:t> introduzida por manipulação genética nos grãos de milho passa sem nenhuma dificuldade para o sangue humano, o que contraria as repetidas afirmações das indústrias e dos cientistas que produzem transgênicos – e até mesmo da Agência de Proteção Ambiental dos EUA – que garantiam que a toxina seria destruída em nosso estômago, durante o processo digestivo, e não haveria nenhum risco para a saúde humana</a:t>
            </a:r>
            <a:r>
              <a:rPr lang="pt-BR" sz="1700" dirty="0" smtClean="0"/>
              <a:t>.</a:t>
            </a:r>
          </a:p>
          <a:p>
            <a:pPr marL="0" indent="0" fontAlgn="base">
              <a:buNone/>
            </a:pPr>
            <a:r>
              <a:rPr lang="pt-BR" sz="1700" dirty="0"/>
              <a:t>A toxina </a:t>
            </a:r>
            <a:r>
              <a:rPr lang="pt-BR" sz="1700" dirty="0" err="1"/>
              <a:t>Bt</a:t>
            </a:r>
            <a:r>
              <a:rPr lang="pt-BR" sz="1700" dirty="0"/>
              <a:t> deriva de uma bactéria encontrada no solo chamada </a:t>
            </a:r>
            <a:r>
              <a:rPr lang="pt-BR" sz="1700" i="1" dirty="0" err="1"/>
              <a:t>Bacillus</a:t>
            </a:r>
            <a:r>
              <a:rPr lang="pt-BR" sz="1700" i="1" dirty="0"/>
              <a:t> </a:t>
            </a:r>
            <a:r>
              <a:rPr lang="pt-BR" sz="1700" i="1" dirty="0" err="1"/>
              <a:t>thuringiensis</a:t>
            </a:r>
            <a:r>
              <a:rPr lang="pt-BR" sz="1700" i="1" dirty="0"/>
              <a:t>. </a:t>
            </a:r>
            <a:r>
              <a:rPr lang="pt-BR" sz="1700" dirty="0"/>
              <a:t>O pedaço do gene da bactéria que produz essa toxina (que rompe o estômago de certos insetos) é introduzido artificialmente no gene do milho, que, depois disso, transforma-se no transgênico “milho-</a:t>
            </a:r>
            <a:r>
              <a:rPr lang="pt-BR" sz="1700" dirty="0" err="1"/>
              <a:t>Bt</a:t>
            </a:r>
            <a:r>
              <a:rPr lang="pt-BR" sz="1700" dirty="0" smtClean="0"/>
              <a:t>”.</a:t>
            </a:r>
          </a:p>
          <a:p>
            <a:pPr marL="0" indent="0" fontAlgn="base">
              <a:buNone/>
            </a:pPr>
            <a:r>
              <a:rPr lang="pt-BR" sz="1700" dirty="0" smtClean="0"/>
              <a:t>Ao </a:t>
            </a:r>
            <a:r>
              <a:rPr lang="pt-BR" sz="1700" dirty="0"/>
              <a:t>contrário de serem inofensivas, as plantas transgênicas-</a:t>
            </a:r>
            <a:r>
              <a:rPr lang="pt-BR" sz="1700" dirty="0" err="1"/>
              <a:t>Bt</a:t>
            </a:r>
            <a:r>
              <a:rPr lang="pt-BR" sz="1700" dirty="0"/>
              <a:t> têm se mostrado bastante tóxicas. Milhares de trabalhadores rurais têm manifestado sérios problemas alérgicos, necessitando do uso contínuo de remédios, apenas por trabalharem com algodão transgênico que produz a toxina </a:t>
            </a:r>
            <a:r>
              <a:rPr lang="pt-BR" sz="1700" dirty="0" err="1"/>
              <a:t>Bt</a:t>
            </a:r>
            <a:r>
              <a:rPr lang="pt-BR" sz="1700" dirty="0"/>
              <a:t>: erupções cutâneas por todo o corpo, alergias respiratórias, coceiras constantes etc.</a:t>
            </a:r>
          </a:p>
          <a:p>
            <a:pPr marL="0" indent="0">
              <a:buNone/>
            </a:pPr>
            <a:endParaRPr lang="pt-BR" sz="1500" b="1" dirty="0"/>
          </a:p>
        </p:txBody>
      </p:sp>
    </p:spTree>
    <p:extLst>
      <p:ext uri="{BB962C8B-B14F-4D97-AF65-F5344CB8AC3E}">
        <p14:creationId xmlns:p14="http://schemas.microsoft.com/office/powerpoint/2010/main" val="11965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Produtividade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Alta produtividade e má distribuição (fome)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Destino de boa parte da produção para feitura de ração e combustíveis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err="1" smtClean="0"/>
              <a:t>Fast</a:t>
            </a:r>
            <a:r>
              <a:rPr lang="pt-BR" dirty="0"/>
              <a:t> </a:t>
            </a:r>
            <a:r>
              <a:rPr lang="pt-BR" dirty="0" smtClean="0"/>
              <a:t>- </a:t>
            </a:r>
            <a:r>
              <a:rPr lang="pt-BR" dirty="0" err="1" smtClean="0"/>
              <a:t>foods</a:t>
            </a:r>
            <a:r>
              <a:rPr lang="pt-BR" dirty="0" smtClean="0"/>
              <a:t> (saúde, desconhecimento da procedência da comida)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005064"/>
            <a:ext cx="2537073" cy="265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05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11" y="609383"/>
            <a:ext cx="2711833" cy="181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Saúde Humana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14958"/>
            <a:ext cx="8229600" cy="47091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Transgênicos</a:t>
            </a: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err="1" smtClean="0"/>
              <a:t>Fast-Foods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Desconhecimento dos modos de produção e procedência dos alimentos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F</a:t>
            </a:r>
            <a:r>
              <a:rPr lang="pt-BR" dirty="0" smtClean="0"/>
              <a:t>inal da relação de atividades físicas com a busca pelo alimento – Alimento fácil</a:t>
            </a:r>
          </a:p>
          <a:p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41168"/>
            <a:ext cx="2232248" cy="167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5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4807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600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Resgates </a:t>
            </a:r>
            <a:endParaRPr lang="pt-BR" sz="6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27784" y="2132856"/>
            <a:ext cx="42484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sz="3200" dirty="0" smtClean="0"/>
          </a:p>
          <a:p>
            <a:endParaRPr lang="pt-BR" sz="3200" dirty="0"/>
          </a:p>
          <a:p>
            <a:endParaRPr lang="pt-BR" sz="3200" dirty="0" smtClean="0"/>
          </a:p>
          <a:p>
            <a:endParaRPr lang="pt-BR" sz="3200" dirty="0"/>
          </a:p>
          <a:p>
            <a:r>
              <a:rPr lang="pt-BR" sz="3200" dirty="0" smtClean="0"/>
              <a:t>Agricultura Orgânica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1039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6048672" cy="5255989"/>
          </a:xfrm>
        </p:spPr>
      </p:pic>
    </p:spTree>
    <p:extLst>
      <p:ext uri="{BB962C8B-B14F-4D97-AF65-F5344CB8AC3E}">
        <p14:creationId xmlns:p14="http://schemas.microsoft.com/office/powerpoint/2010/main" val="20755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Biodinâmica – 1920, Alemanha;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Orgânica – 1940, Inglaterra;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Natural – 1940, Japão;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Biológica – 1960, França;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Alternativa – 1970, </a:t>
            </a:r>
            <a:r>
              <a:rPr lang="pt-BR" dirty="0" err="1"/>
              <a:t>Estadoa</a:t>
            </a:r>
            <a:r>
              <a:rPr lang="pt-BR" dirty="0"/>
              <a:t> Unidos;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err="1"/>
              <a:t>Permacultura</a:t>
            </a:r>
            <a:r>
              <a:rPr lang="pt-BR" dirty="0"/>
              <a:t> – 1970, Austrália;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Agroecológica – 1980, América Latina;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Sustentável – 1980, Nações Unidas.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79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Correntes que se contrapõem à </a:t>
            </a:r>
            <a:r>
              <a:rPr lang="pt-BR" dirty="0" smtClean="0"/>
              <a:t>monocultura convencional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Retornar o contato com a terra como forma alternativa de vida em contraposição aos preceitos consumistas da sociedade moderna</a:t>
            </a:r>
            <a:br>
              <a:rPr lang="pt-BR" dirty="0"/>
            </a:b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produzir </a:t>
            </a:r>
            <a:r>
              <a:rPr lang="pt-BR" dirty="0"/>
              <a:t>alimentos de origem animal ou vegetal, que não faça uso de nenhum material de origem química sintética e nem de organismos geneticamente modificados.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08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143000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33670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83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refletir: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Qual a relação da alimentação do homem atual com seu estilo de vida?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Qual é o grande gargalo que faz com que parte </a:t>
            </a:r>
          </a:p>
          <a:p>
            <a:pPr marL="137160" indent="0">
              <a:buNone/>
            </a:pPr>
            <a:r>
              <a:rPr lang="pt-BR" dirty="0" smtClean="0"/>
              <a:t>da </a:t>
            </a:r>
            <a:r>
              <a:rPr lang="pt-BR" dirty="0"/>
              <a:t>população mundial seja atingida pela </a:t>
            </a:r>
            <a:r>
              <a:rPr lang="pt-BR" dirty="0" smtClean="0"/>
              <a:t>fome?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Porque não nos preocupamos com os processos e os benefícios que os alimentos de hoje em dia fazem à nossa saúde?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Quais os empecilhos que inviabilizam consumirmos apenas alimentos não convencionais? </a:t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3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Selvagem</a:t>
            </a:r>
            <a:r>
              <a:rPr lang="en-US" dirty="0" smtClean="0"/>
              <a:t> - A </a:t>
            </a:r>
            <a:r>
              <a:rPr lang="en-US" dirty="0" err="1" smtClean="0"/>
              <a:t>população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evoluiu</a:t>
            </a:r>
            <a:r>
              <a:rPr lang="en-US" dirty="0" smtClean="0"/>
              <a:t> </a:t>
            </a:r>
            <a:r>
              <a:rPr lang="en-US" dirty="0" err="1" smtClean="0"/>
              <a:t>naturalmente</a:t>
            </a:r>
            <a:r>
              <a:rPr lang="en-US" dirty="0" smtClean="0"/>
              <a:t> </a:t>
            </a:r>
            <a:r>
              <a:rPr lang="en-US" dirty="0" err="1" smtClean="0"/>
              <a:t>cujo</a:t>
            </a:r>
            <a:r>
              <a:rPr lang="en-US" dirty="0" smtClean="0"/>
              <a:t> </a:t>
            </a:r>
            <a:r>
              <a:rPr lang="en-US" dirty="0" err="1" smtClean="0"/>
              <a:t>genótipo</a:t>
            </a:r>
            <a:r>
              <a:rPr lang="en-US" dirty="0" smtClean="0"/>
              <a:t> </a:t>
            </a:r>
            <a:r>
              <a:rPr lang="en-US" dirty="0" err="1" smtClean="0"/>
              <a:t>fenótipos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modificado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intervenção</a:t>
            </a:r>
            <a:r>
              <a:rPr lang="en-US" dirty="0" smtClean="0"/>
              <a:t> </a:t>
            </a:r>
            <a:r>
              <a:rPr lang="en-US" dirty="0" err="1" smtClean="0"/>
              <a:t>humana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o-</a:t>
            </a:r>
            <a:r>
              <a:rPr lang="en-US" dirty="0" err="1" smtClean="0"/>
              <a:t>evoluído</a:t>
            </a:r>
            <a:r>
              <a:rPr lang="en-US" dirty="0" smtClean="0"/>
              <a:t> - A </a:t>
            </a:r>
            <a:r>
              <a:rPr lang="en-US" dirty="0" err="1" smtClean="0"/>
              <a:t>população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teve</a:t>
            </a:r>
            <a:r>
              <a:rPr lang="en-US" dirty="0" smtClean="0"/>
              <a:t> </a:t>
            </a:r>
            <a:r>
              <a:rPr lang="en-US" dirty="0" err="1" smtClean="0"/>
              <a:t>intervenção</a:t>
            </a:r>
            <a:r>
              <a:rPr lang="en-US" dirty="0" smtClean="0"/>
              <a:t> </a:t>
            </a:r>
            <a:r>
              <a:rPr lang="en-US" dirty="0" err="1" smtClean="0"/>
              <a:t>humana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longo</a:t>
            </a:r>
            <a:r>
              <a:rPr lang="en-US" dirty="0" smtClean="0"/>
              <a:t> do tempo, </a:t>
            </a:r>
            <a:r>
              <a:rPr lang="en-US" dirty="0" err="1" smtClean="0"/>
              <a:t>possivelmente</a:t>
            </a:r>
            <a:r>
              <a:rPr lang="en-US" dirty="0" smtClean="0"/>
              <a:t> </a:t>
            </a:r>
            <a:r>
              <a:rPr lang="en-US" dirty="0" err="1" smtClean="0"/>
              <a:t>teve</a:t>
            </a:r>
            <a:r>
              <a:rPr lang="en-US" dirty="0" smtClean="0"/>
              <a:t> </a:t>
            </a:r>
            <a:r>
              <a:rPr lang="en-US" dirty="0" err="1" smtClean="0"/>
              <a:t>alteração</a:t>
            </a:r>
            <a:r>
              <a:rPr lang="en-US" dirty="0" smtClean="0"/>
              <a:t> </a:t>
            </a:r>
            <a:r>
              <a:rPr lang="en-US" dirty="0" err="1" smtClean="0"/>
              <a:t>genética</a:t>
            </a:r>
            <a:r>
              <a:rPr lang="en-US" dirty="0" smtClean="0"/>
              <a:t>, mas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seleção</a:t>
            </a:r>
            <a:r>
              <a:rPr lang="en-US" dirty="0" smtClean="0"/>
              <a:t> </a:t>
            </a:r>
            <a:r>
              <a:rPr lang="en-US" dirty="0" err="1" smtClean="0"/>
              <a:t>humana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Domesticado</a:t>
            </a:r>
            <a:r>
              <a:rPr lang="en-US" dirty="0" smtClean="0"/>
              <a:t> - A </a:t>
            </a:r>
            <a:r>
              <a:rPr lang="en-US" dirty="0" err="1" smtClean="0"/>
              <a:t>população</a:t>
            </a:r>
            <a:r>
              <a:rPr lang="en-US" dirty="0" smtClean="0"/>
              <a:t> de </a:t>
            </a:r>
            <a:r>
              <a:rPr lang="en-US" dirty="0" err="1" smtClean="0"/>
              <a:t>seres</a:t>
            </a:r>
            <a:r>
              <a:rPr lang="en-US" dirty="0" smtClean="0"/>
              <a:t> </a:t>
            </a:r>
            <a:r>
              <a:rPr lang="en-US" dirty="0" err="1" smtClean="0"/>
              <a:t>vivos</a:t>
            </a:r>
            <a:r>
              <a:rPr lang="en-US" dirty="0" smtClean="0"/>
              <a:t> </a:t>
            </a:r>
            <a:r>
              <a:rPr lang="en-US" dirty="0" err="1" smtClean="0"/>
              <a:t>semelhantes</a:t>
            </a:r>
            <a:r>
              <a:rPr lang="en-US" dirty="0" smtClean="0"/>
              <a:t> (</a:t>
            </a:r>
            <a:r>
              <a:rPr lang="en-US" dirty="0" err="1" smtClean="0"/>
              <a:t>devido</a:t>
            </a:r>
            <a:r>
              <a:rPr lang="en-US" dirty="0" smtClean="0"/>
              <a:t> a </a:t>
            </a:r>
            <a:r>
              <a:rPr lang="en-US" dirty="0" err="1" smtClean="0"/>
              <a:t>seleção</a:t>
            </a:r>
            <a:r>
              <a:rPr lang="en-US" dirty="0" smtClean="0"/>
              <a:t> </a:t>
            </a:r>
            <a:r>
              <a:rPr lang="en-US" dirty="0" err="1" smtClean="0"/>
              <a:t>genética</a:t>
            </a:r>
            <a:r>
              <a:rPr lang="en-US" dirty="0" smtClean="0"/>
              <a:t>), mas </a:t>
            </a:r>
            <a:r>
              <a:rPr lang="en-US" dirty="0" err="1" smtClean="0"/>
              <a:t>cuja</a:t>
            </a:r>
            <a:r>
              <a:rPr lang="en-US" dirty="0" smtClean="0"/>
              <a:t> </a:t>
            </a:r>
            <a:r>
              <a:rPr lang="en-US" dirty="0" err="1" smtClean="0"/>
              <a:t>adaptabilidade</a:t>
            </a:r>
            <a:r>
              <a:rPr lang="en-US" dirty="0" smtClean="0"/>
              <a:t> </a:t>
            </a:r>
            <a:r>
              <a:rPr lang="en-US" dirty="0" err="1" smtClean="0"/>
              <a:t>ecológica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reduzido</a:t>
            </a:r>
            <a:r>
              <a:rPr lang="en-US" dirty="0" smtClean="0"/>
              <a:t> a </a:t>
            </a:r>
            <a:r>
              <a:rPr lang="en-US" dirty="0" err="1" smtClean="0"/>
              <a:t>tal</a:t>
            </a:r>
            <a:r>
              <a:rPr lang="en-US" dirty="0" smtClean="0"/>
              <a:t> </a:t>
            </a:r>
            <a:r>
              <a:rPr lang="en-US" dirty="0" err="1" smtClean="0"/>
              <a:t>ponto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só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sobreviver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ambientes</a:t>
            </a:r>
            <a:r>
              <a:rPr lang="en-US" dirty="0" smtClean="0"/>
              <a:t> </a:t>
            </a:r>
            <a:r>
              <a:rPr lang="en-US" dirty="0" err="1" smtClean="0"/>
              <a:t>criados</a:t>
            </a:r>
            <a:r>
              <a:rPr lang="en-US" dirty="0" smtClean="0"/>
              <a:t> </a:t>
            </a:r>
            <a:r>
              <a:rPr lang="en-US" dirty="0" err="1" smtClean="0"/>
              <a:t>humanos</a:t>
            </a:r>
            <a:r>
              <a:rPr lang="en-US" dirty="0" smtClean="0"/>
              <a:t>, </a:t>
            </a:r>
            <a:r>
              <a:rPr lang="en-US" dirty="0" err="1" smtClean="0"/>
              <a:t>especificamente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paisagens</a:t>
            </a:r>
            <a:r>
              <a:rPr lang="en-US" dirty="0" smtClean="0"/>
              <a:t> de </a:t>
            </a:r>
            <a:r>
              <a:rPr lang="en-US" dirty="0" err="1" smtClean="0"/>
              <a:t>terras</a:t>
            </a:r>
            <a:r>
              <a:rPr lang="en-US" dirty="0" smtClean="0"/>
              <a:t> </a:t>
            </a:r>
            <a:r>
              <a:rPr lang="en-US" dirty="0" err="1" smtClean="0"/>
              <a:t>cultivadas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1610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pt-BR" sz="9600" dirty="0" smtClean="0"/>
          </a:p>
          <a:p>
            <a:pPr marL="137160" indent="0">
              <a:buNone/>
            </a:pPr>
            <a:r>
              <a:rPr lang="pt-BR" sz="9600" dirty="0"/>
              <a:t> </a:t>
            </a:r>
            <a:r>
              <a:rPr lang="pt-BR" sz="9600" dirty="0" smtClean="0"/>
              <a:t>   Valeu!!!!!!!</a:t>
            </a:r>
            <a:endParaRPr lang="pt-BR" sz="9600" dirty="0"/>
          </a:p>
        </p:txBody>
      </p:sp>
    </p:spTree>
    <p:extLst>
      <p:ext uri="{BB962C8B-B14F-4D97-AF65-F5344CB8AC3E}">
        <p14:creationId xmlns:p14="http://schemas.microsoft.com/office/powerpoint/2010/main" val="60597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0"/>
            <a:ext cx="83590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Base da </a:t>
            </a:r>
            <a:r>
              <a:rPr lang="en-US" sz="2000" dirty="0" err="1" smtClean="0"/>
              <a:t>alimentação</a:t>
            </a: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smtClean="0"/>
              <a:t> </a:t>
            </a:r>
            <a:r>
              <a:rPr lang="en-US" sz="2000" dirty="0" err="1" smtClean="0"/>
              <a:t>alimentos</a:t>
            </a:r>
            <a:r>
              <a:rPr lang="en-US" sz="2000" dirty="0" smtClean="0"/>
              <a:t> </a:t>
            </a:r>
            <a:r>
              <a:rPr lang="en-US" sz="2000" dirty="0" err="1" smtClean="0"/>
              <a:t>selvagens</a:t>
            </a:r>
            <a:r>
              <a:rPr lang="en-US" sz="2000" dirty="0" smtClean="0"/>
              <a:t>    </a:t>
            </a:r>
            <a:r>
              <a:rPr lang="en-US" sz="2000" dirty="0" smtClean="0"/>
              <a:t> </a:t>
            </a:r>
            <a:r>
              <a:rPr lang="en-US" sz="2000" dirty="0" err="1" smtClean="0"/>
              <a:t>caça</a:t>
            </a:r>
            <a:r>
              <a:rPr lang="en-US" sz="2000" dirty="0" smtClean="0"/>
              <a:t> </a:t>
            </a:r>
            <a:r>
              <a:rPr lang="en-US" sz="2000" dirty="0" smtClean="0"/>
              <a:t>e </a:t>
            </a:r>
            <a:r>
              <a:rPr lang="en-US" sz="2000" dirty="0" err="1" smtClean="0"/>
              <a:t>coleta</a:t>
            </a:r>
            <a:r>
              <a:rPr lang="en-US" sz="2000" dirty="0" smtClean="0"/>
              <a:t>       </a:t>
            </a:r>
            <a:r>
              <a:rPr lang="en-US" sz="2000" dirty="0" err="1" smtClean="0"/>
              <a:t>nômades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Alimentos</a:t>
            </a:r>
            <a:r>
              <a:rPr lang="en-US" sz="2000" dirty="0" smtClean="0"/>
              <a:t> </a:t>
            </a:r>
            <a:r>
              <a:rPr lang="en-US" sz="2000" dirty="0" err="1" smtClean="0"/>
              <a:t>selvagens</a:t>
            </a:r>
            <a:r>
              <a:rPr lang="en-US" sz="2000" dirty="0" smtClean="0"/>
              <a:t>:</a:t>
            </a:r>
          </a:p>
          <a:p>
            <a:pPr>
              <a:buFont typeface="Arial"/>
              <a:buChar char="•"/>
            </a:pPr>
            <a:r>
              <a:rPr lang="en-US" sz="2000" dirty="0" err="1" smtClean="0"/>
              <a:t>Pequenos</a:t>
            </a:r>
            <a:r>
              <a:rPr lang="en-US" sz="2000" dirty="0" smtClean="0"/>
              <a:t> </a:t>
            </a:r>
            <a:r>
              <a:rPr lang="en-US" sz="2000" dirty="0" err="1" smtClean="0"/>
              <a:t>mamíferos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err="1" smtClean="0"/>
              <a:t>Peixes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err="1" smtClean="0"/>
              <a:t>Frutos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err="1" smtClean="0"/>
              <a:t>Vegetais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err="1" smtClean="0"/>
              <a:t>Tuberculos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err="1" smtClean="0"/>
              <a:t>Cogumelos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Mel</a:t>
            </a:r>
            <a:endParaRPr lang="en-US" sz="2000" dirty="0"/>
          </a:p>
        </p:txBody>
      </p:sp>
      <p:sp>
        <p:nvSpPr>
          <p:cNvPr id="5" name="Right Arrow 4"/>
          <p:cNvSpPr/>
          <p:nvPr/>
        </p:nvSpPr>
        <p:spPr>
          <a:xfrm>
            <a:off x="2975248" y="2564904"/>
            <a:ext cx="2286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508104" y="2564904"/>
            <a:ext cx="2286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295728" y="2564904"/>
            <a:ext cx="2286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533400"/>
            <a:ext cx="820580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Existe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uma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relação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direta</a:t>
            </a:r>
            <a:r>
              <a:rPr lang="en-US" sz="3200" b="1" dirty="0" smtClean="0"/>
              <a:t> entre </a:t>
            </a:r>
            <a:r>
              <a:rPr lang="en-US" sz="3200" b="1" dirty="0" err="1" smtClean="0"/>
              <a:t>os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hábitos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alimentares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estilo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vida</a:t>
            </a:r>
            <a:r>
              <a:rPr lang="en-US" sz="3200" b="1" dirty="0" smtClean="0"/>
              <a:t>.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66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219200"/>
            <a:ext cx="723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“Para se </a:t>
            </a:r>
            <a:r>
              <a:rPr lang="en-US" dirty="0" err="1" smtClean="0"/>
              <a:t>compreender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papel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alimentação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evolução</a:t>
            </a:r>
            <a:r>
              <a:rPr lang="en-US" dirty="0" smtClean="0"/>
              <a:t> </a:t>
            </a:r>
            <a:r>
              <a:rPr lang="en-US" dirty="0" err="1" smtClean="0"/>
              <a:t>humana</a:t>
            </a:r>
            <a:r>
              <a:rPr lang="en-US" dirty="0" smtClean="0"/>
              <a:t>, </a:t>
            </a:r>
            <a:r>
              <a:rPr lang="en-US" dirty="0" err="1" smtClean="0"/>
              <a:t>devemos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lembrar</a:t>
            </a:r>
            <a:r>
              <a:rPr lang="en-US" dirty="0" smtClean="0"/>
              <a:t> de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procura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alimento</a:t>
            </a:r>
            <a:r>
              <a:rPr lang="en-US" dirty="0" smtClean="0"/>
              <a:t>,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consumo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, </a:t>
            </a:r>
            <a:r>
              <a:rPr lang="en-US" dirty="0" err="1" smtClean="0"/>
              <a:t>finalmente</a:t>
            </a:r>
            <a:r>
              <a:rPr lang="en-US" dirty="0" smtClean="0"/>
              <a:t>,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usado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processos</a:t>
            </a:r>
            <a:r>
              <a:rPr lang="en-US" dirty="0" smtClean="0"/>
              <a:t> </a:t>
            </a:r>
            <a:r>
              <a:rPr lang="en-US" dirty="0" err="1" smtClean="0"/>
              <a:t>biológicos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, </a:t>
            </a:r>
            <a:r>
              <a:rPr lang="en-US" dirty="0" err="1" smtClean="0"/>
              <a:t>todos</a:t>
            </a:r>
            <a:r>
              <a:rPr lang="en-US" dirty="0" smtClean="0"/>
              <a:t>, </a:t>
            </a:r>
            <a:r>
              <a:rPr lang="en-US" dirty="0" err="1" smtClean="0"/>
              <a:t>aspectos</a:t>
            </a:r>
            <a:r>
              <a:rPr lang="en-US" dirty="0" smtClean="0"/>
              <a:t> </a:t>
            </a:r>
            <a:r>
              <a:rPr lang="en-US" dirty="0" err="1" smtClean="0"/>
              <a:t>críticos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ecologia</a:t>
            </a:r>
            <a:r>
              <a:rPr lang="en-US" dirty="0" smtClean="0"/>
              <a:t> de um </a:t>
            </a:r>
            <a:r>
              <a:rPr lang="en-US" dirty="0" err="1" smtClean="0"/>
              <a:t>organismo</a:t>
            </a:r>
            <a:r>
              <a:rPr lang="en-US" dirty="0" smtClean="0"/>
              <a:t>. A </a:t>
            </a:r>
            <a:r>
              <a:rPr lang="en-US" dirty="0" err="1" smtClean="0"/>
              <a:t>energia</a:t>
            </a:r>
            <a:r>
              <a:rPr lang="en-US" dirty="0" smtClean="0"/>
              <a:t> </a:t>
            </a:r>
            <a:r>
              <a:rPr lang="en-US" dirty="0" err="1" smtClean="0"/>
              <a:t>dinâmica</a:t>
            </a:r>
            <a:r>
              <a:rPr lang="en-US" dirty="0" smtClean="0"/>
              <a:t> entre </a:t>
            </a:r>
            <a:r>
              <a:rPr lang="en-US" dirty="0" err="1" smtClean="0"/>
              <a:t>organismos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ambientes</a:t>
            </a:r>
            <a:r>
              <a:rPr lang="en-US" dirty="0" smtClean="0"/>
              <a:t>,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seja</a:t>
            </a:r>
            <a:r>
              <a:rPr lang="en-US" dirty="0" smtClean="0"/>
              <a:t>, a </a:t>
            </a:r>
            <a:r>
              <a:rPr lang="en-US" dirty="0" err="1" smtClean="0"/>
              <a:t>energia</a:t>
            </a:r>
            <a:r>
              <a:rPr lang="en-US" dirty="0" smtClean="0"/>
              <a:t> </a:t>
            </a:r>
            <a:r>
              <a:rPr lang="en-US" dirty="0" err="1" smtClean="0"/>
              <a:t>despendida</a:t>
            </a:r>
            <a:r>
              <a:rPr lang="en-US" dirty="0" smtClean="0"/>
              <a:t> </a:t>
            </a:r>
            <a:r>
              <a:rPr lang="en-US" dirty="0" err="1" smtClean="0"/>
              <a:t>comparada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energia</a:t>
            </a:r>
            <a:r>
              <a:rPr lang="en-US" dirty="0" smtClean="0"/>
              <a:t> </a:t>
            </a:r>
            <a:r>
              <a:rPr lang="en-US" dirty="0" err="1" smtClean="0"/>
              <a:t>adquirida</a:t>
            </a:r>
            <a:r>
              <a:rPr lang="en-US" dirty="0" smtClean="0"/>
              <a:t>, tem </a:t>
            </a:r>
            <a:r>
              <a:rPr lang="en-US" dirty="0" err="1" smtClean="0"/>
              <a:t>conseqüências</a:t>
            </a:r>
            <a:r>
              <a:rPr lang="en-US" dirty="0" smtClean="0"/>
              <a:t> </a:t>
            </a:r>
            <a:r>
              <a:rPr lang="en-US" dirty="0" err="1" smtClean="0"/>
              <a:t>adaptativas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sobrevivência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reprodução</a:t>
            </a:r>
            <a:r>
              <a:rPr lang="en-US" dirty="0" smtClean="0"/>
              <a:t>.”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Somos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resultado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seleção</a:t>
            </a:r>
            <a:r>
              <a:rPr lang="en-US" dirty="0" smtClean="0"/>
              <a:t> natural, </a:t>
            </a:r>
            <a:r>
              <a:rPr lang="en-US" dirty="0" err="1" smtClean="0"/>
              <a:t>atuando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maximizar</a:t>
            </a:r>
            <a:r>
              <a:rPr lang="en-US" dirty="0" smtClean="0"/>
              <a:t> a </a:t>
            </a:r>
            <a:r>
              <a:rPr lang="en-US" dirty="0" err="1" smtClean="0"/>
              <a:t>qualidade</a:t>
            </a:r>
            <a:r>
              <a:rPr lang="en-US" dirty="0" smtClean="0"/>
              <a:t> </a:t>
            </a:r>
            <a:r>
              <a:rPr lang="en-US" dirty="0" err="1" smtClean="0"/>
              <a:t>dietética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a </a:t>
            </a:r>
            <a:r>
              <a:rPr lang="en-US" dirty="0" err="1" smtClean="0"/>
              <a:t>eficiência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obtenção</a:t>
            </a:r>
            <a:r>
              <a:rPr lang="en-US" dirty="0" smtClean="0"/>
              <a:t> de </a:t>
            </a:r>
            <a:r>
              <a:rPr lang="en-US" dirty="0" err="1" smtClean="0"/>
              <a:t>alimentos</a:t>
            </a:r>
            <a:r>
              <a:rPr lang="en-US" dirty="0" smtClean="0"/>
              <a:t>. </a:t>
            </a:r>
            <a:r>
              <a:rPr lang="en-US" dirty="0" err="1" smtClean="0"/>
              <a:t>Mudanças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oferta</a:t>
            </a:r>
            <a:r>
              <a:rPr lang="en-US" dirty="0" smtClean="0"/>
              <a:t> de </a:t>
            </a:r>
            <a:r>
              <a:rPr lang="en-US" dirty="0" err="1" smtClean="0"/>
              <a:t>alimentos</a:t>
            </a:r>
            <a:r>
              <a:rPr lang="en-US" dirty="0" smtClean="0"/>
              <a:t> </a:t>
            </a:r>
            <a:r>
              <a:rPr lang="en-US" dirty="0" err="1" smtClean="0"/>
              <a:t>parecem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influenciado</a:t>
            </a:r>
            <a:r>
              <a:rPr lang="en-US" dirty="0" smtClean="0"/>
              <a:t> </a:t>
            </a:r>
            <a:r>
              <a:rPr lang="en-US" dirty="0" err="1" smtClean="0"/>
              <a:t>fortemente</a:t>
            </a:r>
            <a:r>
              <a:rPr lang="en-US" dirty="0" smtClean="0"/>
              <a:t> </a:t>
            </a:r>
            <a:r>
              <a:rPr lang="en-US" dirty="0" err="1" smtClean="0"/>
              <a:t>nossos</a:t>
            </a:r>
            <a:r>
              <a:rPr lang="en-US" dirty="0" smtClean="0"/>
              <a:t> </a:t>
            </a:r>
            <a:r>
              <a:rPr lang="en-US" dirty="0" err="1" smtClean="0"/>
              <a:t>ancestrais</a:t>
            </a:r>
            <a:r>
              <a:rPr lang="en-US" dirty="0" smtClean="0"/>
              <a:t> </a:t>
            </a:r>
            <a:r>
              <a:rPr lang="en-US" dirty="0" err="1" smtClean="0"/>
              <a:t>hominídeos</a:t>
            </a:r>
            <a:r>
              <a:rPr lang="en-US" dirty="0" smtClean="0"/>
              <a:t>. </a:t>
            </a:r>
            <a:r>
              <a:rPr lang="en-US" dirty="0" err="1" smtClean="0"/>
              <a:t>Assim</a:t>
            </a:r>
            <a:r>
              <a:rPr lang="en-US" dirty="0" smtClean="0"/>
              <a:t>,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sentido</a:t>
            </a:r>
            <a:r>
              <a:rPr lang="en-US" dirty="0" smtClean="0"/>
              <a:t> </a:t>
            </a:r>
            <a:r>
              <a:rPr lang="en-US" dirty="0" err="1" smtClean="0"/>
              <a:t>evolutivo</a:t>
            </a:r>
            <a:r>
              <a:rPr lang="en-US" dirty="0" smtClean="0"/>
              <a:t>, </a:t>
            </a:r>
            <a:r>
              <a:rPr lang="en-US" dirty="0" err="1" smtClean="0"/>
              <a:t>somos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comemos</a:t>
            </a:r>
            <a:r>
              <a:rPr lang="en-US" dirty="0" smtClean="0"/>
              <a:t>.” </a:t>
            </a:r>
          </a:p>
          <a:p>
            <a:endParaRPr lang="en-US" dirty="0" smtClean="0"/>
          </a:p>
          <a:p>
            <a:r>
              <a:rPr lang="en-US" dirty="0" smtClean="0"/>
              <a:t>William R. Leonard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6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55638"/>
            <a:ext cx="8556573" cy="528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29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432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4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0"/>
            <a:ext cx="4627563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47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4648200" cy="3394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462086"/>
            <a:ext cx="4495800" cy="36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28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</Words>
  <Application>Microsoft Office PowerPoint</Application>
  <PresentationFormat>Apresentação na tela (4:3)</PresentationFormat>
  <Paragraphs>103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Ápice</vt:lpstr>
      <vt:lpstr>Destruição de Fontes de Alimentos Selvagens                                                                                                Shaxahmary de Mori                                                   João Zanettini                                                          Lilla Jessica Brokaw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Domesticação de alimentos selvagens</vt:lpstr>
      <vt:lpstr>Cronologia</vt:lpstr>
      <vt:lpstr>Impactos</vt:lpstr>
      <vt:lpstr> Seleção do homem por variedades específicas </vt:lpstr>
      <vt:lpstr>Modelos de produção (monoculturas)</vt:lpstr>
      <vt:lpstr>Transgênicos</vt:lpstr>
      <vt:lpstr>Transgênicos</vt:lpstr>
      <vt:lpstr>Produtividade</vt:lpstr>
      <vt:lpstr>Saúde Humana</vt:lpstr>
      <vt:lpstr>Resgates </vt:lpstr>
      <vt:lpstr>Apresentação do PowerPoint</vt:lpstr>
      <vt:lpstr>Apresentação do PowerPoint</vt:lpstr>
      <vt:lpstr>Apresentação do PowerPoint</vt:lpstr>
      <vt:lpstr>Apresentação do PowerPoint</vt:lpstr>
      <vt:lpstr>Para refletir: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Destruição de Fontes de Alimentos Selvagens                                                                                                Shaxahmary de Mori                                                   João Zanettini                                                          Lilla Jessica Brokaw</dc:title>
  <dc:creator>pa</dc:creator>
  <cp:lastModifiedBy>pa</cp:lastModifiedBy>
  <cp:revision>1</cp:revision>
  <dcterms:modified xsi:type="dcterms:W3CDTF">2013-09-24T21:30:35Z</dcterms:modified>
</cp:coreProperties>
</file>