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75" r:id="rId3"/>
    <p:sldId id="258" r:id="rId4"/>
    <p:sldId id="259" r:id="rId5"/>
    <p:sldId id="260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85" r:id="rId16"/>
    <p:sldId id="263" r:id="rId17"/>
    <p:sldId id="264" r:id="rId18"/>
    <p:sldId id="291" r:id="rId19"/>
    <p:sldId id="290" r:id="rId20"/>
    <p:sldId id="266" r:id="rId21"/>
    <p:sldId id="267" r:id="rId22"/>
    <p:sldId id="273" r:id="rId23"/>
    <p:sldId id="274" r:id="rId24"/>
    <p:sldId id="270" r:id="rId25"/>
    <p:sldId id="286" r:id="rId26"/>
    <p:sldId id="261" r:id="rId27"/>
    <p:sldId id="30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57" autoAdjust="0"/>
  </p:normalViewPr>
  <p:slideViewPr>
    <p:cSldViewPr>
      <p:cViewPr>
        <p:scale>
          <a:sx n="60" d="100"/>
          <a:sy n="60" d="100"/>
        </p:scale>
        <p:origin x="-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606B-7CD5-499D-8A9A-2D7209C12A5D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DD3B-CB00-4465-838A-A86CDA920A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940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c.com.br/noticias/meio-ambiente/2013/03/onu-aponta-carencia-e-ma-distribuicao-de-agua-para-us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Tratamento: Funcionamento de uma estação de tratamento;</a:t>
            </a:r>
          </a:p>
          <a:p>
            <a:r>
              <a:rPr lang="pt-BR" dirty="0" smtClean="0"/>
              <a:t>Contaminação:</a:t>
            </a:r>
            <a:r>
              <a:rPr lang="pt-BR" baseline="0" dirty="0" smtClean="0"/>
              <a:t> Produtos contaminantes são despejados diariamente sem qualquer tratamento, gerando a contaminação da água;</a:t>
            </a:r>
          </a:p>
          <a:p>
            <a:r>
              <a:rPr lang="pt-BR" baseline="0" dirty="0" smtClean="0"/>
              <a:t>Saneamento básico: </a:t>
            </a:r>
            <a:r>
              <a:rPr lang="pt-BR" baseline="0" dirty="0" err="1" smtClean="0"/>
              <a:t>Infraestrutura</a:t>
            </a:r>
            <a:r>
              <a:rPr lang="pt-BR" baseline="0" dirty="0" smtClean="0"/>
              <a:t> mínima necessária para dar uma vida de qualidade para a população;</a:t>
            </a:r>
          </a:p>
          <a:p>
            <a:r>
              <a:rPr lang="pt-BR" baseline="0" dirty="0" smtClean="0"/>
              <a:t>Custos públicos: Gasto para tratar a água, fornecer saneamento básico e custo com saúde;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DD3B-CB00-4465-838A-A86CDA920A2D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água é desperdiçada; seu uso indisciplinado expõe terras</a:t>
            </a:r>
          </a:p>
          <a:p>
            <a:r>
              <a:rPr lang="pt-BR" dirty="0" smtClean="0"/>
              <a:t>frágeis à desertificação; sua disponibilidade e qualidade são</a:t>
            </a:r>
          </a:p>
          <a:p>
            <a:r>
              <a:rPr lang="pt-BR" dirty="0" smtClean="0"/>
              <a:t>determinantes para a qualidade de vida e da estabilidade da sociedade</a:t>
            </a:r>
          </a:p>
          <a:p>
            <a:r>
              <a:rPr lang="pt-BR" dirty="0" smtClean="0"/>
              <a:t>do século XXI.</a:t>
            </a:r>
          </a:p>
          <a:p>
            <a:r>
              <a:rPr lang="pt-BR" dirty="0" smtClean="0"/>
              <a:t>A questão é saber se o planeta pode suportar o ritmo atual de</a:t>
            </a:r>
          </a:p>
          <a:p>
            <a:r>
              <a:rPr lang="pt-BR" dirty="0" smtClean="0"/>
              <a:t>exploração dos recursos de água doce. É preciso ressaltar a questão</a:t>
            </a:r>
          </a:p>
          <a:p>
            <a:r>
              <a:rPr lang="pt-BR" dirty="0" smtClean="0"/>
              <a:t>da equidade de acesso aos recursos hídricos, bem como a salubridade</a:t>
            </a:r>
          </a:p>
          <a:p>
            <a:r>
              <a:rPr lang="pt-BR" dirty="0" smtClean="0"/>
              <a:t>destes recursos que são, freqüentemente, vítimas de diversas formas</a:t>
            </a:r>
          </a:p>
          <a:p>
            <a:r>
              <a:rPr lang="pt-BR" dirty="0" smtClean="0"/>
              <a:t>de poluição, tanto em países de pouca oferta quanto naqueles</a:t>
            </a:r>
          </a:p>
          <a:p>
            <a:r>
              <a:rPr lang="pt-BR" dirty="0" smtClean="0"/>
              <a:t>abundantes em água.</a:t>
            </a:r>
          </a:p>
          <a:p>
            <a:r>
              <a:rPr lang="pt-BR" dirty="0" smtClean="0"/>
              <a:t>A água, fonte de vida, é igualmente um recurso de valor</a:t>
            </a:r>
          </a:p>
          <a:p>
            <a:r>
              <a:rPr lang="pt-BR" dirty="0" smtClean="0"/>
              <a:t>econômico e uso coletivo, que deve ser gerido de maneira a não</a:t>
            </a:r>
          </a:p>
          <a:p>
            <a:r>
              <a:rPr lang="pt-BR" dirty="0" smtClean="0"/>
              <a:t>provocar conflitos ou desequilíbrios entre países ou dentro de um</a:t>
            </a:r>
          </a:p>
          <a:p>
            <a:r>
              <a:rPr lang="pt-BR" dirty="0" smtClean="0"/>
              <a:t>mesmo país.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Embora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informação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respeito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cuidar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poupar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recurso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simplesmente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consciencia</a:t>
            </a:r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Lancamento</a:t>
            </a:r>
            <a:r>
              <a:rPr lang="en-US" dirty="0" smtClean="0"/>
              <a:t> de </a:t>
            </a:r>
            <a:r>
              <a:rPr lang="en-US" dirty="0" err="1" smtClean="0"/>
              <a:t>efluentes</a:t>
            </a:r>
            <a:r>
              <a:rPr lang="en-US" dirty="0" smtClean="0"/>
              <a:t> </a:t>
            </a:r>
            <a:r>
              <a:rPr lang="en-US" dirty="0" err="1" smtClean="0"/>
              <a:t>domesticos</a:t>
            </a:r>
            <a:r>
              <a:rPr lang="en-US" dirty="0" smtClean="0"/>
              <a:t> e </a:t>
            </a:r>
            <a:r>
              <a:rPr lang="en-US" dirty="0" err="1" smtClean="0"/>
              <a:t>industriais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tratamentos</a:t>
            </a:r>
            <a:endParaRPr lang="en-US" dirty="0" smtClean="0"/>
          </a:p>
          <a:p>
            <a:r>
              <a:rPr lang="en-US" dirty="0" err="1" smtClean="0"/>
              <a:t>Distribuiçao</a:t>
            </a:r>
            <a:r>
              <a:rPr lang="en-US" dirty="0" smtClean="0"/>
              <a:t> </a:t>
            </a:r>
            <a:r>
              <a:rPr lang="en-US" dirty="0" err="1" smtClean="0"/>
              <a:t>inadequada</a:t>
            </a:r>
            <a:r>
              <a:rPr lang="en-US" dirty="0" smtClean="0"/>
              <a:t> dos </a:t>
            </a:r>
            <a:r>
              <a:rPr lang="en-US" dirty="0" err="1" smtClean="0"/>
              <a:t>residuos</a:t>
            </a:r>
            <a:r>
              <a:rPr lang="en-US" dirty="0" smtClean="0"/>
              <a:t> </a:t>
            </a:r>
            <a:r>
              <a:rPr lang="en-US" dirty="0" err="1" smtClean="0"/>
              <a:t>solidos</a:t>
            </a:r>
            <a:endParaRPr lang="en-US" dirty="0" smtClean="0"/>
          </a:p>
          <a:p>
            <a:r>
              <a:rPr lang="en-US" dirty="0" err="1" smtClean="0"/>
              <a:t>Destruiçao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vegetacao</a:t>
            </a:r>
            <a:r>
              <a:rPr lang="en-US" dirty="0" smtClean="0"/>
              <a:t> </a:t>
            </a:r>
            <a:r>
              <a:rPr lang="en-US" dirty="0" err="1" smtClean="0"/>
              <a:t>ciliar</a:t>
            </a:r>
            <a:endParaRPr lang="en-US" dirty="0" smtClean="0"/>
          </a:p>
          <a:p>
            <a:r>
              <a:rPr lang="en-US" dirty="0" err="1" smtClean="0"/>
              <a:t>Assoreamento</a:t>
            </a:r>
            <a:r>
              <a:rPr lang="en-US" dirty="0" smtClean="0"/>
              <a:t> dos </a:t>
            </a:r>
            <a:r>
              <a:rPr lang="en-US" dirty="0" err="1" smtClean="0"/>
              <a:t>mananciais</a:t>
            </a:r>
            <a:endParaRPr lang="en-US" dirty="0" smtClean="0"/>
          </a:p>
          <a:p>
            <a:r>
              <a:rPr lang="en-US" dirty="0" err="1" smtClean="0"/>
              <a:t>Impermeabilizaçao</a:t>
            </a:r>
            <a:r>
              <a:rPr lang="en-US" dirty="0" smtClean="0"/>
              <a:t> </a:t>
            </a:r>
            <a:r>
              <a:rPr lang="en-US" dirty="0" err="1" smtClean="0"/>
              <a:t>progressivca</a:t>
            </a:r>
            <a:r>
              <a:rPr lang="en-US" dirty="0" smtClean="0"/>
              <a:t> do solo</a:t>
            </a:r>
          </a:p>
          <a:p>
            <a:r>
              <a:rPr lang="en-US" dirty="0" err="1" smtClean="0"/>
              <a:t>Exploraçao</a:t>
            </a:r>
            <a:r>
              <a:rPr lang="en-US" dirty="0" smtClean="0"/>
              <a:t> </a:t>
            </a:r>
            <a:r>
              <a:rPr lang="en-US" dirty="0" err="1" smtClean="0"/>
              <a:t>crescente</a:t>
            </a:r>
            <a:r>
              <a:rPr lang="en-US" dirty="0" smtClean="0"/>
              <a:t> dos </a:t>
            </a:r>
            <a:r>
              <a:rPr lang="en-US" dirty="0" err="1" smtClean="0"/>
              <a:t>aquiferos</a:t>
            </a:r>
            <a:r>
              <a:rPr lang="en-US" dirty="0" smtClean="0"/>
              <a:t> </a:t>
            </a:r>
            <a:r>
              <a:rPr lang="en-US" dirty="0" err="1" smtClean="0"/>
              <a:t>subterraneos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 </a:t>
            </a:r>
            <a:r>
              <a:rPr lang="en-US" dirty="0" err="1" smtClean="0"/>
              <a:t>realizaçao</a:t>
            </a:r>
            <a:r>
              <a:rPr lang="en-US" dirty="0" smtClean="0"/>
              <a:t> dos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necessarios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agricultura</a:t>
            </a:r>
            <a:endParaRPr lang="en-US" dirty="0" smtClean="0"/>
          </a:p>
          <a:p>
            <a:r>
              <a:rPr lang="pt-BR" dirty="0" smtClean="0"/>
              <a:t>Setor imprescindível para o abastecimento mundial de alimentos, a irrigação é o insumo que mais desperdiça outro recurso essencial à vida: a água. A Organização das Nações Unidas (ONU) revela que aproximadamente 70% de toda a água disponível no mundo – </a:t>
            </a:r>
            <a:r>
              <a:rPr lang="pt-BR" b="1" dirty="0" smtClean="0">
                <a:hlinkClick r:id="rId3"/>
              </a:rPr>
              <a:t>que já não é muita</a:t>
            </a:r>
            <a:r>
              <a:rPr lang="pt-BR" dirty="0" smtClean="0"/>
              <a:t> – é utilizada para irrigação. No Brasil, esse índice chega a 72%.</a:t>
            </a:r>
          </a:p>
          <a:p>
            <a:r>
              <a:rPr lang="pt-BR" dirty="0" smtClean="0"/>
              <a:t>Pelas análises dos últimos relatórios divulgados pela ONU, o uso da água tem crescido a uma taxa duas vezes maior do que o crescimento da população ao longo no último século. A tendência é que o gasto seja elevado em até 50% até 2025 nos países em desenvolvimento; e em 18% nos países desenvolvidos.</a:t>
            </a:r>
          </a:p>
          <a:p>
            <a:r>
              <a:rPr lang="pt-BR" dirty="0" smtClean="0"/>
              <a:t>“Hoje, 780 milhões de pessoas ainda vivem sem acesso a água potável para beber e muitas outras sem saneamento básico. Por isso trabalhamos com o tema de segurança hídrica; para garantir que a água esteja disponível para produção de alimentos, geração de energia, transporte e </a:t>
            </a:r>
            <a:r>
              <a:rPr lang="pt-BR" dirty="0" err="1" smtClean="0"/>
              <a:t>presevação</a:t>
            </a:r>
            <a:r>
              <a:rPr lang="pt-BR" dirty="0" smtClean="0"/>
              <a:t> de ecossistemas vitais”, disse o presidente do Conselho Mundial da Água, Ben Braga, em entrevista relativa ao Dia Mundial da Água, comemorado em 22 de março.</a:t>
            </a:r>
          </a:p>
          <a:p>
            <a:r>
              <a:rPr lang="pt-BR" dirty="0" smtClean="0"/>
              <a:t>Na semana em que a ONU divulga alertas pela preservação desse recurso natural, outro dado sobre desperdício de água ressalta a necessidade de economia. Até 2025, cerca de 2 milhões de pessoas viverão em regiões com absoluta escassez.</a:t>
            </a:r>
          </a:p>
          <a:p>
            <a:r>
              <a:rPr lang="pt-BR" dirty="0" smtClean="0"/>
              <a:t>A agricultura é vista pelo organismo internacional como alvo prioritário para as políticas de controle racional de água. De acordo com a Organização as Nações Unidas para a Alimentação e Agricultura (FAO, na sigla em inglês), cerca de 60% da água utilizada em projetos de irrigação é perdida por fenômenos como a evaporação. Ainda segundo o órgão, uma redução de 10% no desperdício poderia abastecer o dobro da população mundial dos dias atuais.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 Agência Nacional de Águas (ANA) informa </a:t>
            </a:r>
            <a:r>
              <a:rPr lang="pt-BR" dirty="0" smtClean="0"/>
              <a:t>que a irrigação é em disparado a maior usuária de água no Brasil, com uma área irrigável de aproximadamente 29,6 milhões de hectares. “Apesar da agricultura irrigada ser o principal uso no país e por isso requerer maior atenção dos órgão gestores, visando ao uso racional da água, ela resulta em aumento da oferta de alimentos e preços menores em relação àqueles produzidos em áreas não irrigadas devido ao aumento substancial da </a:t>
            </a:r>
            <a:r>
              <a:rPr lang="pt-BR" dirty="0" err="1" smtClean="0"/>
              <a:t>produtitivade</a:t>
            </a:r>
            <a:r>
              <a:rPr lang="pt-BR" dirty="0" smtClean="0"/>
              <a:t>”, pondera o Relatório de Conjuntura dos Recursos Hídricos no Brasil.</a:t>
            </a:r>
          </a:p>
          <a:p>
            <a:r>
              <a:rPr lang="pt-BR" dirty="0" smtClean="0"/>
              <a:t>O tema tem sido debatido na Subcomissão de Segurança Alimentar da </a:t>
            </a:r>
            <a:r>
              <a:rPr lang="pt-BR" dirty="0" err="1" smtClean="0"/>
              <a:t>Cãmara</a:t>
            </a:r>
            <a:r>
              <a:rPr lang="pt-BR" dirty="0" smtClean="0"/>
              <a:t> dos Deputados. Em recente reunião, a presidenta do Conselho Nacional de Segurança Alimentar (</a:t>
            </a:r>
            <a:r>
              <a:rPr lang="pt-BR" dirty="0" err="1" smtClean="0"/>
              <a:t>Conseas</a:t>
            </a:r>
            <a:r>
              <a:rPr lang="pt-BR" dirty="0" smtClean="0"/>
              <a:t>), Maria Emília Pacheco, ressaltou que o Brasil precisa de uma agricultura que tenha harmonia com o meio ambiente. “A chamada revolução verde não é baseada na especificidade de uma agricultura tropical. Ela usa água em quantidade demasiada, desperdiça água.”, comentou.</a:t>
            </a:r>
          </a:p>
          <a:p>
            <a:r>
              <a:rPr lang="pt-BR" dirty="0" smtClean="0"/>
              <a:t>Em 20 de agosto de 2012, a presidenta Dilma </a:t>
            </a:r>
            <a:r>
              <a:rPr lang="pt-BR" dirty="0" err="1" smtClean="0"/>
              <a:t>Rousseff</a:t>
            </a:r>
            <a:r>
              <a:rPr lang="pt-BR" dirty="0" smtClean="0"/>
              <a:t> publicou o decreto nº 7.794, que instituiu a Política Nacional de </a:t>
            </a:r>
            <a:r>
              <a:rPr lang="pt-BR" dirty="0" err="1" smtClean="0"/>
              <a:t>Agroecologia</a:t>
            </a:r>
            <a:r>
              <a:rPr lang="pt-BR" dirty="0" smtClean="0"/>
              <a:t> e Produção Orgânica e tem o objetivo de “contribuir para o desenvolvimento sustentável e a qualidade de vida da população, por meio do uso sustentável dos recursos naturais e da oferta e consumo de alimentos saudáveis”.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Escassez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afeta</a:t>
            </a:r>
            <a:r>
              <a:rPr lang="en-US" dirty="0" smtClean="0"/>
              <a:t> 1 a 2 bi. de </a:t>
            </a:r>
            <a:r>
              <a:rPr lang="en-US" dirty="0" err="1" smtClean="0"/>
              <a:t>pessoas</a:t>
            </a:r>
            <a:r>
              <a:rPr lang="en-US" dirty="0" smtClean="0"/>
              <a:t> no </a:t>
            </a:r>
            <a:r>
              <a:rPr lang="en-US" dirty="0" err="1" smtClean="0"/>
              <a:t>mundo</a:t>
            </a:r>
            <a:r>
              <a:rPr lang="en-US" dirty="0" smtClean="0"/>
              <a:t>, </a:t>
            </a:r>
            <a:r>
              <a:rPr lang="en-US" dirty="0" err="1" smtClean="0"/>
              <a:t>havendo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outro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um </a:t>
            </a:r>
            <a:r>
              <a:rPr lang="en-US" dirty="0" err="1" smtClean="0"/>
              <a:t>crescente</a:t>
            </a:r>
            <a:r>
              <a:rPr lang="en-US" dirty="0" smtClean="0"/>
              <a:t>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,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1960 par </a:t>
            </a:r>
            <a:r>
              <a:rPr lang="en-US" dirty="0" err="1" smtClean="0"/>
              <a:t>afornecimento</a:t>
            </a:r>
            <a:r>
              <a:rPr lang="en-US" dirty="0" smtClean="0"/>
              <a:t> tem </a:t>
            </a:r>
            <a:r>
              <a:rPr lang="en-US" dirty="0" err="1" smtClean="0"/>
              <a:t>crescido</a:t>
            </a:r>
            <a:r>
              <a:rPr lang="en-US" dirty="0" smtClean="0"/>
              <a:t> 20%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década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-Mais da metade dos municípios brasileiros não controla os serviços de abastecimento de água tratada e saneamento básico oferecidos à população. A informação é da pesquisa "Saneamento Básico – Regulação 2013", lançada nesta segunda-feira (19) durante o 8º Congresso da Associação Brasileira das Agências de Regulação (Abar), que acontece em Fortaleza.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5.570 cidades do país, apenas 2.716 possuem regulação -- o que corresponde a 48% do total. Regulação é o nome dado a atividades de fiscalização e acompanhamento da qualidade dos serviços de água e esgoto e de definição de regras para os reajustes de tarifas.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Criadas por meio de leis, as agências reguladoras devem regular os serviços essenciais prestados por empresas públicas, de capital misto ou privado. Elas devem ter autonomia financeira e decisória e ser livres de interesses políticos. Muitos municípios preferem fazer parcerias para garantir a regulação, em vez de criarem órgãos próprios.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"Quando não há agência regulando, a empresa prestadora do serviço fica livre para fazer como quer. A agência surge para cobrar que haja equilíbrio na tarifa, zelo pela qualidade do serviço e cumprimento das metas estabelecidas", disse o presidente do instituto Trata Brasil, Edson Carlos.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pesquisa mostra que essas agências aplicaram 1.181 penalidades às empresas no último ano, sendo 89% apenas advertências. Segundo o coordenador da pesquisa, Alceu Galvão, o ritmo de crescimento da regulação – de 18% ao ano-- é "lento, mas tem sido consistente".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ONU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avaliaçao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mundial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água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irrigaçao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aprincipal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responsável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recurso</a:t>
            </a:r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dirty="0" smtClean="0"/>
              <a:t>50% </a:t>
            </a:r>
          </a:p>
          <a:p>
            <a:pPr lvl="1"/>
            <a:r>
              <a:rPr lang="en-US" dirty="0" err="1" smtClean="0"/>
              <a:t>Porcentagem</a:t>
            </a:r>
            <a:r>
              <a:rPr lang="en-US" dirty="0" smtClean="0"/>
              <a:t> de </a:t>
            </a:r>
            <a:r>
              <a:rPr lang="en-US" dirty="0" err="1" smtClean="0"/>
              <a:t>aumento</a:t>
            </a:r>
            <a:r>
              <a:rPr lang="en-US" dirty="0" smtClean="0"/>
              <a:t> no </a:t>
            </a:r>
            <a:r>
              <a:rPr lang="en-US" dirty="0" err="1" smtClean="0"/>
              <a:t>gasto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2025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endParaRPr lang="pt-BR" dirty="0" smtClean="0"/>
          </a:p>
          <a:p>
            <a:r>
              <a:rPr lang="en-US" dirty="0" smtClean="0"/>
              <a:t>60%</a:t>
            </a:r>
          </a:p>
          <a:p>
            <a:pPr lvl="1"/>
            <a:r>
              <a:rPr lang="en-US" dirty="0" err="1" smtClean="0"/>
              <a:t>Porcentagem</a:t>
            </a:r>
            <a:r>
              <a:rPr lang="en-US" dirty="0" smtClean="0"/>
              <a:t> de </a:t>
            </a:r>
            <a:r>
              <a:rPr lang="en-US" dirty="0" err="1" smtClean="0"/>
              <a:t>cidades</a:t>
            </a:r>
            <a:r>
              <a:rPr lang="en-US" dirty="0" smtClean="0"/>
              <a:t> </a:t>
            </a:r>
            <a:r>
              <a:rPr lang="en-US" dirty="0" err="1" smtClean="0"/>
              <a:t>europeias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utilizam</a:t>
            </a:r>
            <a:r>
              <a:rPr lang="en-US" dirty="0" smtClean="0"/>
              <a:t> </a:t>
            </a:r>
            <a:r>
              <a:rPr lang="en-US" dirty="0" err="1" smtClean="0"/>
              <a:t>água</a:t>
            </a:r>
            <a:r>
              <a:rPr lang="en-US" dirty="0" smtClean="0"/>
              <a:t> do </a:t>
            </a:r>
            <a:r>
              <a:rPr lang="en-US" dirty="0" err="1" smtClean="0"/>
              <a:t>subsolo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reposta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milhoes</a:t>
            </a:r>
            <a:endParaRPr lang="en-US" dirty="0" smtClean="0"/>
          </a:p>
          <a:p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aproximado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viverão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absoluta</a:t>
            </a:r>
            <a:r>
              <a:rPr lang="en-US" dirty="0" smtClean="0"/>
              <a:t> </a:t>
            </a:r>
            <a:r>
              <a:rPr lang="en-US" dirty="0" err="1" smtClean="0"/>
              <a:t>escassez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2025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E7FB-DE3D-457C-8A5B-CA538817C7AD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0B92AA-64F6-45C5-9C75-8A56060DC4E8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C13961-12AA-438F-954D-F05472115C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c.com.br/noticias/meio-ambiente/2013/03/onu-aponta-carencia-e-ma-distribuicao-de-agua-para-uso" TargetMode="External"/><Relationship Id="rId2" Type="http://schemas.openxmlformats.org/officeDocument/2006/relationships/hyperlink" Target="http://www.scielo.br/scielo.php?pid=S0103-40142001000300024&amp;script=sci_arttext&amp;tlng=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blogs.com.br/geofagos/2009/05/agua_recurso_renovavel_ou_nao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10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9796" y="1916832"/>
            <a:ext cx="7772400" cy="127605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Limites da água potável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2912368" cy="14732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Allan Douglas Miranda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Caio Augusto </a:t>
            </a:r>
            <a:r>
              <a:rPr lang="pt-BR" dirty="0" err="1" smtClean="0">
                <a:solidFill>
                  <a:schemeClr val="tx1"/>
                </a:solidFill>
              </a:rPr>
              <a:t>Beraquet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Karen </a:t>
            </a:r>
            <a:r>
              <a:rPr lang="pt-BR" dirty="0" err="1" smtClean="0">
                <a:solidFill>
                  <a:schemeClr val="tx1"/>
                </a:solidFill>
              </a:rPr>
              <a:t>Missy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Aki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Komada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Escola Superior de Agricultura Luiz de Queiroz – ESALQ</a:t>
            </a:r>
          </a:p>
          <a:p>
            <a:pPr algn="ctr"/>
            <a:r>
              <a:rPr lang="pt-BR" dirty="0" smtClean="0"/>
              <a:t>Genética e Questões Socioambientais – LGN 478</a:t>
            </a:r>
          </a:p>
          <a:p>
            <a:pPr algn="ctr"/>
            <a:r>
              <a:rPr lang="en-US" dirty="0" smtClean="0"/>
              <a:t>Prof. Silvia Molina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11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352928" cy="50720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5200" dirty="0" smtClean="0">
              <a:latin typeface="Adobe Arabic" pitchFamily="18" charset="-78"/>
              <a:cs typeface="Adobe Arabic" pitchFamily="18" charset="-78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O </a:t>
            </a:r>
            <a:r>
              <a:rPr lang="pt-BR" dirty="0">
                <a:solidFill>
                  <a:schemeClr val="tx1"/>
                </a:solidFill>
              </a:rPr>
              <a:t>Brasil ocupa uma posição privilegiada em relação à disponibilidade de recursos hídricos. 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No mundo, 1,2 </a:t>
            </a:r>
            <a:r>
              <a:rPr lang="pt-BR" dirty="0">
                <a:solidFill>
                  <a:schemeClr val="tx1"/>
                </a:solidFill>
              </a:rPr>
              <a:t>bilhão de pessoas não têm acesso </a:t>
            </a:r>
            <a:r>
              <a:rPr lang="pt-BR" dirty="0" smtClean="0">
                <a:solidFill>
                  <a:schemeClr val="tx1"/>
                </a:solidFill>
              </a:rPr>
              <a:t>à </a:t>
            </a:r>
            <a:r>
              <a:rPr lang="pt-BR" dirty="0">
                <a:solidFill>
                  <a:schemeClr val="tx1"/>
                </a:solidFill>
              </a:rPr>
              <a:t>água potável e cerca de 5 milhões morrem a cada ano </a:t>
            </a:r>
            <a:r>
              <a:rPr lang="pt-BR" dirty="0" smtClean="0">
                <a:solidFill>
                  <a:schemeClr val="tx1"/>
                </a:solidFill>
              </a:rPr>
              <a:t>por doenças </a:t>
            </a:r>
            <a:r>
              <a:rPr lang="pt-BR" dirty="0">
                <a:solidFill>
                  <a:schemeClr val="tx1"/>
                </a:solidFill>
              </a:rPr>
              <a:t>simples relacionadas à falta </a:t>
            </a:r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>
                <a:solidFill>
                  <a:schemeClr val="tx1"/>
                </a:solidFill>
              </a:rPr>
              <a:t>abastecimento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As características geográficas de cada região e mudanças de vazão dos rios, que ocorrem devido </a:t>
            </a:r>
            <a:r>
              <a:rPr lang="pt-BR" dirty="0" smtClean="0">
                <a:solidFill>
                  <a:schemeClr val="tx1"/>
                </a:solidFill>
              </a:rPr>
              <a:t>às variações </a:t>
            </a:r>
            <a:r>
              <a:rPr lang="pt-BR" dirty="0">
                <a:solidFill>
                  <a:schemeClr val="tx1"/>
                </a:solidFill>
              </a:rPr>
              <a:t>climáticas ao longo do ano, acabam afetando a distribuição de água no território nacional.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 o Brasil?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66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Já o Brasil conta com 12% dos recursos hídricos do planeta. Por isso, o volume distribuído por </a:t>
            </a:r>
            <a:r>
              <a:rPr lang="pt-BR" dirty="0" smtClean="0">
                <a:solidFill>
                  <a:schemeClr val="tx1"/>
                </a:solidFill>
              </a:rPr>
              <a:t>pessoa é </a:t>
            </a:r>
            <a:r>
              <a:rPr lang="pt-BR" dirty="0">
                <a:solidFill>
                  <a:schemeClr val="tx1"/>
                </a:solidFill>
              </a:rPr>
              <a:t>19 vezes superior ao mínimo estabelecido pela </a:t>
            </a:r>
            <a:r>
              <a:rPr lang="pt-BR" dirty="0" smtClean="0">
                <a:solidFill>
                  <a:schemeClr val="tx1"/>
                </a:solidFill>
              </a:rPr>
              <a:t>ONU,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1.700 m3/s </a:t>
            </a:r>
            <a:r>
              <a:rPr lang="pt-BR" dirty="0">
                <a:solidFill>
                  <a:schemeClr val="tx1"/>
                </a:solidFill>
              </a:rPr>
              <a:t>por habitante por ano. 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No </a:t>
            </a:r>
            <a:r>
              <a:rPr lang="pt-BR" dirty="0">
                <a:solidFill>
                  <a:schemeClr val="tx1"/>
                </a:solidFill>
              </a:rPr>
              <a:t>entanto, esse recurso vital não chega para todos os brasileiros </a:t>
            </a:r>
            <a:r>
              <a:rPr lang="pt-BR" dirty="0" smtClean="0">
                <a:solidFill>
                  <a:schemeClr val="tx1"/>
                </a:solidFill>
              </a:rPr>
              <a:t>na mesma </a:t>
            </a:r>
            <a:r>
              <a:rPr lang="pt-BR" dirty="0">
                <a:solidFill>
                  <a:schemeClr val="tx1"/>
                </a:solidFill>
              </a:rPr>
              <a:t>quantidade e regularidade.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Histórico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5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Mesmo assim, o volume de recursos hídricos é suficiente para atender 57 vezes a demanda atual </a:t>
            </a:r>
            <a:r>
              <a:rPr lang="pt-BR" dirty="0" smtClean="0">
                <a:solidFill>
                  <a:schemeClr val="tx1"/>
                </a:solidFill>
              </a:rPr>
              <a:t>do país.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O consumo humano, na média nacional, equivale a cerca de 1/3 do total de água utilizada no Brasil. </a:t>
            </a:r>
            <a:r>
              <a:rPr lang="pt-BR" dirty="0" smtClean="0">
                <a:solidFill>
                  <a:schemeClr val="tx1"/>
                </a:solidFill>
              </a:rPr>
              <a:t>Já a </a:t>
            </a:r>
            <a:r>
              <a:rPr lang="pt-BR" dirty="0">
                <a:solidFill>
                  <a:schemeClr val="tx1"/>
                </a:solidFill>
              </a:rPr>
              <a:t>irrigação consome 46% dos recursos e as atividades industriais, 18%.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Histórico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49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Aquífero Guarani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Aquíferos são um reservatório natural, subterrâneo, de água.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Atualmente o que tem aparecido mais na mídia é o aquífero guarani, que  abrange </a:t>
            </a:r>
            <a:r>
              <a:rPr lang="pt-BR" dirty="0">
                <a:solidFill>
                  <a:schemeClr val="tx1"/>
                </a:solidFill>
              </a:rPr>
              <a:t>partes dos territórios do Uruguai, Argentina, Paraguai e </a:t>
            </a:r>
            <a:r>
              <a:rPr lang="pt-BR" dirty="0" smtClean="0">
                <a:solidFill>
                  <a:schemeClr val="tx1"/>
                </a:solidFill>
              </a:rPr>
              <a:t>em grande parte o Brasil.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Maior aquífero do mundo com 1,2 milhões de km².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4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FYIi_NA-mz8/UHbu8Ox7U1I/AAAAAAAAAQ4/iRGg8IM8BFo/s640/bacias+hidrograficas+brasilei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78" y="836712"/>
            <a:ext cx="78836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76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857364"/>
            <a:ext cx="3271305" cy="442915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Tratamento de água;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Contaminação;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Saneamento básico;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Custos públicos;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Problemas enfrentados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s://encrypted-tbn3.gstatic.com/images?q=tbn:ANd9GcRDD_oKTkdaxsUn0Y1X8oE0szuMpn1ytaeB8-uViKTdBUYX5jvM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5010149"/>
            <a:ext cx="2476500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www.pelotas.rs.gov.br/sanep/dev/img/tratamento-agu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285860"/>
            <a:ext cx="572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s://encrypted-tbn1.gstatic.com/images?q=tbn:ANd9GcQqTlYmvOHB-x_c69l2w6s2KKT86bHTxlp2Byovml5qHpQ9DNM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000624"/>
            <a:ext cx="2438400" cy="18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s://encrypted-tbn3.gstatic.com/images?q=tbn:ANd9GcRn4iP1q5vxxco2-wMWq3g1wRfE3M_l1p8k5EyiI8cGUvzxsafE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6190"/>
            <a:ext cx="2676525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Problemas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atuais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14488"/>
            <a:ext cx="5429288" cy="928694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Desperdício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Cotidiano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endParaRPr lang="pt-BR" dirty="0"/>
          </a:p>
        </p:txBody>
      </p:sp>
      <p:pic>
        <p:nvPicPr>
          <p:cNvPr id="1028" name="Picture 4" descr="http://www.maissolnasuavida.com.br/wp-content/uploads/2012/02/desperdic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862237" cy="3285229"/>
          </a:xfrm>
          <a:prstGeom prst="rect">
            <a:avLst/>
          </a:prstGeom>
          <a:noFill/>
        </p:spPr>
      </p:pic>
      <p:pic>
        <p:nvPicPr>
          <p:cNvPr id="1032" name="Picture 8" descr="http://www.ocponline.com.br/uploads/imagens/55817dd88dad78b53a295ccdc03ff1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666018"/>
            <a:ext cx="4929222" cy="4017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4286280" cy="2500330"/>
          </a:xfrm>
        </p:spPr>
        <p:txBody>
          <a:bodyPr>
            <a:normAutofit fontScale="77500" lnSpcReduction="20000"/>
          </a:bodyPr>
          <a:lstStyle/>
          <a:p>
            <a:endParaRPr lang="en-US" sz="3000" dirty="0" smtClean="0"/>
          </a:p>
          <a:p>
            <a:r>
              <a:rPr lang="en-US" sz="3000" dirty="0" err="1" smtClean="0">
                <a:solidFill>
                  <a:schemeClr val="tx1"/>
                </a:solidFill>
              </a:rPr>
              <a:t>Poluição</a:t>
            </a:r>
            <a:r>
              <a:rPr lang="en-US" sz="30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000" dirty="0" err="1" smtClean="0">
                <a:solidFill>
                  <a:schemeClr val="tx1"/>
                </a:solidFill>
              </a:rPr>
              <a:t>Agricultura</a:t>
            </a:r>
            <a:r>
              <a:rPr lang="en-US" sz="3000" dirty="0" smtClean="0">
                <a:solidFill>
                  <a:schemeClr val="tx1"/>
                </a:solidFill>
              </a:rPr>
              <a:t>: </a:t>
            </a:r>
            <a:r>
              <a:rPr lang="en-US" sz="3000" dirty="0" err="1" smtClean="0">
                <a:solidFill>
                  <a:schemeClr val="tx1"/>
                </a:solidFill>
              </a:rPr>
              <a:t>Pesticidas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endParaRPr lang="en-US" sz="3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800" dirty="0" err="1" smtClean="0">
                <a:solidFill>
                  <a:schemeClr val="tx1"/>
                </a:solidFill>
              </a:rPr>
              <a:t>Lançamento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efluentes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domésticos</a:t>
            </a:r>
            <a:r>
              <a:rPr lang="en-US" sz="2800" dirty="0" smtClean="0">
                <a:solidFill>
                  <a:schemeClr val="tx1"/>
                </a:solidFill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</a:rPr>
              <a:t>industriais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tratamento</a:t>
            </a:r>
            <a:endParaRPr lang="pt-BR" sz="2800" dirty="0" smtClean="0">
              <a:solidFill>
                <a:schemeClr val="tx1"/>
              </a:solidFill>
            </a:endParaRPr>
          </a:p>
          <a:p>
            <a:pPr lvl="1"/>
            <a:endParaRPr lang="en-US" sz="3000" dirty="0" smtClean="0">
              <a:solidFill>
                <a:schemeClr val="tx1"/>
              </a:solidFill>
            </a:endParaRPr>
          </a:p>
          <a:p>
            <a:pPr lvl="1"/>
            <a:endParaRPr lang="en-US" sz="3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Problemas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atuais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628" y="492919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35841" name="Picture 1" descr="C:\Users\Toshiba\Desktop\Trabalho água\imagens\P_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8571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Toshiba\Desktop\Trabalho água\imagens\poluição-das-aguas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045" y="3571876"/>
            <a:ext cx="426495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Toshiba\Desktop\Trabalho água\imagens\veneno_pestic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14488"/>
            <a:ext cx="14230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4286280" cy="446723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000" dirty="0" err="1" smtClean="0">
                <a:solidFill>
                  <a:schemeClr val="tx1"/>
                </a:solidFill>
                <a:sym typeface="Wingdings" pitchFamily="2" charset="2"/>
              </a:rPr>
              <a:t>Uso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sym typeface="Wingdings" pitchFamily="2" charset="2"/>
              </a:rPr>
              <a:t>agricultura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lvl="1" algn="just"/>
            <a:endParaRPr lang="en-US" sz="3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 algn="just"/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Irrigação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é a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maior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usuária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água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no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Brasil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(ANA);</a:t>
            </a:r>
          </a:p>
          <a:p>
            <a:pPr lvl="2" algn="just"/>
            <a:endParaRPr lang="en-US" sz="27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 algn="just"/>
            <a:endParaRPr lang="en-US" sz="27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 algn="just"/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Aproximadamente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70% de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toda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a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água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disponível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no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mundo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é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utiizada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para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sym typeface="Wingdings" pitchFamily="2" charset="2"/>
              </a:rPr>
              <a:t>irrigação</a:t>
            </a:r>
            <a:r>
              <a:rPr lang="en-US" sz="2700" dirty="0" smtClean="0">
                <a:solidFill>
                  <a:schemeClr val="tx1"/>
                </a:solidFill>
                <a:sym typeface="Wingdings" pitchFamily="2" charset="2"/>
              </a:rPr>
              <a:t> (ONU);</a:t>
            </a:r>
          </a:p>
          <a:p>
            <a:pPr lvl="2"/>
            <a:endParaRPr lang="en-US" sz="2700" dirty="0" smtClean="0">
              <a:sym typeface="Wingdings" pitchFamily="2" charset="2"/>
            </a:endParaRPr>
          </a:p>
          <a:p>
            <a:pPr lvl="2">
              <a:buNone/>
            </a:pPr>
            <a:endParaRPr lang="en-US" sz="2700" dirty="0" smtClean="0">
              <a:sym typeface="Wingdings" pitchFamily="2" charset="2"/>
            </a:endParaRP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9457" name="Picture 1" descr="C:\Users\Toshiba\Desktop\Trabalho água\imagens\5mdx7psi78ckqzut2sp7zse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33810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Toshiba\Desktop\Trabalho água\imagens\29_MHG_águ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4286248" cy="258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Problemas atuais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000240"/>
            <a:ext cx="3199867" cy="485776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Desertificação;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Destruição de matas ciliares;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Exploração excessiva de Aqüíferos;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Má distribuição de água potável;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www.raizdavida.com.br/sistema/sysfotos/sudaneses_bebendo_ag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929198"/>
            <a:ext cx="2563457" cy="169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diarioliberdade.org/archivos/imagenes/100311_poucag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72074"/>
            <a:ext cx="1916777" cy="149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brasilescola.com/upload/e/desertificacao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2262000" cy="137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encrypted-tbn2.gstatic.com/images?q=tbn:ANd9GcTTSEGprhDcR9hqp327M4co4HoqUvUN3l0okehtwYAZXPVI57W1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71810"/>
            <a:ext cx="2371602" cy="177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://www.netxplica.com/figuras_netxplica/exanac/geologia/aquifero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14488"/>
            <a:ext cx="242886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428596" y="35716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Problemas atuais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Sumário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507207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3300" dirty="0" smtClean="0"/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Introdução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Histórico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Distribuição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mundial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Problemas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enfrentados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Problemas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atuais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Previsão</a:t>
            </a:r>
            <a:r>
              <a:rPr lang="en-US" sz="3300" dirty="0" smtClean="0">
                <a:solidFill>
                  <a:schemeClr val="tx1"/>
                </a:solidFill>
              </a:rPr>
              <a:t> de </a:t>
            </a:r>
            <a:r>
              <a:rPr lang="en-US" sz="3300" dirty="0" err="1" smtClean="0">
                <a:solidFill>
                  <a:schemeClr val="tx1"/>
                </a:solidFill>
              </a:rPr>
              <a:t>problemas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Considerações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finais</a:t>
            </a:r>
            <a:r>
              <a:rPr lang="en-US" sz="3300" dirty="0" smtClean="0">
                <a:solidFill>
                  <a:schemeClr val="tx1"/>
                </a:solidFill>
              </a:rPr>
              <a:t>: </a:t>
            </a:r>
            <a:r>
              <a:rPr lang="en-US" sz="3300" dirty="0" err="1" smtClean="0">
                <a:solidFill>
                  <a:schemeClr val="tx1"/>
                </a:solidFill>
              </a:rPr>
              <a:t>Limites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da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água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potável</a:t>
            </a:r>
            <a:r>
              <a:rPr lang="en-US" sz="33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300" dirty="0" err="1" smtClean="0">
                <a:solidFill>
                  <a:schemeClr val="tx1"/>
                </a:solidFill>
              </a:rPr>
              <a:t>Referências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Bibliográficas</a:t>
            </a:r>
            <a:endParaRPr lang="en-US" sz="33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2643182"/>
            <a:ext cx="4286248" cy="364333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Cerca</a:t>
            </a:r>
            <a:r>
              <a:rPr lang="en-US" dirty="0" smtClean="0">
                <a:solidFill>
                  <a:schemeClr val="tx1"/>
                </a:solidFill>
              </a:rPr>
              <a:t> de 1/3 </a:t>
            </a:r>
            <a:r>
              <a:rPr lang="en-US" dirty="0" err="1" smtClean="0">
                <a:solidFill>
                  <a:schemeClr val="tx1"/>
                </a:solidFill>
              </a:rPr>
              <a:t>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população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mundial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sofre</a:t>
            </a:r>
            <a:r>
              <a:rPr lang="en-US" dirty="0" smtClean="0">
                <a:solidFill>
                  <a:schemeClr val="tx1"/>
                </a:solidFill>
              </a:rPr>
              <a:t> com a </a:t>
            </a:r>
            <a:r>
              <a:rPr lang="en-US" dirty="0" err="1" smtClean="0">
                <a:solidFill>
                  <a:schemeClr val="tx1"/>
                </a:solidFill>
              </a:rPr>
              <a:t>escassez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água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Falta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Saneamento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Básico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Problemas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atuais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0418" name="Picture 2" descr="C:\Users\Toshiba\Desktop\Trabalho água\imagens\cri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643306" cy="241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9" name="Picture 3" descr="C:\Users\Toshiba\Desktop\Trabalho água\imagen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01265"/>
            <a:ext cx="3838474" cy="215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3976694" cy="4262040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8347"/>
                <a:gridCol w="1988347"/>
              </a:tblGrid>
              <a:tr h="7980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b="1" dirty="0">
                          <a:latin typeface="inherit"/>
                        </a:rPr>
                        <a:t>Municípios que têm controle sobre os serviços e água e </a:t>
                      </a:r>
                      <a:r>
                        <a:rPr lang="pt-BR" b="1" dirty="0" smtClean="0">
                          <a:latin typeface="inherit"/>
                        </a:rPr>
                        <a:t>esgoto</a:t>
                      </a:r>
                      <a:endParaRPr lang="pt-BR" b="1" dirty="0">
                        <a:latin typeface="inherit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pt-BR" b="1" dirty="0">
                        <a:latin typeface="inheri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501888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2009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883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888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2010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853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888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latin typeface="inherit"/>
                        </a:rPr>
                        <a:t>2011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1.896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888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latin typeface="inherit"/>
                        </a:rPr>
                        <a:t>2012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2.296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888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latin typeface="inherit"/>
                        </a:rPr>
                        <a:t>2013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2.716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1633">
                <a:tc gridSpan="2">
                  <a:txBody>
                    <a:bodyPr/>
                    <a:lstStyle/>
                    <a:p>
                      <a:pPr fontAlgn="t"/>
                      <a:r>
                        <a:rPr lang="pt-BR" dirty="0">
                          <a:latin typeface="inherit"/>
                        </a:rPr>
                        <a:t>Fonte: Abar</a:t>
                      </a:r>
                    </a:p>
                    <a:p>
                      <a:pPr fontAlgn="t"/>
                      <a:r>
                        <a:rPr lang="pt-BR" dirty="0">
                          <a:latin typeface="inherit"/>
                        </a:rPr>
                        <a:t> 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pt-BR" dirty="0">
                        <a:latin typeface="inheri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Problemas atuais - Brasileiros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00562" y="2428868"/>
            <a:ext cx="428628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Mais da metade de municípios brasileiros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não controla os serviços de abastecimento de água tratada e saneamento básico oferecidos a população;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http://www.samaeantonina.com.br/upload/tiny_mce/QUANTO_SE_GASTA_DE_AGU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://comacomosolhos.com/wp-content/uploads/agua_comida_consumo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8596" y="1714488"/>
            <a:ext cx="3929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50% </a:t>
            </a:r>
            <a:r>
              <a:rPr lang="en-US" sz="2300" dirty="0" smtClean="0"/>
              <a:t>: </a:t>
            </a:r>
            <a:r>
              <a:rPr lang="en-US" sz="2300" dirty="0" err="1" smtClean="0"/>
              <a:t>aumento</a:t>
            </a:r>
            <a:r>
              <a:rPr lang="en-US" sz="2300" dirty="0" smtClean="0"/>
              <a:t> no </a:t>
            </a:r>
            <a:r>
              <a:rPr lang="en-US" sz="2300" dirty="0" err="1" smtClean="0"/>
              <a:t>gasto</a:t>
            </a:r>
            <a:r>
              <a:rPr lang="en-US" sz="2300" dirty="0" smtClean="0"/>
              <a:t> de </a:t>
            </a:r>
            <a:r>
              <a:rPr lang="en-US" sz="2300" dirty="0" err="1" smtClean="0"/>
              <a:t>água</a:t>
            </a:r>
            <a:r>
              <a:rPr lang="en-US" sz="2300" dirty="0" smtClean="0"/>
              <a:t> </a:t>
            </a:r>
            <a:r>
              <a:rPr lang="en-US" sz="2300" dirty="0" err="1" smtClean="0"/>
              <a:t>até</a:t>
            </a:r>
            <a:r>
              <a:rPr lang="en-US" sz="2300" dirty="0" smtClean="0"/>
              <a:t> 2025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países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desenvolvimento</a:t>
            </a:r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endParaRPr lang="pt-BR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60%: </a:t>
            </a:r>
            <a:r>
              <a:rPr lang="en-US" sz="2300" dirty="0" err="1" smtClean="0"/>
              <a:t>cidades</a:t>
            </a:r>
            <a:r>
              <a:rPr lang="en-US" sz="2300" dirty="0" smtClean="0"/>
              <a:t> </a:t>
            </a:r>
            <a:r>
              <a:rPr lang="en-US" sz="2300" dirty="0" err="1" smtClean="0"/>
              <a:t>europeias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utilizam</a:t>
            </a:r>
            <a:r>
              <a:rPr lang="en-US" sz="2300" dirty="0" smtClean="0"/>
              <a:t> </a:t>
            </a:r>
            <a:r>
              <a:rPr lang="en-US" sz="2300" dirty="0" err="1" smtClean="0"/>
              <a:t>água</a:t>
            </a:r>
            <a:r>
              <a:rPr lang="en-US" sz="2300" dirty="0" smtClean="0"/>
              <a:t> do </a:t>
            </a:r>
            <a:r>
              <a:rPr lang="en-US" sz="2300" dirty="0" err="1" smtClean="0"/>
              <a:t>subsolo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velocidade</a:t>
            </a:r>
            <a:r>
              <a:rPr lang="en-US" sz="2300" dirty="0" smtClean="0"/>
              <a:t> </a:t>
            </a:r>
            <a:r>
              <a:rPr lang="en-US" sz="2300" dirty="0" err="1" smtClean="0"/>
              <a:t>maior</a:t>
            </a:r>
            <a:r>
              <a:rPr lang="en-US" sz="2300" dirty="0" smtClean="0"/>
              <a:t> do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ela</a:t>
            </a:r>
            <a:r>
              <a:rPr lang="en-US" sz="2300" dirty="0" smtClean="0"/>
              <a:t> </a:t>
            </a:r>
            <a:r>
              <a:rPr lang="en-US" sz="2300" dirty="0" err="1" smtClean="0"/>
              <a:t>pode</a:t>
            </a:r>
            <a:r>
              <a:rPr lang="en-US" sz="2300" dirty="0" smtClean="0"/>
              <a:t> ser </a:t>
            </a:r>
            <a:r>
              <a:rPr lang="en-US" sz="2300" dirty="0" err="1" smtClean="0"/>
              <a:t>reposta</a:t>
            </a:r>
            <a:endParaRPr lang="en-US" sz="2300" dirty="0" smtClean="0"/>
          </a:p>
          <a:p>
            <a:pPr algn="just"/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300" b="1" dirty="0" err="1" smtClean="0">
                <a:solidFill>
                  <a:schemeClr val="accent1">
                    <a:lumMod val="75000"/>
                  </a:schemeClr>
                </a:solidFill>
              </a:rPr>
              <a:t>milhões</a:t>
            </a:r>
            <a:r>
              <a:rPr lang="en-US" sz="2300" dirty="0" smtClean="0"/>
              <a:t>: </a:t>
            </a:r>
            <a:r>
              <a:rPr lang="en-US" sz="2300" dirty="0" err="1" smtClean="0"/>
              <a:t>Numero</a:t>
            </a:r>
            <a:r>
              <a:rPr lang="en-US" sz="2300" dirty="0" smtClean="0"/>
              <a:t> </a:t>
            </a:r>
            <a:r>
              <a:rPr lang="en-US" sz="2300" dirty="0" err="1" smtClean="0"/>
              <a:t>aproximado</a:t>
            </a:r>
            <a:r>
              <a:rPr lang="en-US" sz="2300" dirty="0" smtClean="0"/>
              <a:t> de </a:t>
            </a:r>
            <a:r>
              <a:rPr lang="en-US" sz="2300" dirty="0" err="1" smtClean="0"/>
              <a:t>pessoas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viverão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regiões</a:t>
            </a:r>
            <a:r>
              <a:rPr lang="en-US" sz="2300" dirty="0" smtClean="0"/>
              <a:t> de </a:t>
            </a:r>
            <a:r>
              <a:rPr lang="en-US" sz="2300" dirty="0" err="1" smtClean="0"/>
              <a:t>absoluta</a:t>
            </a:r>
            <a:r>
              <a:rPr lang="en-US" sz="2300" dirty="0" smtClean="0"/>
              <a:t> </a:t>
            </a:r>
            <a:r>
              <a:rPr lang="en-US" sz="2300" dirty="0" err="1" smtClean="0"/>
              <a:t>escassez</a:t>
            </a:r>
            <a:r>
              <a:rPr lang="en-US" sz="2300" dirty="0" smtClean="0"/>
              <a:t> de </a:t>
            </a:r>
            <a:r>
              <a:rPr lang="en-US" sz="2300" dirty="0" err="1" smtClean="0"/>
              <a:t>água</a:t>
            </a:r>
            <a:r>
              <a:rPr lang="en-US" sz="2300" dirty="0" smtClean="0"/>
              <a:t> </a:t>
            </a:r>
            <a:r>
              <a:rPr lang="en-US" sz="2300" dirty="0" err="1" smtClean="0"/>
              <a:t>até</a:t>
            </a:r>
            <a:r>
              <a:rPr lang="en-US" sz="2300" dirty="0" smtClean="0"/>
              <a:t> 2025</a:t>
            </a:r>
          </a:p>
          <a:p>
            <a:endParaRPr lang="pt-BR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Previsão de Problemas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www.alagoasnanet.com.br/v3/wp-content/uploads/2013/01/Barr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encrypted-tbn3.gstatic.com/images?q=tbn:ANd9GcRinslAch2FEBVwNn4URrwTdCZIRfOGiLt3t_p-aAWB8AlsNtN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837" y="4286255"/>
            <a:ext cx="3750691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071678"/>
            <a:ext cx="7408333" cy="478632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Água</a:t>
            </a:r>
            <a:r>
              <a:rPr lang="en-US" dirty="0" smtClean="0">
                <a:solidFill>
                  <a:schemeClr val="tx1"/>
                </a:solidFill>
              </a:rPr>
              <a:t> é um </a:t>
            </a:r>
            <a:r>
              <a:rPr lang="en-US" dirty="0" err="1" smtClean="0">
                <a:solidFill>
                  <a:schemeClr val="tx1"/>
                </a:solidFill>
              </a:rPr>
              <a:t>recurso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indispensável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sobrevivência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Distribuição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desigual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acesso</a:t>
            </a:r>
            <a:r>
              <a:rPr lang="en-US" dirty="0" smtClean="0">
                <a:solidFill>
                  <a:schemeClr val="tx1"/>
                </a:solidFill>
              </a:rPr>
              <a:t> à </a:t>
            </a:r>
            <a:r>
              <a:rPr lang="en-US" dirty="0" err="1" smtClean="0">
                <a:solidFill>
                  <a:schemeClr val="tx1"/>
                </a:solidFill>
              </a:rPr>
              <a:t>água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potável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afeta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pessoas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Novos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utilização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consciente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devem</a:t>
            </a:r>
            <a:r>
              <a:rPr lang="en-US" dirty="0" smtClean="0">
                <a:solidFill>
                  <a:schemeClr val="tx1"/>
                </a:solidFill>
              </a:rPr>
              <a:t> ser </a:t>
            </a:r>
            <a:r>
              <a:rPr lang="en-US" dirty="0" err="1" smtClean="0">
                <a:solidFill>
                  <a:schemeClr val="tx1"/>
                </a:solidFill>
              </a:rPr>
              <a:t>tomados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consideração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É </a:t>
            </a:r>
            <a:r>
              <a:rPr lang="en-US" dirty="0" err="1" smtClean="0">
                <a:solidFill>
                  <a:schemeClr val="tx1"/>
                </a:solidFill>
              </a:rPr>
              <a:t>preciso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apliquem</a:t>
            </a:r>
            <a:r>
              <a:rPr lang="en-US" dirty="0" smtClean="0">
                <a:solidFill>
                  <a:schemeClr val="tx1"/>
                </a:solidFill>
              </a:rPr>
              <a:t> com </a:t>
            </a:r>
            <a:r>
              <a:rPr lang="en-US" dirty="0" err="1" smtClean="0">
                <a:solidFill>
                  <a:schemeClr val="tx1"/>
                </a:solidFill>
              </a:rPr>
              <a:t>maior</a:t>
            </a:r>
            <a:r>
              <a:rPr lang="en-US" dirty="0" smtClean="0">
                <a:solidFill>
                  <a:schemeClr val="tx1"/>
                </a:solidFill>
              </a:rPr>
              <a:t> vigor </a:t>
            </a:r>
            <a:r>
              <a:rPr lang="en-US" dirty="0" err="1" smtClean="0">
                <a:solidFill>
                  <a:schemeClr val="tx1"/>
                </a:solidFill>
              </a:rPr>
              <a:t>técnicas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 </a:t>
            </a:r>
            <a:r>
              <a:rPr lang="en-US" dirty="0" err="1" smtClean="0">
                <a:solidFill>
                  <a:schemeClr val="tx1"/>
                </a:solidFill>
              </a:rPr>
              <a:t>saneamento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possibilitar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reaproveitamento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água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É um </a:t>
            </a:r>
            <a:r>
              <a:rPr lang="en-US" dirty="0" err="1" smtClean="0">
                <a:solidFill>
                  <a:schemeClr val="tx1"/>
                </a:solidFill>
              </a:rPr>
              <a:t>recurso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limitado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tem </a:t>
            </a:r>
            <a:r>
              <a:rPr lang="en-US" dirty="0" err="1" smtClean="0">
                <a:solidFill>
                  <a:schemeClr val="tx1"/>
                </a:solidFill>
              </a:rPr>
              <a:t>sofrido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depreciação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devido</a:t>
            </a:r>
            <a:r>
              <a:rPr lang="en-US" dirty="0" smtClean="0">
                <a:solidFill>
                  <a:schemeClr val="tx1"/>
                </a:solidFill>
              </a:rPr>
              <a:t> à </a:t>
            </a:r>
            <a:r>
              <a:rPr lang="en-US" dirty="0" err="1" smtClean="0">
                <a:solidFill>
                  <a:schemeClr val="tx1"/>
                </a:solidFill>
              </a:rPr>
              <a:t>ações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antrópicas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Considerações Finais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357430"/>
            <a:ext cx="7408333" cy="4500570"/>
          </a:xfrm>
        </p:spPr>
        <p:txBody>
          <a:bodyPr>
            <a:normAutofit fontScale="62500" lnSpcReduction="20000"/>
          </a:bodyPr>
          <a:lstStyle/>
          <a:p>
            <a:r>
              <a:rPr lang="pt-BR" sz="2900" dirty="0" smtClean="0">
                <a:solidFill>
                  <a:schemeClr val="tx1"/>
                </a:solidFill>
              </a:rPr>
              <a:t>Águas Doces no Brasil: Capital Ecológico, Uso E Conservação - 3ª. Edição. Autor:Rebouças, R.; Braga, B.; &amp; Tundisi, J. G.(Eds.) Ano Publicação: 2006</a:t>
            </a:r>
          </a:p>
          <a:p>
            <a:r>
              <a:rPr lang="pt-BR" sz="2900" dirty="0" err="1" smtClean="0">
                <a:solidFill>
                  <a:schemeClr val="tx1"/>
                </a:solidFill>
              </a:rPr>
              <a:t>Selborne</a:t>
            </a:r>
            <a:r>
              <a:rPr lang="pt-BR" sz="2900" dirty="0" smtClean="0">
                <a:solidFill>
                  <a:schemeClr val="tx1"/>
                </a:solidFill>
              </a:rPr>
              <a:t>, </a:t>
            </a:r>
            <a:r>
              <a:rPr lang="pt-BR" sz="2900" dirty="0" err="1" smtClean="0">
                <a:solidFill>
                  <a:schemeClr val="tx1"/>
                </a:solidFill>
              </a:rPr>
              <a:t>Lord</a:t>
            </a:r>
            <a:r>
              <a:rPr lang="pt-BR" sz="2900" dirty="0" smtClean="0">
                <a:solidFill>
                  <a:schemeClr val="tx1"/>
                </a:solidFill>
              </a:rPr>
              <a:t>. A Ética do Uso da Água Doce: um levantamento. – Brasília : UNESCO, 2001.</a:t>
            </a:r>
          </a:p>
          <a:p>
            <a:r>
              <a:rPr lang="pt-PT" sz="2900" dirty="0" smtClean="0">
                <a:solidFill>
                  <a:schemeClr val="tx1"/>
                </a:solidFill>
              </a:rPr>
              <a:t>Pontes, C.A.A., Schramm,F.R. Bioética da proteção e papel do Estado: problemas morais no acesso desigual à água potável, em Cad. Saúde Pública, Rio de Janeiro. Artigo 1319. 2004.</a:t>
            </a:r>
          </a:p>
          <a:p>
            <a:r>
              <a:rPr lang="pt-PT" sz="2900" dirty="0" smtClean="0">
                <a:solidFill>
                  <a:schemeClr val="tx1"/>
                </a:solidFill>
              </a:rPr>
              <a:t>Machado, C.J.S.M. Recursos Hídricos e Cidadania no Brasil: Limites, Alternativas e desafios, em Ambiente e Sociedade – Vol. VI nº. 2 jul/dez 2013.</a:t>
            </a:r>
          </a:p>
          <a:p>
            <a:r>
              <a:rPr lang="pt-PT" sz="2900" dirty="0" smtClean="0">
                <a:solidFill>
                  <a:schemeClr val="tx1"/>
                </a:solidFill>
              </a:rPr>
              <a:t>Rebouças, A.C. (2001). Água e desenvolvimento rural. Acedido em 11/09/2013, em: </a:t>
            </a:r>
            <a:r>
              <a:rPr lang="pt-BR" sz="2900" dirty="0" smtClean="0">
                <a:solidFill>
                  <a:schemeClr val="tx1"/>
                </a:solidFill>
                <a:hlinkClick r:id="rId2"/>
              </a:rPr>
              <a:t>www.scielo.br/scielo.</a:t>
            </a:r>
            <a:r>
              <a:rPr lang="pt-BR" sz="2900" dirty="0" err="1" smtClean="0">
                <a:solidFill>
                  <a:schemeClr val="tx1"/>
                </a:solidFill>
                <a:hlinkClick r:id="rId2"/>
              </a:rPr>
              <a:t>php</a:t>
            </a:r>
            <a:r>
              <a:rPr lang="pt-BR" sz="2900" dirty="0" smtClean="0">
                <a:solidFill>
                  <a:schemeClr val="tx1"/>
                </a:solidFill>
                <a:hlinkClick r:id="rId2"/>
              </a:rPr>
              <a:t>?</a:t>
            </a:r>
            <a:r>
              <a:rPr lang="pt-BR" sz="2900" dirty="0" err="1" smtClean="0">
                <a:solidFill>
                  <a:schemeClr val="tx1"/>
                </a:solidFill>
                <a:hlinkClick r:id="rId2"/>
              </a:rPr>
              <a:t>pid</a:t>
            </a:r>
            <a:r>
              <a:rPr lang="pt-BR" sz="2900" dirty="0" smtClean="0">
                <a:solidFill>
                  <a:schemeClr val="tx1"/>
                </a:solidFill>
                <a:hlinkClick r:id="rId2"/>
              </a:rPr>
              <a:t>=S0103-40142001000300024&amp;script=</a:t>
            </a:r>
            <a:r>
              <a:rPr lang="pt-BR" sz="2900" dirty="0" err="1" smtClean="0">
                <a:solidFill>
                  <a:schemeClr val="tx1"/>
                </a:solidFill>
                <a:hlinkClick r:id="rId2"/>
              </a:rPr>
              <a:t>sci_arttext&amp;tlng</a:t>
            </a:r>
            <a:r>
              <a:rPr lang="pt-BR" sz="2900" dirty="0" smtClean="0">
                <a:solidFill>
                  <a:schemeClr val="tx1"/>
                </a:solidFill>
                <a:hlinkClick r:id="rId2"/>
              </a:rPr>
              <a:t>=</a:t>
            </a:r>
            <a:r>
              <a:rPr lang="pt-BR" sz="2900" dirty="0" err="1" smtClean="0">
                <a:solidFill>
                  <a:schemeClr val="tx1"/>
                </a:solidFill>
                <a:hlinkClick r:id="rId2"/>
              </a:rPr>
              <a:t>es</a:t>
            </a:r>
            <a:endParaRPr lang="pt-BR" sz="2900" dirty="0" smtClean="0">
              <a:solidFill>
                <a:schemeClr val="tx1"/>
              </a:solidFill>
            </a:endParaRPr>
          </a:p>
          <a:p>
            <a:r>
              <a:rPr lang="en-US" sz="2900" dirty="0" err="1" smtClean="0">
                <a:solidFill>
                  <a:schemeClr val="tx1"/>
                </a:solidFill>
              </a:rPr>
              <a:t>Walbert</a:t>
            </a:r>
            <a:r>
              <a:rPr lang="en-US" sz="2900" dirty="0" smtClean="0">
                <a:solidFill>
                  <a:schemeClr val="tx1"/>
                </a:solidFill>
              </a:rPr>
              <a:t>, A. (2013).ONU </a:t>
            </a:r>
            <a:r>
              <a:rPr lang="en-US" sz="2900" dirty="0" err="1" smtClean="0">
                <a:solidFill>
                  <a:schemeClr val="tx1"/>
                </a:solidFill>
              </a:rPr>
              <a:t>aponta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carência</a:t>
            </a:r>
            <a:r>
              <a:rPr lang="en-US" sz="2900" dirty="0" smtClean="0">
                <a:solidFill>
                  <a:schemeClr val="tx1"/>
                </a:solidFill>
              </a:rPr>
              <a:t> e </a:t>
            </a:r>
            <a:r>
              <a:rPr lang="en-US" sz="2900" dirty="0" err="1" smtClean="0">
                <a:solidFill>
                  <a:schemeClr val="tx1"/>
                </a:solidFill>
              </a:rPr>
              <a:t>má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distribuição</a:t>
            </a:r>
            <a:r>
              <a:rPr lang="en-US" sz="2900" dirty="0" smtClean="0">
                <a:solidFill>
                  <a:schemeClr val="tx1"/>
                </a:solidFill>
              </a:rPr>
              <a:t> de </a:t>
            </a:r>
            <a:r>
              <a:rPr lang="en-US" sz="2900" dirty="0" err="1" smtClean="0">
                <a:solidFill>
                  <a:schemeClr val="tx1"/>
                </a:solidFill>
              </a:rPr>
              <a:t>água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para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uso</a:t>
            </a:r>
            <a:r>
              <a:rPr lang="en-US" sz="2900" dirty="0" smtClean="0">
                <a:solidFill>
                  <a:schemeClr val="tx1"/>
                </a:solidFill>
              </a:rPr>
              <a:t>. </a:t>
            </a:r>
            <a:r>
              <a:rPr lang="en-US" sz="2900" dirty="0" err="1" smtClean="0">
                <a:solidFill>
                  <a:schemeClr val="tx1"/>
                </a:solidFill>
              </a:rPr>
              <a:t>Acedido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em</a:t>
            </a:r>
            <a:r>
              <a:rPr lang="en-US" sz="2900" dirty="0" smtClean="0">
                <a:solidFill>
                  <a:schemeClr val="tx1"/>
                </a:solidFill>
              </a:rPr>
              <a:t> 15/09/2013, </a:t>
            </a:r>
            <a:r>
              <a:rPr lang="en-US" sz="2900" dirty="0" err="1" smtClean="0">
                <a:solidFill>
                  <a:schemeClr val="tx1"/>
                </a:solidFill>
              </a:rPr>
              <a:t>em</a:t>
            </a:r>
            <a:r>
              <a:rPr lang="en-US" sz="2900" dirty="0" smtClean="0">
                <a:solidFill>
                  <a:schemeClr val="tx1"/>
                </a:solidFill>
              </a:rPr>
              <a:t>: </a:t>
            </a:r>
            <a:r>
              <a:rPr lang="pt-BR" sz="2900" dirty="0" smtClean="0">
                <a:solidFill>
                  <a:schemeClr val="tx1"/>
                </a:solidFill>
                <a:hlinkClick r:id="rId3"/>
              </a:rPr>
              <a:t>www.ebc.com.br/noticias/meio-ambiente/2013/03/onu-aponta-carencia-e-ma-distribuicao-de-agua-para-uso</a:t>
            </a:r>
            <a:endParaRPr lang="pt-PT" sz="2900" dirty="0" smtClean="0">
              <a:solidFill>
                <a:schemeClr val="tx1"/>
              </a:solidFill>
            </a:endParaRPr>
          </a:p>
          <a:p>
            <a:endParaRPr lang="pt-PT" dirty="0" smtClean="0"/>
          </a:p>
          <a:p>
            <a:endParaRPr lang="pt-BR" dirty="0" smtClean="0">
              <a:hlinkClick r:id="rId4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Referências Bibliográficas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tx1"/>
                </a:solidFill>
              </a:rPr>
              <a:t>Obrigad</a:t>
            </a:r>
            <a:r>
              <a:rPr lang="en-US" sz="5000" b="1" dirty="0" smtClean="0">
                <a:solidFill>
                  <a:schemeClr val="tx1"/>
                </a:solidFill>
              </a:rPr>
              <a:t>@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eficienciahidrica.files.wordpress.com/2010/07/arca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9" y="1500174"/>
            <a:ext cx="4032447" cy="509717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Água potável:  Própria para o consumo humano e livre de contaminações;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Distribuída de maneira desigual no mundo;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Bem renovável até certo ponto;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Maioria não está disponível para consumo imediato;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Recurso finito;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tic.freepik.com/fotos-gratis/agua-potavel_2586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24173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encrypted-tbn0.gstatic.com/images?q=tbn:ANd9GcR--i4zvW4VOSPXtRc42TZGcWGqGlqIEH60pWCqofODfiiYDI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71744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nandoinformatica.com.br/wwwportalsenges/utilidades/limpar%20caixa%20agua/fotos/filtro%20agu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2185980" cy="153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bem-verde-como-obter-agua-potavel-na-natureza-b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143512"/>
            <a:ext cx="2255896" cy="138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4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132856"/>
            <a:ext cx="5040559" cy="453650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Distribuição de água na </a:t>
            </a:r>
            <a:r>
              <a:rPr lang="pt-BR" b="1" dirty="0" smtClean="0">
                <a:solidFill>
                  <a:schemeClr val="tx1"/>
                </a:solidFill>
              </a:rPr>
              <a:t>Hidrosfera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- Oceanos: 97,2</a:t>
            </a:r>
            <a:r>
              <a:rPr lang="pt-BR" dirty="0" smtClean="0">
                <a:solidFill>
                  <a:schemeClr val="tx1"/>
                </a:solidFill>
              </a:rPr>
              <a:t>%</a:t>
            </a:r>
          </a:p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- Geleiras e calotas de gelo: 2,15</a:t>
            </a:r>
            <a:r>
              <a:rPr lang="pt-BR" dirty="0" smtClean="0">
                <a:solidFill>
                  <a:schemeClr val="tx1"/>
                </a:solidFill>
              </a:rPr>
              <a:t>%</a:t>
            </a:r>
          </a:p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- Água presente no subsolo: 0,62</a:t>
            </a:r>
            <a:r>
              <a:rPr lang="pt-BR" dirty="0" smtClean="0">
                <a:solidFill>
                  <a:schemeClr val="tx1"/>
                </a:solidFill>
              </a:rPr>
              <a:t>%</a:t>
            </a:r>
          </a:p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- Águas da </a:t>
            </a:r>
            <a:r>
              <a:rPr lang="pt-BR" dirty="0" smtClean="0">
                <a:solidFill>
                  <a:schemeClr val="tx1"/>
                </a:solidFill>
              </a:rPr>
              <a:t>superfície: </a:t>
            </a:r>
            <a:r>
              <a:rPr lang="pt-BR" dirty="0">
                <a:solidFill>
                  <a:schemeClr val="tx1"/>
                </a:solidFill>
              </a:rPr>
              <a:t>0,029</a:t>
            </a:r>
            <a:r>
              <a:rPr lang="pt-BR" dirty="0" smtClean="0">
                <a:solidFill>
                  <a:schemeClr val="tx1"/>
                </a:solidFill>
              </a:rPr>
              <a:t>%</a:t>
            </a:r>
          </a:p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- Água </a:t>
            </a:r>
            <a:r>
              <a:rPr lang="pt-BR" dirty="0" smtClean="0">
                <a:solidFill>
                  <a:schemeClr val="tx1"/>
                </a:solidFill>
              </a:rPr>
              <a:t>na </a:t>
            </a:r>
            <a:r>
              <a:rPr lang="pt-BR" dirty="0">
                <a:solidFill>
                  <a:schemeClr val="tx1"/>
                </a:solidFill>
              </a:rPr>
              <a:t>atmosfera: 0,001%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1100" dirty="0">
                <a:solidFill>
                  <a:schemeClr val="tx1"/>
                </a:solidFill>
              </a:rPr>
              <a:t>fonte: U.S. </a:t>
            </a:r>
            <a:r>
              <a:rPr lang="pt-BR" sz="1100" dirty="0" err="1">
                <a:solidFill>
                  <a:schemeClr val="tx1"/>
                </a:solidFill>
              </a:rPr>
              <a:t>Geological</a:t>
            </a:r>
            <a:r>
              <a:rPr lang="pt-BR" sz="1100" dirty="0">
                <a:solidFill>
                  <a:schemeClr val="tx1"/>
                </a:solidFill>
              </a:rPr>
              <a:t> </a:t>
            </a:r>
            <a:r>
              <a:rPr lang="pt-BR" sz="1100" dirty="0" err="1">
                <a:solidFill>
                  <a:schemeClr val="tx1"/>
                </a:solidFill>
              </a:rPr>
              <a:t>Survey</a:t>
            </a:r>
            <a:endParaRPr lang="pt-BR" sz="11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Distribuição Mundial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geografiaparatodos.com.br/img/infograficos/recursos_agua_pot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009" y="3895378"/>
            <a:ext cx="3548069" cy="2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rasilescola.com/upload/e/a%20distribuicao%20da%20agua%20no%20plan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4143372" cy="248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75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err="1" smtClean="0">
                <a:solidFill>
                  <a:schemeClr val="tx1"/>
                </a:solidFill>
              </a:rPr>
              <a:t>Cartograma</a:t>
            </a:r>
            <a:r>
              <a:rPr lang="pt-BR" b="1" dirty="0" smtClean="0">
                <a:solidFill>
                  <a:schemeClr val="tx1"/>
                </a:solidFill>
              </a:rPr>
              <a:t> (Distribuição de água)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worldmapper.org/images/smallpng/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5470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4357686" y="6286520"/>
            <a:ext cx="6143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Fonte: www.worldmapper.org/display.</a:t>
            </a:r>
            <a:r>
              <a:rPr lang="pt-BR" sz="15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php</a:t>
            </a:r>
            <a:r>
              <a:rPr lang="pt-BR" sz="15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?</a:t>
            </a:r>
            <a:r>
              <a:rPr lang="pt-BR" sz="15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selected</a:t>
            </a:r>
            <a:r>
              <a:rPr lang="pt-BR" sz="15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=102</a:t>
            </a:r>
            <a:endParaRPr lang="pt-BR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Histórico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A água é um recurso essencial para a vida na Terra e não seria diferente sua importância para a formação das grandes civilizações.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Rios Tigre e Eufrates foram o berço de grandes civilizações como: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3000 A.C. - Civilização suméria</a:t>
            </a:r>
          </a:p>
          <a:p>
            <a:r>
              <a:rPr lang="pt-BR" dirty="0">
                <a:solidFill>
                  <a:schemeClr val="tx1"/>
                </a:solidFill>
              </a:rPr>
              <a:t>1900-1200 a.C</a:t>
            </a:r>
            <a:r>
              <a:rPr lang="pt-BR" dirty="0" smtClean="0">
                <a:solidFill>
                  <a:schemeClr val="tx1"/>
                </a:solidFill>
              </a:rPr>
              <a:t>. – Primeiro Império Babilônico</a:t>
            </a:r>
          </a:p>
          <a:p>
            <a:r>
              <a:rPr lang="pt-BR" dirty="0">
                <a:solidFill>
                  <a:schemeClr val="tx1"/>
                </a:solidFill>
              </a:rPr>
              <a:t>1100 a.C</a:t>
            </a:r>
            <a:r>
              <a:rPr lang="pt-BR" dirty="0" smtClean="0">
                <a:solidFill>
                  <a:schemeClr val="tx1"/>
                </a:solidFill>
              </a:rPr>
              <a:t>. – Segundo Império Babilônico</a:t>
            </a:r>
          </a:p>
          <a:p>
            <a:r>
              <a:rPr lang="pt-BR" dirty="0">
                <a:solidFill>
                  <a:schemeClr val="tx1"/>
                </a:solidFill>
              </a:rPr>
              <a:t>550-331 a.C</a:t>
            </a:r>
            <a:r>
              <a:rPr lang="pt-BR" dirty="0" smtClean="0">
                <a:solidFill>
                  <a:schemeClr val="tx1"/>
                </a:solidFill>
              </a:rPr>
              <a:t>. – Reinado Persa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20185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sopotamia.phillipmartin.info/mesopotamia%20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170" y="836712"/>
            <a:ext cx="7200800" cy="52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45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462" y="3429000"/>
            <a:ext cx="8126002" cy="280831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Mesmo com uma maior distribuição de água potável pelo globo comparado à antiguidade, a água potável é um recurso finito e visado no mundo todo, atualmente continuam ocorrendo grandes conflitos devido </a:t>
            </a:r>
            <a:r>
              <a:rPr lang="pt-BR" dirty="0" smtClean="0">
                <a:solidFill>
                  <a:schemeClr val="tx1"/>
                </a:solidFill>
              </a:rPr>
              <a:t>à </a:t>
            </a:r>
            <a:r>
              <a:rPr lang="pt-BR" dirty="0" smtClean="0">
                <a:solidFill>
                  <a:schemeClr val="tx1"/>
                </a:solidFill>
              </a:rPr>
              <a:t>disputa pelo controle de recursos hídricos e as previsões para o futuro tendem a ser muito piores.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22604" cy="156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821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disputa pelas águas com o Paquistão tem sido um dos motivos para o prolongamento da guerra na Cachemira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Já na fronteira com Bangladesh, os indianos ergueram uma barreira para evitar um maior fluxo de migrantes em busca de maior acesso a alimentos e água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água também é apontada como um dos principais motivos para o conflito em </a:t>
            </a:r>
            <a:r>
              <a:rPr lang="pt-BR" dirty="0" err="1">
                <a:solidFill>
                  <a:schemeClr val="tx1"/>
                </a:solidFill>
              </a:rPr>
              <a:t>Darfur</a:t>
            </a:r>
            <a:r>
              <a:rPr lang="pt-BR" dirty="0">
                <a:solidFill>
                  <a:schemeClr val="tx1"/>
                </a:solidFill>
              </a:rPr>
              <a:t>, na África.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Histórico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30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459</TotalTime>
  <Words>1441</Words>
  <Application>Microsoft Office PowerPoint</Application>
  <PresentationFormat>Apresentação na tela (4:3)</PresentationFormat>
  <Paragraphs>243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Forma de Onda</vt:lpstr>
      <vt:lpstr>Limites da água potável</vt:lpstr>
      <vt:lpstr>Sumário</vt:lpstr>
      <vt:lpstr>Introdução</vt:lpstr>
      <vt:lpstr>Distribuição Mundial</vt:lpstr>
      <vt:lpstr>Cartograma (Distribuição de água)</vt:lpstr>
      <vt:lpstr>Histórico</vt:lpstr>
      <vt:lpstr>Slide 7</vt:lpstr>
      <vt:lpstr>Slide 8</vt:lpstr>
      <vt:lpstr>Histórico</vt:lpstr>
      <vt:lpstr>E o Brasil?</vt:lpstr>
      <vt:lpstr>Histórico</vt:lpstr>
      <vt:lpstr>Slide 12</vt:lpstr>
      <vt:lpstr>Aquífero Guarani</vt:lpstr>
      <vt:lpstr>Slide 14</vt:lpstr>
      <vt:lpstr>Problemas enfrentados</vt:lpstr>
      <vt:lpstr>Problemas atuais</vt:lpstr>
      <vt:lpstr>Problemas atuais</vt:lpstr>
      <vt:lpstr>Problemas atuais</vt:lpstr>
      <vt:lpstr>Slide 19</vt:lpstr>
      <vt:lpstr>Problemas atuais</vt:lpstr>
      <vt:lpstr>Problemas atuais - Brasileiros</vt:lpstr>
      <vt:lpstr>Slide 22</vt:lpstr>
      <vt:lpstr>Slide 23</vt:lpstr>
      <vt:lpstr>Previsão de Problemas </vt:lpstr>
      <vt:lpstr>Considerações Finais</vt:lpstr>
      <vt:lpstr>Referências Bibliográficas</vt:lpstr>
      <vt:lpstr>Obrigad@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Limites da água potável</dc:title>
  <dc:creator>user</dc:creator>
  <cp:lastModifiedBy>Silvia M.G. Molina</cp:lastModifiedBy>
  <cp:revision>35</cp:revision>
  <dcterms:created xsi:type="dcterms:W3CDTF">2013-09-21T20:29:33Z</dcterms:created>
  <dcterms:modified xsi:type="dcterms:W3CDTF">2013-09-28T00:38:57Z</dcterms:modified>
</cp:coreProperties>
</file>