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82" r:id="rId3"/>
    <p:sldId id="283" r:id="rId4"/>
    <p:sldId id="284" r:id="rId5"/>
    <p:sldId id="285" r:id="rId6"/>
    <p:sldId id="258" r:id="rId7"/>
    <p:sldId id="263" r:id="rId8"/>
    <p:sldId id="277" r:id="rId9"/>
    <p:sldId id="257" r:id="rId10"/>
    <p:sldId id="259" r:id="rId11"/>
    <p:sldId id="260" r:id="rId12"/>
    <p:sldId id="261" r:id="rId13"/>
    <p:sldId id="262" r:id="rId14"/>
    <p:sldId id="266" r:id="rId15"/>
    <p:sldId id="267" r:id="rId16"/>
    <p:sldId id="269" r:id="rId17"/>
    <p:sldId id="270" r:id="rId18"/>
    <p:sldId id="276" r:id="rId19"/>
    <p:sldId id="272" r:id="rId20"/>
    <p:sldId id="275" r:id="rId21"/>
    <p:sldId id="265" r:id="rId22"/>
    <p:sldId id="273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79" r:id="rId31"/>
    <p:sldId id="280" r:id="rId32"/>
    <p:sldId id="278" r:id="rId33"/>
    <p:sldId id="281" r:id="rId34"/>
    <p:sldId id="292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461C-81DB-46F0-81DA-08BBC416B6D9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AC47D-8812-4FF4-A392-734E4F043E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C7C632-DE0A-4541-9130-1D1E9CAC6A5B}" type="slidenum">
              <a:rPr lang="en-US"/>
              <a:pPr/>
              <a:t>23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C91195-0CEE-4372-9985-3EF35389FCA4}" type="slidenum">
              <a:rPr lang="en-US"/>
              <a:pPr/>
              <a:t>24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5512CA-1942-439C-8ADB-E44A142FBFC4}" type="slidenum">
              <a:rPr lang="en-US"/>
              <a:pPr/>
              <a:t>25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EC041-4F90-465F-8B89-D718DFAFCE54}" type="slidenum">
              <a:rPr lang="en-US"/>
              <a:pPr/>
              <a:t>26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A0EC9F-BA0B-4961-B329-E952B89008EF}" type="slidenum">
              <a:rPr lang="en-US"/>
              <a:pPr/>
              <a:t>27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958B86-3765-4986-967A-7CFC65CF6B34}" type="slidenum">
              <a:rPr lang="en-US"/>
              <a:pPr/>
              <a:t>28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A52CAA-00ED-49FD-AC14-9FA4380E436B}" type="slidenum">
              <a:rPr lang="en-US"/>
              <a:pPr/>
              <a:t>29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93E36A-80F6-41C8-BB23-4B7B25ED26A5}" type="datetimeFigureOut">
              <a:rPr lang="pt-BR" smtClean="0"/>
              <a:pPr/>
              <a:t>27/09/2013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8FC27A-3FE8-493F-9FFB-7D14710AD5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bKKyjL8Zms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cd.in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pulitzercenter.org/slideshows/water-around-world-blog-action-day-2010" TargetMode="External"/><Relationship Id="rId3" Type="http://schemas.openxmlformats.org/officeDocument/2006/relationships/hyperlink" Target="http://g1.globo.com/sp/piracicaba-regiao/noticia/2013/03/erosao-em-corrego-avanca-e-atinge-rotatoria-em-limeira-diz-internauta.html" TargetMode="External"/><Relationship Id="rId7" Type="http://schemas.openxmlformats.org/officeDocument/2006/relationships/hyperlink" Target="http://www.dementia.pt/o-mar-que-desapareceu/" TargetMode="External"/><Relationship Id="rId2" Type="http://schemas.openxmlformats.org/officeDocument/2006/relationships/hyperlink" Target="http://meioambiente.culturamix.com/ecologia/ictiofauna-caracteristicas-gerais-e-danos-no-rio-pr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sustentavel.abril.com.br/blog/planeta-urgente/crise-de-desertificacao-afeta-168-paises/" TargetMode="External"/><Relationship Id="rId5" Type="http://schemas.openxmlformats.org/officeDocument/2006/relationships/hyperlink" Target="http://www.nopatio.com.br/ecofriendly/ceara-sera-sede-de-conferencia-da-onu-sobre-desertificacao/" TargetMode="External"/><Relationship Id="rId10" Type="http://schemas.openxmlformats.org/officeDocument/2006/relationships/hyperlink" Target="http://www.unibas.it/desertnet/dis4me/land_uses/salinisation_risk_tool_pt.htm" TargetMode="External"/><Relationship Id="rId4" Type="http://schemas.openxmlformats.org/officeDocument/2006/relationships/hyperlink" Target="http://osminorcasvvr.wordpress.com/tag/desertificacao/" TargetMode="External"/><Relationship Id="rId9" Type="http://schemas.openxmlformats.org/officeDocument/2006/relationships/hyperlink" Target="http://www.brasilescola.com/geografia/desertificacao.htm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daclean.wordpress.com/2010/page/9/" TargetMode="External"/><Relationship Id="rId3" Type="http://schemas.openxmlformats.org/officeDocument/2006/relationships/hyperlink" Target="http://www.cprm.gov.br/publique/cgi/cgilua.exe/sys/start.htm?infoid=1313&amp;sid=129" TargetMode="External"/><Relationship Id="rId7" Type="http://schemas.openxmlformats.org/officeDocument/2006/relationships/hyperlink" Target="http://www.alunosonline.com.br/geografia/exodorural.html" TargetMode="External"/><Relationship Id="rId2" Type="http://schemas.openxmlformats.org/officeDocument/2006/relationships/hyperlink" Target="http://solonaescola.blogspot.com.br/2011_04_01_archiv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f2max.com/Soil%20Restoration/how-to-prevent-soil-erosion.html" TargetMode="External"/><Relationship Id="rId5" Type="http://schemas.openxmlformats.org/officeDocument/2006/relationships/hyperlink" Target="http://www.soilerosion.net/image/hillslope_rills.jpg" TargetMode="External"/><Relationship Id="rId10" Type="http://schemas.openxmlformats.org/officeDocument/2006/relationships/hyperlink" Target="http://fatosefotosdacaatinga.blogspot.com.br/2012/11/os-efeitos-da-salinidade-nos-solos-da.html" TargetMode="External"/><Relationship Id="rId4" Type="http://schemas.openxmlformats.org/officeDocument/2006/relationships/hyperlink" Target="http://www.sobrebelohorizonte.com.br/loja/products_new.php?page=72&amp;osCsid=lbojbpcu3gco4rmb4njjm0gfn7" TargetMode="External"/><Relationship Id="rId9" Type="http://schemas.openxmlformats.org/officeDocument/2006/relationships/hyperlink" Target="http://meioambiente.culturamix.com/agricultura/salinizacao-do-solo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ioambiente.culturamix.com/ecologia/ictiofauna-caracteristicas-gerais-e-danos-no-rio-prata" TargetMode="External"/><Relationship Id="rId2" Type="http://schemas.openxmlformats.org/officeDocument/2006/relationships/hyperlink" Target="http://www.unicrio.org.br/desertificacao201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Camila Carolina de Carvalho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Felipe Vasconcelos Oliveira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Jofre Fernandes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Destruição do Solo</a:t>
            </a:r>
            <a:endParaRPr lang="pt-BR" sz="5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3108" y="428604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/>
              <a:t>LGN 0478 - Genética e Questões Socioambientais</a:t>
            </a:r>
          </a:p>
          <a:p>
            <a:pPr algn="ctr"/>
            <a:r>
              <a:rPr lang="pt-BR" sz="2000" dirty="0" err="1" smtClean="0"/>
              <a:t>Profa</a:t>
            </a:r>
            <a:r>
              <a:rPr lang="pt-BR" sz="2000" dirty="0" smtClean="0"/>
              <a:t>. Responsável: Silvia Maria Guerra Molina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43000"/>
            <a:ext cx="6858002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Figuras 3 – Erosão nas encostas e assoreamento da calha principal do ribeirão do Carmo. 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1" name="Picture 9" descr="C:\Users\Camila\Desktop\Genética\assoreamento-e-danos-a-ictiofauna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71876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Desertificação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É definida pelas Nações Unidas (ONU, 2010) como a degradação dos solos, dos recursos hídricos e da biodiversidade em zonas áridas, semi-áridas e </a:t>
            </a:r>
            <a:r>
              <a:rPr lang="pt-BR" dirty="0" err="1" smtClean="0"/>
              <a:t>subúmida</a:t>
            </a:r>
            <a:r>
              <a:rPr lang="pt-BR" dirty="0" smtClean="0"/>
              <a:t> secas resultantes de mudanças climáticas e outras atividades humanas, levando a perda ou redução da produtividade econômicas.</a:t>
            </a:r>
          </a:p>
          <a:p>
            <a:endParaRPr lang="pt-BR" dirty="0" smtClean="0"/>
          </a:p>
          <a:p>
            <a:r>
              <a:rPr lang="pt-BR" dirty="0" smtClean="0"/>
              <a:t>Fenômeno de transformação de áreas anteriormente vegetadas em solos inférteis devido a ações </a:t>
            </a:r>
            <a:r>
              <a:rPr lang="pt-BR" dirty="0" err="1" smtClean="0"/>
              <a:t>antrópicas</a:t>
            </a:r>
            <a:r>
              <a:rPr lang="pt-BR" dirty="0" smtClean="0"/>
              <a:t>, como mal uso e exploração da terra. Pode também ocorrer por causas naturais, devido ao ressecamento climático (Silva, 2002).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C:\Users\Camila\Desktop\Genética\desertific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Camila\Desktop\Genética\Ceará-será-sede-de-Conferencia-da-ONU-sobre-desertificaçã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619500"/>
          </a:xfrm>
          <a:prstGeom prst="rect">
            <a:avLst/>
          </a:prstGeom>
          <a:noFill/>
        </p:spPr>
      </p:pic>
      <p:pic>
        <p:nvPicPr>
          <p:cNvPr id="1027" name="Picture 3" descr="C:\Users\Camila\Desktop\Genética\medium_360597882-e1366404034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</p:spPr>
      </p:pic>
      <p:pic>
        <p:nvPicPr>
          <p:cNvPr id="1028" name="Picture 4" descr="C:\Users\Camila\Desktop\Genética\china-desertifi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71876"/>
          </a:xfrm>
          <a:prstGeom prst="rect">
            <a:avLst/>
          </a:prstGeom>
          <a:noFill/>
        </p:spPr>
      </p:pic>
      <p:pic>
        <p:nvPicPr>
          <p:cNvPr id="1029" name="Picture 5" descr="C:\Users\Camila\Desktop\Genética\desertificacao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572000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Camila\Desktop\Genética\Mar-De-Ara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Salinização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229600" cy="497207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Processos de acumulação de sal no solo, ocorrendo especialmente em áreas áridas e semi-áridas, onde os sais solúveis se precipitam à superfície ou no interior do solo.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26" name="PDF" r:id="rId3" imgW="1080000" imgH="108000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27" name="PDF" r:id="rId4" imgW="1080000" imgH="1080000" progId="">
              <p:embed/>
            </p:oleObj>
          </a:graphicData>
        </a:graphic>
      </p:graphicFrame>
      <p:pic>
        <p:nvPicPr>
          <p:cNvPr id="1028" name="Picture 4" descr="C:\Users\Camila\Desktop\Genética\salt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429000"/>
            <a:ext cx="3857652" cy="250032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571604" y="5786454"/>
            <a:ext cx="6000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400" i="1" dirty="0" smtClean="0"/>
          </a:p>
          <a:p>
            <a:pPr algn="ctr"/>
            <a:r>
              <a:rPr lang="pt-PT" sz="1400" dirty="0" smtClean="0"/>
              <a:t>Uma área baixa na ilha de Lesbos com </a:t>
            </a:r>
            <a:r>
              <a:rPr lang="pt-PT" sz="1400" b="1" dirty="0" smtClean="0"/>
              <a:t>elevado risco de desertificação </a:t>
            </a:r>
            <a:r>
              <a:rPr lang="pt-PT" sz="1400" dirty="0" smtClean="0"/>
              <a:t>devido a elevadas concentrações de sais solúveis (manchas brancas) no solo </a:t>
            </a:r>
          </a:p>
          <a:p>
            <a:pPr algn="ctr"/>
            <a:r>
              <a:rPr lang="pt-PT" sz="1400" dirty="0" smtClean="0"/>
              <a:t>Foto :C. Kosmas</a:t>
            </a:r>
            <a:r>
              <a:rPr lang="pt-BR" sz="1400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ila\Pictures\Brasília\DSC0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571876"/>
          </a:xfrm>
          <a:prstGeom prst="rect">
            <a:avLst/>
          </a:prstGeom>
          <a:noFill/>
        </p:spPr>
      </p:pic>
      <p:pic>
        <p:nvPicPr>
          <p:cNvPr id="2051" name="Picture 3" descr="C:\Users\Camila\Pictures\Brasília\DSC00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572000" cy="3643338"/>
          </a:xfrm>
          <a:prstGeom prst="rect">
            <a:avLst/>
          </a:prstGeom>
          <a:noFill/>
        </p:spPr>
      </p:pic>
      <p:pic>
        <p:nvPicPr>
          <p:cNvPr id="2052" name="Picture 4" descr="C:\Users\Camila\Pictures\Brasília\DSC00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Efeitos da Salinização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No solo:</a:t>
            </a:r>
          </a:p>
          <a:p>
            <a:pPr lvl="1"/>
            <a:r>
              <a:rPr lang="pt-BR" dirty="0" smtClean="0"/>
              <a:t>Desestruturação</a:t>
            </a:r>
          </a:p>
          <a:p>
            <a:pPr lvl="1"/>
            <a:r>
              <a:rPr lang="pt-BR" dirty="0" smtClean="0"/>
              <a:t>Aumento da densidade aparente e da retenção de água do solo</a:t>
            </a:r>
          </a:p>
          <a:p>
            <a:pPr lvl="1"/>
            <a:r>
              <a:rPr lang="pt-BR" dirty="0" smtClean="0"/>
              <a:t>Redução da infiltração de água pelo excesso de íons sódicos</a:t>
            </a:r>
          </a:p>
          <a:p>
            <a:pPr lvl="1"/>
            <a:r>
              <a:rPr lang="pt-BR" dirty="0" smtClean="0"/>
              <a:t>Diminuição da fertilidade físico-hídrica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Na planta:</a:t>
            </a:r>
          </a:p>
          <a:p>
            <a:pPr lvl="1"/>
            <a:r>
              <a:rPr lang="pt-BR" dirty="0" smtClean="0"/>
              <a:t>Dificuldade de absorção de água</a:t>
            </a:r>
          </a:p>
          <a:p>
            <a:pPr lvl="1"/>
            <a:r>
              <a:rPr lang="pt-BR" dirty="0" smtClean="0"/>
              <a:t>Toxicidade de íons específicos</a:t>
            </a:r>
          </a:p>
          <a:p>
            <a:pPr lvl="1"/>
            <a:r>
              <a:rPr lang="pt-BR" dirty="0" smtClean="0"/>
              <a:t>interferência dos sais nos processos fisiológicos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pt-BR" b="1" dirty="0" smtClean="0"/>
              <a:t>Terra: um planeta-organismo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1214422"/>
            <a:ext cx="7772400" cy="45720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James </a:t>
            </a:r>
            <a:r>
              <a:rPr lang="pt-BR" sz="2400" dirty="0" err="1" smtClean="0"/>
              <a:t>Lovelock</a:t>
            </a:r>
            <a:r>
              <a:rPr lang="pt-BR" sz="2400" dirty="0" smtClean="0"/>
              <a:t>, William Golding e Lynn </a:t>
            </a:r>
            <a:r>
              <a:rPr lang="pt-BR" sz="2400" dirty="0" err="1" smtClean="0"/>
              <a:t>Margulis</a:t>
            </a:r>
            <a:r>
              <a:rPr lang="pt-BR" sz="2400" dirty="0" smtClean="0"/>
              <a:t>: interação </a:t>
            </a:r>
            <a:r>
              <a:rPr lang="pt-BR" sz="2400" dirty="0" err="1" smtClean="0"/>
              <a:t>biosfera-geosfera</a:t>
            </a:r>
            <a:r>
              <a:rPr lang="pt-BR" sz="2400" dirty="0" smtClean="0"/>
              <a:t> formando um complexo sistema que mantém a </a:t>
            </a:r>
            <a:r>
              <a:rPr lang="pt-BR" sz="2400" dirty="0" err="1" smtClean="0"/>
              <a:t>homeostase</a:t>
            </a:r>
            <a:r>
              <a:rPr lang="pt-BR" sz="2400" dirty="0" smtClean="0"/>
              <a:t> do planeta</a:t>
            </a:r>
          </a:p>
          <a:p>
            <a:r>
              <a:rPr lang="pt-BR" sz="2400" dirty="0" smtClean="0"/>
              <a:t>Hipótese: “organismos individuais não somente se adaptam ao ambiente </a:t>
            </a:r>
            <a:r>
              <a:rPr lang="pt-BR" sz="2400" dirty="0" err="1" smtClean="0"/>
              <a:t>fisico</a:t>
            </a:r>
            <a:r>
              <a:rPr lang="pt-BR" sz="2400" dirty="0" smtClean="0"/>
              <a:t>, mas, através da sua ação conjunta nos ecossistemas, também adaptam o ambiente geoquímico segundo as suas necessidades biológicas”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627939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Outros 	Processos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7772400" cy="4572000"/>
          </a:xfrm>
        </p:spPr>
        <p:txBody>
          <a:bodyPr/>
          <a:lstStyle/>
          <a:p>
            <a:r>
              <a:rPr lang="pt-BR" sz="2800" b="1" dirty="0" smtClean="0"/>
              <a:t>Compactação:</a:t>
            </a:r>
            <a:r>
              <a:rPr lang="pt-BR" sz="2800" dirty="0" smtClean="0"/>
              <a:t> definida como uma alteração no arranjo das partículas constituintes do solo </a:t>
            </a:r>
          </a:p>
          <a:p>
            <a:r>
              <a:rPr lang="pt-BR" sz="2800" b="1" dirty="0" smtClean="0"/>
              <a:t>Poluição do solo: </a:t>
            </a:r>
            <a:r>
              <a:rPr lang="pt-BR" sz="2800" dirty="0" smtClean="0"/>
              <a:t>despejo de materiais contaminantes. </a:t>
            </a:r>
          </a:p>
          <a:p>
            <a:pPr>
              <a:buNone/>
            </a:pPr>
            <a:r>
              <a:rPr lang="pt-BR" sz="2800" dirty="0" smtClean="0"/>
              <a:t>	Ex.: Elementos radioativos</a:t>
            </a:r>
          </a:p>
          <a:p>
            <a:endParaRPr lang="pt-BR" dirty="0"/>
          </a:p>
        </p:txBody>
      </p:sp>
      <p:pic>
        <p:nvPicPr>
          <p:cNvPr id="4098" name="Picture 2" descr="C:\Users\Camila\Desktop\Genética\compact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4643438" cy="3143248"/>
          </a:xfrm>
          <a:prstGeom prst="rect">
            <a:avLst/>
          </a:prstGeom>
          <a:noFill/>
        </p:spPr>
      </p:pic>
      <p:pic>
        <p:nvPicPr>
          <p:cNvPr id="5" name="Picture 2" descr="C:\Users\Camila\Desktop\Genética\chorume-escorrendo-em-perfil-de-sol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50056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6808" cy="1143000"/>
          </a:xfrm>
        </p:spPr>
        <p:txBody>
          <a:bodyPr>
            <a:noAutofit/>
          </a:bodyPr>
          <a:lstStyle/>
          <a:p>
            <a:r>
              <a:rPr lang="pt-BR" b="1" dirty="0" err="1" smtClean="0"/>
              <a:t>Consequências</a:t>
            </a:r>
            <a:r>
              <a:rPr lang="pt-BR" b="1" dirty="0" smtClean="0"/>
              <a:t> da destruição do solo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Redução de áreas agricultáveis</a:t>
            </a:r>
          </a:p>
          <a:p>
            <a:r>
              <a:rPr lang="pt-BR" sz="2800" dirty="0" smtClean="0"/>
              <a:t>Diminuição de fertilidade e produtividade de áreas afetadas</a:t>
            </a:r>
          </a:p>
          <a:p>
            <a:r>
              <a:rPr lang="pt-BR" sz="2800" dirty="0" smtClean="0"/>
              <a:t>Assoreamento e contaminação dos recursos hídricos</a:t>
            </a:r>
          </a:p>
          <a:p>
            <a:r>
              <a:rPr lang="pt-BR" sz="2800" dirty="0" smtClean="0"/>
              <a:t>Aumento das cheias, enchentes e deslizamentos</a:t>
            </a:r>
          </a:p>
          <a:p>
            <a:r>
              <a:rPr lang="pt-BR" sz="2800" dirty="0" smtClean="0"/>
              <a:t>Destruição e diminuição da biodiversidade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3" descr="C:\Users\Camila\Desktop\Genética\hillslope_r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3000364" cy="2571744"/>
          </a:xfrm>
          <a:prstGeom prst="rect">
            <a:avLst/>
          </a:prstGeom>
          <a:noFill/>
        </p:spPr>
      </p:pic>
      <p:pic>
        <p:nvPicPr>
          <p:cNvPr id="7171" name="Picture 3" descr="C:\Users\Camila\Desktop\Genética\salinizacao-do-solo-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3071802" cy="2571744"/>
          </a:xfrm>
          <a:prstGeom prst="rect">
            <a:avLst/>
          </a:prstGeom>
          <a:noFill/>
        </p:spPr>
      </p:pic>
      <p:pic>
        <p:nvPicPr>
          <p:cNvPr id="26626" name="Picture 2" descr="C:\Users\Camila\Desktop\Genética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256"/>
            <a:ext cx="307183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3000"/>
          </a:xfrm>
        </p:spPr>
        <p:txBody>
          <a:bodyPr>
            <a:noAutofit/>
          </a:bodyPr>
          <a:lstStyle/>
          <a:p>
            <a:r>
              <a:rPr lang="pt-BR" b="1" dirty="0" err="1" smtClean="0"/>
              <a:t>Consequências</a:t>
            </a:r>
            <a:r>
              <a:rPr lang="pt-BR" b="1" dirty="0" smtClean="0"/>
              <a:t> da destruição do solo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4572000"/>
          </a:xfrm>
        </p:spPr>
        <p:txBody>
          <a:bodyPr/>
          <a:lstStyle/>
          <a:p>
            <a:r>
              <a:rPr lang="pt-BR" sz="2800" dirty="0" smtClean="0"/>
              <a:t>Êxodo rural (desemprego, desagregação familiar)</a:t>
            </a:r>
          </a:p>
          <a:p>
            <a:r>
              <a:rPr lang="pt-BR" sz="2800" dirty="0" smtClean="0"/>
              <a:t>Aumento de doenças (poluição e subnutrição)</a:t>
            </a:r>
          </a:p>
          <a:p>
            <a:r>
              <a:rPr lang="pt-BR" sz="2800" dirty="0" smtClean="0"/>
              <a:t>Crescimento de pobreza</a:t>
            </a:r>
          </a:p>
          <a:p>
            <a:r>
              <a:rPr lang="pt-BR" sz="2800" dirty="0" smtClean="0"/>
              <a:t>Perdas de receitas econômicas</a:t>
            </a:r>
          </a:p>
          <a:p>
            <a:r>
              <a:rPr lang="pt-BR" sz="2800" dirty="0" smtClean="0"/>
              <a:t>Perda de potencial agrícola</a:t>
            </a:r>
          </a:p>
          <a:p>
            <a:endParaRPr lang="pt-BR" dirty="0"/>
          </a:p>
        </p:txBody>
      </p:sp>
      <p:pic>
        <p:nvPicPr>
          <p:cNvPr id="6146" name="Picture 2" descr="C:\Users\Camila\Desktop\Genética\erosion_run_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3143240" cy="2571744"/>
          </a:xfrm>
          <a:prstGeom prst="rect">
            <a:avLst/>
          </a:prstGeom>
          <a:noFill/>
        </p:spPr>
      </p:pic>
      <p:pic>
        <p:nvPicPr>
          <p:cNvPr id="6149" name="Picture 5" descr="C:\Users\Camila\Desktop\Genética\48e83c53b141bc50bbd522229d537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86257"/>
            <a:ext cx="3000396" cy="2571744"/>
          </a:xfrm>
          <a:prstGeom prst="rect">
            <a:avLst/>
          </a:prstGeom>
          <a:noFill/>
        </p:spPr>
      </p:pic>
      <p:pic>
        <p:nvPicPr>
          <p:cNvPr id="6150" name="Picture 6" descr="C:\Users\Camila\Desktop\Genética\dano-ambiental-porto-de-eike-batist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56"/>
            <a:ext cx="307180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31763"/>
            <a:ext cx="8229600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Ações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Controle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Recuperação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2725" indent="-212725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Área Rural e Urbana ações distintas;</a:t>
            </a:r>
          </a:p>
          <a:p>
            <a:pPr marL="212725" indent="-212725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Investimento privado (Área Rural) e público (Área Urbana);</a:t>
            </a:r>
          </a:p>
          <a:p>
            <a:pPr marL="212725" indent="-212725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Ações locais, regionais e globais.</a:t>
            </a: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	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65525"/>
            <a:ext cx="4572000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57588"/>
            <a:ext cx="4572000" cy="330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192088"/>
            <a:ext cx="8229600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Ações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de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Controle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e </a:t>
            </a:r>
            <a:r>
              <a:rPr lang="en-US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Recuperação</a:t>
            </a: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–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Áreas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Rurais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27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2725" indent="-212725" algn="ctr">
              <a:lnSpc>
                <a:spcPct val="100000"/>
              </a:lnSpc>
              <a:buFont typeface="Arial" charset="0"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Práticas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Conservação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</a:p>
          <a:p>
            <a:pPr marL="212725" indent="-212725" algn="ctr">
              <a:lnSpc>
                <a:spcPct val="100000"/>
              </a:lnSpc>
              <a:buFont typeface="Arial" charset="0"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Manejo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dos solos</a:t>
            </a:r>
          </a:p>
          <a:p>
            <a:pPr marL="212725" indent="-212725" algn="ctr">
              <a:lnSpc>
                <a:spcPct val="100000"/>
              </a:lnSpc>
              <a:buFont typeface="Arial" charset="0"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Plantio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Direto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plantio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sobre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palhada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);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terraços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rotação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associação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culturas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adubos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verdes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implantação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Sistemas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Agroflorestais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 APPs;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fitorremediação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reserva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legal, entre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outras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.</a:t>
            </a:r>
          </a:p>
          <a:p>
            <a:pPr marL="212725" indent="-212725">
              <a:lnSpc>
                <a:spcPct val="100000"/>
              </a:lnSpc>
              <a:buFont typeface="Arial" charset="0"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3850" cy="296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0"/>
            <a:ext cx="5029200" cy="42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22700"/>
            <a:ext cx="6350000" cy="303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2563" y="2962275"/>
            <a:ext cx="24685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Área de Preservação Permanente - APP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675438" y="4297363"/>
            <a:ext cx="24685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Sistema Agroflorestal - SAF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00800" y="6075363"/>
            <a:ext cx="2468563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Cobertura verde e adubação verde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74638" y="214313"/>
            <a:ext cx="8686800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Ações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Controle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Recuperação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–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Áreas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Urbanas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2725" indent="-212725"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Plano Diretor e Políticas Públicas</a:t>
            </a:r>
          </a:p>
          <a:p>
            <a:pPr marL="212725" indent="-212725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Calçadas e ruas feitas de bloquetes; APPs, arborização de vias públicas e áreas verdes, sistemas de esgoto, reciclagem e tratamento de água eficientes e amplo, obras de engenharia, multas e fiscalização, entre outras</a:t>
            </a: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.</a:t>
            </a: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"/>
            <a:ext cx="4557713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74638" y="3200400"/>
            <a:ext cx="2468562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Calçamento com bloquetes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3475038"/>
            <a:ext cx="5764213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03649" y="5761608"/>
            <a:ext cx="1614190" cy="33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Arborização</a:t>
            </a:r>
            <a:endParaRPr lang="en-US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938" y="0"/>
            <a:ext cx="4437062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754563" y="2881313"/>
            <a:ext cx="4479925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Estação tratamento de esgoto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74638" y="274638"/>
            <a:ext cx="8412162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Estudos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de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Casos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223250" algn="l"/>
                <a:tab pos="8680450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Capim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Vertiver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origem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Indiana)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controle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erosão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  <a:hlinkClick r:id="rId3"/>
              </a:rPr>
              <a:t>http://youtu.be/bKKyjL8Zms0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);</a:t>
            </a: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223250" algn="l"/>
                <a:tab pos="8680450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223250" algn="l"/>
                <a:tab pos="8680450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Desertificação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– I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Seminário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Internacional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(http://youtu.be/qKHLoVfsPiI); </a:t>
            </a:r>
            <a:endParaRPr lang="en-US" sz="2800" dirty="0" smtClean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223250" algn="l"/>
                <a:tab pos="8680450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717550" algn="l"/>
                <a:tab pos="1441450" algn="l"/>
                <a:tab pos="2165350" algn="l"/>
                <a:tab pos="2889250" algn="l"/>
                <a:tab pos="3613150" algn="l"/>
                <a:tab pos="433705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223250" algn="l"/>
                <a:tab pos="8680450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Fitorremediação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pesquisa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com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Alocasia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(http://youtu.be/yKLcBZ4G62U)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Comentários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Droid Sans Fallback" charset="0"/>
                <a:cs typeface="Droid Sans Fallback" charset="0"/>
              </a:rPr>
              <a:t>Finais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Droid Sans Fallback" charset="0"/>
              <a:cs typeface="Droid Sans Fallback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90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De 2010 a 2020,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década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combate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desertificação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– UNCCD;</a:t>
            </a: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Soluções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existem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falta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vontade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política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conscientização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;</a:t>
            </a:r>
          </a:p>
          <a:p>
            <a:pPr marL="212725" indent="-212725" algn="just">
              <a:lnSpc>
                <a:spcPct val="100000"/>
              </a:lnSpc>
              <a:buFont typeface="Arial" charset="0"/>
              <a:buChar char="•"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Prejuízos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até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5% do PIB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agrícola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mundial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 (ONU, 2013).</a:t>
            </a: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  <a:ea typeface="Droid Sans Fallback" charset="0"/>
              <a:cs typeface="Droid Sans Fallback" charset="0"/>
            </a:endParaRPr>
          </a:p>
          <a:p>
            <a:pPr marL="212725" indent="-212725">
              <a:lnSpc>
                <a:spcPct val="100000"/>
              </a:lnSpc>
              <a:buClrTx/>
              <a:buFontTx/>
              <a:buNone/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Droid Sans Fallback" charset="0"/>
                <a:cs typeface="Droid Sans Fallback" charset="0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Solo e o funcionamento da Terra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400" dirty="0" smtClean="0"/>
              <a:t>Solo é um corpo de material </a:t>
            </a:r>
            <a:r>
              <a:rPr lang="pt-BR" sz="2400" dirty="0" err="1" smtClean="0"/>
              <a:t>inconsolidado</a:t>
            </a:r>
            <a:r>
              <a:rPr lang="pt-BR" sz="2400" dirty="0" smtClean="0"/>
              <a:t>, que recobre a superfície terrestre emersa, entre a litosfera (rochas) e a atmosfera</a:t>
            </a:r>
          </a:p>
          <a:p>
            <a:r>
              <a:rPr lang="pt-BR" sz="2400" dirty="0" smtClean="0"/>
              <a:t>São constituídos por três fases: sólida (minerais e matéria orgânica), líquida (solução do solo) e gasosa</a:t>
            </a:r>
            <a:endParaRPr lang="pt-BR" dirty="0"/>
          </a:p>
        </p:txBody>
      </p:sp>
      <p:pic>
        <p:nvPicPr>
          <p:cNvPr id="27650" name="Picture 2" descr="http://4.bp.blogspot.com/-S0R89RzZdvw/TxDFGKHW6DI/AAAAAAAAAL4/3ilh1Zu-dqk/s1600/so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926" y="3214686"/>
            <a:ext cx="6728536" cy="330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 Bibliográficas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STIPP, M. E. F. </a:t>
            </a:r>
            <a:r>
              <a:rPr lang="pt-BR" sz="2200" b="1" dirty="0" smtClean="0"/>
              <a:t>A ocupação do solo e a problemática da </a:t>
            </a:r>
            <a:r>
              <a:rPr lang="pt-BR" sz="2200" b="1" dirty="0" err="1" smtClean="0"/>
              <a:t>arenização</a:t>
            </a:r>
            <a:r>
              <a:rPr lang="pt-BR" sz="2200" b="1" dirty="0" smtClean="0"/>
              <a:t> e do </a:t>
            </a:r>
            <a:r>
              <a:rPr lang="pt-BR" sz="2200" b="1" dirty="0" err="1" smtClean="0"/>
              <a:t>voçorocamento</a:t>
            </a:r>
            <a:r>
              <a:rPr lang="pt-BR" sz="2200" b="1" dirty="0" smtClean="0"/>
              <a:t> no município de Paranavaí/PR. </a:t>
            </a:r>
            <a:r>
              <a:rPr lang="pt-BR" sz="2200" dirty="0" smtClean="0"/>
              <a:t>Tese (Doutorado em Geografia Física). Universidade de São Paulo, 178 p. São Paulo, 2006.</a:t>
            </a:r>
          </a:p>
          <a:p>
            <a:r>
              <a:rPr lang="pt-BR" sz="2200" dirty="0" smtClean="0"/>
              <a:t>UNITED NATION. </a:t>
            </a:r>
            <a:r>
              <a:rPr lang="pt-BR" sz="2200" b="1" dirty="0" err="1" smtClean="0"/>
              <a:t>Convention</a:t>
            </a:r>
            <a:r>
              <a:rPr lang="pt-BR" sz="2200" b="1" dirty="0" smtClean="0"/>
              <a:t> to </a:t>
            </a:r>
            <a:r>
              <a:rPr lang="pt-BR" sz="2200" b="1" dirty="0" err="1" smtClean="0"/>
              <a:t>combat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desertification</a:t>
            </a:r>
            <a:r>
              <a:rPr lang="pt-BR" sz="2200" dirty="0" smtClean="0"/>
              <a:t>. Disponível </a:t>
            </a:r>
            <a:r>
              <a:rPr lang="pt-BR" sz="2200" dirty="0" smtClean="0">
                <a:hlinkClick r:id="rId2"/>
              </a:rPr>
              <a:t>http://www.unccd.int/</a:t>
            </a:r>
            <a:endParaRPr lang="pt-BR" sz="2200" dirty="0" smtClean="0"/>
          </a:p>
          <a:p>
            <a:r>
              <a:rPr lang="pt-BR" sz="2200" dirty="0" smtClean="0"/>
              <a:t>SILVA, P. P. de L. E. </a:t>
            </a:r>
            <a:r>
              <a:rPr lang="pt-BR" sz="2200" dirty="0" err="1" smtClean="0"/>
              <a:t>et</a:t>
            </a:r>
            <a:r>
              <a:rPr lang="pt-BR" sz="2200" dirty="0" smtClean="0"/>
              <a:t> al. </a:t>
            </a:r>
            <a:r>
              <a:rPr lang="pt-BR" sz="2200" b="1" dirty="0" smtClean="0"/>
              <a:t>Dicionário Brasileiro de Ciências Ambientais.</a:t>
            </a:r>
            <a:r>
              <a:rPr lang="pt-BR" sz="2200" dirty="0" smtClean="0"/>
              <a:t> 2. ed. Rio de Janeiro: </a:t>
            </a:r>
            <a:r>
              <a:rPr lang="pt-BR" sz="2200" dirty="0" err="1" smtClean="0"/>
              <a:t>Thex</a:t>
            </a:r>
            <a:r>
              <a:rPr lang="pt-BR" sz="2200" dirty="0" smtClean="0"/>
              <a:t> ed., 2002</a:t>
            </a:r>
          </a:p>
          <a:p>
            <a:r>
              <a:rPr lang="pt-BR" sz="2200" dirty="0" smtClean="0"/>
              <a:t>CASANELLAS, </a:t>
            </a:r>
            <a:r>
              <a:rPr lang="pt-BR" sz="2200" dirty="0" err="1" smtClean="0"/>
              <a:t>O.J.</a:t>
            </a:r>
            <a:r>
              <a:rPr lang="pt-BR" sz="2200" dirty="0" smtClean="0"/>
              <a:t> REGUERÍN, </a:t>
            </a:r>
            <a:r>
              <a:rPr lang="pt-BR" sz="2200" dirty="0" err="1" smtClean="0"/>
              <a:t>L.A.M.</a:t>
            </a:r>
            <a:r>
              <a:rPr lang="pt-BR" sz="2200" dirty="0" smtClean="0"/>
              <a:t>, e ROQUERO, </a:t>
            </a:r>
            <a:r>
              <a:rPr lang="pt-BR" sz="2200" dirty="0" err="1" smtClean="0"/>
              <a:t>L.C.</a:t>
            </a:r>
            <a:r>
              <a:rPr lang="pt-BR" sz="2200" dirty="0" smtClean="0"/>
              <a:t> </a:t>
            </a:r>
            <a:r>
              <a:rPr lang="pt-BR" sz="2200" b="1" dirty="0" err="1" smtClean="0"/>
              <a:t>Edafología</a:t>
            </a:r>
            <a:r>
              <a:rPr lang="pt-BR" sz="2200" b="1" dirty="0" smtClean="0"/>
              <a:t>: para </a:t>
            </a:r>
            <a:r>
              <a:rPr lang="pt-BR" sz="2200" b="1" dirty="0" err="1" smtClean="0"/>
              <a:t>la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agriculturay</a:t>
            </a:r>
            <a:r>
              <a:rPr lang="pt-BR" sz="2200" b="1" dirty="0" smtClean="0"/>
              <a:t> </a:t>
            </a:r>
            <a:r>
              <a:rPr lang="pt-BR" sz="2200" b="1" dirty="0" err="1" smtClean="0"/>
              <a:t>el</a:t>
            </a:r>
            <a:r>
              <a:rPr lang="pt-BR" sz="2200" b="1" dirty="0" smtClean="0"/>
              <a:t> médio ambiente.</a:t>
            </a:r>
            <a:r>
              <a:rPr lang="pt-BR" sz="2200" dirty="0" smtClean="0"/>
              <a:t> Madrid: </a:t>
            </a:r>
            <a:r>
              <a:rPr lang="pt-BR" sz="2200" dirty="0" err="1" smtClean="0"/>
              <a:t>Ediciones</a:t>
            </a:r>
            <a:r>
              <a:rPr lang="pt-BR" sz="2200" dirty="0" smtClean="0"/>
              <a:t> </a:t>
            </a:r>
            <a:r>
              <a:rPr lang="pt-BR" sz="2200" dirty="0" err="1" smtClean="0"/>
              <a:t>Mundi-Prensa</a:t>
            </a:r>
            <a:r>
              <a:rPr lang="pt-BR" sz="2200" dirty="0" smtClean="0"/>
              <a:t>, 1994.</a:t>
            </a:r>
          </a:p>
          <a:p>
            <a:r>
              <a:rPr lang="pt-BR" sz="2200" dirty="0" smtClean="0"/>
              <a:t>LEPSCH, </a:t>
            </a:r>
            <a:r>
              <a:rPr lang="pt-BR" sz="2200" dirty="0" err="1" smtClean="0"/>
              <a:t>I.F.</a:t>
            </a:r>
            <a:r>
              <a:rPr lang="pt-BR" sz="2200" dirty="0" smtClean="0"/>
              <a:t> </a:t>
            </a:r>
            <a:r>
              <a:rPr lang="pt-BR" sz="2200" b="1" dirty="0" smtClean="0"/>
              <a:t>Formação e Conservação dos Solos.</a:t>
            </a:r>
            <a:r>
              <a:rPr lang="pt-BR" sz="2200" dirty="0" smtClean="0"/>
              <a:t> 2ª ed. São Paulo: Oficina de Textos, 2002. 178 p.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 Bibliográficas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01028" cy="4572000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VASCONCELLOS, E. B. de C. </a:t>
            </a:r>
            <a:r>
              <a:rPr lang="pt-BR" sz="2200" b="1" dirty="0" smtClean="0"/>
              <a:t>Dinâmica da água e dos nutrientes no sistema de produção integrado gerado pela dessalinização da água de poço do </a:t>
            </a:r>
            <a:r>
              <a:rPr lang="pt-BR" sz="2200" b="1" dirty="0" err="1" smtClean="0"/>
              <a:t>semiárido</a:t>
            </a:r>
            <a:r>
              <a:rPr lang="pt-BR" sz="2200" b="1" dirty="0" smtClean="0"/>
              <a:t> brasileiro.</a:t>
            </a:r>
            <a:r>
              <a:rPr lang="pt-BR" sz="2200" dirty="0" smtClean="0"/>
              <a:t> Dissertação ( Mestrado em Ecologia Aplicada). Universidade de São Paulo, 101 p. São Paulo, 2011.</a:t>
            </a:r>
          </a:p>
          <a:p>
            <a:r>
              <a:rPr lang="pt-BR" sz="2200" dirty="0" smtClean="0"/>
              <a:t>GHEYI, H. R.; DIAS, N. da S.; LACERDA, C. F. </a:t>
            </a:r>
            <a:r>
              <a:rPr lang="pt-BR" sz="2200" b="1" dirty="0" smtClean="0"/>
              <a:t>Manejo da salinidade na agricultura: estudos básicos e aplicados.</a:t>
            </a:r>
            <a:r>
              <a:rPr lang="pt-BR" sz="2200" dirty="0" smtClean="0"/>
              <a:t> Fortaleza, INCT Sal, 2010. 472 p.</a:t>
            </a:r>
          </a:p>
          <a:p>
            <a:r>
              <a:rPr lang="pt-BR" sz="2200" dirty="0" smtClean="0"/>
              <a:t>RICHART, A.; FILHO, J. T.; BRITO, O. R.; LLANILHO, R. F.; FERREIRA, R. Compactação do solo: causas e efeitos. </a:t>
            </a:r>
            <a:r>
              <a:rPr lang="pt-BR" sz="2200" b="1" dirty="0" err="1" smtClean="0"/>
              <a:t>Semina</a:t>
            </a:r>
            <a:r>
              <a:rPr lang="pt-BR" sz="2200" b="1" dirty="0" smtClean="0"/>
              <a:t>: Ciências Agrárias</a:t>
            </a:r>
            <a:r>
              <a:rPr lang="pt-BR" sz="2200" dirty="0" smtClean="0"/>
              <a:t>, Londrina, v. 26, n.3, p. 321-344, 2005.</a:t>
            </a:r>
          </a:p>
          <a:p>
            <a:endParaRPr lang="pt-BR" sz="2200" dirty="0" smtClean="0"/>
          </a:p>
          <a:p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 Bibliográficas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401080" cy="50435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2"/>
              </a:rPr>
              <a:t>http://meioambiente.culturamix.com/ecologia/ictiofauna-caracteristicas-gerais-e-danos-no-rio-prata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3"/>
              </a:rPr>
              <a:t>http://g1.globo.com/sp/piracicaba-regiao/noticia/2013/03/erosao-em-corrego-avanca-e-atinge-rotatoria-em-limeira-diz-internauta.html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4"/>
              </a:rPr>
              <a:t>http://osminorcasvvr.wordpress.com/tag/desertificacao/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5"/>
              </a:rPr>
              <a:t>http://www.nopatio.com.br/ecofriendly/ceara-sera-sede-de-conferencia-da-onu-sobre-desertificacao/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6"/>
              </a:rPr>
              <a:t>http://planetasustentavel.abril.com.br/blog/planeta-urgente/crise-de-desertificacao-afeta-168-paises/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7"/>
              </a:rPr>
              <a:t>http://www.dementia.pt/o-mar-que-desapareceu/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8"/>
              </a:rPr>
              <a:t>http://pulitzercenter.org/slideshows/water-around-world-blog-action-day-2010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9"/>
              </a:rPr>
              <a:t>http://www.brasilescola.com/geografia/desertificacao.htm</a:t>
            </a:r>
            <a:endParaRPr lang="pt-BR" sz="7200" b="1" dirty="0" smtClean="0"/>
          </a:p>
          <a:p>
            <a:pPr>
              <a:lnSpc>
                <a:spcPct val="120000"/>
              </a:lnSpc>
            </a:pPr>
            <a:r>
              <a:rPr lang="pt-BR" sz="7200" b="1" u="sng" dirty="0" smtClean="0">
                <a:hlinkClick r:id="rId10"/>
              </a:rPr>
              <a:t>http://www.unibas.it/desertnet/dis4me/land_uses/salinisation_risk_tool_pt.htm</a:t>
            </a:r>
            <a:endParaRPr lang="pt-BR" sz="7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 Bibliográficas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2"/>
              </a:rPr>
              <a:t>http://solonaescola.blogspot.com.br/2011_04_01_archive.html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3"/>
              </a:rPr>
              <a:t>http://www.cprm.gov.br/publique/cgi/cgilua.exe/</a:t>
            </a:r>
            <a:r>
              <a:rPr lang="pt-BR" sz="2800" b="1" u="sng" dirty="0" err="1" smtClean="0">
                <a:hlinkClick r:id="rId3"/>
              </a:rPr>
              <a:t>sys</a:t>
            </a:r>
            <a:r>
              <a:rPr lang="pt-BR" sz="2800" b="1" u="sng" dirty="0" smtClean="0">
                <a:hlinkClick r:id="rId3"/>
              </a:rPr>
              <a:t>/start.htm?</a:t>
            </a:r>
            <a:r>
              <a:rPr lang="pt-BR" sz="2800" b="1" u="sng" dirty="0" err="1" smtClean="0">
                <a:hlinkClick r:id="rId3"/>
              </a:rPr>
              <a:t>infoid</a:t>
            </a:r>
            <a:r>
              <a:rPr lang="pt-BR" sz="2800" b="1" u="sng" dirty="0" smtClean="0">
                <a:hlinkClick r:id="rId3"/>
              </a:rPr>
              <a:t>=1313&amp;</a:t>
            </a:r>
            <a:r>
              <a:rPr lang="pt-BR" sz="2800" b="1" u="sng" dirty="0" err="1" smtClean="0">
                <a:hlinkClick r:id="rId3"/>
              </a:rPr>
              <a:t>sid</a:t>
            </a:r>
            <a:r>
              <a:rPr lang="pt-BR" sz="2800" b="1" u="sng" dirty="0" smtClean="0">
                <a:hlinkClick r:id="rId3"/>
              </a:rPr>
              <a:t>=129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4"/>
              </a:rPr>
              <a:t>http://www.sobrebelohorizonte.com.br/loja/products_new.</a:t>
            </a:r>
            <a:r>
              <a:rPr lang="pt-BR" sz="2800" b="1" u="sng" dirty="0" err="1" smtClean="0">
                <a:hlinkClick r:id="rId4"/>
              </a:rPr>
              <a:t>php</a:t>
            </a:r>
            <a:r>
              <a:rPr lang="pt-BR" sz="2800" b="1" u="sng" dirty="0" smtClean="0">
                <a:hlinkClick r:id="rId4"/>
              </a:rPr>
              <a:t>?</a:t>
            </a:r>
            <a:r>
              <a:rPr lang="pt-BR" sz="2800" b="1" u="sng" dirty="0" err="1" smtClean="0">
                <a:hlinkClick r:id="rId4"/>
              </a:rPr>
              <a:t>page</a:t>
            </a:r>
            <a:r>
              <a:rPr lang="pt-BR" sz="2800" b="1" u="sng" dirty="0" smtClean="0">
                <a:hlinkClick r:id="rId4"/>
              </a:rPr>
              <a:t>=72&amp;</a:t>
            </a:r>
            <a:r>
              <a:rPr lang="pt-BR" sz="2800" b="1" u="sng" dirty="0" err="1" smtClean="0">
                <a:hlinkClick r:id="rId4"/>
              </a:rPr>
              <a:t>osCsid</a:t>
            </a:r>
            <a:r>
              <a:rPr lang="pt-BR" sz="2800" b="1" u="sng" dirty="0" smtClean="0">
                <a:hlinkClick r:id="rId4"/>
              </a:rPr>
              <a:t>=lbojbpcu3gco4rmb4njjm0gfn7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5"/>
              </a:rPr>
              <a:t>http://www.soilerosion.net/image/hillslope_rills.jpg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6"/>
              </a:rPr>
              <a:t>http://www.turf2max.com/Soil%20Restoration/how-to-prevent-soil-erosion.html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7"/>
              </a:rPr>
              <a:t>http://www.alunosonline.com.br/geografia/exodorural.html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8"/>
              </a:rPr>
              <a:t>http://blogdaclean.wordpress.com/2010/page/9/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9"/>
              </a:rPr>
              <a:t>http://meioambiente.culturamix.com/agricultura/salinizacao-do-solo</a:t>
            </a:r>
            <a:endParaRPr lang="pt-BR" sz="2800" b="1" u="sng" dirty="0" smtClean="0"/>
          </a:p>
          <a:p>
            <a:pPr>
              <a:lnSpc>
                <a:spcPct val="120000"/>
              </a:lnSpc>
            </a:pPr>
            <a:r>
              <a:rPr lang="pt-BR" sz="2800" b="1" u="sng" dirty="0" smtClean="0">
                <a:hlinkClick r:id="rId10"/>
              </a:rPr>
              <a:t>http://fatosefotosdacaatinga.blogspot.com.br/2012/11/os-efeitos-da-salinidade-nos-solos-da.html</a:t>
            </a:r>
            <a:endParaRPr lang="pt-BR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 Bibliográficas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305312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  <a:ea typeface="Droid Sans Fallback" charset="0"/>
                <a:cs typeface="Droid Sans Fallback" charset="0"/>
                <a:hlinkClick r:id="rId2"/>
              </a:rPr>
              <a:t>http://www.unicrio.org.br/desertificacao2010/</a:t>
            </a:r>
            <a:endParaRPr lang="en-US" sz="1800" b="1" dirty="0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r>
              <a:rPr lang="en-US" sz="1800" b="1" u="sng" dirty="0" smtClean="0">
                <a:solidFill>
                  <a:srgbClr val="CCCCFF"/>
                </a:solidFill>
                <a:ea typeface="Droid Sans Fallback" charset="0"/>
                <a:cs typeface="Droid Sans Fallback" charset="0"/>
                <a:hlinkClick r:id="rId3"/>
              </a:rPr>
              <a:t>http://www.onu.org.br/degradacao-do-solo-gera-perda-de-ate-5-do-pib-agricola-mundial-revela-estudo-da-onu/</a:t>
            </a:r>
          </a:p>
          <a:p>
            <a:r>
              <a:rPr lang="pt-BR" sz="1800" b="1" u="sng" dirty="0" smtClean="0">
                <a:solidFill>
                  <a:srgbClr val="CCCCFF"/>
                </a:solidFill>
                <a:ea typeface="Droid Sans Fallback" charset="0"/>
                <a:cs typeface="Droid Sans Fallback" charset="0"/>
                <a:hlinkClick r:id="rId3"/>
              </a:rPr>
              <a:t>http://meioambiente.culturamix.com/ecologia/ictiofauna-caracteristicas-gerais-e-danos-no-rio-prata</a:t>
            </a:r>
          </a:p>
          <a:p>
            <a:endParaRPr lang="en-US" dirty="0" smtClean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Solo e o funcionamento da Terra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Funções do solo no funcionamento de </a:t>
            </a:r>
            <a:r>
              <a:rPr lang="pt-BR" dirty="0" err="1" smtClean="0"/>
              <a:t>Gaia</a:t>
            </a:r>
            <a:r>
              <a:rPr lang="pt-BR" dirty="0" smtClean="0"/>
              <a:t>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Principal substrato utilizado pelas plantas para o seu crescimento (H</a:t>
            </a:r>
            <a:r>
              <a:rPr lang="pt-BR" baseline="-25000" dirty="0" smtClean="0"/>
              <a:t>2</a:t>
            </a:r>
            <a:r>
              <a:rPr lang="pt-BR" dirty="0" smtClean="0"/>
              <a:t>O e nutrientes) e disseminação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Reciclagem e armazenamento de nutrientes e detritos orgânicos</a:t>
            </a:r>
            <a:endParaRPr lang="pt-BR" u="sng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Controle do fluxo de água e ação protetora da qualidade da água subterrânea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Habitat para a fauna do </a:t>
            </a:r>
            <a:r>
              <a:rPr lang="pt-BR" b="1" dirty="0" smtClean="0"/>
              <a:t>solo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Destruição do solo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 destruição de um solo é conseqüência do desequilíbrio na </a:t>
            </a:r>
            <a:r>
              <a:rPr lang="pt-BR" dirty="0" err="1" smtClean="0"/>
              <a:t>homeostase</a:t>
            </a:r>
            <a:r>
              <a:rPr lang="pt-BR" dirty="0" smtClean="0"/>
              <a:t> do planeta</a:t>
            </a:r>
          </a:p>
          <a:p>
            <a:endParaRPr lang="pt-BR" dirty="0" smtClean="0"/>
          </a:p>
          <a:p>
            <a:r>
              <a:rPr lang="pt-BR" dirty="0" smtClean="0"/>
              <a:t>As causas da destruição do solo podem estar além do próprio “sistema solo”</a:t>
            </a:r>
          </a:p>
          <a:p>
            <a:endParaRPr lang="pt-BR" dirty="0" smtClean="0"/>
          </a:p>
          <a:p>
            <a:r>
              <a:rPr lang="pt-BR" dirty="0" smtClean="0"/>
              <a:t>Perda da capacidade em uma, várias ou todas suas funções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PERIGO</a:t>
            </a:r>
            <a:r>
              <a:rPr lang="pt-BR" dirty="0" smtClean="0"/>
              <a:t>: tempo de destruição (rápido/</a:t>
            </a:r>
            <a:r>
              <a:rPr lang="pt-BR" dirty="0" err="1" smtClean="0"/>
              <a:t>antrópico</a:t>
            </a:r>
            <a:r>
              <a:rPr lang="pt-BR" dirty="0" smtClean="0"/>
              <a:t>) X tempo de formação (lento/geológico) dos solos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Causas </a:t>
            </a:r>
            <a:r>
              <a:rPr lang="pt-BR" b="1" dirty="0" err="1" smtClean="0"/>
              <a:t>Antrópicas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Práticas agrícolas: cultivo intensivo, queimadas intensas, revolvimento do solo, plantio e cultivo morro abaixo, pisoteio intensivo de animais em pastagens</a:t>
            </a:r>
          </a:p>
          <a:p>
            <a:r>
              <a:rPr lang="pt-BR" sz="2800" dirty="0" smtClean="0"/>
              <a:t>Extração de elementos</a:t>
            </a:r>
          </a:p>
          <a:p>
            <a:pPr>
              <a:buNone/>
            </a:pPr>
            <a:r>
              <a:rPr lang="pt-BR" sz="2800" dirty="0" smtClean="0"/>
              <a:t> do solo - Ex: Mineração</a:t>
            </a:r>
          </a:p>
          <a:p>
            <a:r>
              <a:rPr lang="pt-BR" sz="2800" dirty="0" smtClean="0"/>
              <a:t>Queimadas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</a:p>
        </p:txBody>
      </p:sp>
      <p:pic>
        <p:nvPicPr>
          <p:cNvPr id="5122" name="Picture 2" descr="C:\Users\Camila\Desktop\Genética\H 253 Miner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00372"/>
            <a:ext cx="4643438" cy="321471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500694" y="628652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Mineração Serra do Curral/MG</a:t>
            </a:r>
          </a:p>
          <a:p>
            <a:pPr algn="ctr"/>
            <a:r>
              <a:rPr lang="pt-BR" sz="1400" dirty="0" smtClean="0"/>
              <a:t>Foto: Marcelo Pinheiro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Causas </a:t>
            </a:r>
            <a:r>
              <a:rPr lang="pt-BR" b="1" dirty="0" err="1" smtClean="0"/>
              <a:t>Antrópicas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pt-BR" sz="2800" dirty="0" smtClean="0"/>
          </a:p>
          <a:p>
            <a:r>
              <a:rPr lang="pt-BR" sz="2800" dirty="0" smtClean="0"/>
              <a:t>Impermeabilização do solo</a:t>
            </a:r>
          </a:p>
          <a:p>
            <a:r>
              <a:rPr lang="pt-BR" sz="2800" dirty="0" smtClean="0"/>
              <a:t>Desmatamento e Retirada da vegetação nativa</a:t>
            </a:r>
          </a:p>
          <a:p>
            <a:r>
              <a:rPr lang="pt-BR" sz="2800" dirty="0" smtClean="0"/>
              <a:t>Abertura da terra para construção de estradas e moradias</a:t>
            </a:r>
          </a:p>
          <a:p>
            <a:r>
              <a:rPr lang="pt-BR" sz="2800" dirty="0" smtClean="0"/>
              <a:t>Práticas inadequadas de irrigação</a:t>
            </a:r>
          </a:p>
          <a:p>
            <a:r>
              <a:rPr lang="pt-BR" sz="2800" dirty="0" smtClean="0"/>
              <a:t>Uso excessivo de agrotóxicos e fertilizantes</a:t>
            </a:r>
          </a:p>
          <a:p>
            <a:r>
              <a:rPr lang="pt-BR" sz="2800" dirty="0" smtClean="0"/>
              <a:t>Exploração descontrolada de ecossistemas frágeis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Causas Naturais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Mudanças climáticas</a:t>
            </a:r>
          </a:p>
          <a:p>
            <a:r>
              <a:rPr lang="pt-BR" sz="2800" dirty="0" smtClean="0"/>
              <a:t>Água (chuva,mares,rios,gelo) e ventos</a:t>
            </a:r>
          </a:p>
          <a:p>
            <a:r>
              <a:rPr lang="pt-BR" sz="2800" dirty="0" smtClean="0"/>
              <a:t>Tipos de solos</a:t>
            </a:r>
          </a:p>
          <a:p>
            <a:r>
              <a:rPr lang="pt-BR" sz="2800" dirty="0" smtClean="0"/>
              <a:t>Relevo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928934"/>
            <a:ext cx="47863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715008" y="6273225"/>
            <a:ext cx="2684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 </a:t>
            </a:r>
            <a:r>
              <a:rPr lang="pt-BR" sz="1400" dirty="0" smtClean="0"/>
              <a:t>Erosão marinha La Portada, Chile </a:t>
            </a:r>
          </a:p>
          <a:p>
            <a:r>
              <a:rPr lang="pt-BR" sz="1400" dirty="0" smtClean="0"/>
              <a:t>Foto: </a:t>
            </a:r>
            <a:r>
              <a:rPr lang="pt-BR" sz="1400" dirty="0" err="1" smtClean="0"/>
              <a:t>Selecções</a:t>
            </a:r>
            <a:r>
              <a:rPr lang="pt-BR" sz="1400" dirty="0" smtClean="0"/>
              <a:t> do </a:t>
            </a:r>
            <a:r>
              <a:rPr lang="pt-BR" sz="1400" dirty="0" err="1" smtClean="0"/>
              <a:t>Reader’s</a:t>
            </a:r>
            <a:r>
              <a:rPr lang="pt-BR" sz="1400" dirty="0" smtClean="0"/>
              <a:t> </a:t>
            </a:r>
            <a:r>
              <a:rPr lang="pt-BR" sz="1400" dirty="0" err="1" smtClean="0"/>
              <a:t>Diges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Erosão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es</a:t>
            </a:r>
            <a:r>
              <a:rPr lang="pt-BR" sz="2800" dirty="0" smtClean="0"/>
              <a:t>agregação </a:t>
            </a:r>
            <a:r>
              <a:rPr lang="pt-BR" sz="2800" dirty="0"/>
              <a:t>ou desprendimento das partículas do solo, transporte dessas partículas até uma eventual </a:t>
            </a:r>
            <a:r>
              <a:rPr lang="pt-BR" sz="2800" dirty="0" smtClean="0"/>
              <a:t>deposição, causada pela ação da água e do vento.</a:t>
            </a:r>
            <a:endParaRPr lang="pt-B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286124"/>
            <a:ext cx="71438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439</TotalTime>
  <Words>1186</Words>
  <Application>Microsoft Office PowerPoint</Application>
  <PresentationFormat>Apresentação na tela (4:3)</PresentationFormat>
  <Paragraphs>183</Paragraphs>
  <Slides>34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Patrimônio Líquido</vt:lpstr>
      <vt:lpstr>PDF</vt:lpstr>
      <vt:lpstr>Destruição do Solo</vt:lpstr>
      <vt:lpstr>Terra: um planeta-organismo</vt:lpstr>
      <vt:lpstr>Solo e o funcionamento da Terra</vt:lpstr>
      <vt:lpstr>Solo e o funcionamento da Terra</vt:lpstr>
      <vt:lpstr>Destruição do solo</vt:lpstr>
      <vt:lpstr>Causas Antrópicas</vt:lpstr>
      <vt:lpstr>Causas Antrópicas</vt:lpstr>
      <vt:lpstr>Causas Naturais</vt:lpstr>
      <vt:lpstr>Erosão</vt:lpstr>
      <vt:lpstr>Slide 10</vt:lpstr>
      <vt:lpstr>Slide 11</vt:lpstr>
      <vt:lpstr>Slide 12</vt:lpstr>
      <vt:lpstr>Desertificação</vt:lpstr>
      <vt:lpstr>Slide 14</vt:lpstr>
      <vt:lpstr>Slide 15</vt:lpstr>
      <vt:lpstr>Slide 16</vt:lpstr>
      <vt:lpstr>Salinização </vt:lpstr>
      <vt:lpstr>Slide 18</vt:lpstr>
      <vt:lpstr>Efeitos da Salinização</vt:lpstr>
      <vt:lpstr>Outros  Processos</vt:lpstr>
      <vt:lpstr>Consequências da destruição do solo</vt:lpstr>
      <vt:lpstr>Consequências da destruição do solo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Referências Bibliográficas</vt:lpstr>
      <vt:lpstr>Referências Bibliográficas</vt:lpstr>
      <vt:lpstr>Referências Bibliográficas</vt:lpstr>
      <vt:lpstr>Referências Bibliográficas</vt:lpstr>
      <vt:lpstr>Referências Bibliográficas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Camila</dc:creator>
  <cp:lastModifiedBy>Silvia M.G. Molina</cp:lastModifiedBy>
  <cp:revision>51</cp:revision>
  <dcterms:created xsi:type="dcterms:W3CDTF">2013-09-22T22:03:03Z</dcterms:created>
  <dcterms:modified xsi:type="dcterms:W3CDTF">2013-09-28T00:36:48Z</dcterms:modified>
</cp:coreProperties>
</file>