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2"/>
  </p:notesMasterIdLst>
  <p:sldIdLst>
    <p:sldId id="256" r:id="rId2"/>
    <p:sldId id="257" r:id="rId3"/>
    <p:sldId id="263" r:id="rId4"/>
    <p:sldId id="258" r:id="rId5"/>
    <p:sldId id="262" r:id="rId6"/>
    <p:sldId id="266" r:id="rId7"/>
    <p:sldId id="267" r:id="rId8"/>
    <p:sldId id="268" r:id="rId9"/>
    <p:sldId id="270" r:id="rId10"/>
    <p:sldId id="264" r:id="rId11"/>
    <p:sldId id="265" r:id="rId12"/>
    <p:sldId id="271" r:id="rId13"/>
    <p:sldId id="272" r:id="rId14"/>
    <p:sldId id="273" r:id="rId15"/>
    <p:sldId id="274" r:id="rId16"/>
    <p:sldId id="275" r:id="rId17"/>
    <p:sldId id="276" r:id="rId18"/>
    <p:sldId id="259" r:id="rId19"/>
    <p:sldId id="260" r:id="rId20"/>
    <p:sldId id="261" r:id="rId21"/>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505" autoAdjust="0"/>
  </p:normalViewPr>
  <p:slideViewPr>
    <p:cSldViewPr>
      <p:cViewPr varScale="1">
        <p:scale>
          <a:sx n="51" d="100"/>
          <a:sy n="51" d="100"/>
        </p:scale>
        <p:origin x="-1926"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608555-871B-4DFE-8E97-CB16063DA957}" type="datetimeFigureOut">
              <a:rPr lang="pt-BR" smtClean="0"/>
              <a:pPr/>
              <a:t>25/09/2013</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C04824B-2BAE-4E1E-AFCE-811EAAF0A38F}" type="slidenum">
              <a:rPr lang="pt-BR" smtClean="0"/>
              <a:pPr/>
              <a:t>‹nº›</a:t>
            </a:fld>
            <a:endParaRPr lang="pt-B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CC04824B-2BAE-4E1E-AFCE-811EAAF0A38F}" type="slidenum">
              <a:rPr lang="pt-BR" smtClean="0"/>
              <a:pPr/>
              <a:t>2</a:t>
            </a:fld>
            <a:endParaRPr lang="pt-B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sz="1200" kern="1200" dirty="0" smtClean="0">
                <a:solidFill>
                  <a:schemeClr val="tx1"/>
                </a:solidFill>
                <a:latin typeface="+mn-lt"/>
                <a:ea typeface="+mn-ea"/>
                <a:cs typeface="+mn-cs"/>
              </a:rPr>
              <a:t>o segundo maior bioma da América, apresentou, entre 2002 e 2008, 47,8% da sua área degradada.</a:t>
            </a:r>
            <a:br>
              <a:rPr lang="pt-BR" sz="1200" kern="1200" dirty="0" smtClean="0">
                <a:solidFill>
                  <a:schemeClr val="tx1"/>
                </a:solidFill>
                <a:latin typeface="+mn-lt"/>
                <a:ea typeface="+mn-ea"/>
                <a:cs typeface="+mn-cs"/>
              </a:rPr>
            </a:br>
            <a:r>
              <a:rPr lang="pt-BR" sz="1200" kern="1200" dirty="0" smtClean="0">
                <a:solidFill>
                  <a:schemeClr val="tx1"/>
                </a:solidFill>
                <a:latin typeface="+mn-lt"/>
                <a:ea typeface="+mn-ea"/>
                <a:cs typeface="+mn-cs"/>
              </a:rPr>
              <a:t>Quanto a diversidade biológica, este bioma é considerado como a savana mais rica do mundo, abrigando cerca de 11.00 espécies de plantas nativas, sendo 4.400 destas endêmicas. </a:t>
            </a:r>
            <a:br>
              <a:rPr lang="pt-BR" sz="1200" kern="1200" dirty="0" smtClean="0">
                <a:solidFill>
                  <a:schemeClr val="tx1"/>
                </a:solidFill>
                <a:latin typeface="+mn-lt"/>
                <a:ea typeface="+mn-ea"/>
                <a:cs typeface="+mn-cs"/>
              </a:rPr>
            </a:br>
            <a:endParaRPr lang="pt-BR" dirty="0" smtClean="0"/>
          </a:p>
        </p:txBody>
      </p:sp>
      <p:sp>
        <p:nvSpPr>
          <p:cNvPr id="4" name="Espaço Reservado para Número de Slide 3"/>
          <p:cNvSpPr>
            <a:spLocks noGrp="1"/>
          </p:cNvSpPr>
          <p:nvPr>
            <p:ph type="sldNum" sz="quarter" idx="10"/>
          </p:nvPr>
        </p:nvSpPr>
        <p:spPr/>
        <p:txBody>
          <a:bodyPr/>
          <a:lstStyle/>
          <a:p>
            <a:fld id="{CC04824B-2BAE-4E1E-AFCE-811EAAF0A38F}" type="slidenum">
              <a:rPr lang="pt-BR" smtClean="0"/>
              <a:pPr/>
              <a:t>13</a:t>
            </a:fld>
            <a:endParaRPr lang="pt-B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sz="1200" kern="1200" dirty="0" smtClean="0">
                <a:solidFill>
                  <a:schemeClr val="tx1"/>
                </a:solidFill>
                <a:latin typeface="+mn-lt"/>
                <a:ea typeface="+mn-ea"/>
                <a:cs typeface="+mn-cs"/>
              </a:rPr>
              <a:t>A Mata Atlântica, ambiente muito devastado na história colonial do Brasil, apresentou entre 2008 e 2009 uma taxa de 0,02% de desmatamento</a:t>
            </a:r>
            <a:endParaRPr lang="pt-BR" dirty="0"/>
          </a:p>
        </p:txBody>
      </p:sp>
      <p:sp>
        <p:nvSpPr>
          <p:cNvPr id="4" name="Espaço Reservado para Número de Slide 3"/>
          <p:cNvSpPr>
            <a:spLocks noGrp="1"/>
          </p:cNvSpPr>
          <p:nvPr>
            <p:ph type="sldNum" sz="quarter" idx="10"/>
          </p:nvPr>
        </p:nvSpPr>
        <p:spPr/>
        <p:txBody>
          <a:bodyPr/>
          <a:lstStyle/>
          <a:p>
            <a:fld id="{CC04824B-2BAE-4E1E-AFCE-811EAAF0A38F}" type="slidenum">
              <a:rPr lang="pt-BR" smtClean="0"/>
              <a:pPr/>
              <a:t>14</a:t>
            </a:fld>
            <a:endParaRPr lang="pt-B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sz="1200" kern="1200" dirty="0" smtClean="0">
                <a:solidFill>
                  <a:schemeClr val="tx1"/>
                </a:solidFill>
                <a:latin typeface="+mn-lt"/>
                <a:ea typeface="+mn-ea"/>
                <a:cs typeface="+mn-cs"/>
              </a:rPr>
              <a:t>O Bioma da Amazônia é a maior floresta úmida do mundo e nesta floresta há muita riqueza em recursos naturais. Os motivos do desmatamento variam, mas as principais causas são dos grandes e médios fazendeiros que desmatam certas áreas devido à expansão da agropecuária e pela monocultura de grãos (</a:t>
            </a:r>
            <a:r>
              <a:rPr lang="pt-BR" sz="1200" kern="1200" dirty="0" err="1" smtClean="0">
                <a:solidFill>
                  <a:schemeClr val="tx1"/>
                </a:solidFill>
                <a:latin typeface="+mn-lt"/>
                <a:ea typeface="+mn-ea"/>
                <a:cs typeface="+mn-cs"/>
              </a:rPr>
              <a:t>Margulis</a:t>
            </a:r>
            <a:r>
              <a:rPr lang="pt-BR" sz="1200" kern="1200" dirty="0" smtClean="0">
                <a:solidFill>
                  <a:schemeClr val="tx1"/>
                </a:solidFill>
                <a:latin typeface="+mn-lt"/>
                <a:ea typeface="+mn-ea"/>
                <a:cs typeface="+mn-cs"/>
              </a:rPr>
              <a:t>, 2003; Castro, 2005; </a:t>
            </a:r>
            <a:r>
              <a:rPr lang="pt-BR" sz="1200" kern="1200" dirty="0" err="1" smtClean="0">
                <a:solidFill>
                  <a:schemeClr val="tx1"/>
                </a:solidFill>
                <a:latin typeface="+mn-lt"/>
                <a:ea typeface="+mn-ea"/>
                <a:cs typeface="+mn-cs"/>
              </a:rPr>
              <a:t>Fearnside</a:t>
            </a:r>
            <a:r>
              <a:rPr lang="pt-BR" sz="1200" kern="1200" dirty="0" smtClean="0">
                <a:solidFill>
                  <a:schemeClr val="tx1"/>
                </a:solidFill>
                <a:latin typeface="+mn-lt"/>
                <a:ea typeface="+mn-ea"/>
                <a:cs typeface="+mn-cs"/>
              </a:rPr>
              <a:t>, 2006). A perca da cobertura florestal esta inter-relacionada com outras desvantagens como, perca de biodiversidade, de serviços ambientais, também afetam a comunidade local e também o uso sustentável da floresta.</a:t>
            </a:r>
            <a:endParaRPr lang="pt-BR" dirty="0"/>
          </a:p>
        </p:txBody>
      </p:sp>
      <p:sp>
        <p:nvSpPr>
          <p:cNvPr id="4" name="Espaço Reservado para Número de Slide 3"/>
          <p:cNvSpPr>
            <a:spLocks noGrp="1"/>
          </p:cNvSpPr>
          <p:nvPr>
            <p:ph type="sldNum" sz="quarter" idx="10"/>
          </p:nvPr>
        </p:nvSpPr>
        <p:spPr/>
        <p:txBody>
          <a:bodyPr/>
          <a:lstStyle/>
          <a:p>
            <a:fld id="{CC04824B-2BAE-4E1E-AFCE-811EAAF0A38F}" type="slidenum">
              <a:rPr lang="pt-BR" smtClean="0"/>
              <a:pPr/>
              <a:t>15</a:t>
            </a:fld>
            <a:endParaRPr lang="pt-B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sz="1200" kern="1200" dirty="0" smtClean="0">
                <a:solidFill>
                  <a:schemeClr val="tx1"/>
                </a:solidFill>
                <a:latin typeface="+mn-lt"/>
                <a:ea typeface="+mn-ea"/>
                <a:cs typeface="+mn-cs"/>
              </a:rPr>
              <a:t>A Caatinga é um bioma situado sobretudo na região Nordeste do Brasil.</a:t>
            </a:r>
            <a:r>
              <a:rPr lang="pt-BR" sz="1200" kern="1200" baseline="0" dirty="0" smtClean="0">
                <a:solidFill>
                  <a:schemeClr val="tx1"/>
                </a:solidFill>
                <a:latin typeface="+mn-lt"/>
                <a:ea typeface="+mn-ea"/>
                <a:cs typeface="+mn-cs"/>
              </a:rPr>
              <a:t> </a:t>
            </a:r>
            <a:r>
              <a:rPr lang="pt-BR" sz="1200" kern="1200" dirty="0" smtClean="0">
                <a:solidFill>
                  <a:schemeClr val="tx1"/>
                </a:solidFill>
                <a:latin typeface="+mn-lt"/>
                <a:ea typeface="+mn-ea"/>
                <a:cs typeface="+mn-cs"/>
              </a:rPr>
              <a:t>Mesmo sendo o único bioma brasileiro situado totalmente em território nacional, não há muita atenção à conservação heterogênea da Caatinga (Silva </a:t>
            </a:r>
            <a:r>
              <a:rPr lang="pt-BR" sz="1200" kern="1200" dirty="0" err="1" smtClean="0">
                <a:solidFill>
                  <a:schemeClr val="tx1"/>
                </a:solidFill>
                <a:latin typeface="+mn-lt"/>
                <a:ea typeface="+mn-ea"/>
                <a:cs typeface="+mn-cs"/>
              </a:rPr>
              <a:t>et</a:t>
            </a:r>
            <a:r>
              <a:rPr lang="pt-BR" sz="1200" kern="1200" dirty="0" smtClean="0">
                <a:solidFill>
                  <a:schemeClr val="tx1"/>
                </a:solidFill>
                <a:latin typeface="+mn-lt"/>
                <a:ea typeface="+mn-ea"/>
                <a:cs typeface="+mn-cs"/>
              </a:rPr>
              <a:t> </a:t>
            </a:r>
            <a:r>
              <a:rPr lang="pt-BR" sz="1200" kern="1200" dirty="0" err="1" smtClean="0">
                <a:solidFill>
                  <a:schemeClr val="tx1"/>
                </a:solidFill>
                <a:latin typeface="+mn-lt"/>
                <a:ea typeface="+mn-ea"/>
                <a:cs typeface="+mn-cs"/>
              </a:rPr>
              <a:t>al</a:t>
            </a:r>
            <a:r>
              <a:rPr lang="pt-BR" sz="1200" kern="1200" dirty="0" smtClean="0">
                <a:solidFill>
                  <a:schemeClr val="tx1"/>
                </a:solidFill>
                <a:latin typeface="+mn-lt"/>
                <a:ea typeface="+mn-ea"/>
                <a:cs typeface="+mn-cs"/>
              </a:rPr>
              <a:t>, 2004). O principal fator impactante deste Bioma é o sistema agropastoril, que exerce uma grande pressão variável ao longo da Caatinga. </a:t>
            </a:r>
            <a:endParaRPr lang="pt-BR" dirty="0"/>
          </a:p>
        </p:txBody>
      </p:sp>
      <p:sp>
        <p:nvSpPr>
          <p:cNvPr id="4" name="Espaço Reservado para Número de Slide 3"/>
          <p:cNvSpPr>
            <a:spLocks noGrp="1"/>
          </p:cNvSpPr>
          <p:nvPr>
            <p:ph type="sldNum" sz="quarter" idx="10"/>
          </p:nvPr>
        </p:nvSpPr>
        <p:spPr/>
        <p:txBody>
          <a:bodyPr/>
          <a:lstStyle/>
          <a:p>
            <a:fld id="{CC04824B-2BAE-4E1E-AFCE-811EAAF0A38F}" type="slidenum">
              <a:rPr lang="pt-BR" smtClean="0"/>
              <a:pPr/>
              <a:t>16</a:t>
            </a:fld>
            <a:endParaRPr lang="pt-B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sz="1200" kern="1200" dirty="0" smtClean="0">
                <a:solidFill>
                  <a:schemeClr val="tx1"/>
                </a:solidFill>
                <a:latin typeface="+mn-lt"/>
                <a:ea typeface="+mn-ea"/>
                <a:cs typeface="+mn-cs"/>
              </a:rPr>
              <a:t>Os Pampas, onde a principal causa de desmatamento é a pecuária e plantio de arroz e eucalipto. Apesar de não parecer, os campos sulinos abrigam uma grande diversidade com alta riqueza de espécies, sendo que várias são endêmicas.</a:t>
            </a:r>
            <a:endParaRPr lang="pt-BR" dirty="0"/>
          </a:p>
        </p:txBody>
      </p:sp>
      <p:sp>
        <p:nvSpPr>
          <p:cNvPr id="4" name="Espaço Reservado para Número de Slide 3"/>
          <p:cNvSpPr>
            <a:spLocks noGrp="1"/>
          </p:cNvSpPr>
          <p:nvPr>
            <p:ph type="sldNum" sz="quarter" idx="10"/>
          </p:nvPr>
        </p:nvSpPr>
        <p:spPr/>
        <p:txBody>
          <a:bodyPr/>
          <a:lstStyle/>
          <a:p>
            <a:fld id="{CC04824B-2BAE-4E1E-AFCE-811EAAF0A38F}" type="slidenum">
              <a:rPr lang="pt-BR" smtClean="0"/>
              <a:pPr/>
              <a:t>17</a:t>
            </a:fld>
            <a:endParaRPr lang="pt-B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200" kern="1200" dirty="0" smtClean="0">
                <a:solidFill>
                  <a:schemeClr val="tx1"/>
                </a:solidFill>
                <a:latin typeface="+mn-lt"/>
                <a:ea typeface="+mn-ea"/>
                <a:cs typeface="+mn-cs"/>
              </a:rPr>
              <a:t>Dentro deste contexto, a humanidade não utiliza muitas espécies nativas com potencial alimentício para diversificar cardápio, para potencializar a economia, para criar políticas públicas para fixar o trabalhador no campo e promover técnicas de manejo de produtos naturais renováveis. Isto ocorre principalmente nos países tropicais, detentores de grande biodiversidade. Por outro lado, a </a:t>
            </a:r>
            <a:r>
              <a:rPr lang="pt-BR" sz="1200" kern="1200" dirty="0" err="1" smtClean="0">
                <a:solidFill>
                  <a:schemeClr val="tx1"/>
                </a:solidFill>
                <a:latin typeface="+mn-lt"/>
                <a:ea typeface="+mn-ea"/>
                <a:cs typeface="+mn-cs"/>
              </a:rPr>
              <a:t>agroecologia</a:t>
            </a:r>
            <a:r>
              <a:rPr lang="pt-BR" sz="1200" kern="1200" dirty="0" smtClean="0">
                <a:solidFill>
                  <a:schemeClr val="tx1"/>
                </a:solidFill>
                <a:latin typeface="+mn-lt"/>
                <a:ea typeface="+mn-ea"/>
                <a:cs typeface="+mn-cs"/>
              </a:rPr>
              <a:t> fixa o trabalhador no campo e o grau de dependência externa é muito menor.</a:t>
            </a:r>
          </a:p>
          <a:p>
            <a:endParaRPr lang="pt-BR" dirty="0"/>
          </a:p>
        </p:txBody>
      </p:sp>
      <p:sp>
        <p:nvSpPr>
          <p:cNvPr id="4" name="Espaço Reservado para Número de Slide 3"/>
          <p:cNvSpPr>
            <a:spLocks noGrp="1"/>
          </p:cNvSpPr>
          <p:nvPr>
            <p:ph type="sldNum" sz="quarter" idx="10"/>
          </p:nvPr>
        </p:nvSpPr>
        <p:spPr/>
        <p:txBody>
          <a:bodyPr/>
          <a:lstStyle/>
          <a:p>
            <a:fld id="{CC04824B-2BAE-4E1E-AFCE-811EAAF0A38F}" type="slidenum">
              <a:rPr lang="pt-BR" smtClean="0"/>
              <a:pPr/>
              <a:t>18</a:t>
            </a:fld>
            <a:endParaRPr lang="pt-B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dirty="0" smtClean="0"/>
              <a:t>Todos os povos da humanidade tiveram na gênese de sua existência, duras necessidades, dentre elas, obter alimentos. </a:t>
            </a:r>
            <a:br>
              <a:rPr lang="pt-BR" dirty="0" smtClean="0"/>
            </a:br>
            <a:r>
              <a:rPr lang="pt-BR" dirty="0" smtClean="0"/>
              <a:t>Para a obtenção de alimentos, o homem juntamente</a:t>
            </a:r>
            <a:r>
              <a:rPr lang="pt-BR" baseline="0" dirty="0" smtClean="0"/>
              <a:t> com a evolução dos materiais, iniciou seus hábitos pela caça e posteriormente ocorreu a domesticação de plantas e animais em torno de 10.000 anos atrás. Esta prática permitiu o aumento populacional, mudanças sociais e culturais.</a:t>
            </a:r>
            <a:r>
              <a:rPr lang="pt-BR" dirty="0" smtClean="0"/>
              <a:t/>
            </a:r>
            <a:br>
              <a:rPr lang="pt-BR" dirty="0" smtClean="0"/>
            </a:br>
            <a:r>
              <a:rPr lang="pt-BR" dirty="0" smtClean="0"/>
              <a:t/>
            </a:r>
            <a:br>
              <a:rPr lang="pt-BR" dirty="0" smtClean="0"/>
            </a:br>
            <a:endParaRPr lang="pt-BR" dirty="0" smtClean="0"/>
          </a:p>
          <a:p>
            <a:endParaRPr lang="pt-BR" dirty="0"/>
          </a:p>
        </p:txBody>
      </p:sp>
      <p:sp>
        <p:nvSpPr>
          <p:cNvPr id="4" name="Espaço Reservado para Número de Slide 3"/>
          <p:cNvSpPr>
            <a:spLocks noGrp="1"/>
          </p:cNvSpPr>
          <p:nvPr>
            <p:ph type="sldNum" sz="quarter" idx="10"/>
          </p:nvPr>
        </p:nvSpPr>
        <p:spPr/>
        <p:txBody>
          <a:bodyPr/>
          <a:lstStyle/>
          <a:p>
            <a:fld id="{CC04824B-2BAE-4E1E-AFCE-811EAAF0A38F}" type="slidenum">
              <a:rPr lang="pt-BR" smtClean="0"/>
              <a:pPr/>
              <a:t>3</a:t>
            </a:fld>
            <a:endParaRPr lang="pt-B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dirty="0" smtClean="0"/>
              <a:t>O ser humano sempre utilizou de recursos naturais para sua alimentação e para isso, nomeou e classificou plantas para distinguir sua utilidade. Pelas observações acumuladas ocorreu o aperfeiçoamento tanto da estrutura de classificação das plantas quanto de sua utilidade. Esse conhecimento foi transmitido de geração para geração. </a:t>
            </a:r>
            <a:endParaRPr lang="pt-BR" dirty="0"/>
          </a:p>
        </p:txBody>
      </p:sp>
      <p:sp>
        <p:nvSpPr>
          <p:cNvPr id="4" name="Espaço Reservado para Número de Slide 3"/>
          <p:cNvSpPr>
            <a:spLocks noGrp="1"/>
          </p:cNvSpPr>
          <p:nvPr>
            <p:ph type="sldNum" sz="quarter" idx="10"/>
          </p:nvPr>
        </p:nvSpPr>
        <p:spPr/>
        <p:txBody>
          <a:bodyPr/>
          <a:lstStyle/>
          <a:p>
            <a:fld id="{CC04824B-2BAE-4E1E-AFCE-811EAAF0A38F}" type="slidenum">
              <a:rPr lang="pt-BR" smtClean="0"/>
              <a:pPr/>
              <a:t>4</a:t>
            </a:fld>
            <a:endParaRPr lang="pt-B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dirty="0" smtClean="0"/>
              <a:t>O fato de, em comunidades tradicionais os hábitos alimentares serem transmitidos via oral (sem comprovação científica), resulta em uma visão errônea da maior parte da população, não havendo uma aceitabilidade por muitas populações e esta ideia sendo reforçada muitas vezes pela mídia, como “coisa do passado”.</a:t>
            </a:r>
          </a:p>
          <a:p>
            <a:r>
              <a:rPr lang="pt-BR" dirty="0" smtClean="0"/>
              <a:t>A desvalorização do conhecimento tradicional resultou</a:t>
            </a:r>
            <a:r>
              <a:rPr lang="pt-BR" baseline="0" dirty="0" smtClean="0"/>
              <a:t> em atividades de biopirataria que mesmo com legislações referentes a esta, empresas privadas continuam lucrando sem a repartição de benefício.</a:t>
            </a:r>
            <a:br>
              <a:rPr lang="pt-BR" baseline="0" dirty="0" smtClean="0"/>
            </a:br>
            <a:r>
              <a:rPr lang="pt-BR" baseline="0" dirty="0" smtClean="0"/>
              <a:t>A prática de desvalorização do conhecimento tradicional juntamente com a competição acadêmica, causou a reflexão em muitos filósofos contemporâneos como é o caso de Edgar </a:t>
            </a:r>
            <a:r>
              <a:rPr lang="pt-BR" baseline="0" dirty="0" err="1" smtClean="0"/>
              <a:t>Morin</a:t>
            </a:r>
            <a:r>
              <a:rPr lang="pt-BR" baseline="0" dirty="0" smtClean="0"/>
              <a:t>.</a:t>
            </a:r>
            <a:endParaRPr lang="pt-BR" dirty="0"/>
          </a:p>
        </p:txBody>
      </p:sp>
      <p:sp>
        <p:nvSpPr>
          <p:cNvPr id="4" name="Espaço Reservado para Número de Slide 3"/>
          <p:cNvSpPr>
            <a:spLocks noGrp="1"/>
          </p:cNvSpPr>
          <p:nvPr>
            <p:ph type="sldNum" sz="quarter" idx="10"/>
          </p:nvPr>
        </p:nvSpPr>
        <p:spPr/>
        <p:txBody>
          <a:bodyPr/>
          <a:lstStyle/>
          <a:p>
            <a:fld id="{CC04824B-2BAE-4E1E-AFCE-811EAAF0A38F}" type="slidenum">
              <a:rPr lang="pt-BR" smtClean="0"/>
              <a:pPr/>
              <a:t>5</a:t>
            </a:fld>
            <a:endParaRPr lang="pt-B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200" kern="1200" dirty="0" smtClean="0">
                <a:solidFill>
                  <a:schemeClr val="tx1"/>
                </a:solidFill>
                <a:latin typeface="+mn-lt"/>
                <a:ea typeface="+mn-ea"/>
                <a:cs typeface="+mn-cs"/>
              </a:rPr>
              <a:t>A fome pode ser causada por inúmeros fatores, desde guerras, catástrofes ambientais e problemas políticos como a má distribuição de renda. Hoje, o principal fator é a má distribuição de renda (e consequentemente o mau uso</a:t>
            </a:r>
            <a:r>
              <a:rPr lang="pt-BR" sz="1200" kern="1200" baseline="0" dirty="0" smtClean="0">
                <a:solidFill>
                  <a:schemeClr val="tx1"/>
                </a:solidFill>
                <a:latin typeface="+mn-lt"/>
                <a:ea typeface="+mn-ea"/>
                <a:cs typeface="+mn-cs"/>
              </a:rPr>
              <a:t> da terra</a:t>
            </a:r>
            <a:r>
              <a:rPr lang="pt-BR" sz="1200" kern="1200" dirty="0" smtClean="0">
                <a:solidFill>
                  <a:schemeClr val="tx1"/>
                </a:solidFill>
                <a:latin typeface="+mn-lt"/>
                <a:ea typeface="+mn-ea"/>
                <a:cs typeface="+mn-cs"/>
              </a:rPr>
              <a:t>, concentração de riqueza e desperdício).</a:t>
            </a:r>
            <a:r>
              <a:rPr lang="pt-BR" sz="1200" kern="1200" baseline="0" dirty="0" smtClean="0">
                <a:solidFill>
                  <a:schemeClr val="tx1"/>
                </a:solidFill>
                <a:latin typeface="+mn-lt"/>
                <a:ea typeface="+mn-ea"/>
                <a:cs typeface="+mn-cs"/>
              </a:rPr>
              <a:t> Esta concentração de riqueza não ocorre apenas em nível mundial, ocorre no Brasil </a:t>
            </a:r>
            <a:r>
              <a:rPr lang="pt-BR" sz="1200" kern="1200" baseline="0" dirty="0" err="1" smtClean="0">
                <a:solidFill>
                  <a:schemeClr val="tx1"/>
                </a:solidFill>
                <a:latin typeface="+mn-lt"/>
                <a:ea typeface="+mn-ea"/>
                <a:cs typeface="+mn-cs"/>
              </a:rPr>
              <a:t>tbm</a:t>
            </a:r>
            <a:r>
              <a:rPr lang="pt-BR" sz="1200" kern="1200" baseline="0" dirty="0" smtClean="0">
                <a:solidFill>
                  <a:schemeClr val="tx1"/>
                </a:solidFill>
                <a:latin typeface="+mn-lt"/>
                <a:ea typeface="+mn-ea"/>
                <a:cs typeface="+mn-cs"/>
              </a:rPr>
              <a:t>, representando a burguesia e os latifundiários, além de, </a:t>
            </a:r>
            <a:r>
              <a:rPr lang="pt-BR" sz="1200" kern="1200" dirty="0" smtClean="0">
                <a:solidFill>
                  <a:schemeClr val="tx1"/>
                </a:solidFill>
                <a:latin typeface="+mn-lt"/>
                <a:ea typeface="+mn-ea"/>
                <a:cs typeface="+mn-cs"/>
              </a:rPr>
              <a:t>países que exportam alimentos possuem camadas da população em situações de miséria, como por exemplo, o caso do Brasil e da Argentina.</a:t>
            </a:r>
          </a:p>
          <a:p>
            <a:endParaRPr lang="pt-BR" dirty="0"/>
          </a:p>
        </p:txBody>
      </p:sp>
      <p:sp>
        <p:nvSpPr>
          <p:cNvPr id="4" name="Espaço Reservado para Número de Slide 3"/>
          <p:cNvSpPr>
            <a:spLocks noGrp="1"/>
          </p:cNvSpPr>
          <p:nvPr>
            <p:ph type="sldNum" sz="quarter" idx="10"/>
          </p:nvPr>
        </p:nvSpPr>
        <p:spPr/>
        <p:txBody>
          <a:bodyPr/>
          <a:lstStyle/>
          <a:p>
            <a:fld id="{CC04824B-2BAE-4E1E-AFCE-811EAAF0A38F}" type="slidenum">
              <a:rPr lang="pt-BR" smtClean="0"/>
              <a:pPr/>
              <a:t>6</a:t>
            </a:fld>
            <a:endParaRPr lang="pt-B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sz="1200" kern="1200" dirty="0" smtClean="0">
                <a:solidFill>
                  <a:schemeClr val="tx1"/>
                </a:solidFill>
                <a:latin typeface="+mn-lt"/>
                <a:ea typeface="+mn-ea"/>
                <a:cs typeface="+mn-cs"/>
              </a:rPr>
              <a:t>A monocultura, grandes empresas “aliadas” ao estado, a concentração de terra nas mãos de poucos, além do crescimento da urbanização, dificulta a inserção de alimentos silvestres no mercado econômico. A agricultura moderna esta mal conduzida, custos com sementes transgênicas, agrotóxicos e a mecanização provocam prejuízos ambientais e sociais (êxodo rural). </a:t>
            </a:r>
            <a:endParaRPr lang="pt-BR" dirty="0"/>
          </a:p>
        </p:txBody>
      </p:sp>
      <p:sp>
        <p:nvSpPr>
          <p:cNvPr id="4" name="Espaço Reservado para Número de Slide 3"/>
          <p:cNvSpPr>
            <a:spLocks noGrp="1"/>
          </p:cNvSpPr>
          <p:nvPr>
            <p:ph type="sldNum" sz="quarter" idx="10"/>
          </p:nvPr>
        </p:nvSpPr>
        <p:spPr/>
        <p:txBody>
          <a:bodyPr/>
          <a:lstStyle/>
          <a:p>
            <a:fld id="{CC04824B-2BAE-4E1E-AFCE-811EAAF0A38F}" type="slidenum">
              <a:rPr lang="pt-BR" smtClean="0"/>
              <a:pPr/>
              <a:t>7</a:t>
            </a:fld>
            <a:endParaRPr lang="pt-B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200" kern="1200" dirty="0" smtClean="0">
                <a:solidFill>
                  <a:schemeClr val="tx1"/>
                </a:solidFill>
                <a:latin typeface="+mn-lt"/>
                <a:ea typeface="+mn-ea"/>
                <a:cs typeface="+mn-cs"/>
              </a:rPr>
              <a:t>Com o predomínio da influência econômica e do desenvolvimento de monoculturas, poucas espécies são cultivadas em várias regiões do mundo e com a globalização, o conhecimento tradicional vem se perdendo assim como a biodiversidade, incluindo a utilização de sementes crioulas. </a:t>
            </a:r>
          </a:p>
          <a:p>
            <a:pPr marL="0" marR="0" indent="0" algn="l" defTabSz="914400" rtl="0" eaLnBrk="1" fontAlgn="auto" latinLnBrk="0" hangingPunct="1">
              <a:lnSpc>
                <a:spcPct val="100000"/>
              </a:lnSpc>
              <a:spcBef>
                <a:spcPts val="0"/>
              </a:spcBef>
              <a:spcAft>
                <a:spcPts val="0"/>
              </a:spcAft>
              <a:buClrTx/>
              <a:buSzTx/>
              <a:buFontTx/>
              <a:buNone/>
              <a:tabLst/>
              <a:defRPr/>
            </a:pPr>
            <a:r>
              <a:rPr lang="pt-BR" sz="1200" kern="1200" dirty="0" smtClean="0">
                <a:solidFill>
                  <a:schemeClr val="tx1"/>
                </a:solidFill>
                <a:latin typeface="+mn-lt"/>
                <a:ea typeface="+mn-ea"/>
                <a:cs typeface="+mn-cs"/>
              </a:rPr>
              <a:t>De acordo com alguns autores, vivemos em um mundo cujo imperialismo gastronômico alimentar, coordena a cultura e a economia deste mundo globalizado. </a:t>
            </a:r>
          </a:p>
          <a:p>
            <a:endParaRPr lang="pt-BR" dirty="0"/>
          </a:p>
        </p:txBody>
      </p:sp>
      <p:sp>
        <p:nvSpPr>
          <p:cNvPr id="4" name="Espaço Reservado para Número de Slide 3"/>
          <p:cNvSpPr>
            <a:spLocks noGrp="1"/>
          </p:cNvSpPr>
          <p:nvPr>
            <p:ph type="sldNum" sz="quarter" idx="10"/>
          </p:nvPr>
        </p:nvSpPr>
        <p:spPr/>
        <p:txBody>
          <a:bodyPr/>
          <a:lstStyle/>
          <a:p>
            <a:fld id="{CC04824B-2BAE-4E1E-AFCE-811EAAF0A38F}" type="slidenum">
              <a:rPr lang="pt-BR" smtClean="0"/>
              <a:pPr/>
              <a:t>8</a:t>
            </a:fld>
            <a:endParaRPr lang="pt-B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dirty="0" smtClean="0"/>
              <a:t>Desta</a:t>
            </a:r>
            <a:r>
              <a:rPr lang="pt-BR" baseline="0" dirty="0" smtClean="0"/>
              <a:t> forma, a luta social é constante.</a:t>
            </a:r>
            <a:br>
              <a:rPr lang="pt-BR" baseline="0" dirty="0" smtClean="0"/>
            </a:br>
            <a:r>
              <a:rPr lang="pt-BR" baseline="0" dirty="0" smtClean="0"/>
              <a:t>Como por exemplo lutas pela reforma agrária pelos movimentos dos trabalhadores rurais sem terra (MST).</a:t>
            </a:r>
            <a:br>
              <a:rPr lang="pt-BR" baseline="0" dirty="0" smtClean="0"/>
            </a:br>
            <a:r>
              <a:rPr lang="pt-BR" baseline="0" dirty="0" smtClean="0"/>
              <a:t>A luta pela soberania alimentar defendida pela via campesina e </a:t>
            </a:r>
            <a:r>
              <a:rPr lang="pt-BR" baseline="0" dirty="0" err="1" smtClean="0"/>
              <a:t>tbm</a:t>
            </a:r>
            <a:r>
              <a:rPr lang="pt-BR" baseline="0" dirty="0" smtClean="0"/>
              <a:t> a luta dos indígenas.</a:t>
            </a:r>
          </a:p>
          <a:p>
            <a:endParaRPr lang="pt-BR" dirty="0"/>
          </a:p>
        </p:txBody>
      </p:sp>
      <p:sp>
        <p:nvSpPr>
          <p:cNvPr id="4" name="Espaço Reservado para Número de Slide 3"/>
          <p:cNvSpPr>
            <a:spLocks noGrp="1"/>
          </p:cNvSpPr>
          <p:nvPr>
            <p:ph type="sldNum" sz="quarter" idx="10"/>
          </p:nvPr>
        </p:nvSpPr>
        <p:spPr/>
        <p:txBody>
          <a:bodyPr/>
          <a:lstStyle/>
          <a:p>
            <a:fld id="{CC04824B-2BAE-4E1E-AFCE-811EAAF0A38F}" type="slidenum">
              <a:rPr lang="pt-BR" smtClean="0"/>
              <a:pPr/>
              <a:t>9</a:t>
            </a:fld>
            <a:endParaRPr lang="pt-B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sz="1200" kern="1200" dirty="0" smtClean="0">
                <a:solidFill>
                  <a:schemeClr val="tx1"/>
                </a:solidFill>
                <a:latin typeface="+mn-lt"/>
                <a:ea typeface="+mn-ea"/>
                <a:cs typeface="+mn-cs"/>
              </a:rPr>
              <a:t>Dentre as espécies mais consumidas do mundo, 52% provem da Eurásia (região que dominou a América, África e Oceania). </a:t>
            </a:r>
            <a:endParaRPr lang="pt-BR" dirty="0"/>
          </a:p>
        </p:txBody>
      </p:sp>
      <p:sp>
        <p:nvSpPr>
          <p:cNvPr id="4" name="Espaço Reservado para Número de Slide 3"/>
          <p:cNvSpPr>
            <a:spLocks noGrp="1"/>
          </p:cNvSpPr>
          <p:nvPr>
            <p:ph type="sldNum" sz="quarter" idx="10"/>
          </p:nvPr>
        </p:nvSpPr>
        <p:spPr/>
        <p:txBody>
          <a:bodyPr/>
          <a:lstStyle/>
          <a:p>
            <a:fld id="{CC04824B-2BAE-4E1E-AFCE-811EAAF0A38F}" type="slidenum">
              <a:rPr lang="pt-BR" smtClean="0"/>
              <a:pPr/>
              <a:t>12</a:t>
            </a:fld>
            <a:endParaRPr lang="pt-B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bg>
      <p:bgRef idx="1001">
        <a:schemeClr val="bg2"/>
      </p:bgRef>
    </p:bg>
    <p:spTree>
      <p:nvGrpSpPr>
        <p:cNvPr id="1" name=""/>
        <p:cNvGrpSpPr/>
        <p:nvPr/>
      </p:nvGrpSpPr>
      <p:grpSpPr>
        <a:xfrm>
          <a:off x="0" y="0"/>
          <a:ext cx="0" cy="0"/>
          <a:chOff x="0" y="0"/>
          <a:chExt cx="0" cy="0"/>
        </a:xfrm>
      </p:grpSpPr>
      <p:sp>
        <p:nvSpPr>
          <p:cNvPr id="7" name="Retângulo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tângulo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tângulo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ítulo 7"/>
          <p:cNvSpPr>
            <a:spLocks noGrp="1"/>
          </p:cNvSpPr>
          <p:nvPr>
            <p:ph type="ctrTitle"/>
          </p:nvPr>
        </p:nvSpPr>
        <p:spPr>
          <a:xfrm>
            <a:off x="2362200" y="4038600"/>
            <a:ext cx="6477000" cy="1828800"/>
          </a:xfrm>
        </p:spPr>
        <p:txBody>
          <a:bodyPr anchor="b"/>
          <a:lstStyle>
            <a:lvl1pPr>
              <a:defRPr cap="all" baseline="0"/>
            </a:lvl1pPr>
          </a:lstStyle>
          <a:p>
            <a:r>
              <a:rPr kumimoji="0" lang="pt-BR" smtClean="0"/>
              <a:t>Clique para editar o estilo do título mestre</a:t>
            </a:r>
            <a:endParaRPr kumimoji="0" lang="en-US"/>
          </a:p>
        </p:txBody>
      </p:sp>
      <p:sp>
        <p:nvSpPr>
          <p:cNvPr id="9" name="Subtítulo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t-BR" smtClean="0"/>
              <a:t>Clique para editar o estilo do subtítulo mestre</a:t>
            </a:r>
            <a:endParaRPr kumimoji="0" lang="en-US"/>
          </a:p>
        </p:txBody>
      </p:sp>
      <p:sp>
        <p:nvSpPr>
          <p:cNvPr id="28" name="Espaço Reservado para Data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268512D8-7362-47BD-8026-A4E05A99E6B3}" type="datetimeFigureOut">
              <a:rPr lang="pt-BR" smtClean="0"/>
              <a:pPr/>
              <a:t>25/09/2013</a:t>
            </a:fld>
            <a:endParaRPr lang="pt-BR"/>
          </a:p>
        </p:txBody>
      </p:sp>
      <p:sp>
        <p:nvSpPr>
          <p:cNvPr id="17" name="Espaço Reservado para Rodapé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pt-BR"/>
          </a:p>
        </p:txBody>
      </p:sp>
      <p:sp>
        <p:nvSpPr>
          <p:cNvPr id="29" name="Espaço Reservado para Número de Slide 28"/>
          <p:cNvSpPr>
            <a:spLocks noGrp="1"/>
          </p:cNvSpPr>
          <p:nvPr>
            <p:ph type="sldNum" sz="quarter" idx="12"/>
          </p:nvPr>
        </p:nvSpPr>
        <p:spPr>
          <a:xfrm>
            <a:off x="8001000" y="228600"/>
            <a:ext cx="838200" cy="381000"/>
          </a:xfrm>
        </p:spPr>
        <p:txBody>
          <a:bodyPr/>
          <a:lstStyle>
            <a:lvl1pPr>
              <a:defRPr>
                <a:solidFill>
                  <a:schemeClr val="tx2"/>
                </a:solidFill>
              </a:defRPr>
            </a:lvl1pPr>
          </a:lstStyle>
          <a:p>
            <a:fld id="{017488B7-573D-46DD-B871-52848EA36B0F}" type="slidenum">
              <a:rPr lang="pt-BR" smtClean="0"/>
              <a:pPr/>
              <a:t>‹nº›</a:t>
            </a:fld>
            <a:endParaRPr lang="pt-B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estilo do título mestre</a:t>
            </a:r>
            <a:endParaRPr kumimoji="0" lang="en-US"/>
          </a:p>
        </p:txBody>
      </p:sp>
      <p:sp>
        <p:nvSpPr>
          <p:cNvPr id="3" name="Espaço Reservado para Texto Vertical 2"/>
          <p:cNvSpPr>
            <a:spLocks noGrp="1"/>
          </p:cNvSpPr>
          <p:nvPr>
            <p:ph type="body" orient="vert" idx="1"/>
          </p:nvPr>
        </p:nvSpPr>
        <p:spPr/>
        <p:txBody>
          <a:bodyPr vert="eaVer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fld id="{268512D8-7362-47BD-8026-A4E05A99E6B3}" type="datetimeFigureOut">
              <a:rPr lang="pt-BR" smtClean="0"/>
              <a:pPr/>
              <a:t>25/09/2013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017488B7-573D-46DD-B871-52848EA36B0F}" type="slidenum">
              <a:rPr lang="pt-BR" smtClean="0"/>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e texto verticais">
    <p:bg>
      <p:bgRef idx="1001">
        <a:schemeClr val="bg1"/>
      </p:bgRef>
    </p:bg>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53200" y="609600"/>
            <a:ext cx="2057400" cy="5516563"/>
          </a:xfrm>
        </p:spPr>
        <p:txBody>
          <a:bodyPr vert="eaVert"/>
          <a:lstStyle/>
          <a:p>
            <a:r>
              <a:rPr kumimoji="0" lang="pt-BR" smtClean="0"/>
              <a:t>Clique para editar o estilo do título mestre</a:t>
            </a:r>
            <a:endParaRPr kumimoji="0" lang="en-US"/>
          </a:p>
        </p:txBody>
      </p:sp>
      <p:sp>
        <p:nvSpPr>
          <p:cNvPr id="3" name="Espaço Reservado para Texto Vertical 2"/>
          <p:cNvSpPr>
            <a:spLocks noGrp="1"/>
          </p:cNvSpPr>
          <p:nvPr>
            <p:ph type="body" orient="vert" idx="1"/>
          </p:nvPr>
        </p:nvSpPr>
        <p:spPr>
          <a:xfrm>
            <a:off x="457200" y="609600"/>
            <a:ext cx="5562600" cy="5516564"/>
          </a:xfrm>
        </p:spPr>
        <p:txBody>
          <a:bodyPr vert="eaVer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a:xfrm>
            <a:off x="6553200" y="6248402"/>
            <a:ext cx="2209800" cy="365125"/>
          </a:xfrm>
        </p:spPr>
        <p:txBody>
          <a:bodyPr/>
          <a:lstStyle/>
          <a:p>
            <a:fld id="{268512D8-7362-47BD-8026-A4E05A99E6B3}" type="datetimeFigureOut">
              <a:rPr lang="pt-BR" smtClean="0"/>
              <a:pPr/>
              <a:t>25/09/2013</a:t>
            </a:fld>
            <a:endParaRPr lang="pt-BR"/>
          </a:p>
        </p:txBody>
      </p:sp>
      <p:sp>
        <p:nvSpPr>
          <p:cNvPr id="5" name="Espaço Reservado para Rodapé 4"/>
          <p:cNvSpPr>
            <a:spLocks noGrp="1"/>
          </p:cNvSpPr>
          <p:nvPr>
            <p:ph type="ftr" sz="quarter" idx="11"/>
          </p:nvPr>
        </p:nvSpPr>
        <p:spPr>
          <a:xfrm>
            <a:off x="457201" y="6248207"/>
            <a:ext cx="5573483" cy="365125"/>
          </a:xfrm>
        </p:spPr>
        <p:txBody>
          <a:bodyPr/>
          <a:lstStyle/>
          <a:p>
            <a:endParaRPr lang="pt-BR"/>
          </a:p>
        </p:txBody>
      </p:sp>
      <p:sp>
        <p:nvSpPr>
          <p:cNvPr id="7" name="Retângulo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tângulo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tângulo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Espaço Reservado para Número de Slide 5"/>
          <p:cNvSpPr>
            <a:spLocks noGrp="1"/>
          </p:cNvSpPr>
          <p:nvPr>
            <p:ph type="sldNum" sz="quarter" idx="12"/>
          </p:nvPr>
        </p:nvSpPr>
        <p:spPr>
          <a:xfrm rot="5400000">
            <a:off x="5989638" y="144462"/>
            <a:ext cx="533400" cy="244476"/>
          </a:xfrm>
        </p:spPr>
        <p:txBody>
          <a:bodyPr/>
          <a:lstStyle/>
          <a:p>
            <a:fld id="{017488B7-573D-46DD-B871-52848EA36B0F}" type="slidenum">
              <a:rPr lang="pt-BR" smtClean="0"/>
              <a:pPr/>
              <a:t>‹nº›</a:t>
            </a:fld>
            <a:endParaRPr lang="pt-B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612648" y="228600"/>
            <a:ext cx="8153400" cy="990600"/>
          </a:xfrm>
        </p:spPr>
        <p:txBody>
          <a:bodyPr/>
          <a:lstStyle/>
          <a:p>
            <a:r>
              <a:rPr kumimoji="0" lang="pt-BR" smtClean="0"/>
              <a:t>Clique para editar o estilo do título mestre</a:t>
            </a:r>
            <a:endParaRPr kumimoji="0" lang="en-US"/>
          </a:p>
        </p:txBody>
      </p:sp>
      <p:sp>
        <p:nvSpPr>
          <p:cNvPr id="4" name="Espaço Reservado para Data 3"/>
          <p:cNvSpPr>
            <a:spLocks noGrp="1"/>
          </p:cNvSpPr>
          <p:nvPr>
            <p:ph type="dt" sz="half" idx="10"/>
          </p:nvPr>
        </p:nvSpPr>
        <p:spPr/>
        <p:txBody>
          <a:bodyPr/>
          <a:lstStyle/>
          <a:p>
            <a:fld id="{268512D8-7362-47BD-8026-A4E05A99E6B3}" type="datetimeFigureOut">
              <a:rPr lang="pt-BR" smtClean="0"/>
              <a:pPr/>
              <a:t>25/09/2013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lvl1pPr>
              <a:defRPr>
                <a:solidFill>
                  <a:srgbClr val="FFFFFF"/>
                </a:solidFill>
              </a:defRPr>
            </a:lvl1pPr>
          </a:lstStyle>
          <a:p>
            <a:fld id="{017488B7-573D-46DD-B871-52848EA36B0F}" type="slidenum">
              <a:rPr lang="pt-BR" smtClean="0"/>
              <a:pPr/>
              <a:t>‹nº›</a:t>
            </a:fld>
            <a:endParaRPr lang="pt-BR"/>
          </a:p>
        </p:txBody>
      </p:sp>
      <p:sp>
        <p:nvSpPr>
          <p:cNvPr id="8" name="Espaço Reservado para Conteúdo 7"/>
          <p:cNvSpPr>
            <a:spLocks noGrp="1"/>
          </p:cNvSpPr>
          <p:nvPr>
            <p:ph sz="quarter" idx="1"/>
          </p:nvPr>
        </p:nvSpPr>
        <p:spPr>
          <a:xfrm>
            <a:off x="612648" y="1600200"/>
            <a:ext cx="8153400" cy="4495800"/>
          </a:xfrm>
        </p:spPr>
        <p:txBody>
          <a:body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Ref idx="1003">
        <a:schemeClr val="bg1"/>
      </p:bgRef>
    </p:bg>
    <p:spTree>
      <p:nvGrpSpPr>
        <p:cNvPr id="1" name=""/>
        <p:cNvGrpSpPr/>
        <p:nvPr/>
      </p:nvGrpSpPr>
      <p:grpSpPr>
        <a:xfrm>
          <a:off x="0" y="0"/>
          <a:ext cx="0" cy="0"/>
          <a:chOff x="0" y="0"/>
          <a:chExt cx="0" cy="0"/>
        </a:xfrm>
      </p:grpSpPr>
      <p:sp>
        <p:nvSpPr>
          <p:cNvPr id="3" name="Espaço Reservado para Texto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t-BR" smtClean="0"/>
              <a:t>Clique para editar os estilos do texto mestre</a:t>
            </a:r>
          </a:p>
        </p:txBody>
      </p:sp>
      <p:sp>
        <p:nvSpPr>
          <p:cNvPr id="7" name="Retângulo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tângulo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tângulo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ítulo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pt-BR" smtClean="0"/>
              <a:t>Clique para editar o estilo do título mestre</a:t>
            </a:r>
            <a:endParaRPr kumimoji="0" lang="en-US"/>
          </a:p>
        </p:txBody>
      </p:sp>
      <p:sp>
        <p:nvSpPr>
          <p:cNvPr id="12" name="Espaço Reservado para Data 11"/>
          <p:cNvSpPr>
            <a:spLocks noGrp="1"/>
          </p:cNvSpPr>
          <p:nvPr>
            <p:ph type="dt" sz="half" idx="10"/>
          </p:nvPr>
        </p:nvSpPr>
        <p:spPr/>
        <p:txBody>
          <a:bodyPr/>
          <a:lstStyle/>
          <a:p>
            <a:fld id="{268512D8-7362-47BD-8026-A4E05A99E6B3}" type="datetimeFigureOut">
              <a:rPr lang="pt-BR" smtClean="0"/>
              <a:pPr/>
              <a:t>25/09/2013</a:t>
            </a:fld>
            <a:endParaRPr lang="pt-BR"/>
          </a:p>
        </p:txBody>
      </p:sp>
      <p:sp>
        <p:nvSpPr>
          <p:cNvPr id="13" name="Espaço Reservado para Número de Slide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017488B7-573D-46DD-B871-52848EA36B0F}" type="slidenum">
              <a:rPr lang="pt-BR" smtClean="0"/>
              <a:pPr/>
              <a:t>‹nº›</a:t>
            </a:fld>
            <a:endParaRPr lang="pt-BR"/>
          </a:p>
        </p:txBody>
      </p:sp>
      <p:sp>
        <p:nvSpPr>
          <p:cNvPr id="14" name="Espaço Reservado para Rodapé 13"/>
          <p:cNvSpPr>
            <a:spLocks noGrp="1"/>
          </p:cNvSpPr>
          <p:nvPr>
            <p:ph type="ftr" sz="quarter" idx="12"/>
          </p:nvPr>
        </p:nvSpPr>
        <p:spPr/>
        <p:txBody>
          <a:bodyPr/>
          <a:lstStyle/>
          <a:p>
            <a:endParaRPr lang="pt-B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estilo do título mestre</a:t>
            </a:r>
            <a:endParaRPr kumimoji="0" lang="en-US"/>
          </a:p>
        </p:txBody>
      </p:sp>
      <p:sp>
        <p:nvSpPr>
          <p:cNvPr id="9" name="Espaço Reservado para Conteúdo 8"/>
          <p:cNvSpPr>
            <a:spLocks noGrp="1"/>
          </p:cNvSpPr>
          <p:nvPr>
            <p:ph sz="quarter" idx="1"/>
          </p:nvPr>
        </p:nvSpPr>
        <p:spPr>
          <a:xfrm>
            <a:off x="609600" y="1589567"/>
            <a:ext cx="3886200" cy="4572000"/>
          </a:xfrm>
        </p:spPr>
        <p:txBody>
          <a:body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11" name="Espaço Reservado para Conteúdo 10"/>
          <p:cNvSpPr>
            <a:spLocks noGrp="1"/>
          </p:cNvSpPr>
          <p:nvPr>
            <p:ph sz="quarter" idx="2"/>
          </p:nvPr>
        </p:nvSpPr>
        <p:spPr>
          <a:xfrm>
            <a:off x="4844901" y="1589567"/>
            <a:ext cx="3886200" cy="4572000"/>
          </a:xfrm>
        </p:spPr>
        <p:txBody>
          <a:body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8" name="Espaço Reservado para Data 7"/>
          <p:cNvSpPr>
            <a:spLocks noGrp="1"/>
          </p:cNvSpPr>
          <p:nvPr>
            <p:ph type="dt" sz="half" idx="15"/>
          </p:nvPr>
        </p:nvSpPr>
        <p:spPr/>
        <p:txBody>
          <a:bodyPr rtlCol="0"/>
          <a:lstStyle/>
          <a:p>
            <a:fld id="{268512D8-7362-47BD-8026-A4E05A99E6B3}" type="datetimeFigureOut">
              <a:rPr lang="pt-BR" smtClean="0"/>
              <a:pPr/>
              <a:t>25/09/2013</a:t>
            </a:fld>
            <a:endParaRPr lang="pt-BR"/>
          </a:p>
        </p:txBody>
      </p:sp>
      <p:sp>
        <p:nvSpPr>
          <p:cNvPr id="10" name="Espaço Reservado para Número de Slide 9"/>
          <p:cNvSpPr>
            <a:spLocks noGrp="1"/>
          </p:cNvSpPr>
          <p:nvPr>
            <p:ph type="sldNum" sz="quarter" idx="16"/>
          </p:nvPr>
        </p:nvSpPr>
        <p:spPr/>
        <p:txBody>
          <a:bodyPr rtlCol="0"/>
          <a:lstStyle/>
          <a:p>
            <a:fld id="{017488B7-573D-46DD-B871-52848EA36B0F}" type="slidenum">
              <a:rPr lang="pt-BR" smtClean="0"/>
              <a:pPr/>
              <a:t>‹nº›</a:t>
            </a:fld>
            <a:endParaRPr lang="pt-BR"/>
          </a:p>
        </p:txBody>
      </p:sp>
      <p:sp>
        <p:nvSpPr>
          <p:cNvPr id="12" name="Espaço Reservado para Rodapé 11"/>
          <p:cNvSpPr>
            <a:spLocks noGrp="1"/>
          </p:cNvSpPr>
          <p:nvPr>
            <p:ph type="ftr" sz="quarter" idx="17"/>
          </p:nvPr>
        </p:nvSpPr>
        <p:spPr/>
        <p:txBody>
          <a:bodyPr rtlCol="0"/>
          <a:lstStyle/>
          <a:p>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533400" y="273050"/>
            <a:ext cx="8153400" cy="869950"/>
          </a:xfrm>
        </p:spPr>
        <p:txBody>
          <a:bodyPr anchor="ctr"/>
          <a:lstStyle>
            <a:lvl1pPr>
              <a:defRPr/>
            </a:lvl1pPr>
          </a:lstStyle>
          <a:p>
            <a:r>
              <a:rPr kumimoji="0" lang="pt-BR" smtClean="0"/>
              <a:t>Clique para editar o estilo do título mestre</a:t>
            </a:r>
            <a:endParaRPr kumimoji="0" lang="en-US"/>
          </a:p>
        </p:txBody>
      </p:sp>
      <p:sp>
        <p:nvSpPr>
          <p:cNvPr id="11" name="Espaço Reservado para Conteúdo 10"/>
          <p:cNvSpPr>
            <a:spLocks noGrp="1"/>
          </p:cNvSpPr>
          <p:nvPr>
            <p:ph sz="quarter" idx="2"/>
          </p:nvPr>
        </p:nvSpPr>
        <p:spPr>
          <a:xfrm>
            <a:off x="609600" y="2438400"/>
            <a:ext cx="3886200" cy="3581400"/>
          </a:xfrm>
        </p:spPr>
        <p:txBody>
          <a:body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13" name="Espaço Reservado para Conteúdo 12"/>
          <p:cNvSpPr>
            <a:spLocks noGrp="1"/>
          </p:cNvSpPr>
          <p:nvPr>
            <p:ph sz="quarter" idx="4"/>
          </p:nvPr>
        </p:nvSpPr>
        <p:spPr>
          <a:xfrm>
            <a:off x="4800600" y="2438400"/>
            <a:ext cx="3886200" cy="3581400"/>
          </a:xfrm>
        </p:spPr>
        <p:txBody>
          <a:body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10" name="Espaço Reservado para Data 9"/>
          <p:cNvSpPr>
            <a:spLocks noGrp="1"/>
          </p:cNvSpPr>
          <p:nvPr>
            <p:ph type="dt" sz="half" idx="15"/>
          </p:nvPr>
        </p:nvSpPr>
        <p:spPr/>
        <p:txBody>
          <a:bodyPr rtlCol="0"/>
          <a:lstStyle/>
          <a:p>
            <a:fld id="{268512D8-7362-47BD-8026-A4E05A99E6B3}" type="datetimeFigureOut">
              <a:rPr lang="pt-BR" smtClean="0"/>
              <a:pPr/>
              <a:t>25/09/2013</a:t>
            </a:fld>
            <a:endParaRPr lang="pt-BR"/>
          </a:p>
        </p:txBody>
      </p:sp>
      <p:sp>
        <p:nvSpPr>
          <p:cNvPr id="12" name="Espaço Reservado para Número de Slide 11"/>
          <p:cNvSpPr>
            <a:spLocks noGrp="1"/>
          </p:cNvSpPr>
          <p:nvPr>
            <p:ph type="sldNum" sz="quarter" idx="16"/>
          </p:nvPr>
        </p:nvSpPr>
        <p:spPr/>
        <p:txBody>
          <a:bodyPr rtlCol="0"/>
          <a:lstStyle/>
          <a:p>
            <a:fld id="{017488B7-573D-46DD-B871-52848EA36B0F}" type="slidenum">
              <a:rPr lang="pt-BR" smtClean="0"/>
              <a:pPr/>
              <a:t>‹nº›</a:t>
            </a:fld>
            <a:endParaRPr lang="pt-BR"/>
          </a:p>
        </p:txBody>
      </p:sp>
      <p:sp>
        <p:nvSpPr>
          <p:cNvPr id="14" name="Espaço Reservado para Rodapé 13"/>
          <p:cNvSpPr>
            <a:spLocks noGrp="1"/>
          </p:cNvSpPr>
          <p:nvPr>
            <p:ph type="ftr" sz="quarter" idx="17"/>
          </p:nvPr>
        </p:nvSpPr>
        <p:spPr/>
        <p:txBody>
          <a:bodyPr rtlCol="0"/>
          <a:lstStyle/>
          <a:p>
            <a:endParaRPr lang="pt-BR"/>
          </a:p>
        </p:txBody>
      </p:sp>
      <p:sp>
        <p:nvSpPr>
          <p:cNvPr id="16" name="Espaço Reservado para Texto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pt-BR" smtClean="0"/>
              <a:t>Clique para editar os estilos do texto mestre</a:t>
            </a:r>
          </a:p>
        </p:txBody>
      </p:sp>
      <p:sp>
        <p:nvSpPr>
          <p:cNvPr id="15" name="Espaço Reservado para Texto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pt-BR" smtClean="0"/>
              <a:t>Clique para editar os estilos do texto mestre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estilo do título mestre</a:t>
            </a:r>
            <a:endParaRPr kumimoji="0" lang="en-US"/>
          </a:p>
        </p:txBody>
      </p:sp>
      <p:sp>
        <p:nvSpPr>
          <p:cNvPr id="3" name="Espaço Reservado para Data 2"/>
          <p:cNvSpPr>
            <a:spLocks noGrp="1"/>
          </p:cNvSpPr>
          <p:nvPr>
            <p:ph type="dt" sz="half" idx="10"/>
          </p:nvPr>
        </p:nvSpPr>
        <p:spPr/>
        <p:txBody>
          <a:bodyPr/>
          <a:lstStyle/>
          <a:p>
            <a:fld id="{268512D8-7362-47BD-8026-A4E05A99E6B3}" type="datetimeFigureOut">
              <a:rPr lang="pt-BR" smtClean="0"/>
              <a:pPr/>
              <a:t>25/09/2013</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lvl1pPr>
              <a:defRPr>
                <a:solidFill>
                  <a:srgbClr val="FFFFFF"/>
                </a:solidFill>
              </a:defRPr>
            </a:lvl1pPr>
          </a:lstStyle>
          <a:p>
            <a:fld id="{017488B7-573D-46DD-B871-52848EA36B0F}" type="slidenum">
              <a:rPr lang="pt-BR" smtClean="0"/>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268512D8-7362-47BD-8026-A4E05A99E6B3}" type="datetimeFigureOut">
              <a:rPr lang="pt-BR" smtClean="0"/>
              <a:pPr/>
              <a:t>25/09/2013</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a:xfrm>
            <a:off x="0" y="6248400"/>
            <a:ext cx="533400" cy="381000"/>
          </a:xfrm>
        </p:spPr>
        <p:txBody>
          <a:bodyPr/>
          <a:lstStyle>
            <a:lvl1pPr>
              <a:defRPr>
                <a:solidFill>
                  <a:schemeClr val="tx2"/>
                </a:solidFill>
              </a:defRPr>
            </a:lvl1pPr>
          </a:lstStyle>
          <a:p>
            <a:fld id="{017488B7-573D-46DD-B871-52848EA36B0F}" type="slidenum">
              <a:rPr lang="pt-BR" smtClean="0"/>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09600" y="273050"/>
            <a:ext cx="8077200" cy="869950"/>
          </a:xfrm>
        </p:spPr>
        <p:txBody>
          <a:bodyPr anchor="ctr"/>
          <a:lstStyle>
            <a:lvl1pPr algn="l">
              <a:buNone/>
              <a:defRPr sz="4400" b="0"/>
            </a:lvl1pPr>
          </a:lstStyle>
          <a:p>
            <a:r>
              <a:rPr kumimoji="0" lang="pt-BR" smtClean="0"/>
              <a:t>Clique para editar o estilo do título mestre</a:t>
            </a:r>
            <a:endParaRPr kumimoji="0" lang="en-US"/>
          </a:p>
        </p:txBody>
      </p:sp>
      <p:sp>
        <p:nvSpPr>
          <p:cNvPr id="5" name="Espaço Reservado para Data 4"/>
          <p:cNvSpPr>
            <a:spLocks noGrp="1"/>
          </p:cNvSpPr>
          <p:nvPr>
            <p:ph type="dt" sz="half" idx="10"/>
          </p:nvPr>
        </p:nvSpPr>
        <p:spPr/>
        <p:txBody>
          <a:bodyPr/>
          <a:lstStyle/>
          <a:p>
            <a:fld id="{268512D8-7362-47BD-8026-A4E05A99E6B3}" type="datetimeFigureOut">
              <a:rPr lang="pt-BR" smtClean="0"/>
              <a:pPr/>
              <a:t>25/09/2013</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lvl1pPr>
              <a:defRPr>
                <a:solidFill>
                  <a:srgbClr val="FFFFFF"/>
                </a:solidFill>
              </a:defRPr>
            </a:lvl1pPr>
          </a:lstStyle>
          <a:p>
            <a:fld id="{017488B7-573D-46DD-B871-52848EA36B0F}" type="slidenum">
              <a:rPr lang="pt-BR" smtClean="0"/>
              <a:pPr/>
              <a:t>‹nº›</a:t>
            </a:fld>
            <a:endParaRPr lang="pt-BR"/>
          </a:p>
        </p:txBody>
      </p:sp>
      <p:sp>
        <p:nvSpPr>
          <p:cNvPr id="3" name="Espaço Reservado para Texto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pt-BR" smtClean="0"/>
              <a:t>Clique para editar os estilos do texto mestre</a:t>
            </a:r>
          </a:p>
        </p:txBody>
      </p:sp>
      <p:sp>
        <p:nvSpPr>
          <p:cNvPr id="9" name="Espaço Reservado para Conteúdo 8"/>
          <p:cNvSpPr>
            <a:spLocks noGrp="1"/>
          </p:cNvSpPr>
          <p:nvPr>
            <p:ph sz="quarter" idx="1"/>
          </p:nvPr>
        </p:nvSpPr>
        <p:spPr>
          <a:xfrm>
            <a:off x="2362200" y="1752600"/>
            <a:ext cx="6400800" cy="4419600"/>
          </a:xfrm>
        </p:spPr>
        <p:txBody>
          <a:body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bg>
      <p:bgRef idx="1003">
        <a:schemeClr val="bg2"/>
      </p:bgRef>
    </p:bg>
    <p:spTree>
      <p:nvGrpSpPr>
        <p:cNvPr id="1" name=""/>
        <p:cNvGrpSpPr/>
        <p:nvPr/>
      </p:nvGrpSpPr>
      <p:grpSpPr>
        <a:xfrm>
          <a:off x="0" y="0"/>
          <a:ext cx="0" cy="0"/>
          <a:chOff x="0" y="0"/>
          <a:chExt cx="0" cy="0"/>
        </a:xfrm>
      </p:grpSpPr>
      <p:sp>
        <p:nvSpPr>
          <p:cNvPr id="4" name="Espaço Reservado para Texto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pt-BR" smtClean="0"/>
              <a:t>Clique para editar os estilos do texto mestre</a:t>
            </a:r>
          </a:p>
        </p:txBody>
      </p:sp>
      <p:sp>
        <p:nvSpPr>
          <p:cNvPr id="8" name="Retângulo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tângulo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tângulo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ítulo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pt-BR" smtClean="0"/>
              <a:t>Clique para editar o estilo do título mestre</a:t>
            </a:r>
            <a:endParaRPr kumimoji="0" lang="en-US"/>
          </a:p>
        </p:txBody>
      </p:sp>
      <p:sp>
        <p:nvSpPr>
          <p:cNvPr id="11" name="Retângulo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Espaço Reservado para Data 11"/>
          <p:cNvSpPr>
            <a:spLocks noGrp="1"/>
          </p:cNvSpPr>
          <p:nvPr>
            <p:ph type="dt" sz="half" idx="10"/>
          </p:nvPr>
        </p:nvSpPr>
        <p:spPr>
          <a:xfrm>
            <a:off x="6248400" y="6248400"/>
            <a:ext cx="2667000" cy="365125"/>
          </a:xfrm>
        </p:spPr>
        <p:txBody>
          <a:bodyPr rtlCol="0"/>
          <a:lstStyle/>
          <a:p>
            <a:fld id="{268512D8-7362-47BD-8026-A4E05A99E6B3}" type="datetimeFigureOut">
              <a:rPr lang="pt-BR" smtClean="0"/>
              <a:pPr/>
              <a:t>25/09/2013</a:t>
            </a:fld>
            <a:endParaRPr lang="pt-BR"/>
          </a:p>
        </p:txBody>
      </p:sp>
      <p:sp>
        <p:nvSpPr>
          <p:cNvPr id="13" name="Espaço Reservado para Número de Slide 12"/>
          <p:cNvSpPr>
            <a:spLocks noGrp="1"/>
          </p:cNvSpPr>
          <p:nvPr>
            <p:ph type="sldNum" sz="quarter" idx="11"/>
          </p:nvPr>
        </p:nvSpPr>
        <p:spPr>
          <a:xfrm>
            <a:off x="0" y="4667249"/>
            <a:ext cx="1447800" cy="663578"/>
          </a:xfrm>
        </p:spPr>
        <p:txBody>
          <a:bodyPr rtlCol="0"/>
          <a:lstStyle>
            <a:lvl1pPr>
              <a:defRPr sz="2800"/>
            </a:lvl1pPr>
          </a:lstStyle>
          <a:p>
            <a:fld id="{017488B7-573D-46DD-B871-52848EA36B0F}" type="slidenum">
              <a:rPr lang="pt-BR" smtClean="0"/>
              <a:pPr/>
              <a:t>‹nº›</a:t>
            </a:fld>
            <a:endParaRPr lang="pt-BR"/>
          </a:p>
        </p:txBody>
      </p:sp>
      <p:sp>
        <p:nvSpPr>
          <p:cNvPr id="14" name="Espaço Reservado para Rodapé 13"/>
          <p:cNvSpPr>
            <a:spLocks noGrp="1"/>
          </p:cNvSpPr>
          <p:nvPr>
            <p:ph type="ftr" sz="quarter" idx="12"/>
          </p:nvPr>
        </p:nvSpPr>
        <p:spPr>
          <a:xfrm>
            <a:off x="1600200" y="6248206"/>
            <a:ext cx="4572000" cy="365125"/>
          </a:xfrm>
        </p:spPr>
        <p:txBody>
          <a:bodyPr rtlCol="0"/>
          <a:lstStyle/>
          <a:p>
            <a:endParaRPr lang="pt-BR"/>
          </a:p>
        </p:txBody>
      </p:sp>
      <p:sp>
        <p:nvSpPr>
          <p:cNvPr id="3" name="Espaço Reservado para Imagem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pt-BR" smtClean="0"/>
              <a:t>Clique no ícone para adicionar uma imagem</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Espaço Reservado para Título 21"/>
          <p:cNvSpPr>
            <a:spLocks noGrp="1"/>
          </p:cNvSpPr>
          <p:nvPr>
            <p:ph type="title"/>
          </p:nvPr>
        </p:nvSpPr>
        <p:spPr>
          <a:xfrm>
            <a:off x="609600" y="228600"/>
            <a:ext cx="8153400" cy="990600"/>
          </a:xfrm>
          <a:prstGeom prst="rect">
            <a:avLst/>
          </a:prstGeom>
        </p:spPr>
        <p:txBody>
          <a:bodyPr vert="horz" anchor="ctr">
            <a:normAutofit/>
          </a:bodyPr>
          <a:lstStyle/>
          <a:p>
            <a:r>
              <a:rPr kumimoji="0" lang="pt-BR" smtClean="0"/>
              <a:t>Clique para editar o estilo do título mestre</a:t>
            </a:r>
            <a:endParaRPr kumimoji="0" lang="en-US"/>
          </a:p>
        </p:txBody>
      </p:sp>
      <p:sp>
        <p:nvSpPr>
          <p:cNvPr id="13" name="Espaço Reservado para Texto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pt-BR" smtClean="0"/>
              <a:t>Clique para editar os estilos do texto mestre</a:t>
            </a:r>
          </a:p>
          <a:p>
            <a:pPr lvl="1" eaLnBrk="1" latinLnBrk="0" hangingPunct="1"/>
            <a:r>
              <a:rPr kumimoji="0" lang="pt-BR" smtClean="0"/>
              <a:t>Segundo nível</a:t>
            </a:r>
          </a:p>
          <a:p>
            <a:pPr lvl="2" eaLnBrk="1" latinLnBrk="0" hangingPunct="1"/>
            <a:r>
              <a:rPr kumimoji="0" lang="pt-BR" smtClean="0"/>
              <a:t>Terceiro nível</a:t>
            </a:r>
          </a:p>
          <a:p>
            <a:pPr lvl="3" eaLnBrk="1" latinLnBrk="0" hangingPunct="1"/>
            <a:r>
              <a:rPr kumimoji="0" lang="pt-BR" smtClean="0"/>
              <a:t>Quarto nível</a:t>
            </a:r>
          </a:p>
          <a:p>
            <a:pPr lvl="4" eaLnBrk="1" latinLnBrk="0" hangingPunct="1"/>
            <a:r>
              <a:rPr kumimoji="0" lang="pt-BR" smtClean="0"/>
              <a:t>Quinto nível</a:t>
            </a:r>
            <a:endParaRPr kumimoji="0" lang="en-US"/>
          </a:p>
        </p:txBody>
      </p:sp>
      <p:sp>
        <p:nvSpPr>
          <p:cNvPr id="14" name="Espaço Reservado para Data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268512D8-7362-47BD-8026-A4E05A99E6B3}" type="datetimeFigureOut">
              <a:rPr lang="pt-BR" smtClean="0"/>
              <a:pPr/>
              <a:t>25/09/2013</a:t>
            </a:fld>
            <a:endParaRPr lang="pt-BR"/>
          </a:p>
        </p:txBody>
      </p:sp>
      <p:sp>
        <p:nvSpPr>
          <p:cNvPr id="3" name="Espaço Reservado para Rodapé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pt-BR"/>
          </a:p>
        </p:txBody>
      </p:sp>
      <p:sp>
        <p:nvSpPr>
          <p:cNvPr id="7" name="Retângulo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tângulo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tângulo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Espaço Reservado para Número de Slide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017488B7-573D-46DD-B871-52848EA36B0F}" type="slidenum">
              <a:rPr lang="pt-BR" smtClean="0"/>
              <a:pPr/>
              <a:t>‹nº›</a:t>
            </a:fld>
            <a:endParaRPr lang="pt-B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video" Target="file:///C:\Users\Silvia\Documents\Silvia\2-SILVIA\D-GSA\APOSTILAS%20E%20BIBLIOGRAFIA\GSA-2013\1o%20conjunto%20de%20trabalhos-2013\478\La%20Tierra%20es%20Nuestra.wmv"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centraldocerrado.lojavirtualfc.com.br/" TargetMode="External"/><Relationship Id="rId2" Type="http://schemas.openxmlformats.org/officeDocument/2006/relationships/hyperlink" Target="http://www.cerratinga.org.br/" TargetMode="External"/><Relationship Id="rId1" Type="http://schemas.openxmlformats.org/officeDocument/2006/relationships/slideLayout" Target="../slideLayouts/slideLayout2.xml"/><Relationship Id="rId4" Type="http://schemas.openxmlformats.org/officeDocument/2006/relationships/hyperlink" Target="http://www.youtube.com/watch?v=uKKhCqgpdqY"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362200" y="1916832"/>
            <a:ext cx="6477000" cy="2520280"/>
          </a:xfrm>
        </p:spPr>
        <p:txBody>
          <a:bodyPr>
            <a:normAutofit/>
          </a:bodyPr>
          <a:lstStyle/>
          <a:p>
            <a:r>
              <a:rPr lang="pt-BR" b="1" dirty="0"/>
              <a:t>Destruição de fontes de alimentos selvagens</a:t>
            </a:r>
            <a:br>
              <a:rPr lang="pt-BR" b="1" dirty="0"/>
            </a:br>
            <a:endParaRPr lang="pt-BR" dirty="0"/>
          </a:p>
        </p:txBody>
      </p:sp>
      <p:sp>
        <p:nvSpPr>
          <p:cNvPr id="3" name="Subtítulo 2"/>
          <p:cNvSpPr>
            <a:spLocks noGrp="1"/>
          </p:cNvSpPr>
          <p:nvPr>
            <p:ph type="subTitle" idx="1"/>
          </p:nvPr>
        </p:nvSpPr>
        <p:spPr>
          <a:xfrm>
            <a:off x="2362200" y="3140968"/>
            <a:ext cx="6705600" cy="3594869"/>
          </a:xfrm>
        </p:spPr>
        <p:txBody>
          <a:bodyPr>
            <a:normAutofit/>
          </a:bodyPr>
          <a:lstStyle/>
          <a:p>
            <a:pPr algn="r"/>
            <a:r>
              <a:rPr lang="pt-BR" dirty="0" smtClean="0"/>
              <a:t>LGN 0478– Genética e questões socioambientais</a:t>
            </a:r>
          </a:p>
          <a:p>
            <a:pPr algn="r"/>
            <a:r>
              <a:rPr lang="pt-BR" dirty="0" err="1" smtClean="0"/>
              <a:t>Profa</a:t>
            </a:r>
            <a:r>
              <a:rPr lang="pt-BR" dirty="0" smtClean="0"/>
              <a:t>. Dra. Silvia Molina</a:t>
            </a:r>
          </a:p>
          <a:p>
            <a:pPr algn="r"/>
            <a:r>
              <a:rPr lang="pt-BR" dirty="0" smtClean="0"/>
              <a:t>Ingrid </a:t>
            </a:r>
            <a:r>
              <a:rPr lang="pt-BR" dirty="0" err="1" smtClean="0"/>
              <a:t>Bardini</a:t>
            </a:r>
            <a:r>
              <a:rPr lang="pt-BR" dirty="0" smtClean="0"/>
              <a:t> Francisco</a:t>
            </a:r>
            <a:endParaRPr lang="pt-B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sz="quarter" idx="1"/>
          </p:nvPr>
        </p:nvSpPr>
        <p:spPr/>
        <p:txBody>
          <a:bodyPr/>
          <a:lstStyle/>
          <a:p>
            <a:pPr algn="ctr"/>
            <a:endParaRPr lang="pt-BR" dirty="0" smtClean="0"/>
          </a:p>
          <a:p>
            <a:pPr algn="ctr">
              <a:buNone/>
            </a:pPr>
            <a:r>
              <a:rPr lang="pt-BR" sz="3200" dirty="0" smtClean="0"/>
              <a:t> “O ser humano esqueceu que a água vem da chuva e a comida do solo. Passamos a acreditar  que a água e nosso alimento são produtos de uma corporação”</a:t>
            </a:r>
          </a:p>
          <a:p>
            <a:pPr algn="ctr">
              <a:buNone/>
            </a:pPr>
            <a:endParaRPr lang="pt-BR" sz="3200" dirty="0" smtClean="0"/>
          </a:p>
          <a:p>
            <a:pPr algn="r">
              <a:buNone/>
            </a:pPr>
            <a:r>
              <a:rPr lang="pt-BR" dirty="0" err="1" smtClean="0"/>
              <a:t>Vandana</a:t>
            </a:r>
            <a:r>
              <a:rPr lang="pt-BR" dirty="0" smtClean="0"/>
              <a:t> </a:t>
            </a:r>
            <a:r>
              <a:rPr lang="pt-BR" dirty="0" err="1" smtClean="0"/>
              <a:t>Shiva</a:t>
            </a:r>
            <a:endParaRPr lang="pt-B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sz="quarter" idx="1"/>
          </p:nvPr>
        </p:nvSpPr>
        <p:spPr/>
        <p:txBody>
          <a:bodyPr/>
          <a:lstStyle/>
          <a:p>
            <a:r>
              <a:rPr lang="pt-BR" dirty="0" smtClean="0"/>
              <a:t>Vídeo : La </a:t>
            </a:r>
            <a:r>
              <a:rPr lang="pt-BR" dirty="0" err="1" smtClean="0"/>
              <a:t>Tierra</a:t>
            </a:r>
            <a:r>
              <a:rPr lang="pt-BR" dirty="0" smtClean="0"/>
              <a:t> </a:t>
            </a:r>
            <a:r>
              <a:rPr lang="pt-BR" dirty="0" err="1" smtClean="0"/>
              <a:t>es</a:t>
            </a:r>
            <a:r>
              <a:rPr lang="pt-BR" dirty="0" smtClean="0"/>
              <a:t> </a:t>
            </a:r>
            <a:r>
              <a:rPr lang="pt-BR" dirty="0" err="1" smtClean="0"/>
              <a:t>nuestra</a:t>
            </a:r>
            <a:r>
              <a:rPr lang="pt-BR" dirty="0" smtClean="0"/>
              <a:t> </a:t>
            </a:r>
          </a:p>
          <a:p>
            <a:endParaRPr lang="pt-BR" dirty="0"/>
          </a:p>
        </p:txBody>
      </p:sp>
      <p:pic>
        <p:nvPicPr>
          <p:cNvPr id="4" name="La Tierra es Nuestra.wmv">
            <a:hlinkClick r:id="" action="ppaction://media"/>
          </p:cNvPr>
          <p:cNvPicPr>
            <a:picLocks noRot="1" noChangeAspect="1"/>
          </p:cNvPicPr>
          <p:nvPr>
            <a:videoFile r:link="rId1"/>
          </p:nvPr>
        </p:nvPicPr>
        <p:blipFill>
          <a:blip r:embed="rId3" cstate="print"/>
          <a:stretch>
            <a:fillRect/>
          </a:stretch>
        </p:blipFill>
        <p:spPr>
          <a:xfrm>
            <a:off x="-1524000" y="0"/>
            <a:ext cx="12192000" cy="6858000"/>
          </a:xfrm>
          <a:prstGeom prst="rect">
            <a:avLst/>
          </a:prstGeom>
        </p:spPr>
      </p:pic>
      <p:sp>
        <p:nvSpPr>
          <p:cNvPr id="5" name="CaixaDeTexto 4"/>
          <p:cNvSpPr txBox="1"/>
          <p:nvPr/>
        </p:nvSpPr>
        <p:spPr>
          <a:xfrm>
            <a:off x="1115616" y="3501008"/>
            <a:ext cx="7702365" cy="584775"/>
          </a:xfrm>
          <a:prstGeom prst="rect">
            <a:avLst/>
          </a:prstGeom>
          <a:noFill/>
        </p:spPr>
        <p:txBody>
          <a:bodyPr wrap="none" rtlCol="0">
            <a:spAutoFit/>
          </a:bodyPr>
          <a:lstStyle/>
          <a:p>
            <a:r>
              <a:rPr lang="en-US" sz="3200" dirty="0" smtClean="0">
                <a:solidFill>
                  <a:schemeClr val="bg1"/>
                </a:solidFill>
                <a:latin typeface="Calibri" pitchFamily="34" charset="0"/>
              </a:rPr>
              <a:t>La Tierra </a:t>
            </a:r>
            <a:r>
              <a:rPr lang="en-US" sz="3200" dirty="0" err="1" smtClean="0">
                <a:solidFill>
                  <a:schemeClr val="bg1"/>
                </a:solidFill>
                <a:latin typeface="Calibri" pitchFamily="34" charset="0"/>
              </a:rPr>
              <a:t>es</a:t>
            </a:r>
            <a:r>
              <a:rPr lang="en-US" sz="3200" dirty="0" smtClean="0">
                <a:solidFill>
                  <a:schemeClr val="bg1"/>
                </a:solidFill>
                <a:latin typeface="Calibri" pitchFamily="34" charset="0"/>
              </a:rPr>
              <a:t> </a:t>
            </a:r>
            <a:r>
              <a:rPr lang="en-US" sz="3200" dirty="0" err="1" smtClean="0">
                <a:solidFill>
                  <a:schemeClr val="bg1"/>
                </a:solidFill>
                <a:latin typeface="Calibri" pitchFamily="34" charset="0"/>
              </a:rPr>
              <a:t>nuestra</a:t>
            </a:r>
            <a:r>
              <a:rPr lang="en-US" sz="3200" dirty="0" smtClean="0">
                <a:solidFill>
                  <a:schemeClr val="bg1"/>
                </a:solidFill>
                <a:latin typeface="Calibri" pitchFamily="34" charset="0"/>
              </a:rPr>
              <a:t>: </a:t>
            </a:r>
            <a:r>
              <a:rPr lang="en-US" sz="3200" dirty="0" err="1" smtClean="0">
                <a:solidFill>
                  <a:schemeClr val="bg1"/>
                </a:solidFill>
                <a:latin typeface="Calibri" pitchFamily="34" charset="0"/>
              </a:rPr>
              <a:t>vídeo</a:t>
            </a:r>
            <a:r>
              <a:rPr lang="en-US" sz="3200" dirty="0" smtClean="0">
                <a:solidFill>
                  <a:schemeClr val="bg1"/>
                </a:solidFill>
                <a:latin typeface="Calibri" pitchFamily="34" charset="0"/>
              </a:rPr>
              <a:t> – </a:t>
            </a:r>
            <a:r>
              <a:rPr lang="en-US" sz="3200" dirty="0" err="1" smtClean="0">
                <a:solidFill>
                  <a:schemeClr val="bg1"/>
                </a:solidFill>
                <a:latin typeface="Calibri" pitchFamily="34" charset="0"/>
              </a:rPr>
              <a:t>arquivo</a:t>
            </a:r>
            <a:r>
              <a:rPr lang="en-US" sz="3200" dirty="0" smtClean="0">
                <a:solidFill>
                  <a:schemeClr val="bg1"/>
                </a:solidFill>
                <a:latin typeface="Calibri" pitchFamily="34" charset="0"/>
              </a:rPr>
              <a:t> </a:t>
            </a:r>
            <a:r>
              <a:rPr lang="en-US" sz="3200" dirty="0" err="1" smtClean="0">
                <a:solidFill>
                  <a:schemeClr val="bg1"/>
                </a:solidFill>
                <a:latin typeface="Calibri" pitchFamily="34" charset="0"/>
              </a:rPr>
              <a:t>na</a:t>
            </a:r>
            <a:r>
              <a:rPr lang="en-US" sz="3200" dirty="0" smtClean="0">
                <a:solidFill>
                  <a:schemeClr val="bg1"/>
                </a:solidFill>
                <a:latin typeface="Calibri" pitchFamily="34" charset="0"/>
              </a:rPr>
              <a:t> pasta</a:t>
            </a:r>
            <a:endParaRPr lang="pt-BR" sz="3200" dirty="0">
              <a:solidFill>
                <a:schemeClr val="bg1"/>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720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Mundo</a:t>
            </a:r>
            <a:endParaRPr lang="pt-BR" dirty="0"/>
          </a:p>
        </p:txBody>
      </p:sp>
      <p:sp>
        <p:nvSpPr>
          <p:cNvPr id="3" name="Espaço Reservado para Conteúdo 2"/>
          <p:cNvSpPr>
            <a:spLocks noGrp="1"/>
          </p:cNvSpPr>
          <p:nvPr>
            <p:ph sz="quarter" idx="1"/>
          </p:nvPr>
        </p:nvSpPr>
        <p:spPr/>
        <p:txBody>
          <a:bodyPr/>
          <a:lstStyle/>
          <a:p>
            <a:r>
              <a:rPr lang="pt-BR" dirty="0" smtClean="0"/>
              <a:t>Espécies mais consumidas do mundo</a:t>
            </a:r>
          </a:p>
          <a:p>
            <a:endParaRPr lang="pt-BR" dirty="0" smtClean="0"/>
          </a:p>
          <a:p>
            <a:pPr>
              <a:buFont typeface="Wingdings"/>
              <a:buChar char="à"/>
            </a:pPr>
            <a:r>
              <a:rPr lang="pt-BR" dirty="0" smtClean="0">
                <a:sym typeface="Wingdings" pitchFamily="2" charset="2"/>
              </a:rPr>
              <a:t>52% nativas da Eurásia (região que dominou a América, África e Oceania);</a:t>
            </a:r>
          </a:p>
          <a:p>
            <a:pPr>
              <a:buFont typeface="Wingdings"/>
              <a:buChar char="à"/>
            </a:pPr>
            <a:endParaRPr lang="pt-BR" dirty="0" smtClean="0">
              <a:sym typeface="Wingdings" pitchFamily="2" charset="2"/>
            </a:endParaRPr>
          </a:p>
          <a:p>
            <a:pPr>
              <a:buFont typeface="Wingdings"/>
              <a:buChar char="à"/>
            </a:pPr>
            <a:r>
              <a:rPr lang="pt-BR" dirty="0" smtClean="0">
                <a:sym typeface="Wingdings" pitchFamily="2" charset="2"/>
              </a:rPr>
              <a:t>Ex: Maçã, originária da </a:t>
            </a:r>
            <a:r>
              <a:rPr lang="pt-BR" dirty="0" smtClean="0">
                <a:sym typeface="Wingdings" pitchFamily="2" charset="2"/>
              </a:rPr>
              <a:t>Á</a:t>
            </a:r>
            <a:r>
              <a:rPr lang="pt-BR" dirty="0" smtClean="0">
                <a:sym typeface="Wingdings" pitchFamily="2" charset="2"/>
              </a:rPr>
              <a:t>sia </a:t>
            </a:r>
            <a:r>
              <a:rPr lang="pt-BR" dirty="0" smtClean="0">
                <a:sym typeface="Wingdings" pitchFamily="2" charset="2"/>
              </a:rPr>
              <a:t>ocidental e é um dos frutos mais cultivados.</a:t>
            </a:r>
          </a:p>
          <a:p>
            <a:pPr>
              <a:buFont typeface="Wingdings"/>
              <a:buChar char="à"/>
            </a:pPr>
            <a:endParaRPr lang="pt-B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Brasil</a:t>
            </a:r>
            <a:endParaRPr lang="pt-BR" dirty="0"/>
          </a:p>
        </p:txBody>
      </p:sp>
      <p:sp>
        <p:nvSpPr>
          <p:cNvPr id="3" name="Espaço Reservado para Conteúdo 2"/>
          <p:cNvSpPr>
            <a:spLocks noGrp="1"/>
          </p:cNvSpPr>
          <p:nvPr>
            <p:ph sz="quarter" idx="1"/>
          </p:nvPr>
        </p:nvSpPr>
        <p:spPr/>
        <p:txBody>
          <a:bodyPr/>
          <a:lstStyle/>
          <a:p>
            <a:r>
              <a:rPr lang="pt-BR" b="1" dirty="0" smtClean="0"/>
              <a:t>Cerrado</a:t>
            </a:r>
          </a:p>
          <a:p>
            <a:pPr>
              <a:buFont typeface="Wingdings"/>
              <a:buChar char="à"/>
            </a:pPr>
            <a:r>
              <a:rPr lang="pt-BR" dirty="0" smtClean="0">
                <a:sym typeface="Wingdings" pitchFamily="2" charset="2"/>
              </a:rPr>
              <a:t>Alta biodiversidade,  espécies endêmicas</a:t>
            </a:r>
          </a:p>
          <a:p>
            <a:pPr>
              <a:buFont typeface="Wingdings"/>
              <a:buChar char="à"/>
            </a:pPr>
            <a:r>
              <a:rPr lang="pt-BR" dirty="0" smtClean="0">
                <a:sym typeface="Wingdings" pitchFamily="2" charset="2"/>
              </a:rPr>
              <a:t>Degradação : avanço da agropecuária</a:t>
            </a:r>
            <a:r>
              <a:rPr lang="pt-BR" dirty="0" smtClean="0"/>
              <a:t> e da monocultura</a:t>
            </a:r>
          </a:p>
          <a:p>
            <a:pPr>
              <a:buFont typeface="Wingdings"/>
              <a:buChar char="à"/>
            </a:pPr>
            <a:endParaRPr lang="pt-BR" dirty="0" smtClean="0"/>
          </a:p>
          <a:p>
            <a:pPr>
              <a:buFont typeface="Wingdings"/>
              <a:buChar char="à"/>
            </a:pPr>
            <a:r>
              <a:rPr lang="pt-BR" dirty="0" smtClean="0"/>
              <a:t>Potencial alimentício: Jatobá, </a:t>
            </a:r>
            <a:r>
              <a:rPr lang="pt-BR" u="sng" dirty="0" smtClean="0"/>
              <a:t>babaçu</a:t>
            </a:r>
            <a:r>
              <a:rPr lang="pt-BR" dirty="0" smtClean="0"/>
              <a:t>, castanha de baru, Pequi, </a:t>
            </a:r>
            <a:r>
              <a:rPr lang="pt-BR" dirty="0" err="1" smtClean="0"/>
              <a:t>cagaita</a:t>
            </a:r>
            <a:r>
              <a:rPr lang="pt-BR" dirty="0" smtClean="0"/>
              <a:t>, </a:t>
            </a:r>
            <a:r>
              <a:rPr lang="pt-BR" dirty="0" err="1" smtClean="0"/>
              <a:t>cajuí</a:t>
            </a:r>
            <a:r>
              <a:rPr lang="pt-BR" dirty="0" smtClean="0"/>
              <a:t>, </a:t>
            </a:r>
            <a:r>
              <a:rPr lang="pt-BR" dirty="0" err="1" smtClean="0"/>
              <a:t>gueroba</a:t>
            </a:r>
            <a:r>
              <a:rPr lang="pt-BR" dirty="0" smtClean="0"/>
              <a:t>,  araticum, coquinho azedo.</a:t>
            </a:r>
          </a:p>
        </p:txBody>
      </p:sp>
      <p:pic>
        <p:nvPicPr>
          <p:cNvPr id="1026" name="Picture 2" descr="C:\Users\User\Desktop\babaçu.jpg"/>
          <p:cNvPicPr>
            <a:picLocks noChangeAspect="1" noChangeArrowheads="1"/>
          </p:cNvPicPr>
          <p:nvPr/>
        </p:nvPicPr>
        <p:blipFill>
          <a:blip r:embed="rId3" cstate="print"/>
          <a:srcRect/>
          <a:stretch>
            <a:fillRect/>
          </a:stretch>
        </p:blipFill>
        <p:spPr bwMode="auto">
          <a:xfrm>
            <a:off x="755575" y="1484784"/>
            <a:ext cx="7630699" cy="511256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Brasil</a:t>
            </a:r>
            <a:endParaRPr lang="pt-BR" dirty="0"/>
          </a:p>
        </p:txBody>
      </p:sp>
      <p:sp>
        <p:nvSpPr>
          <p:cNvPr id="3" name="Espaço Reservado para Conteúdo 2"/>
          <p:cNvSpPr>
            <a:spLocks noGrp="1"/>
          </p:cNvSpPr>
          <p:nvPr>
            <p:ph sz="quarter" idx="1"/>
          </p:nvPr>
        </p:nvSpPr>
        <p:spPr/>
        <p:txBody>
          <a:bodyPr/>
          <a:lstStyle/>
          <a:p>
            <a:r>
              <a:rPr lang="pt-BR" b="1" dirty="0" smtClean="0"/>
              <a:t>Mata Atlântica</a:t>
            </a:r>
          </a:p>
          <a:p>
            <a:pPr>
              <a:buFont typeface="Wingdings"/>
              <a:buChar char="à"/>
            </a:pPr>
            <a:r>
              <a:rPr lang="pt-BR" sz="3200" dirty="0" smtClean="0">
                <a:sym typeface="Wingdings" pitchFamily="2" charset="2"/>
              </a:rPr>
              <a:t>A</a:t>
            </a:r>
            <a:r>
              <a:rPr lang="pt-BR" sz="3200" dirty="0" smtClean="0"/>
              <a:t>mbiente muito devastado na história colonial</a:t>
            </a:r>
          </a:p>
          <a:p>
            <a:pPr>
              <a:buFont typeface="Wingdings"/>
              <a:buChar char="à"/>
            </a:pPr>
            <a:endParaRPr lang="pt-BR" sz="3200" dirty="0" smtClean="0"/>
          </a:p>
          <a:p>
            <a:pPr>
              <a:buFont typeface="Wingdings"/>
              <a:buChar char="à"/>
            </a:pPr>
            <a:r>
              <a:rPr lang="pt-BR" sz="3200" dirty="0" smtClean="0"/>
              <a:t>Potencial alimentício: Jabuticaba amarela,  </a:t>
            </a:r>
            <a:r>
              <a:rPr lang="pt-BR" sz="3200" dirty="0" err="1" smtClean="0"/>
              <a:t>abiú</a:t>
            </a:r>
            <a:r>
              <a:rPr lang="pt-BR" sz="3200" dirty="0" smtClean="0"/>
              <a:t>, Bacupari, </a:t>
            </a:r>
            <a:r>
              <a:rPr lang="pt-BR" sz="3200" dirty="0" err="1" smtClean="0"/>
              <a:t>açú</a:t>
            </a:r>
            <a:r>
              <a:rPr lang="pt-BR" sz="3200" dirty="0" smtClean="0"/>
              <a:t>, </a:t>
            </a:r>
            <a:r>
              <a:rPr lang="pt-BR" sz="3200" u="sng" dirty="0" smtClean="0"/>
              <a:t>araçá boi</a:t>
            </a:r>
            <a:r>
              <a:rPr lang="pt-BR" sz="3200" dirty="0" smtClean="0"/>
              <a:t>.</a:t>
            </a:r>
            <a:endParaRPr lang="pt-BR" dirty="0"/>
          </a:p>
        </p:txBody>
      </p:sp>
      <p:pic>
        <p:nvPicPr>
          <p:cNvPr id="2050" name="Picture 2" descr="C:\Users\User\Desktop\araça boi.jpg"/>
          <p:cNvPicPr>
            <a:picLocks noChangeAspect="1" noChangeArrowheads="1"/>
          </p:cNvPicPr>
          <p:nvPr/>
        </p:nvPicPr>
        <p:blipFill>
          <a:blip r:embed="rId3" cstate="print"/>
          <a:srcRect/>
          <a:stretch>
            <a:fillRect/>
          </a:stretch>
        </p:blipFill>
        <p:spPr bwMode="auto">
          <a:xfrm>
            <a:off x="323528" y="404664"/>
            <a:ext cx="8424936" cy="561662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Brasil</a:t>
            </a:r>
            <a:endParaRPr lang="pt-BR" dirty="0"/>
          </a:p>
        </p:txBody>
      </p:sp>
      <p:sp>
        <p:nvSpPr>
          <p:cNvPr id="3" name="Espaço Reservado para Conteúdo 2"/>
          <p:cNvSpPr>
            <a:spLocks noGrp="1"/>
          </p:cNvSpPr>
          <p:nvPr>
            <p:ph sz="quarter" idx="1"/>
          </p:nvPr>
        </p:nvSpPr>
        <p:spPr/>
        <p:txBody>
          <a:bodyPr>
            <a:normAutofit/>
          </a:bodyPr>
          <a:lstStyle/>
          <a:p>
            <a:r>
              <a:rPr lang="pt-BR" b="1" dirty="0" smtClean="0"/>
              <a:t>Amazônia</a:t>
            </a:r>
          </a:p>
          <a:p>
            <a:pPr>
              <a:buFont typeface="Wingdings"/>
              <a:buChar char="à"/>
            </a:pPr>
            <a:r>
              <a:rPr lang="pt-BR" dirty="0" smtClean="0">
                <a:sym typeface="Wingdings" pitchFamily="2" charset="2"/>
              </a:rPr>
              <a:t>É</a:t>
            </a:r>
            <a:r>
              <a:rPr lang="pt-BR" dirty="0" smtClean="0"/>
              <a:t> a maior floresta úmida do mundo</a:t>
            </a:r>
          </a:p>
          <a:p>
            <a:pPr>
              <a:buFont typeface="Wingdings"/>
              <a:buChar char="à"/>
            </a:pPr>
            <a:r>
              <a:rPr lang="pt-BR" dirty="0" smtClean="0"/>
              <a:t>Desmatamento: grandes e médios fazendeiros que desmatam certas áreas devido à expansão da agropecuária e pela monocultura de grãos</a:t>
            </a:r>
          </a:p>
          <a:p>
            <a:endParaRPr lang="pt-BR" dirty="0" smtClean="0"/>
          </a:p>
          <a:p>
            <a:r>
              <a:rPr lang="pt-BR" dirty="0" smtClean="0"/>
              <a:t>Potencial alimentício: </a:t>
            </a:r>
            <a:r>
              <a:rPr lang="pt-BR" u="sng" dirty="0" smtClean="0"/>
              <a:t>Bacuri</a:t>
            </a:r>
            <a:r>
              <a:rPr lang="pt-BR" dirty="0" smtClean="0"/>
              <a:t>, </a:t>
            </a:r>
            <a:r>
              <a:rPr lang="pt-BR" dirty="0" err="1" smtClean="0"/>
              <a:t>cutite</a:t>
            </a:r>
            <a:r>
              <a:rPr lang="pt-BR" dirty="0" smtClean="0"/>
              <a:t>, cupuaçu, ingá do rio, </a:t>
            </a:r>
            <a:r>
              <a:rPr lang="pt-BR" dirty="0" err="1" smtClean="0"/>
              <a:t>porangaba</a:t>
            </a:r>
            <a:r>
              <a:rPr lang="pt-BR" dirty="0" smtClean="0"/>
              <a:t>, </a:t>
            </a:r>
            <a:r>
              <a:rPr lang="pt-BR" dirty="0" err="1" smtClean="0"/>
              <a:t>ticazo</a:t>
            </a:r>
            <a:r>
              <a:rPr lang="pt-BR" dirty="0" smtClean="0"/>
              <a:t>.</a:t>
            </a:r>
            <a:endParaRPr lang="pt-BR" dirty="0"/>
          </a:p>
        </p:txBody>
      </p:sp>
      <p:pic>
        <p:nvPicPr>
          <p:cNvPr id="3074" name="Picture 2" descr="C:\Users\User\Desktop\bacuri.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Brasil</a:t>
            </a:r>
            <a:endParaRPr lang="pt-BR" dirty="0"/>
          </a:p>
        </p:txBody>
      </p:sp>
      <p:sp>
        <p:nvSpPr>
          <p:cNvPr id="3" name="Espaço Reservado para Conteúdo 2"/>
          <p:cNvSpPr>
            <a:spLocks noGrp="1"/>
          </p:cNvSpPr>
          <p:nvPr>
            <p:ph sz="quarter" idx="1"/>
          </p:nvPr>
        </p:nvSpPr>
        <p:spPr/>
        <p:txBody>
          <a:bodyPr/>
          <a:lstStyle/>
          <a:p>
            <a:r>
              <a:rPr lang="pt-BR" b="1" dirty="0" smtClean="0"/>
              <a:t>Caatinga</a:t>
            </a:r>
          </a:p>
          <a:p>
            <a:pPr>
              <a:buFont typeface="Wingdings"/>
              <a:buChar char="à"/>
            </a:pPr>
            <a:r>
              <a:rPr lang="pt-BR" dirty="0" smtClean="0">
                <a:sym typeface="Wingdings" pitchFamily="2" charset="2"/>
              </a:rPr>
              <a:t>Não há muita atenção para a conservação</a:t>
            </a:r>
          </a:p>
          <a:p>
            <a:pPr>
              <a:buFont typeface="Wingdings"/>
              <a:buChar char="à"/>
            </a:pPr>
            <a:r>
              <a:rPr lang="pt-BR" dirty="0" smtClean="0">
                <a:sym typeface="Wingdings" pitchFamily="2" charset="2"/>
              </a:rPr>
              <a:t>Avanço do sistema agropastoril</a:t>
            </a:r>
          </a:p>
          <a:p>
            <a:pPr>
              <a:buFont typeface="Wingdings"/>
              <a:buChar char="à"/>
            </a:pPr>
            <a:endParaRPr lang="pt-BR" dirty="0" smtClean="0">
              <a:sym typeface="Wingdings" pitchFamily="2" charset="2"/>
            </a:endParaRPr>
          </a:p>
          <a:p>
            <a:pPr>
              <a:buFont typeface="Wingdings"/>
              <a:buChar char="à"/>
            </a:pPr>
            <a:r>
              <a:rPr lang="pt-BR" dirty="0" smtClean="0">
                <a:sym typeface="Wingdings" pitchFamily="2" charset="2"/>
              </a:rPr>
              <a:t>Potencial alimentício: </a:t>
            </a:r>
            <a:r>
              <a:rPr lang="pt-BR" dirty="0" err="1" smtClean="0">
                <a:sym typeface="Wingdings" pitchFamily="2" charset="2"/>
              </a:rPr>
              <a:t>Licuri</a:t>
            </a:r>
            <a:r>
              <a:rPr lang="pt-BR" dirty="0" smtClean="0">
                <a:sym typeface="Wingdings" pitchFamily="2" charset="2"/>
              </a:rPr>
              <a:t>, murici, </a:t>
            </a:r>
            <a:r>
              <a:rPr lang="pt-BR" u="sng" dirty="0" smtClean="0">
                <a:sym typeface="Wingdings" pitchFamily="2" charset="2"/>
              </a:rPr>
              <a:t>mangaba</a:t>
            </a:r>
            <a:r>
              <a:rPr lang="pt-BR" dirty="0" smtClean="0">
                <a:sym typeface="Wingdings" pitchFamily="2" charset="2"/>
              </a:rPr>
              <a:t>, umbu, maracujá da caatinga, </a:t>
            </a:r>
            <a:r>
              <a:rPr lang="pt-BR" dirty="0" err="1" smtClean="0">
                <a:sym typeface="Wingdings" pitchFamily="2" charset="2"/>
              </a:rPr>
              <a:t>seriguela</a:t>
            </a:r>
            <a:r>
              <a:rPr lang="pt-BR" dirty="0" smtClean="0">
                <a:sym typeface="Wingdings" pitchFamily="2" charset="2"/>
              </a:rPr>
              <a:t>. </a:t>
            </a:r>
            <a:endParaRPr lang="pt-BR" dirty="0"/>
          </a:p>
        </p:txBody>
      </p:sp>
      <p:pic>
        <p:nvPicPr>
          <p:cNvPr id="4098" name="Picture 2" descr="C:\Users\User\Desktop\mangaba.jpg"/>
          <p:cNvPicPr>
            <a:picLocks noChangeAspect="1" noChangeArrowheads="1"/>
          </p:cNvPicPr>
          <p:nvPr/>
        </p:nvPicPr>
        <p:blipFill>
          <a:blip r:embed="rId3" cstate="print"/>
          <a:srcRect/>
          <a:stretch>
            <a:fillRect/>
          </a:stretch>
        </p:blipFill>
        <p:spPr bwMode="auto">
          <a:xfrm>
            <a:off x="467543" y="404664"/>
            <a:ext cx="8256917" cy="619268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ppt_x"/>
                                          </p:val>
                                        </p:tav>
                                        <p:tav tm="100000">
                                          <p:val>
                                            <p:strVal val="#ppt_x"/>
                                          </p:val>
                                        </p:tav>
                                      </p:tavLst>
                                    </p:anim>
                                    <p:anim calcmode="lin" valueType="num">
                                      <p:cBhvr additive="base">
                                        <p:cTn id="8"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Brasil</a:t>
            </a:r>
            <a:endParaRPr lang="pt-BR" dirty="0"/>
          </a:p>
        </p:txBody>
      </p:sp>
      <p:sp>
        <p:nvSpPr>
          <p:cNvPr id="3" name="Espaço Reservado para Conteúdo 2"/>
          <p:cNvSpPr>
            <a:spLocks noGrp="1"/>
          </p:cNvSpPr>
          <p:nvPr>
            <p:ph sz="quarter" idx="1"/>
          </p:nvPr>
        </p:nvSpPr>
        <p:spPr/>
        <p:txBody>
          <a:bodyPr/>
          <a:lstStyle/>
          <a:p>
            <a:r>
              <a:rPr lang="pt-BR" b="1" dirty="0" smtClean="0"/>
              <a:t>Pampas</a:t>
            </a:r>
          </a:p>
          <a:p>
            <a:pPr>
              <a:buFont typeface="Wingdings"/>
              <a:buChar char="à"/>
            </a:pPr>
            <a:r>
              <a:rPr lang="pt-BR" sz="2800" dirty="0" smtClean="0"/>
              <a:t>A principal causa de desmatamento é a pecuária e plantio de arroz e eucalipto.</a:t>
            </a:r>
          </a:p>
          <a:p>
            <a:pPr>
              <a:buFont typeface="Wingdings"/>
              <a:buChar char="à"/>
            </a:pPr>
            <a:endParaRPr lang="pt-BR" sz="2800" dirty="0" smtClean="0"/>
          </a:p>
          <a:p>
            <a:pPr>
              <a:buFont typeface="Wingdings"/>
              <a:buChar char="à"/>
            </a:pPr>
            <a:r>
              <a:rPr lang="pt-BR" sz="2800" dirty="0" smtClean="0"/>
              <a:t>Diversidade com alta riqueza de espécies, sendo que várias são endêmicas.</a:t>
            </a:r>
          </a:p>
          <a:p>
            <a:pPr>
              <a:buFont typeface="Wingdings"/>
              <a:buChar char="à"/>
            </a:pPr>
            <a:endParaRPr lang="pt-BR" sz="2800" dirty="0" smtClean="0"/>
          </a:p>
          <a:p>
            <a:pPr>
              <a:buFont typeface="Wingdings"/>
              <a:buChar char="à"/>
            </a:pPr>
            <a:r>
              <a:rPr lang="pt-BR" sz="2800" dirty="0" smtClean="0"/>
              <a:t>Potencial alimentício: Araçá.</a:t>
            </a:r>
            <a:endParaRPr lang="pt-BR" sz="2800" dirty="0"/>
          </a:p>
        </p:txBody>
      </p:sp>
      <p:pic>
        <p:nvPicPr>
          <p:cNvPr id="5122" name="Picture 2" descr="C:\Users\User\Desktop\araça.jpg"/>
          <p:cNvPicPr>
            <a:picLocks noChangeAspect="1" noChangeArrowheads="1"/>
          </p:cNvPicPr>
          <p:nvPr/>
        </p:nvPicPr>
        <p:blipFill>
          <a:blip r:embed="rId3" cstate="print"/>
          <a:srcRect/>
          <a:stretch>
            <a:fillRect/>
          </a:stretch>
        </p:blipFill>
        <p:spPr bwMode="auto">
          <a:xfrm>
            <a:off x="467544" y="404664"/>
            <a:ext cx="8434868" cy="568863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 fill="hold"/>
                                        <p:tgtEl>
                                          <p:spTgt spid="5122"/>
                                        </p:tgtEl>
                                        <p:attrNameLst>
                                          <p:attrName>ppt_x</p:attrName>
                                        </p:attrNameLst>
                                      </p:cBhvr>
                                      <p:tavLst>
                                        <p:tav tm="0">
                                          <p:val>
                                            <p:strVal val="#ppt_x"/>
                                          </p:val>
                                        </p:tav>
                                        <p:tav tm="100000">
                                          <p:val>
                                            <p:strVal val="#ppt_x"/>
                                          </p:val>
                                        </p:tav>
                                      </p:tavLst>
                                    </p:anim>
                                    <p:anim calcmode="lin" valueType="num">
                                      <p:cBhvr additive="base">
                                        <p:cTn id="8"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dirty="0" smtClean="0"/>
              <a:t>Considerações finais</a:t>
            </a:r>
            <a:endParaRPr lang="pt-BR" dirty="0"/>
          </a:p>
        </p:txBody>
      </p:sp>
      <p:sp>
        <p:nvSpPr>
          <p:cNvPr id="3" name="Espaço Reservado para Conteúdo 2"/>
          <p:cNvSpPr>
            <a:spLocks noGrp="1"/>
          </p:cNvSpPr>
          <p:nvPr>
            <p:ph sz="quarter" idx="1"/>
          </p:nvPr>
        </p:nvSpPr>
        <p:spPr/>
        <p:txBody>
          <a:bodyPr>
            <a:normAutofit fontScale="77500" lnSpcReduction="20000"/>
          </a:bodyPr>
          <a:lstStyle/>
          <a:p>
            <a:r>
              <a:rPr lang="pt-BR" dirty="0" smtClean="0"/>
              <a:t>Valorização e valoração real dos recursos naturais e do conhecimento tradicional;</a:t>
            </a:r>
          </a:p>
          <a:p>
            <a:endParaRPr lang="pt-BR" dirty="0" smtClean="0"/>
          </a:p>
          <a:p>
            <a:r>
              <a:rPr lang="pt-BR" dirty="0" smtClean="0"/>
              <a:t>Aproveitamento econômico;</a:t>
            </a:r>
          </a:p>
          <a:p>
            <a:endParaRPr lang="pt-BR" dirty="0" smtClean="0"/>
          </a:p>
          <a:p>
            <a:r>
              <a:rPr lang="pt-BR" dirty="0" smtClean="0"/>
              <a:t>Incremento da matriz agrícola brasileira;</a:t>
            </a:r>
          </a:p>
          <a:p>
            <a:endParaRPr lang="pt-BR" dirty="0" smtClean="0"/>
          </a:p>
          <a:p>
            <a:r>
              <a:rPr lang="pt-BR" dirty="0" smtClean="0"/>
              <a:t>Manejo de recursos naturais renováveis;</a:t>
            </a:r>
          </a:p>
          <a:p>
            <a:endParaRPr lang="pt-BR" dirty="0" smtClean="0"/>
          </a:p>
          <a:p>
            <a:r>
              <a:rPr lang="pt-BR" dirty="0" smtClean="0"/>
              <a:t>Reforma agrária para soberania alimentar </a:t>
            </a:r>
          </a:p>
          <a:p>
            <a:endParaRPr lang="pt-BR" dirty="0" smtClean="0"/>
          </a:p>
          <a:p>
            <a:r>
              <a:rPr lang="pt-BR" dirty="0" smtClean="0"/>
              <a:t>Campanha educativa para mudar hábitos alimentares </a:t>
            </a:r>
          </a:p>
          <a:p>
            <a:endParaRPr lang="pt-B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Referência Bibliográfica</a:t>
            </a:r>
            <a:endParaRPr lang="pt-BR" dirty="0"/>
          </a:p>
        </p:txBody>
      </p:sp>
      <p:sp>
        <p:nvSpPr>
          <p:cNvPr id="3" name="Espaço Reservado para Conteúdo 2"/>
          <p:cNvSpPr>
            <a:spLocks noGrp="1"/>
          </p:cNvSpPr>
          <p:nvPr>
            <p:ph sz="quarter" idx="1"/>
          </p:nvPr>
        </p:nvSpPr>
        <p:spPr/>
        <p:txBody>
          <a:bodyPr/>
          <a:lstStyle/>
          <a:p>
            <a:r>
              <a:rPr lang="pt-BR" sz="2000" dirty="0" smtClean="0"/>
              <a:t>KINUPP, V. F. Plantas alimentícias não convencionais da Região Metropolitana de Porto Alegre, RS. Tese (doutorado), Faculdade de Agronomia, Universidade Federal do Rio Grande do Sul. 562p. 2007.</a:t>
            </a:r>
          </a:p>
          <a:p>
            <a:r>
              <a:rPr lang="pt-BR" sz="2000" dirty="0" smtClean="0"/>
              <a:t>Disponível em: </a:t>
            </a:r>
            <a:r>
              <a:rPr lang="pt-BR" sz="2000" dirty="0" smtClean="0">
                <a:hlinkClick r:id="rId2"/>
              </a:rPr>
              <a:t>http://www.cerratinga.org.br/</a:t>
            </a:r>
            <a:r>
              <a:rPr lang="pt-BR" sz="2000" dirty="0" smtClean="0"/>
              <a:t>. Acessado em 20 de set. de 2013.</a:t>
            </a:r>
          </a:p>
          <a:p>
            <a:r>
              <a:rPr lang="pt-BR" sz="2000" dirty="0" smtClean="0"/>
              <a:t>Disponível em: </a:t>
            </a:r>
            <a:r>
              <a:rPr lang="pt-BR" sz="2000" dirty="0" smtClean="0">
                <a:hlinkClick r:id="rId3"/>
              </a:rPr>
              <a:t>http://centraldocerrado.lojavirtualfc.com.br/</a:t>
            </a:r>
            <a:r>
              <a:rPr lang="pt-BR" sz="2000" dirty="0" smtClean="0"/>
              <a:t>. Acessado em 20 de set. de 2013.</a:t>
            </a:r>
          </a:p>
          <a:p>
            <a:r>
              <a:rPr lang="pt-BR" sz="2000" dirty="0" smtClean="0"/>
              <a:t>La </a:t>
            </a:r>
            <a:r>
              <a:rPr lang="pt-BR" sz="2000" dirty="0" err="1" smtClean="0"/>
              <a:t>tierra</a:t>
            </a:r>
            <a:r>
              <a:rPr lang="pt-BR" sz="2000" dirty="0" smtClean="0"/>
              <a:t> </a:t>
            </a:r>
            <a:r>
              <a:rPr lang="pt-BR" sz="2000" dirty="0" err="1" smtClean="0"/>
              <a:t>es</a:t>
            </a:r>
            <a:r>
              <a:rPr lang="pt-BR" sz="2000" dirty="0" smtClean="0"/>
              <a:t> </a:t>
            </a:r>
            <a:r>
              <a:rPr lang="pt-BR" sz="2000" dirty="0" err="1" smtClean="0"/>
              <a:t>nustra</a:t>
            </a:r>
            <a:r>
              <a:rPr lang="pt-BR" sz="2000" dirty="0" smtClean="0"/>
              <a:t>. Disponível em </a:t>
            </a:r>
            <a:r>
              <a:rPr lang="pt-BR" sz="2000" dirty="0" smtClean="0">
                <a:hlinkClick r:id="rId4"/>
              </a:rPr>
              <a:t>http://www.youtube.com/watch?v=</a:t>
            </a:r>
            <a:r>
              <a:rPr lang="pt-BR" sz="2000" dirty="0" err="1" smtClean="0">
                <a:hlinkClick r:id="rId4"/>
              </a:rPr>
              <a:t>uKKhCqgpdqY</a:t>
            </a:r>
            <a:r>
              <a:rPr lang="pt-BR" sz="2000" dirty="0" smtClean="0"/>
              <a:t>. Acessado em: 20 de set. de 2013.</a:t>
            </a:r>
          </a:p>
          <a:p>
            <a:endParaRPr lang="pt-BR" sz="2000" dirty="0" smtClean="0"/>
          </a:p>
          <a:p>
            <a:endParaRPr lang="pt-B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Sumário</a:t>
            </a:r>
            <a:endParaRPr lang="pt-BR" dirty="0"/>
          </a:p>
        </p:txBody>
      </p:sp>
      <p:sp>
        <p:nvSpPr>
          <p:cNvPr id="3" name="Espaço Reservado para Conteúdo 2"/>
          <p:cNvSpPr>
            <a:spLocks noGrp="1"/>
          </p:cNvSpPr>
          <p:nvPr>
            <p:ph sz="quarter" idx="1"/>
          </p:nvPr>
        </p:nvSpPr>
        <p:spPr/>
        <p:txBody>
          <a:bodyPr>
            <a:normAutofit lnSpcReduction="10000"/>
          </a:bodyPr>
          <a:lstStyle/>
          <a:p>
            <a:r>
              <a:rPr lang="pt-BR" dirty="0" smtClean="0"/>
              <a:t>Introdução</a:t>
            </a:r>
          </a:p>
          <a:p>
            <a:pPr>
              <a:buFont typeface="Wingdings"/>
              <a:buChar char="à"/>
            </a:pPr>
            <a:r>
              <a:rPr lang="pt-BR" dirty="0" smtClean="0">
                <a:sym typeface="Wingdings" pitchFamily="2" charset="2"/>
              </a:rPr>
              <a:t>Breve contexto histórico, econômico e político</a:t>
            </a:r>
          </a:p>
          <a:p>
            <a:pPr>
              <a:buFont typeface="Wingdings"/>
              <a:buChar char="à"/>
            </a:pPr>
            <a:endParaRPr lang="pt-BR" dirty="0" smtClean="0"/>
          </a:p>
          <a:p>
            <a:r>
              <a:rPr lang="pt-BR" dirty="0" smtClean="0">
                <a:sym typeface="Wingdings" pitchFamily="2" charset="2"/>
              </a:rPr>
              <a:t>Biomas do Brasil e potencial alimentício</a:t>
            </a:r>
          </a:p>
          <a:p>
            <a:pPr>
              <a:buNone/>
            </a:pPr>
            <a:endParaRPr lang="pt-BR" dirty="0" smtClean="0">
              <a:sym typeface="Wingdings" pitchFamily="2" charset="2"/>
            </a:endParaRPr>
          </a:p>
          <a:p>
            <a:r>
              <a:rPr lang="pt-BR" dirty="0" smtClean="0">
                <a:sym typeface="Wingdings" pitchFamily="2" charset="2"/>
              </a:rPr>
              <a:t>Considerações finais</a:t>
            </a:r>
          </a:p>
          <a:p>
            <a:endParaRPr lang="pt-BR" dirty="0" smtClean="0">
              <a:sym typeface="Wingdings" pitchFamily="2" charset="2"/>
            </a:endParaRPr>
          </a:p>
          <a:p>
            <a:r>
              <a:rPr lang="pt-BR" dirty="0" smtClean="0">
                <a:sym typeface="Wingdings" pitchFamily="2" charset="2"/>
              </a:rPr>
              <a:t>Referência Bibliográfica </a:t>
            </a:r>
            <a:endParaRPr lang="pt-B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b="1" dirty="0" smtClean="0"/>
              <a:t>MUITO OBRIGADA!</a:t>
            </a:r>
            <a:endParaRPr lang="pt-BR" b="1" dirty="0"/>
          </a:p>
        </p:txBody>
      </p:sp>
      <p:pic>
        <p:nvPicPr>
          <p:cNvPr id="1026" name="Picture 2" descr="C:\Users\User\Pictures\Nova pasta\la farmacia.jpg"/>
          <p:cNvPicPr>
            <a:picLocks noGrp="1" noChangeAspect="1" noChangeArrowheads="1"/>
          </p:cNvPicPr>
          <p:nvPr>
            <p:ph sz="quarter" idx="1"/>
          </p:nvPr>
        </p:nvPicPr>
        <p:blipFill>
          <a:blip r:embed="rId2" cstate="print"/>
          <a:srcRect/>
          <a:stretch>
            <a:fillRect/>
          </a:stretch>
        </p:blipFill>
        <p:spPr bwMode="auto">
          <a:xfrm>
            <a:off x="1547664" y="1661903"/>
            <a:ext cx="6336704" cy="5196097"/>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228600"/>
            <a:ext cx="8153400" cy="990600"/>
          </a:xfrm>
        </p:spPr>
        <p:txBody>
          <a:bodyPr/>
          <a:lstStyle/>
          <a:p>
            <a:r>
              <a:rPr lang="pt-BR" dirty="0" smtClean="0"/>
              <a:t>História</a:t>
            </a:r>
            <a:endParaRPr lang="pt-BR" dirty="0"/>
          </a:p>
        </p:txBody>
      </p:sp>
      <p:sp>
        <p:nvSpPr>
          <p:cNvPr id="3" name="Espaço Reservado para Conteúdo 2"/>
          <p:cNvSpPr>
            <a:spLocks noGrp="1"/>
          </p:cNvSpPr>
          <p:nvPr>
            <p:ph sz="quarter" idx="1"/>
          </p:nvPr>
        </p:nvSpPr>
        <p:spPr/>
        <p:txBody>
          <a:bodyPr>
            <a:normAutofit/>
          </a:bodyPr>
          <a:lstStyle/>
          <a:p>
            <a:r>
              <a:rPr lang="pt-BR" dirty="0" smtClean="0"/>
              <a:t>Todos os povos da humanidade tiveram na gênese de sua existência duras necessidades </a:t>
            </a:r>
          </a:p>
          <a:p>
            <a:pPr>
              <a:buNone/>
            </a:pPr>
            <a:r>
              <a:rPr lang="pt-BR" dirty="0" smtClean="0"/>
              <a:t/>
            </a:r>
            <a:br>
              <a:rPr lang="pt-BR" dirty="0" smtClean="0"/>
            </a:br>
            <a:r>
              <a:rPr lang="pt-BR" dirty="0" smtClean="0"/>
              <a:t>      </a:t>
            </a:r>
            <a:r>
              <a:rPr lang="pt-BR" dirty="0" smtClean="0">
                <a:sym typeface="Wingdings" pitchFamily="2" charset="2"/>
              </a:rPr>
              <a:t></a:t>
            </a:r>
            <a:r>
              <a:rPr lang="pt-BR" dirty="0" err="1" smtClean="0">
                <a:sym typeface="Wingdings" pitchFamily="2" charset="2"/>
              </a:rPr>
              <a:t>O</a:t>
            </a:r>
            <a:r>
              <a:rPr lang="pt-BR" dirty="0" err="1" smtClean="0"/>
              <a:t>bteção</a:t>
            </a:r>
            <a:r>
              <a:rPr lang="pt-BR" dirty="0" smtClean="0"/>
              <a:t> alimentos</a:t>
            </a:r>
          </a:p>
          <a:p>
            <a:pPr>
              <a:buNone/>
            </a:pPr>
            <a:r>
              <a:rPr lang="pt-BR" dirty="0" smtClean="0">
                <a:sym typeface="Wingdings" pitchFamily="2" charset="2"/>
              </a:rPr>
              <a:t>         </a:t>
            </a:r>
            <a:r>
              <a:rPr lang="pt-BR" dirty="0" smtClean="0"/>
              <a:t>Fome</a:t>
            </a:r>
          </a:p>
          <a:p>
            <a:pPr>
              <a:buNone/>
            </a:pPr>
            <a:endParaRPr lang="pt-BR" dirty="0" smtClean="0"/>
          </a:p>
          <a:p>
            <a:endParaRPr lang="pt-BR" dirty="0"/>
          </a:p>
        </p:txBody>
      </p:sp>
      <p:pic>
        <p:nvPicPr>
          <p:cNvPr id="1027" name="Picture 3" descr="C:\Users\User\Desktop\caça.jpg"/>
          <p:cNvPicPr>
            <a:picLocks noChangeAspect="1" noChangeArrowheads="1"/>
          </p:cNvPicPr>
          <p:nvPr/>
        </p:nvPicPr>
        <p:blipFill>
          <a:blip r:embed="rId3" cstate="print"/>
          <a:srcRect/>
          <a:stretch>
            <a:fillRect/>
          </a:stretch>
        </p:blipFill>
        <p:spPr bwMode="auto">
          <a:xfrm>
            <a:off x="1475656" y="1471439"/>
            <a:ext cx="4907756" cy="5386561"/>
          </a:xfrm>
          <a:prstGeom prst="rect">
            <a:avLst/>
          </a:prstGeom>
          <a:noFill/>
        </p:spPr>
      </p:pic>
      <p:pic>
        <p:nvPicPr>
          <p:cNvPr id="1028" name="Picture 4" descr="C:\Users\User\Desktop\economia-egito.jpg"/>
          <p:cNvPicPr>
            <a:picLocks noChangeAspect="1" noChangeArrowheads="1"/>
          </p:cNvPicPr>
          <p:nvPr/>
        </p:nvPicPr>
        <p:blipFill>
          <a:blip r:embed="rId4" cstate="print"/>
          <a:srcRect/>
          <a:stretch>
            <a:fillRect/>
          </a:stretch>
        </p:blipFill>
        <p:spPr bwMode="auto">
          <a:xfrm>
            <a:off x="539552" y="404664"/>
            <a:ext cx="8211313" cy="6453336"/>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wipe(down)">
                                      <p:cBhvr>
                                        <p:cTn id="7" dur="500"/>
                                        <p:tgtEl>
                                          <p:spTgt spid="10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wipe(down)">
                                      <p:cBhvr>
                                        <p:cTn id="12"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11560" y="228600"/>
            <a:ext cx="8153400" cy="990600"/>
          </a:xfrm>
        </p:spPr>
        <p:txBody>
          <a:bodyPr>
            <a:normAutofit/>
          </a:bodyPr>
          <a:lstStyle/>
          <a:p>
            <a:r>
              <a:rPr lang="pt-BR" dirty="0" smtClean="0"/>
              <a:t>História</a:t>
            </a:r>
            <a:endParaRPr lang="pt-BR" dirty="0"/>
          </a:p>
        </p:txBody>
      </p:sp>
      <p:sp>
        <p:nvSpPr>
          <p:cNvPr id="3" name="Espaço Reservado para Conteúdo 2"/>
          <p:cNvSpPr>
            <a:spLocks noGrp="1"/>
          </p:cNvSpPr>
          <p:nvPr>
            <p:ph sz="quarter" idx="1"/>
          </p:nvPr>
        </p:nvSpPr>
        <p:spPr/>
        <p:txBody>
          <a:bodyPr/>
          <a:lstStyle/>
          <a:p>
            <a:r>
              <a:rPr lang="pt-BR" dirty="0" smtClean="0"/>
              <a:t>Recursos Naturais </a:t>
            </a:r>
            <a:r>
              <a:rPr lang="pt-BR" dirty="0" smtClean="0">
                <a:sym typeface="Wingdings" pitchFamily="2" charset="2"/>
              </a:rPr>
              <a:t> alimentação</a:t>
            </a:r>
          </a:p>
          <a:p>
            <a:r>
              <a:rPr lang="pt-BR" dirty="0" smtClean="0">
                <a:sym typeface="Wingdings" pitchFamily="2" charset="2"/>
              </a:rPr>
              <a:t>Classificação e utilidade</a:t>
            </a:r>
          </a:p>
          <a:p>
            <a:r>
              <a:rPr lang="pt-BR" dirty="0" smtClean="0"/>
              <a:t>Conhecimento tradicional </a:t>
            </a:r>
            <a:endParaRPr lang="pt-BR" dirty="0"/>
          </a:p>
        </p:txBody>
      </p:sp>
      <p:pic>
        <p:nvPicPr>
          <p:cNvPr id="2050" name="Picture 2" descr="C:\Users\User\Desktop\conhecimento tradicional.jpg"/>
          <p:cNvPicPr>
            <a:picLocks noChangeAspect="1" noChangeArrowheads="1"/>
          </p:cNvPicPr>
          <p:nvPr/>
        </p:nvPicPr>
        <p:blipFill>
          <a:blip r:embed="rId3" cstate="print"/>
          <a:srcRect/>
          <a:stretch>
            <a:fillRect/>
          </a:stretch>
        </p:blipFill>
        <p:spPr bwMode="auto">
          <a:xfrm>
            <a:off x="611560" y="332656"/>
            <a:ext cx="8064896" cy="604867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Economia e política</a:t>
            </a:r>
            <a:endParaRPr lang="pt-BR" dirty="0"/>
          </a:p>
        </p:txBody>
      </p:sp>
      <p:sp>
        <p:nvSpPr>
          <p:cNvPr id="3" name="Espaço Reservado para Conteúdo 2"/>
          <p:cNvSpPr>
            <a:spLocks noGrp="1"/>
          </p:cNvSpPr>
          <p:nvPr>
            <p:ph sz="quarter" idx="1"/>
          </p:nvPr>
        </p:nvSpPr>
        <p:spPr/>
        <p:txBody>
          <a:bodyPr/>
          <a:lstStyle/>
          <a:p>
            <a:r>
              <a:rPr lang="pt-BR" dirty="0" smtClean="0"/>
              <a:t>Perca do conhecimento tradicional</a:t>
            </a:r>
            <a:br>
              <a:rPr lang="pt-BR" dirty="0" smtClean="0"/>
            </a:br>
            <a:r>
              <a:rPr lang="pt-BR" dirty="0" smtClean="0"/>
              <a:t>O que é científico?  </a:t>
            </a:r>
          </a:p>
          <a:p>
            <a:r>
              <a:rPr lang="pt-BR" dirty="0" smtClean="0"/>
              <a:t>Biopirataria</a:t>
            </a:r>
          </a:p>
          <a:p>
            <a:endParaRPr lang="pt-BR" dirty="0"/>
          </a:p>
        </p:txBody>
      </p:sp>
      <p:pic>
        <p:nvPicPr>
          <p:cNvPr id="4099" name="Picture 3" descr="C:\Users\User\Desktop\biopirataria.jpg"/>
          <p:cNvPicPr>
            <a:picLocks noChangeAspect="1" noChangeArrowheads="1"/>
          </p:cNvPicPr>
          <p:nvPr/>
        </p:nvPicPr>
        <p:blipFill>
          <a:blip r:embed="rId3" cstate="print"/>
          <a:srcRect/>
          <a:stretch>
            <a:fillRect/>
          </a:stretch>
        </p:blipFill>
        <p:spPr bwMode="auto">
          <a:xfrm>
            <a:off x="1835696" y="3284983"/>
            <a:ext cx="4248472" cy="3220863"/>
          </a:xfrm>
          <a:prstGeom prst="rect">
            <a:avLst/>
          </a:prstGeom>
          <a:noFill/>
        </p:spPr>
      </p:pic>
      <p:pic>
        <p:nvPicPr>
          <p:cNvPr id="4100" name="Picture 4" descr="C:\Users\User\Desktop\boaventura.jpg"/>
          <p:cNvPicPr>
            <a:picLocks noChangeAspect="1" noChangeArrowheads="1"/>
          </p:cNvPicPr>
          <p:nvPr/>
        </p:nvPicPr>
        <p:blipFill>
          <a:blip r:embed="rId4" cstate="print"/>
          <a:srcRect/>
          <a:stretch>
            <a:fillRect/>
          </a:stretch>
        </p:blipFill>
        <p:spPr bwMode="auto">
          <a:xfrm>
            <a:off x="1619672" y="620688"/>
            <a:ext cx="4248472" cy="5925500"/>
          </a:xfrm>
          <a:prstGeom prst="rect">
            <a:avLst/>
          </a:prstGeom>
          <a:noFill/>
        </p:spPr>
      </p:pic>
      <p:pic>
        <p:nvPicPr>
          <p:cNvPr id="4101" name="Picture 5" descr="C:\Users\User\Desktop\edgar.jpg"/>
          <p:cNvPicPr>
            <a:picLocks noChangeAspect="1" noChangeArrowheads="1"/>
          </p:cNvPicPr>
          <p:nvPr/>
        </p:nvPicPr>
        <p:blipFill>
          <a:blip r:embed="rId5" cstate="print"/>
          <a:srcRect/>
          <a:stretch>
            <a:fillRect/>
          </a:stretch>
        </p:blipFill>
        <p:spPr bwMode="auto">
          <a:xfrm>
            <a:off x="1115616" y="332656"/>
            <a:ext cx="6237312" cy="6237312"/>
          </a:xfrm>
          <a:prstGeom prst="rect">
            <a:avLst/>
          </a:prstGeom>
          <a:noFill/>
        </p:spPr>
      </p:pic>
      <p:pic>
        <p:nvPicPr>
          <p:cNvPr id="4102" name="Picture 6" descr="C:\Users\User\Desktop\ciência.jpg"/>
          <p:cNvPicPr>
            <a:picLocks noChangeAspect="1" noChangeArrowheads="1"/>
          </p:cNvPicPr>
          <p:nvPr/>
        </p:nvPicPr>
        <p:blipFill>
          <a:blip r:embed="rId6" cstate="print"/>
          <a:srcRect/>
          <a:stretch>
            <a:fillRect/>
          </a:stretch>
        </p:blipFill>
        <p:spPr bwMode="auto">
          <a:xfrm>
            <a:off x="1619672" y="-296759"/>
            <a:ext cx="5040560" cy="715475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 calcmode="lin" valueType="num">
                                      <p:cBhvr additive="base">
                                        <p:cTn id="7" dur="500" fill="hold"/>
                                        <p:tgtEl>
                                          <p:spTgt spid="4099"/>
                                        </p:tgtEl>
                                        <p:attrNameLst>
                                          <p:attrName>ppt_x</p:attrName>
                                        </p:attrNameLst>
                                      </p:cBhvr>
                                      <p:tavLst>
                                        <p:tav tm="0">
                                          <p:val>
                                            <p:strVal val="#ppt_x"/>
                                          </p:val>
                                        </p:tav>
                                        <p:tav tm="100000">
                                          <p:val>
                                            <p:strVal val="#ppt_x"/>
                                          </p:val>
                                        </p:tav>
                                      </p:tavLst>
                                    </p:anim>
                                    <p:anim calcmode="lin" valueType="num">
                                      <p:cBhvr additive="base">
                                        <p:cTn id="8" dur="500" fill="hold"/>
                                        <p:tgtEl>
                                          <p:spTgt spid="409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100"/>
                                        </p:tgtEl>
                                        <p:attrNameLst>
                                          <p:attrName>style.visibility</p:attrName>
                                        </p:attrNameLst>
                                      </p:cBhvr>
                                      <p:to>
                                        <p:strVal val="visible"/>
                                      </p:to>
                                    </p:set>
                                    <p:anim calcmode="lin" valueType="num">
                                      <p:cBhvr additive="base">
                                        <p:cTn id="13" dur="500" fill="hold"/>
                                        <p:tgtEl>
                                          <p:spTgt spid="4100"/>
                                        </p:tgtEl>
                                        <p:attrNameLst>
                                          <p:attrName>ppt_x</p:attrName>
                                        </p:attrNameLst>
                                      </p:cBhvr>
                                      <p:tavLst>
                                        <p:tav tm="0">
                                          <p:val>
                                            <p:strVal val="#ppt_x"/>
                                          </p:val>
                                        </p:tav>
                                        <p:tav tm="100000">
                                          <p:val>
                                            <p:strVal val="#ppt_x"/>
                                          </p:val>
                                        </p:tav>
                                      </p:tavLst>
                                    </p:anim>
                                    <p:anim calcmode="lin" valueType="num">
                                      <p:cBhvr additive="base">
                                        <p:cTn id="14" dur="500" fill="hold"/>
                                        <p:tgtEl>
                                          <p:spTgt spid="410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101"/>
                                        </p:tgtEl>
                                        <p:attrNameLst>
                                          <p:attrName>style.visibility</p:attrName>
                                        </p:attrNameLst>
                                      </p:cBhvr>
                                      <p:to>
                                        <p:strVal val="visible"/>
                                      </p:to>
                                    </p:set>
                                    <p:anim calcmode="lin" valueType="num">
                                      <p:cBhvr additive="base">
                                        <p:cTn id="19" dur="500" fill="hold"/>
                                        <p:tgtEl>
                                          <p:spTgt spid="4101"/>
                                        </p:tgtEl>
                                        <p:attrNameLst>
                                          <p:attrName>ppt_x</p:attrName>
                                        </p:attrNameLst>
                                      </p:cBhvr>
                                      <p:tavLst>
                                        <p:tav tm="0">
                                          <p:val>
                                            <p:strVal val="#ppt_x"/>
                                          </p:val>
                                        </p:tav>
                                        <p:tav tm="100000">
                                          <p:val>
                                            <p:strVal val="#ppt_x"/>
                                          </p:val>
                                        </p:tav>
                                      </p:tavLst>
                                    </p:anim>
                                    <p:anim calcmode="lin" valueType="num">
                                      <p:cBhvr additive="base">
                                        <p:cTn id="20" dur="500" fill="hold"/>
                                        <p:tgtEl>
                                          <p:spTgt spid="410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102"/>
                                        </p:tgtEl>
                                        <p:attrNameLst>
                                          <p:attrName>style.visibility</p:attrName>
                                        </p:attrNameLst>
                                      </p:cBhvr>
                                      <p:to>
                                        <p:strVal val="visible"/>
                                      </p:to>
                                    </p:set>
                                    <p:anim calcmode="lin" valueType="num">
                                      <p:cBhvr additive="base">
                                        <p:cTn id="25" dur="500" fill="hold"/>
                                        <p:tgtEl>
                                          <p:spTgt spid="4102"/>
                                        </p:tgtEl>
                                        <p:attrNameLst>
                                          <p:attrName>ppt_x</p:attrName>
                                        </p:attrNameLst>
                                      </p:cBhvr>
                                      <p:tavLst>
                                        <p:tav tm="0">
                                          <p:val>
                                            <p:strVal val="#ppt_x"/>
                                          </p:val>
                                        </p:tav>
                                        <p:tav tm="100000">
                                          <p:val>
                                            <p:strVal val="#ppt_x"/>
                                          </p:val>
                                        </p:tav>
                                      </p:tavLst>
                                    </p:anim>
                                    <p:anim calcmode="lin" valueType="num">
                                      <p:cBhvr additive="base">
                                        <p:cTn id="26" dur="500" fill="hold"/>
                                        <p:tgtEl>
                                          <p:spTgt spid="410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Economia e política</a:t>
            </a:r>
            <a:endParaRPr lang="pt-BR" dirty="0"/>
          </a:p>
        </p:txBody>
      </p:sp>
      <p:sp>
        <p:nvSpPr>
          <p:cNvPr id="3" name="Espaço Reservado para Conteúdo 2"/>
          <p:cNvSpPr>
            <a:spLocks noGrp="1"/>
          </p:cNvSpPr>
          <p:nvPr>
            <p:ph sz="quarter" idx="1"/>
          </p:nvPr>
        </p:nvSpPr>
        <p:spPr/>
        <p:txBody>
          <a:bodyPr/>
          <a:lstStyle/>
          <a:p>
            <a:r>
              <a:rPr lang="pt-BR" dirty="0" smtClean="0"/>
              <a:t>Fome</a:t>
            </a:r>
            <a:endParaRPr lang="pt-BR" dirty="0"/>
          </a:p>
        </p:txBody>
      </p:sp>
      <p:pic>
        <p:nvPicPr>
          <p:cNvPr id="3075" name="Picture 3" descr="C:\Users\User\Desktop\guerras.jpg"/>
          <p:cNvPicPr>
            <a:picLocks noChangeAspect="1" noChangeArrowheads="1"/>
          </p:cNvPicPr>
          <p:nvPr/>
        </p:nvPicPr>
        <p:blipFill>
          <a:blip r:embed="rId3" cstate="print"/>
          <a:srcRect/>
          <a:stretch>
            <a:fillRect/>
          </a:stretch>
        </p:blipFill>
        <p:spPr bwMode="auto">
          <a:xfrm>
            <a:off x="1835696" y="2079090"/>
            <a:ext cx="6113004" cy="4014206"/>
          </a:xfrm>
          <a:prstGeom prst="rect">
            <a:avLst/>
          </a:prstGeom>
          <a:noFill/>
        </p:spPr>
      </p:pic>
      <p:pic>
        <p:nvPicPr>
          <p:cNvPr id="3076" name="Picture 4" descr="C:\Users\User\Desktop\Catástrofes-e-Desastres.jpg"/>
          <p:cNvPicPr>
            <a:picLocks noChangeAspect="1" noChangeArrowheads="1"/>
          </p:cNvPicPr>
          <p:nvPr/>
        </p:nvPicPr>
        <p:blipFill>
          <a:blip r:embed="rId4" cstate="print"/>
          <a:srcRect/>
          <a:stretch>
            <a:fillRect/>
          </a:stretch>
        </p:blipFill>
        <p:spPr bwMode="auto">
          <a:xfrm>
            <a:off x="1259632" y="1340768"/>
            <a:ext cx="6696744" cy="5022558"/>
          </a:xfrm>
          <a:prstGeom prst="rect">
            <a:avLst/>
          </a:prstGeom>
          <a:noFill/>
        </p:spPr>
      </p:pic>
      <p:pic>
        <p:nvPicPr>
          <p:cNvPr id="3077" name="Picture 5" descr="C:\Users\User\Desktop\desigualdade.jpg"/>
          <p:cNvPicPr>
            <a:picLocks noChangeAspect="1" noChangeArrowheads="1"/>
          </p:cNvPicPr>
          <p:nvPr/>
        </p:nvPicPr>
        <p:blipFill>
          <a:blip r:embed="rId5" cstate="print"/>
          <a:srcRect/>
          <a:stretch>
            <a:fillRect/>
          </a:stretch>
        </p:blipFill>
        <p:spPr bwMode="auto">
          <a:xfrm>
            <a:off x="683568" y="692696"/>
            <a:ext cx="7776864" cy="582514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 calcmode="lin" valueType="num">
                                      <p:cBhvr additive="base">
                                        <p:cTn id="7" dur="500" fill="hold"/>
                                        <p:tgtEl>
                                          <p:spTgt spid="3075"/>
                                        </p:tgtEl>
                                        <p:attrNameLst>
                                          <p:attrName>ppt_x</p:attrName>
                                        </p:attrNameLst>
                                      </p:cBhvr>
                                      <p:tavLst>
                                        <p:tav tm="0">
                                          <p:val>
                                            <p:strVal val="#ppt_x"/>
                                          </p:val>
                                        </p:tav>
                                        <p:tav tm="100000">
                                          <p:val>
                                            <p:strVal val="#ppt_x"/>
                                          </p:val>
                                        </p:tav>
                                      </p:tavLst>
                                    </p:anim>
                                    <p:anim calcmode="lin" valueType="num">
                                      <p:cBhvr additive="base">
                                        <p:cTn id="8" dur="500" fill="hold"/>
                                        <p:tgtEl>
                                          <p:spTgt spid="307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6"/>
                                        </p:tgtEl>
                                        <p:attrNameLst>
                                          <p:attrName>style.visibility</p:attrName>
                                        </p:attrNameLst>
                                      </p:cBhvr>
                                      <p:to>
                                        <p:strVal val="visible"/>
                                      </p:to>
                                    </p:set>
                                    <p:anim calcmode="lin" valueType="num">
                                      <p:cBhvr additive="base">
                                        <p:cTn id="13" dur="500" fill="hold"/>
                                        <p:tgtEl>
                                          <p:spTgt spid="3076"/>
                                        </p:tgtEl>
                                        <p:attrNameLst>
                                          <p:attrName>ppt_x</p:attrName>
                                        </p:attrNameLst>
                                      </p:cBhvr>
                                      <p:tavLst>
                                        <p:tav tm="0">
                                          <p:val>
                                            <p:strVal val="#ppt_x"/>
                                          </p:val>
                                        </p:tav>
                                        <p:tav tm="100000">
                                          <p:val>
                                            <p:strVal val="#ppt_x"/>
                                          </p:val>
                                        </p:tav>
                                      </p:tavLst>
                                    </p:anim>
                                    <p:anim calcmode="lin" valueType="num">
                                      <p:cBhvr additive="base">
                                        <p:cTn id="14"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077"/>
                                        </p:tgtEl>
                                        <p:attrNameLst>
                                          <p:attrName>style.visibility</p:attrName>
                                        </p:attrNameLst>
                                      </p:cBhvr>
                                      <p:to>
                                        <p:strVal val="visible"/>
                                      </p:to>
                                    </p:set>
                                    <p:anim calcmode="lin" valueType="num">
                                      <p:cBhvr additive="base">
                                        <p:cTn id="19" dur="500" fill="hold"/>
                                        <p:tgtEl>
                                          <p:spTgt spid="3077"/>
                                        </p:tgtEl>
                                        <p:attrNameLst>
                                          <p:attrName>ppt_x</p:attrName>
                                        </p:attrNameLst>
                                      </p:cBhvr>
                                      <p:tavLst>
                                        <p:tav tm="0">
                                          <p:val>
                                            <p:strVal val="#ppt_x"/>
                                          </p:val>
                                        </p:tav>
                                        <p:tav tm="100000">
                                          <p:val>
                                            <p:strVal val="#ppt_x"/>
                                          </p:val>
                                        </p:tav>
                                      </p:tavLst>
                                    </p:anim>
                                    <p:anim calcmode="lin" valueType="num">
                                      <p:cBhvr additive="base">
                                        <p:cTn id="20" dur="500" fill="hold"/>
                                        <p:tgtEl>
                                          <p:spTgt spid="307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Economia e política</a:t>
            </a:r>
            <a:endParaRPr lang="pt-BR" dirty="0"/>
          </a:p>
        </p:txBody>
      </p:sp>
      <p:sp>
        <p:nvSpPr>
          <p:cNvPr id="3" name="Espaço Reservado para Conteúdo 2"/>
          <p:cNvSpPr>
            <a:spLocks noGrp="1"/>
          </p:cNvSpPr>
          <p:nvPr>
            <p:ph sz="quarter" idx="1"/>
          </p:nvPr>
        </p:nvSpPr>
        <p:spPr/>
        <p:txBody>
          <a:bodyPr/>
          <a:lstStyle/>
          <a:p>
            <a:r>
              <a:rPr lang="pt-BR" dirty="0" smtClean="0"/>
              <a:t>Monocultura </a:t>
            </a:r>
          </a:p>
          <a:p>
            <a:r>
              <a:rPr lang="pt-BR" dirty="0" smtClean="0"/>
              <a:t>Concentração de terras </a:t>
            </a:r>
          </a:p>
          <a:p>
            <a:pPr>
              <a:buFont typeface="Wingdings"/>
              <a:buChar char="à"/>
            </a:pPr>
            <a:r>
              <a:rPr lang="pt-BR" dirty="0" smtClean="0">
                <a:sym typeface="Wingdings" pitchFamily="2" charset="2"/>
              </a:rPr>
              <a:t>Sementes transgênicas, agrotóxicos,  mecanização</a:t>
            </a:r>
          </a:p>
          <a:p>
            <a:pPr>
              <a:buFont typeface="Wingdings"/>
              <a:buChar char="à"/>
            </a:pPr>
            <a:r>
              <a:rPr lang="pt-BR" dirty="0" smtClean="0">
                <a:sym typeface="Wingdings" pitchFamily="2" charset="2"/>
              </a:rPr>
              <a:t>Prejuízos sociais e ambientais </a:t>
            </a:r>
          </a:p>
          <a:p>
            <a:pPr>
              <a:buNone/>
            </a:pPr>
            <a:endParaRPr lang="pt-BR" dirty="0"/>
          </a:p>
        </p:txBody>
      </p:sp>
      <p:pic>
        <p:nvPicPr>
          <p:cNvPr id="6" name="Picture 2"/>
          <p:cNvPicPr>
            <a:picLocks noChangeAspect="1" noChangeArrowheads="1"/>
          </p:cNvPicPr>
          <p:nvPr/>
        </p:nvPicPr>
        <p:blipFill>
          <a:blip r:embed="rId3" cstate="print"/>
          <a:srcRect/>
          <a:stretch>
            <a:fillRect/>
          </a:stretch>
        </p:blipFill>
        <p:spPr bwMode="auto">
          <a:xfrm>
            <a:off x="611560" y="332656"/>
            <a:ext cx="8156680" cy="6525344"/>
          </a:xfrm>
          <a:prstGeom prst="rect">
            <a:avLst/>
          </a:prstGeom>
          <a:noFill/>
          <a:ln w="9525">
            <a:noFill/>
            <a:miter lim="800000"/>
            <a:headEnd/>
            <a:tailEnd/>
          </a:ln>
          <a:effectLst/>
        </p:spPr>
      </p:pic>
      <p:pic>
        <p:nvPicPr>
          <p:cNvPr id="7172" name="Picture 4" descr="C:\Users\User\Desktop\agrotoxico-aviao.jpg"/>
          <p:cNvPicPr>
            <a:picLocks noChangeAspect="1" noChangeArrowheads="1"/>
          </p:cNvPicPr>
          <p:nvPr/>
        </p:nvPicPr>
        <p:blipFill>
          <a:blip r:embed="rId4" cstate="print"/>
          <a:srcRect/>
          <a:stretch>
            <a:fillRect/>
          </a:stretch>
        </p:blipFill>
        <p:spPr bwMode="auto">
          <a:xfrm>
            <a:off x="0" y="0"/>
            <a:ext cx="10979733" cy="710140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2"/>
                                        </p:tgtEl>
                                        <p:attrNameLst>
                                          <p:attrName>style.visibility</p:attrName>
                                        </p:attrNameLst>
                                      </p:cBhvr>
                                      <p:to>
                                        <p:strVal val="visible"/>
                                      </p:to>
                                    </p:set>
                                    <p:anim calcmode="lin" valueType="num">
                                      <p:cBhvr additive="base">
                                        <p:cTn id="13" dur="500" fill="hold"/>
                                        <p:tgtEl>
                                          <p:spTgt spid="7172"/>
                                        </p:tgtEl>
                                        <p:attrNameLst>
                                          <p:attrName>ppt_x</p:attrName>
                                        </p:attrNameLst>
                                      </p:cBhvr>
                                      <p:tavLst>
                                        <p:tav tm="0">
                                          <p:val>
                                            <p:strVal val="#ppt_x"/>
                                          </p:val>
                                        </p:tav>
                                        <p:tav tm="100000">
                                          <p:val>
                                            <p:strVal val="#ppt_x"/>
                                          </p:val>
                                        </p:tav>
                                      </p:tavLst>
                                    </p:anim>
                                    <p:anim calcmode="lin" valueType="num">
                                      <p:cBhvr additive="base">
                                        <p:cTn id="14" dur="500" fill="hold"/>
                                        <p:tgtEl>
                                          <p:spTgt spid="71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Economia e política</a:t>
            </a:r>
            <a:endParaRPr lang="pt-BR" dirty="0"/>
          </a:p>
        </p:txBody>
      </p:sp>
      <p:sp>
        <p:nvSpPr>
          <p:cNvPr id="3" name="Espaço Reservado para Conteúdo 2"/>
          <p:cNvSpPr>
            <a:spLocks noGrp="1"/>
          </p:cNvSpPr>
          <p:nvPr>
            <p:ph sz="quarter" idx="1"/>
          </p:nvPr>
        </p:nvSpPr>
        <p:spPr/>
        <p:txBody>
          <a:bodyPr/>
          <a:lstStyle/>
          <a:p>
            <a:r>
              <a:rPr lang="pt-BR" dirty="0" smtClean="0"/>
              <a:t>Influência econômica da monocultura</a:t>
            </a:r>
          </a:p>
          <a:p>
            <a:pPr>
              <a:buFont typeface="Wingdings"/>
              <a:buChar char="à"/>
            </a:pPr>
            <a:r>
              <a:rPr lang="pt-BR" dirty="0" smtClean="0">
                <a:sym typeface="Wingdings" pitchFamily="2" charset="2"/>
              </a:rPr>
              <a:t>Poucas espécies;</a:t>
            </a:r>
          </a:p>
          <a:p>
            <a:pPr>
              <a:buFont typeface="Wingdings"/>
              <a:buChar char="à"/>
            </a:pPr>
            <a:r>
              <a:rPr lang="pt-BR" dirty="0" smtClean="0">
                <a:sym typeface="Wingdings" pitchFamily="2" charset="2"/>
              </a:rPr>
              <a:t>Perda de biodiversidade e de sementes crioulas.</a:t>
            </a:r>
          </a:p>
          <a:p>
            <a:r>
              <a:rPr lang="pt-BR" dirty="0" smtClean="0">
                <a:sym typeface="Wingdings" pitchFamily="2" charset="2"/>
              </a:rPr>
              <a:t>Imperialismo gastronômico alimentar </a:t>
            </a:r>
          </a:p>
          <a:p>
            <a:pPr>
              <a:buFont typeface="Wingdings"/>
              <a:buChar char="à"/>
            </a:pPr>
            <a:r>
              <a:rPr lang="pt-BR" dirty="0" smtClean="0">
                <a:sym typeface="Wingdings" pitchFamily="2" charset="2"/>
              </a:rPr>
              <a:t>Coordena cultura e economia desta mundo globalizado</a:t>
            </a:r>
          </a:p>
          <a:p>
            <a:pPr>
              <a:buFont typeface="Wingdings"/>
              <a:buChar char="à"/>
            </a:pPr>
            <a:endParaRPr lang="pt-BR" dirty="0" smtClean="0">
              <a:sym typeface="Wingdings" pitchFamily="2" charset="2"/>
            </a:endParaRPr>
          </a:p>
          <a:p>
            <a:endParaRPr lang="pt-BR" dirty="0" smtClean="0">
              <a:sym typeface="Wingdings" pitchFamily="2" charset="2"/>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Economia e política</a:t>
            </a:r>
            <a:endParaRPr lang="pt-BR" dirty="0"/>
          </a:p>
        </p:txBody>
      </p:sp>
      <p:sp>
        <p:nvSpPr>
          <p:cNvPr id="3" name="Espaço Reservado para Conteúdo 2"/>
          <p:cNvSpPr>
            <a:spLocks noGrp="1"/>
          </p:cNvSpPr>
          <p:nvPr>
            <p:ph sz="quarter" idx="1"/>
          </p:nvPr>
        </p:nvSpPr>
        <p:spPr/>
        <p:txBody>
          <a:bodyPr/>
          <a:lstStyle/>
          <a:p>
            <a:r>
              <a:rPr lang="pt-BR" dirty="0" smtClean="0"/>
              <a:t>Lutas sociais</a:t>
            </a:r>
            <a:endParaRPr lang="pt-BR" dirty="0"/>
          </a:p>
        </p:txBody>
      </p:sp>
      <p:pic>
        <p:nvPicPr>
          <p:cNvPr id="5122" name="Picture 2" descr="C:\Users\User\Desktop\reforma agrária.jpg"/>
          <p:cNvPicPr>
            <a:picLocks noChangeAspect="1" noChangeArrowheads="1"/>
          </p:cNvPicPr>
          <p:nvPr/>
        </p:nvPicPr>
        <p:blipFill>
          <a:blip r:embed="rId3" cstate="print"/>
          <a:srcRect/>
          <a:stretch>
            <a:fillRect/>
          </a:stretch>
        </p:blipFill>
        <p:spPr bwMode="auto">
          <a:xfrm>
            <a:off x="683568" y="1556792"/>
            <a:ext cx="7680853" cy="5040560"/>
          </a:xfrm>
          <a:prstGeom prst="rect">
            <a:avLst/>
          </a:prstGeom>
          <a:noFill/>
        </p:spPr>
      </p:pic>
      <p:pic>
        <p:nvPicPr>
          <p:cNvPr id="5123" name="Picture 3" descr="C:\Users\User\Desktop\mst2.jpg"/>
          <p:cNvPicPr>
            <a:picLocks noChangeAspect="1" noChangeArrowheads="1"/>
          </p:cNvPicPr>
          <p:nvPr/>
        </p:nvPicPr>
        <p:blipFill>
          <a:blip r:embed="rId4" cstate="print"/>
          <a:srcRect/>
          <a:stretch>
            <a:fillRect/>
          </a:stretch>
        </p:blipFill>
        <p:spPr bwMode="auto">
          <a:xfrm>
            <a:off x="1835696" y="692696"/>
            <a:ext cx="5760640" cy="5881916"/>
          </a:xfrm>
          <a:prstGeom prst="rect">
            <a:avLst/>
          </a:prstGeom>
          <a:noFill/>
        </p:spPr>
      </p:pic>
      <p:pic>
        <p:nvPicPr>
          <p:cNvPr id="5124" name="Picture 4" descr="C:\Users\User\Desktop\viacampesina.jpg"/>
          <p:cNvPicPr>
            <a:picLocks noChangeAspect="1" noChangeArrowheads="1"/>
          </p:cNvPicPr>
          <p:nvPr/>
        </p:nvPicPr>
        <p:blipFill>
          <a:blip r:embed="rId5" cstate="print"/>
          <a:srcRect/>
          <a:stretch>
            <a:fillRect/>
          </a:stretch>
        </p:blipFill>
        <p:spPr bwMode="auto">
          <a:xfrm>
            <a:off x="-1" y="260648"/>
            <a:ext cx="9810189" cy="6597352"/>
          </a:xfrm>
          <a:prstGeom prst="rect">
            <a:avLst/>
          </a:prstGeom>
          <a:noFill/>
        </p:spPr>
      </p:pic>
      <p:pic>
        <p:nvPicPr>
          <p:cNvPr id="5125" name="Picture 5" descr="C:\Users\User\Desktop\Marca-APIB-versão-final-2.jpg"/>
          <p:cNvPicPr>
            <a:picLocks noChangeAspect="1" noChangeArrowheads="1"/>
          </p:cNvPicPr>
          <p:nvPr/>
        </p:nvPicPr>
        <p:blipFill>
          <a:blip r:embed="rId6" cstate="print"/>
          <a:srcRect/>
          <a:stretch>
            <a:fillRect/>
          </a:stretch>
        </p:blipFill>
        <p:spPr bwMode="auto">
          <a:xfrm>
            <a:off x="1259632" y="0"/>
            <a:ext cx="7236000" cy="6858000"/>
          </a:xfrm>
          <a:prstGeom prst="rect">
            <a:avLst/>
          </a:prstGeom>
          <a:noFill/>
        </p:spPr>
      </p:pic>
      <p:pic>
        <p:nvPicPr>
          <p:cNvPr id="5126" name="Picture 6"/>
          <p:cNvPicPr>
            <a:picLocks noChangeAspect="1" noChangeArrowheads="1"/>
          </p:cNvPicPr>
          <p:nvPr/>
        </p:nvPicPr>
        <p:blipFill>
          <a:blip r:embed="rId7" cstate="print"/>
          <a:srcRect/>
          <a:stretch>
            <a:fillRect/>
          </a:stretch>
        </p:blipFill>
        <p:spPr bwMode="auto">
          <a:xfrm>
            <a:off x="-15715" y="548680"/>
            <a:ext cx="9159715" cy="4752527"/>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 fill="hold"/>
                                        <p:tgtEl>
                                          <p:spTgt spid="5122"/>
                                        </p:tgtEl>
                                        <p:attrNameLst>
                                          <p:attrName>ppt_x</p:attrName>
                                        </p:attrNameLst>
                                      </p:cBhvr>
                                      <p:tavLst>
                                        <p:tav tm="0">
                                          <p:val>
                                            <p:strVal val="#ppt_x"/>
                                          </p:val>
                                        </p:tav>
                                        <p:tav tm="100000">
                                          <p:val>
                                            <p:strVal val="#ppt_x"/>
                                          </p:val>
                                        </p:tav>
                                      </p:tavLst>
                                    </p:anim>
                                    <p:anim calcmode="lin" valueType="num">
                                      <p:cBhvr additive="base">
                                        <p:cTn id="8"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123"/>
                                        </p:tgtEl>
                                        <p:attrNameLst>
                                          <p:attrName>style.visibility</p:attrName>
                                        </p:attrNameLst>
                                      </p:cBhvr>
                                      <p:to>
                                        <p:strVal val="visible"/>
                                      </p:to>
                                    </p:set>
                                    <p:anim calcmode="lin" valueType="num">
                                      <p:cBhvr additive="base">
                                        <p:cTn id="13" dur="500" fill="hold"/>
                                        <p:tgtEl>
                                          <p:spTgt spid="5123"/>
                                        </p:tgtEl>
                                        <p:attrNameLst>
                                          <p:attrName>ppt_x</p:attrName>
                                        </p:attrNameLst>
                                      </p:cBhvr>
                                      <p:tavLst>
                                        <p:tav tm="0">
                                          <p:val>
                                            <p:strVal val="#ppt_x"/>
                                          </p:val>
                                        </p:tav>
                                        <p:tav tm="100000">
                                          <p:val>
                                            <p:strVal val="#ppt_x"/>
                                          </p:val>
                                        </p:tav>
                                      </p:tavLst>
                                    </p:anim>
                                    <p:anim calcmode="lin" valueType="num">
                                      <p:cBhvr additive="base">
                                        <p:cTn id="14" dur="500" fill="hold"/>
                                        <p:tgtEl>
                                          <p:spTgt spid="512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124"/>
                                        </p:tgtEl>
                                        <p:attrNameLst>
                                          <p:attrName>style.visibility</p:attrName>
                                        </p:attrNameLst>
                                      </p:cBhvr>
                                      <p:to>
                                        <p:strVal val="visible"/>
                                      </p:to>
                                    </p:set>
                                    <p:anim calcmode="lin" valueType="num">
                                      <p:cBhvr additive="base">
                                        <p:cTn id="19" dur="500" fill="hold"/>
                                        <p:tgtEl>
                                          <p:spTgt spid="5124"/>
                                        </p:tgtEl>
                                        <p:attrNameLst>
                                          <p:attrName>ppt_x</p:attrName>
                                        </p:attrNameLst>
                                      </p:cBhvr>
                                      <p:tavLst>
                                        <p:tav tm="0">
                                          <p:val>
                                            <p:strVal val="#ppt_x"/>
                                          </p:val>
                                        </p:tav>
                                        <p:tav tm="100000">
                                          <p:val>
                                            <p:strVal val="#ppt_x"/>
                                          </p:val>
                                        </p:tav>
                                      </p:tavLst>
                                    </p:anim>
                                    <p:anim calcmode="lin" valueType="num">
                                      <p:cBhvr additive="base">
                                        <p:cTn id="20" dur="500" fill="hold"/>
                                        <p:tgtEl>
                                          <p:spTgt spid="512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125"/>
                                        </p:tgtEl>
                                        <p:attrNameLst>
                                          <p:attrName>style.visibility</p:attrName>
                                        </p:attrNameLst>
                                      </p:cBhvr>
                                      <p:to>
                                        <p:strVal val="visible"/>
                                      </p:to>
                                    </p:set>
                                    <p:anim calcmode="lin" valueType="num">
                                      <p:cBhvr additive="base">
                                        <p:cTn id="25" dur="500" fill="hold"/>
                                        <p:tgtEl>
                                          <p:spTgt spid="5125"/>
                                        </p:tgtEl>
                                        <p:attrNameLst>
                                          <p:attrName>ppt_x</p:attrName>
                                        </p:attrNameLst>
                                      </p:cBhvr>
                                      <p:tavLst>
                                        <p:tav tm="0">
                                          <p:val>
                                            <p:strVal val="#ppt_x"/>
                                          </p:val>
                                        </p:tav>
                                        <p:tav tm="100000">
                                          <p:val>
                                            <p:strVal val="#ppt_x"/>
                                          </p:val>
                                        </p:tav>
                                      </p:tavLst>
                                    </p:anim>
                                    <p:anim calcmode="lin" valueType="num">
                                      <p:cBhvr additive="base">
                                        <p:cTn id="26" dur="500" fill="hold"/>
                                        <p:tgtEl>
                                          <p:spTgt spid="512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126"/>
                                        </p:tgtEl>
                                        <p:attrNameLst>
                                          <p:attrName>style.visibility</p:attrName>
                                        </p:attrNameLst>
                                      </p:cBhvr>
                                      <p:to>
                                        <p:strVal val="visible"/>
                                      </p:to>
                                    </p:set>
                                    <p:anim calcmode="lin" valueType="num">
                                      <p:cBhvr additive="base">
                                        <p:cTn id="31" dur="500" fill="hold"/>
                                        <p:tgtEl>
                                          <p:spTgt spid="5126"/>
                                        </p:tgtEl>
                                        <p:attrNameLst>
                                          <p:attrName>ppt_x</p:attrName>
                                        </p:attrNameLst>
                                      </p:cBhvr>
                                      <p:tavLst>
                                        <p:tav tm="0">
                                          <p:val>
                                            <p:strVal val="#ppt_x"/>
                                          </p:val>
                                        </p:tav>
                                        <p:tav tm="100000">
                                          <p:val>
                                            <p:strVal val="#ppt_x"/>
                                          </p:val>
                                        </p:tav>
                                      </p:tavLst>
                                    </p:anim>
                                    <p:anim calcmode="lin" valueType="num">
                                      <p:cBhvr additive="base">
                                        <p:cTn id="32" dur="500" fill="hold"/>
                                        <p:tgtEl>
                                          <p:spTgt spid="51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o">
  <a:themeElements>
    <a:clrScheme name="Mediano">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o">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o">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661</TotalTime>
  <Words>1283</Words>
  <Application>Microsoft Office PowerPoint</Application>
  <PresentationFormat>Apresentação na tela (4:3)</PresentationFormat>
  <Paragraphs>130</Paragraphs>
  <Slides>20</Slides>
  <Notes>15</Notes>
  <HiddenSlides>0</HiddenSlides>
  <MMClips>1</MMClips>
  <ScaleCrop>false</ScaleCrop>
  <HeadingPairs>
    <vt:vector size="4" baseType="variant">
      <vt:variant>
        <vt:lpstr>Tema</vt:lpstr>
      </vt:variant>
      <vt:variant>
        <vt:i4>1</vt:i4>
      </vt:variant>
      <vt:variant>
        <vt:lpstr>Títulos de slides</vt:lpstr>
      </vt:variant>
      <vt:variant>
        <vt:i4>20</vt:i4>
      </vt:variant>
    </vt:vector>
  </HeadingPairs>
  <TitlesOfParts>
    <vt:vector size="21" baseType="lpstr">
      <vt:lpstr>Mediano</vt:lpstr>
      <vt:lpstr>Destruição de fontes de alimentos selvagens </vt:lpstr>
      <vt:lpstr>Sumário</vt:lpstr>
      <vt:lpstr>História</vt:lpstr>
      <vt:lpstr>História</vt:lpstr>
      <vt:lpstr>Economia e política</vt:lpstr>
      <vt:lpstr>Economia e política</vt:lpstr>
      <vt:lpstr>Economia e política</vt:lpstr>
      <vt:lpstr>Economia e política</vt:lpstr>
      <vt:lpstr>Economia e política</vt:lpstr>
      <vt:lpstr>Slide 10</vt:lpstr>
      <vt:lpstr>Slide 11</vt:lpstr>
      <vt:lpstr>Mundo</vt:lpstr>
      <vt:lpstr>Brasil</vt:lpstr>
      <vt:lpstr>Brasil</vt:lpstr>
      <vt:lpstr>Brasil</vt:lpstr>
      <vt:lpstr>Brasil</vt:lpstr>
      <vt:lpstr>Brasil</vt:lpstr>
      <vt:lpstr>Considerações finais</vt:lpstr>
      <vt:lpstr>Referência Bibliográfica</vt:lpstr>
      <vt:lpstr>MUITO OBRIGADA!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Destruição de fontes de alimentos selvagens</dc:title>
  <dc:creator>User</dc:creator>
  <cp:lastModifiedBy>Silvia M.G. Molina</cp:lastModifiedBy>
  <cp:revision>63</cp:revision>
  <dcterms:created xsi:type="dcterms:W3CDTF">2013-09-23T17:16:21Z</dcterms:created>
  <dcterms:modified xsi:type="dcterms:W3CDTF">2013-09-25T13:06:40Z</dcterms:modified>
</cp:coreProperties>
</file>