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815" autoAdjust="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1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6F189-3998-450C-8FA4-0EF9A36759D8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08314-5425-44FA-B8B1-57ACE89D6A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83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Criticas!!!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08314-5425-44FA-B8B1-57ACE89D6A3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82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C84F0E-DB44-464F-826C-C27C354A0E85}" type="datetimeFigureOut">
              <a:rPr lang="pt-BR" smtClean="0"/>
              <a:t>24/09/2013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28F098-9D66-4D0A-9D1F-4CD288A0766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bb.unesp.br/Museu_Escola/3_identidade/3-identidade_funcoes_fotossintese2.htm" TargetMode="External"/><Relationship Id="rId2" Type="http://schemas.openxmlformats.org/officeDocument/2006/relationships/hyperlink" Target="http://revistaescola.abril.com.br/ensino-medio/plano-aula-transicao-demografica-brasileira-muda-planos-economico-social-cultural-644551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068960"/>
            <a:ext cx="7848600" cy="1927225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Limite da Capacidade Fotossintética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738955"/>
            <a:ext cx="6876256" cy="2320502"/>
          </a:xfrm>
        </p:spPr>
        <p:txBody>
          <a:bodyPr>
            <a:normAutofit/>
          </a:bodyPr>
          <a:lstStyle/>
          <a:p>
            <a:r>
              <a:rPr lang="pt-BR" dirty="0" smtClean="0"/>
              <a:t>Universidade de São Paulo </a:t>
            </a:r>
          </a:p>
          <a:p>
            <a:r>
              <a:rPr lang="pt-BR" dirty="0" smtClean="0"/>
              <a:t>Escola Superior de Agricultura “Luiz de Queiroz”</a:t>
            </a:r>
          </a:p>
          <a:p>
            <a:endParaRPr lang="pt-BR" sz="2000" dirty="0" smtClean="0"/>
          </a:p>
          <a:p>
            <a:r>
              <a:rPr lang="pt-BR" sz="2000" dirty="0" smtClean="0"/>
              <a:t>LGN 0479 – Genética e Questões Socioambientais</a:t>
            </a:r>
          </a:p>
          <a:p>
            <a:r>
              <a:rPr lang="pt-BR" sz="2000" dirty="0" smtClean="0"/>
              <a:t>Profa</a:t>
            </a:r>
            <a:r>
              <a:rPr lang="pt-BR" sz="2000" dirty="0"/>
              <a:t>. Dra. Silvia Maria Guerra Molina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3516"/>
            <a:ext cx="1511469" cy="2224018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755576" y="5373216"/>
            <a:ext cx="7916479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Nathalia </a:t>
            </a:r>
            <a:r>
              <a:rPr lang="pt-BR" dirty="0" err="1" smtClean="0"/>
              <a:t>Brancalleão</a:t>
            </a:r>
            <a:r>
              <a:rPr lang="pt-BR" dirty="0" smtClean="0"/>
              <a:t> </a:t>
            </a:r>
            <a:r>
              <a:rPr lang="pt-BR" dirty="0" err="1" smtClean="0"/>
              <a:t>nºUSP</a:t>
            </a:r>
            <a:r>
              <a:rPr lang="pt-BR" dirty="0" smtClean="0"/>
              <a:t>: 7604761</a:t>
            </a:r>
          </a:p>
          <a:p>
            <a:r>
              <a:rPr lang="pt-BR" sz="2200" dirty="0" smtClean="0"/>
              <a:t>Apresentação baseada no trabalho de Bruno Dias da </a:t>
            </a:r>
            <a:r>
              <a:rPr lang="pt-BR" sz="2200" dirty="0" smtClean="0"/>
              <a:t>Cruz (2010) 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1630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“O </a:t>
            </a:r>
            <a:r>
              <a:rPr lang="pt-BR" sz="2800" dirty="0"/>
              <a:t>crescimento populacional força as pessoas a adotarem meios de produção agrícola intensificados (como irrigação, safras duplas ou cultivo em terraços), e a expandir a agricultura das terras inicialmente escolhidas para áreas marginais, de modo a alimentar o número crescente de bocas </a:t>
            </a:r>
            <a:r>
              <a:rPr lang="pt-BR" sz="2800" dirty="0" smtClean="0"/>
              <a:t>famintas” (Diamond)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43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Limite da Capacidade Fotossintética do planeta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142" y="2647336"/>
            <a:ext cx="8229600" cy="4598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Quantidade de biomassa vegetal no planeta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                                  (fotossíntese)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Aumento da biomassa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Com a utilização não sustentável desses recursos, pode ocorrer uma alteração da quantidade de biomassa inicial.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65142" y="165673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Características biológicas:</a:t>
            </a:r>
            <a:endParaRPr lang="pt-BR" sz="3200" dirty="0"/>
          </a:p>
        </p:txBody>
      </p:sp>
      <p:sp>
        <p:nvSpPr>
          <p:cNvPr id="5" name="Seta para baixo 4"/>
          <p:cNvSpPr/>
          <p:nvPr/>
        </p:nvSpPr>
        <p:spPr>
          <a:xfrm>
            <a:off x="3857637" y="335699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2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200" dirty="0" smtClean="0"/>
              <a:t>Produção vegetal: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É </a:t>
            </a:r>
            <a:r>
              <a:rPr lang="pt-BR" dirty="0" smtClean="0"/>
              <a:t>difícil estimar a quantidade de matéria verde anual:</a:t>
            </a:r>
          </a:p>
          <a:p>
            <a:r>
              <a:rPr lang="pt-BR" dirty="0" smtClean="0"/>
              <a:t>A aumento da biomassa das plantas dependem de diversos fatores como disponibilidade de recursos, quantidade de luz, clima, entre outros. </a:t>
            </a:r>
          </a:p>
          <a:p>
            <a:r>
              <a:rPr lang="pt-BR" dirty="0" smtClean="0"/>
              <a:t>Diferença de produtividade de solos em diferentes localidades.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Estimativas: </a:t>
            </a:r>
          </a:p>
          <a:p>
            <a:r>
              <a:rPr lang="pt-BR" dirty="0" smtClean="0"/>
              <a:t>Média: 1 kg matéria seca /m²/ ano</a:t>
            </a:r>
          </a:p>
          <a:p>
            <a:r>
              <a:rPr lang="pt-BR" dirty="0" smtClean="0"/>
              <a:t>Área do planeta (utilizável): 130 milhões de m²</a:t>
            </a:r>
          </a:p>
          <a:p>
            <a:r>
              <a:rPr lang="pt-BR" dirty="0" smtClean="0"/>
              <a:t>Concluindo, no total são 130 bilhões de tonelada de matéria seca/ ano.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720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Estimativa em cálculos:</a:t>
            </a:r>
          </a:p>
          <a:p>
            <a:r>
              <a:rPr lang="pt-BR" dirty="0" smtClean="0"/>
              <a:t>Gasto energético diário médio: 2500 </a:t>
            </a:r>
            <a:r>
              <a:rPr lang="pt-BR" dirty="0" smtClean="0"/>
              <a:t>calorias por </a:t>
            </a:r>
            <a:r>
              <a:rPr lang="pt-BR" dirty="0" smtClean="0"/>
              <a:t>pessoa</a:t>
            </a:r>
          </a:p>
          <a:p>
            <a:endParaRPr lang="pt-BR" dirty="0"/>
          </a:p>
          <a:p>
            <a:r>
              <a:rPr lang="pt-BR" dirty="0" smtClean="0"/>
              <a:t>Atualmente, o consumo da população é de 1,31 bilhões de toneladas de biomassa anualmente.</a:t>
            </a:r>
          </a:p>
          <a:p>
            <a:endParaRPr lang="pt-BR" dirty="0"/>
          </a:p>
          <a:p>
            <a:r>
              <a:rPr lang="pt-BR" dirty="0" smtClean="0"/>
              <a:t>Deve-se levar em contra a produção </a:t>
            </a:r>
          </a:p>
          <a:p>
            <a:pPr marL="0" indent="0">
              <a:buNone/>
            </a:pPr>
            <a:r>
              <a:rPr lang="pt-BR" dirty="0" smtClean="0"/>
              <a:t>vegetal que é perdida que não será </a:t>
            </a:r>
          </a:p>
          <a:p>
            <a:pPr marL="0" indent="0">
              <a:buNone/>
            </a:pPr>
            <a:r>
              <a:rPr lang="pt-BR" dirty="0" smtClean="0"/>
              <a:t>contabilizada no consumo.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200" dirty="0" smtClean="0"/>
              <a:t>Consumo: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1807464" cy="22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dirty="0" smtClean="0"/>
              <a:t> Perda de produção para o consumo:</a:t>
            </a:r>
          </a:p>
          <a:p>
            <a:r>
              <a:rPr lang="pt-BR" sz="2800" dirty="0" smtClean="0"/>
              <a:t> Quantidade da planta utilizada, considerando partes não comestíveis da planta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Perda por pragas ou mudanças climáticas.</a:t>
            </a:r>
          </a:p>
          <a:p>
            <a:endParaRPr lang="pt-BR" sz="2800" dirty="0"/>
          </a:p>
          <a:p>
            <a:r>
              <a:rPr lang="pt-BR" sz="2800" dirty="0" smtClean="0"/>
              <a:t>Segunda a FAO de cada 26 bilhões de toneladas de biomassa produzida a cada ano, APENAS 1 bilhão tonelada chega </a:t>
            </a:r>
            <a:r>
              <a:rPr lang="pt-BR" sz="2800" dirty="0" smtClean="0"/>
              <a:t>à </a:t>
            </a:r>
            <a:r>
              <a:rPr lang="pt-BR" sz="2800" dirty="0" smtClean="0"/>
              <a:t>alimentação e os outros 25 bilhões de toneladas são perdidos.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Consumo dos animais: </a:t>
            </a:r>
            <a:endParaRPr lang="pt-BR" sz="32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pt-BR" dirty="0" smtClean="0"/>
              <a:t>Parte da produção vegetal é destinada </a:t>
            </a:r>
            <a:r>
              <a:rPr lang="pt-BR" dirty="0" smtClean="0"/>
              <a:t>à </a:t>
            </a:r>
            <a:r>
              <a:rPr lang="pt-BR" dirty="0" smtClean="0"/>
              <a:t>alimentação de animais domesticados, em forma de pastos, </a:t>
            </a:r>
            <a:r>
              <a:rPr lang="pt-BR" dirty="0" smtClean="0"/>
              <a:t>rações, </a:t>
            </a:r>
            <a:r>
              <a:rPr lang="pt-BR" dirty="0" smtClean="0"/>
              <a:t>entre outros.</a:t>
            </a:r>
          </a:p>
          <a:p>
            <a:r>
              <a:rPr lang="pt-BR" dirty="0" smtClean="0"/>
              <a:t>De maneira prática, alimentação de carne apresenta uma biomassa menor do que a produção primária devido </a:t>
            </a:r>
            <a:r>
              <a:rPr lang="pt-BR" dirty="0" smtClean="0"/>
              <a:t>às </a:t>
            </a:r>
            <a:r>
              <a:rPr lang="pt-BR" dirty="0" smtClean="0"/>
              <a:t>perdas pelos gastos do animal.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2250182" cy="19224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87" y="422108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Confecção de produtos: </a:t>
            </a:r>
          </a:p>
          <a:p>
            <a:r>
              <a:rPr lang="pt-BR" dirty="0" smtClean="0"/>
              <a:t>Construção, papel, celulose, móveis, lenha, entre outros.</a:t>
            </a:r>
            <a:endParaRPr lang="pt-BR" dirty="0"/>
          </a:p>
          <a:p>
            <a:r>
              <a:rPr lang="pt-BR" dirty="0" smtClean="0"/>
              <a:t>São utilizados aproximadamente 5 bilhões de toneladas para esses fins.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Utilização da madeira 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476672"/>
            <a:ext cx="1757561" cy="131996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7544" y="357301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3200" dirty="0" smtClean="0"/>
              <a:t>Áreas urbanas</a:t>
            </a:r>
            <a:endParaRPr lang="pt-BR" sz="3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4419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Áreas de construções urbanas estão localizadas em terras que já foram utilizadas como terras produtivas.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São áreas de possível produção perdidas.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70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800" dirty="0" smtClean="0"/>
              <a:t>Fazendo uma estimativa do total utilizado da produção vegetal, temos um gasto de 61 bilhões de toneladas.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dirty="0" smtClean="0"/>
              <a:t>Sendo assim, </a:t>
            </a:r>
            <a:r>
              <a:rPr lang="pt-BR" sz="2800" dirty="0" smtClean="0"/>
              <a:t>e</a:t>
            </a:r>
            <a:r>
              <a:rPr lang="pt-BR" sz="2800" dirty="0" smtClean="0"/>
              <a:t>sse </a:t>
            </a:r>
            <a:r>
              <a:rPr lang="pt-BR" sz="2800" dirty="0"/>
              <a:t>valor representa 46,92% do total </a:t>
            </a:r>
            <a:r>
              <a:rPr lang="pt-BR" sz="2800" dirty="0" smtClean="0"/>
              <a:t>produzido.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 Quais serão os impactos?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84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 smtClean="0"/>
              <a:t>Perspectivas para o futuro: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800" dirty="0" smtClean="0"/>
              <a:t>Com o aumento da população há o aumento do consumo da produção vegetal.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dirty="0" smtClean="0"/>
              <a:t>Utilizando o limite da capacidade fotossintética pode haver uma alteração nos recursos naturais.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</a:t>
            </a:r>
            <a:r>
              <a:rPr lang="pt-BR" sz="2800" dirty="0" smtClean="0"/>
              <a:t>O aumento do consumo de carne pode levar a consequências drásticas na disponibilidade de alimento.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7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76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“Em </a:t>
            </a:r>
            <a:r>
              <a:rPr lang="pt-BR" sz="2800" dirty="0"/>
              <a:t>vez de um cenário de Dia do Juízo Final envolvendo a extinção da humanidade, ou de um apocalíptico colapso da civilização industrial, é mais provável que tenhamos de enfrentar </a:t>
            </a:r>
            <a:r>
              <a:rPr lang="pt-BR" sz="2800" dirty="0" smtClean="0"/>
              <a:t>‘</a:t>
            </a:r>
            <a:r>
              <a:rPr lang="pt-BR" sz="2800" dirty="0" smtClean="0"/>
              <a:t>apenas’ </a:t>
            </a:r>
            <a:r>
              <a:rPr lang="pt-BR" sz="2800" dirty="0"/>
              <a:t>um futuro com um padrão de vida consideravelmente inferior, riscos maiores e </a:t>
            </a:r>
            <a:r>
              <a:rPr lang="pt-BR" sz="2800" dirty="0" smtClean="0"/>
              <a:t>crônicos</a:t>
            </a:r>
            <a:r>
              <a:rPr lang="pt-BR" sz="2800" dirty="0"/>
              <a:t>, e o declínio daqueles que consideramos alguns de nossos valores mais </a:t>
            </a:r>
            <a:r>
              <a:rPr lang="pt-BR" sz="2800" dirty="0" smtClean="0"/>
              <a:t>fundamentais” (Diamond)</a:t>
            </a:r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93096"/>
            <a:ext cx="2109418" cy="2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V</a:t>
            </a:r>
            <a:r>
              <a:rPr lang="pt-BR" dirty="0" smtClean="0"/>
              <a:t>isão bioquímica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301608" cy="20882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800" dirty="0" smtClean="0"/>
              <a:t>Capacidade fotossintética</a:t>
            </a:r>
            <a:r>
              <a:rPr lang="pt-BR" dirty="0" smtClean="0"/>
              <a:t>: </a:t>
            </a:r>
          </a:p>
          <a:p>
            <a:r>
              <a:rPr lang="pt-BR" dirty="0" smtClean="0"/>
              <a:t>“quanto de fotossíntese que a planta realiza.”</a:t>
            </a:r>
          </a:p>
          <a:p>
            <a:r>
              <a:rPr lang="pt-BR" dirty="0"/>
              <a:t> </a:t>
            </a:r>
            <a:r>
              <a:rPr lang="pt-BR" dirty="0" smtClean="0"/>
              <a:t>é determinada para cada espécie.</a:t>
            </a:r>
          </a:p>
          <a:p>
            <a:r>
              <a:rPr lang="pt-BR" dirty="0"/>
              <a:t> </a:t>
            </a:r>
            <a:r>
              <a:rPr lang="pt-BR" dirty="0" smtClean="0"/>
              <a:t>é alterado ao longo do desenvolvimento da planta.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4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DIAMOND, J. Colapso: como as sociedades escolheram o fracasso ou o sucesso; Capitulo 16; Editora Record; 2005.</a:t>
            </a:r>
          </a:p>
          <a:p>
            <a:r>
              <a:rPr lang="pt-BR" dirty="0" smtClean="0"/>
              <a:t>FAO; The </a:t>
            </a:r>
            <a:r>
              <a:rPr lang="pt-BR" dirty="0" err="1" smtClean="0"/>
              <a:t>States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Food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Agriculture</a:t>
            </a:r>
            <a:r>
              <a:rPr lang="pt-BR" dirty="0" smtClean="0"/>
              <a:t>; 2010-2011.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revistaescola.abril.com.br/ensino-medio/plano-aula-transicao-demografica-brasileira-muda-planos-economico-social-cultural-644551.shtml</a:t>
            </a:r>
            <a:r>
              <a:rPr lang="pt-BR" dirty="0" smtClean="0"/>
              <a:t> (acessado em 20/09/2013)</a:t>
            </a:r>
            <a:endParaRPr lang="pt-BR" dirty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www2.ibb.unesp.br/Museu_Escola/3_identidade/3-identidade_funcoes_fotossintese2.htm</a:t>
            </a:r>
            <a:r>
              <a:rPr lang="pt-BR" dirty="0" smtClean="0"/>
              <a:t> </a:t>
            </a:r>
            <a:r>
              <a:rPr lang="pt-BR" smtClean="0"/>
              <a:t>(acessado em 20/09/2013)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6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3106688" cy="1239416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7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258816" cy="159945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Importância </a:t>
            </a:r>
            <a:br>
              <a:rPr lang="pt-BR" dirty="0" smtClean="0"/>
            </a:br>
            <a:r>
              <a:rPr lang="pt-BR" dirty="0" smtClean="0"/>
              <a:t>da fotossíntese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0728"/>
            <a:ext cx="2664296" cy="385344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130310" cy="31303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85184"/>
            <a:ext cx="4026024" cy="12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Utilização da fotossíntese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33889"/>
            <a:ext cx="2327151" cy="164730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70062"/>
            <a:ext cx="2272527" cy="178748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20" y="3307717"/>
            <a:ext cx="2619375" cy="1743075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“transformação de CO</a:t>
            </a:r>
            <a:r>
              <a:rPr lang="pt-BR" sz="1800" dirty="0" smtClean="0"/>
              <a:t>2</a:t>
            </a:r>
            <a:r>
              <a:rPr lang="pt-BR" dirty="0" smtClean="0"/>
              <a:t> em O</a:t>
            </a:r>
            <a:r>
              <a:rPr lang="pt-BR" sz="1800" dirty="0" smtClean="0"/>
              <a:t>2</a:t>
            </a:r>
            <a:r>
              <a:rPr lang="pt-BR" dirty="0" smtClean="0"/>
              <a:t>”</a:t>
            </a:r>
          </a:p>
          <a:p>
            <a:r>
              <a:rPr lang="pt-BR" dirty="0"/>
              <a:t> </a:t>
            </a:r>
            <a:r>
              <a:rPr lang="pt-BR" dirty="0" smtClean="0"/>
              <a:t>produção de madeira</a:t>
            </a:r>
          </a:p>
          <a:p>
            <a:r>
              <a:rPr lang="pt-BR" dirty="0"/>
              <a:t> </a:t>
            </a:r>
            <a:r>
              <a:rPr lang="pt-BR" dirty="0" smtClean="0"/>
              <a:t>produção de alimento (frutas, verduras, legumes)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2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Visão </a:t>
            </a:r>
            <a:r>
              <a:rPr lang="pt-BR" dirty="0" smtClean="0"/>
              <a:t>Socioambiental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800" dirty="0" smtClean="0"/>
              <a:t>Aumento populacional: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2793625" cy="2544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87165"/>
            <a:ext cx="5143935" cy="26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da ONU: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smtClean="0"/>
              <a:t>População mundial: </a:t>
            </a:r>
          </a:p>
          <a:p>
            <a:r>
              <a:rPr lang="pt-BR" dirty="0" smtClean="0"/>
              <a:t>Divulgado no estudo “ Perspectivas de População Mundial” em junho de 2013, a população atual é de 7,2 bilhões.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Projeção de crescimento demográfico:</a:t>
            </a:r>
          </a:p>
          <a:p>
            <a:r>
              <a:rPr lang="pt-BR" dirty="0" smtClean="0"/>
              <a:t>2025: 8,1 bilhões de pessoas.</a:t>
            </a:r>
          </a:p>
          <a:p>
            <a:r>
              <a:rPr lang="pt-BR" dirty="0" smtClean="0"/>
              <a:t>2050: 9,6 bilhões de pessoas.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820" y="565804"/>
            <a:ext cx="8229600" cy="990600"/>
          </a:xfrm>
        </p:spPr>
        <p:txBody>
          <a:bodyPr/>
          <a:lstStyle/>
          <a:p>
            <a:r>
              <a:rPr lang="pt-BR" dirty="0" smtClean="0"/>
              <a:t>Teorias Demográficas: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8319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134076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Teoria Malthusiana </a:t>
            </a:r>
            <a:endParaRPr lang="pt-BR" sz="3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91910" y="2336774"/>
            <a:ext cx="4612138" cy="4008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/>
              <a:t> População crescia em uma escala de progressão geométrica e a produção de alimento em uma progressão aritmética.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/>
              <a:t> Concluiu que em determinado momento faltaria alimento para a população, assim a humanidade morreria de inanição.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2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55" y="4149080"/>
            <a:ext cx="2847399" cy="19799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00" y="943854"/>
            <a:ext cx="2050396" cy="26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355160" cy="102339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Teoria </a:t>
            </a:r>
            <a:r>
              <a:rPr lang="pt-BR" sz="3200" dirty="0" err="1" smtClean="0"/>
              <a:t>Neomalthusiana</a:t>
            </a:r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36504"/>
          </a:xfrm>
        </p:spPr>
        <p:txBody>
          <a:bodyPr/>
          <a:lstStyle/>
          <a:p>
            <a:r>
              <a:rPr lang="pt-BR" dirty="0" smtClean="0"/>
              <a:t>Com o acelerado crescimento populacional, os recursos naturais da Terra se esgotariam em pouco tempo. </a:t>
            </a:r>
          </a:p>
          <a:p>
            <a:r>
              <a:rPr lang="pt-BR" dirty="0" smtClean="0"/>
              <a:t>Necessário CONTROLE DE NATALIDADE, ou Planejamento familiar.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2134360" cy="194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1995762" cy="19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a considerar: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15209"/>
            <a:ext cx="2592288" cy="194421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54" y="1566616"/>
            <a:ext cx="2726556" cy="20020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49080"/>
            <a:ext cx="2009775" cy="22764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4505</TotalTime>
  <Words>850</Words>
  <Application>Microsoft Office PowerPoint</Application>
  <PresentationFormat>Apresentação na tela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Brilho</vt:lpstr>
      <vt:lpstr>Limite da Capacidade Fotossintética</vt:lpstr>
      <vt:lpstr>Visão bioquímica </vt:lpstr>
      <vt:lpstr>Importância  da fotossíntese </vt:lpstr>
      <vt:lpstr>Utilização da fotossíntese</vt:lpstr>
      <vt:lpstr>Visão Socioambiental </vt:lpstr>
      <vt:lpstr>Dados da ONU:</vt:lpstr>
      <vt:lpstr>Teorias Demográficas: </vt:lpstr>
      <vt:lpstr>Teoria Neomalthusiana  </vt:lpstr>
      <vt:lpstr>Pontos a considerar: </vt:lpstr>
      <vt:lpstr>Apresentação do PowerPoint</vt:lpstr>
      <vt:lpstr>Limite da Capacidade Fotossintética do planeta </vt:lpstr>
      <vt:lpstr>Produção vegetal:</vt:lpstr>
      <vt:lpstr>Apresentação do PowerPoint</vt:lpstr>
      <vt:lpstr>Apresentação do PowerPoint</vt:lpstr>
      <vt:lpstr>Consumo dos animais: </vt:lpstr>
      <vt:lpstr>Utilização da madeira </vt:lpstr>
      <vt:lpstr>Conclusão</vt:lpstr>
      <vt:lpstr>Perspectivas para o futuro:</vt:lpstr>
      <vt:lpstr>Apresentação do PowerPoint</vt:lpstr>
      <vt:lpstr>Bibliografia 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 da Capacidade Fotssintética</dc:title>
  <dc:creator>Nathalia Brancalleão</dc:creator>
  <cp:lastModifiedBy>Nathalia Brancalleão</cp:lastModifiedBy>
  <cp:revision>35</cp:revision>
  <dcterms:created xsi:type="dcterms:W3CDTF">2013-09-20T22:55:34Z</dcterms:created>
  <dcterms:modified xsi:type="dcterms:W3CDTF">2013-09-25T01:18:03Z</dcterms:modified>
</cp:coreProperties>
</file>