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61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05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24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58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0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75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9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01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51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48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D2401-525E-4DF3-9AA3-57AF3C39473B}" type="datetimeFigureOut">
              <a:rPr lang="pt-BR" smtClean="0"/>
              <a:t>18/09/2013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A01D5-99E4-4FB4-A52A-EB299205E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12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135560" y="332656"/>
            <a:ext cx="6480720" cy="693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123118" y="395954"/>
            <a:ext cx="64931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Compostos Sulfonados e Sulfurados</a:t>
            </a: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35560" y="1539244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alibri" pitchFamily="34" charset="0"/>
              </a:rPr>
              <a:t>Os </a:t>
            </a:r>
            <a:r>
              <a:rPr lang="pt-BR" b="1" dirty="0">
                <a:latin typeface="Calibri" pitchFamily="34" charset="0"/>
              </a:rPr>
              <a:t>compostos sulfonados </a:t>
            </a:r>
            <a:r>
              <a:rPr lang="pt-BR" dirty="0">
                <a:latin typeface="Calibri" pitchFamily="34" charset="0"/>
              </a:rPr>
              <a:t>apresentam o agrupamento </a:t>
            </a:r>
            <a:r>
              <a:rPr lang="pt-BR" b="1" dirty="0">
                <a:latin typeface="Calibri" pitchFamily="34" charset="0"/>
              </a:rPr>
              <a:t>SO</a:t>
            </a:r>
            <a:r>
              <a:rPr lang="pt-BR" b="1" baseline="-25000" dirty="0">
                <a:latin typeface="Calibri" pitchFamily="34" charset="0"/>
              </a:rPr>
              <a:t>3</a:t>
            </a:r>
            <a:r>
              <a:rPr lang="pt-BR" b="1" dirty="0">
                <a:latin typeface="Calibri" pitchFamily="34" charset="0"/>
              </a:rPr>
              <a:t>H  </a:t>
            </a:r>
            <a:r>
              <a:rPr lang="pt-BR" dirty="0">
                <a:latin typeface="Calibri" pitchFamily="34" charset="0"/>
              </a:rPr>
              <a:t>como radical ligado a sua estrutura aromática</a:t>
            </a:r>
            <a:r>
              <a:rPr lang="pt-BR" dirty="0"/>
              <a:t>. </a:t>
            </a:r>
            <a:r>
              <a:rPr lang="pt-BR" dirty="0">
                <a:latin typeface="Calibri" pitchFamily="34" charset="0"/>
              </a:rPr>
              <a:t>É um composto empregado na cadeia de tintas, responsável pelo </a:t>
            </a:r>
            <a:r>
              <a:rPr lang="pt-BR" b="1" dirty="0">
                <a:latin typeface="Calibri" pitchFamily="34" charset="0"/>
              </a:rPr>
              <a:t>odor forte característico de tintas e solventes.</a:t>
            </a:r>
          </a:p>
          <a:p>
            <a:r>
              <a:rPr lang="pt-BR" dirty="0">
                <a:latin typeface="Calibri" pitchFamily="34" charset="0"/>
              </a:rPr>
              <a:t>	</a:t>
            </a:r>
          </a:p>
          <a:p>
            <a:r>
              <a:rPr lang="pt-BR" dirty="0">
                <a:latin typeface="Calibri" pitchFamily="34" charset="0"/>
              </a:rPr>
              <a:t>      </a:t>
            </a:r>
            <a:r>
              <a:rPr lang="pt-BR" dirty="0" err="1">
                <a:latin typeface="Calibri" pitchFamily="34" charset="0"/>
              </a:rPr>
              <a:t>Ex</a:t>
            </a:r>
            <a:r>
              <a:rPr lang="pt-BR" dirty="0">
                <a:latin typeface="Calibri" pitchFamily="34" charset="0"/>
              </a:rPr>
              <a:t>: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20482" name="AutoShape 2" descr="data:image/jpeg;base64,/9j/4AAQSkZJRgABAQAAAQABAAD/2wCEAAkGBhAGEAkIBxAKCQkTDRYODQwMDRoTFBAUHxIhGR8cHh4jJygqIyUvHhweKzssLzM1LC04ISQxQTA2OTI3OjUBCQoKBQUFDQUFDSkYEhgpKSkpKSkpKSkpKSkpKSkpKSkpKSkpKSkpKSkpKSkpKSkpKSkpKSkpKSkpKSkpKSkpKf/AABEIAEsANAMBIgACEQEDEQH/xAAbAAACAgMBAAAAAAAAAAAAAAAABQQHAQIDBv/EADcQAAICAQMCAwQIBAcAAAAAAAECAwQRAAUSEyEGIjEUI0F1CDI0NVGBs7UVFkJSByQlM0VUYf/EABQBAQAAAAAAAAAAAAAAAAAAAAD/xAAUEQEAAAAAAAAAAAAAAAAAAAAA/9oADAMBAAIRAxEAPwC8dGjRoDSLw99o8T/NE/ba2nukXh77R4n+aJ+21tA90aNGgNGjRoDUW/fi2yN7V6WGrXXHKWaQIi5YAZY9hkkD89LZ98e08lTZYnsShzFJaeMitAwODliQZCCGHGPOGXi5jzyHSlsfTkjvblNNuF0ZKO/kihJBB6cQ8q+rAMeUnFipdhoOHtlrfPuwfw2j6e1WoHFh/g3CFwvD17PJnup90ykMT+WPZvf7dZuVr580s7ydVLLfjLEfIckKCUCMFUIrIoAHe74kgpyPTTr3bq4DVqcTTOrEAqJCo4xcs9jIUU9znAJHA+JJI/Nc27easA+tLwhn4/h5IZJJD3wPKpxnJwASA3g8QGu0dbfo49sndxHDJ11eCw5PZI5CFJfuPKyoSeXEMFJ080uq3q/iGKcQmG5XPKGeJhniSvmjkQ91bBwyMARnBGoP8MsbJ59nf2iiv/FyKvkX+2CTK8PUkK/JeyopjXuAf6NIf50pQeTcp4dpsf1VtxkFeQH44DYDjORzQshIOGONGgz4O+z2Pme4fuc2s7xO9ySLZabPFI6ia1OjEGKuJFBXI7q8nmRTlSAJGU5QA48HfZ7HzPcP3ObWuxjr2/EU8neVbUVRG9MQrUjmVcf+STynPr5sZwAADSjSTbkSvVXpxLkgEliSSSzMxyWYkkliSSSSSSdS9GjQJ942c2Sl7bz0NyTjwfqMiTIr8jHIBkMpBdQWVun1GZRn1lbVuK7tDDdgDojrkpKAHjb0ZHAJw6sCrD4EEfDU7SDwz7uTfqidoItzbpr/AG9StFYfv6nMs0jd/TlgYAAAUl9Iv70pfLI/15dGj6Rf3pS+WR/ry6NBd/g77PY+Z7h+5za1l/0i81lvJStxxxO/okdpHKoW/FpVcJyOP9mNMksgGkTv4W60TxWre2vPLZWetEZZIGllaV1eNfMw5ueLIrdjhgOPNmk0MO+QhW4WakiLIkkb9mHZldGU5BBwyspyCAQQQDoJ2jSDpXdp8lQQ7vSHdUmmaK1Gg/pDkMszfBS5j+qOTsSWAd7uTe7rbZdhlP1Xu2a8cI/Hk0byuO3phG74zgZIBpeuptyPYtN04lwCQCxJJAVVUZLMSQAoBJJAAJOoXhulJTg53V4XZpZLVlSQzI7uWEZYfW6a8Yw3xWNcADAGkGzyXGjt74yzyo4eGpXLrBEQeQ5An3rBsYdgACisqIck99y3taDirFHavXSoda1VAzBcnuzMQkYOGwXZeXFguSMaCh/pF/elL5ZH+vLo1ZfiH/CWLx1Km5+Jppo7giEKR7cQkccfIuFJcMXYF2HPCAjHkXRoLB0jn2M1Wku7CY6U7MZZq3FVgtuTkmTCkq5yfeJ3zxLBwoXTzRoE1PxAksibff8A8juZyPZpSQJSASxhcgCVQByyvdQRyCHyiffvxbZG9q9LDVrrjlLNIERcsAMsewySB+es3dvi3SN6t+KG1XbHOGZA6NhgRlT2PcA/lrzvh/bk9p3YytZseyW+hT9ptSzdJTThkJHNjluU0g5nL8WKZ49tBM9qsb92odba6H/ckj4WnI+CQyIQi57c3GTxYBMMr6Y7dtUO0o0NGNIEZzI/Hu0rkAF3Y93c4GWYkn4k6naNAaNGjQ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4" name="AutoShape 4" descr="data:image/jpeg;base64,/9j/4AAQSkZJRgABAQAAAQABAAD/2wCEAAkGBhAGEAkIBxAKCQkTDRYODQwMDRoTFBAUHxIhGR8cHh4jJygqIyUvHhweKzssLzM1LC04ISQxQTA2OTI3OjUBCQoKBQUFDQUFDSkYEhgpKSkpKSkpKSkpKSkpKSkpKSkpKSkpKSkpKSkpKSkpKSkpKSkpKSkpKSkpKSkpKSkpKf/AABEIAEsANAMBIgACEQEDEQH/xAAbAAACAgMBAAAAAAAAAAAAAAAABQQHAQIDBv/EADcQAAICAQMCAwQIBAcAAAAAAAECAwQRAAUSEyEGIjEUI0F1CDI0NVGBs7UVFkJSByQlM0VUYf/EABQBAQAAAAAAAAAAAAAAAAAAAAD/xAAUEQEAAAAAAAAAAAAAAAAAAAAA/9oADAMBAAIRAxEAPwC8dGjRoDSLw99o8T/NE/ba2nukXh77R4n+aJ+21tA90aNGgNGjRoDUW/fi2yN7V6WGrXXHKWaQIi5YAZY9hkkD89LZ98e08lTZYnsShzFJaeMitAwODliQZCCGHGPOGXi5jzyHSlsfTkjvblNNuF0ZKO/kihJBB6cQ8q+rAMeUnFipdhoOHtlrfPuwfw2j6e1WoHFh/g3CFwvD17PJnup90ykMT+WPZvf7dZuVr580s7ydVLLfjLEfIckKCUCMFUIrIoAHe74kgpyPTTr3bq4DVqcTTOrEAqJCo4xcs9jIUU9znAJHA+JJI/Nc27easA+tLwhn4/h5IZJJD3wPKpxnJwASA3g8QGu0dbfo49sndxHDJ11eCw5PZI5CFJfuPKyoSeXEMFJ080uq3q/iGKcQmG5XPKGeJhniSvmjkQ91bBwyMARnBGoP8MsbJ59nf2iiv/FyKvkX+2CTK8PUkK/JeyopjXuAf6NIf50pQeTcp4dpsf1VtxkFeQH44DYDjORzQshIOGONGgz4O+z2Pme4fuc2s7xO9ySLZabPFI6ia1OjEGKuJFBXI7q8nmRTlSAJGU5QA48HfZ7HzPcP3ObWuxjr2/EU8neVbUVRG9MQrUjmVcf+STynPr5sZwAADSjSTbkSvVXpxLkgEliSSSzMxyWYkkliSSSSSSdS9GjQJ942c2Sl7bz0NyTjwfqMiTIr8jHIBkMpBdQWVun1GZRn1lbVuK7tDDdgDojrkpKAHjb0ZHAJw6sCrD4EEfDU7SDwz7uTfqidoItzbpr/AG9StFYfv6nMs0jd/TlgYAAAUl9Iv70pfLI/15dGj6Rf3pS+WR/ry6NBd/g77PY+Z7h+5za1l/0i81lvJStxxxO/okdpHKoW/FpVcJyOP9mNMksgGkTv4W60TxWre2vPLZWetEZZIGllaV1eNfMw5ueLIrdjhgOPNmk0MO+QhW4WakiLIkkb9mHZldGU5BBwyspyCAQQQDoJ2jSDpXdp8lQQ7vSHdUmmaK1Gg/pDkMszfBS5j+qOTsSWAd7uTe7rbZdhlP1Xu2a8cI/Hk0byuO3phG74zgZIBpeuptyPYtN04lwCQCxJJAVVUZLMSQAoBJJAAJOoXhulJTg53V4XZpZLVlSQzI7uWEZYfW6a8Yw3xWNcADAGkGzyXGjt74yzyo4eGpXLrBEQeQ5An3rBsYdgACisqIck99y3taDirFHavXSoda1VAzBcnuzMQkYOGwXZeXFguSMaCh/pF/elL5ZH+vLo1ZfiH/CWLx1Km5+Jppo7giEKR7cQkccfIuFJcMXYF2HPCAjHkXRoLB0jn2M1Wku7CY6U7MZZq3FVgtuTkmTCkq5yfeJ3zxLBwoXTzRoE1PxAksibff8A8juZyPZpSQJSASxhcgCVQByyvdQRyCHyiffvxbZG9q9LDVrrjlLNIERcsAMsewySB+es3dvi3SN6t+KG1XbHOGZA6NhgRlT2PcA/lrzvh/bk9p3YytZseyW+hT9ptSzdJTThkJHNjluU0g5nL8WKZ49tBM9qsb92odba6H/ckj4WnI+CQyIQi57c3GTxYBMMr6Y7dtUO0o0NGNIEZzI/Hu0rkAF3Y93c4GWYkn4k6naNAaNGjQ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486" name="Picture 6" descr="http://www.fisica.net/quimica/fen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179676" y="2744924"/>
            <a:ext cx="720080" cy="936104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935760" y="2996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Calibri" pitchFamily="34" charset="0"/>
              </a:rPr>
              <a:t>SO</a:t>
            </a:r>
            <a:r>
              <a:rPr lang="pt-BR" b="1" baseline="-25000" dirty="0">
                <a:latin typeface="Calibri" pitchFamily="34" charset="0"/>
              </a:rPr>
              <a:t>3</a:t>
            </a:r>
            <a:r>
              <a:rPr lang="pt-BR" b="1" dirty="0">
                <a:latin typeface="Calibri" pitchFamily="34" charset="0"/>
              </a:rPr>
              <a:t> 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351584" y="4149080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alibri" pitchFamily="34" charset="0"/>
              </a:rPr>
              <a:t>Os </a:t>
            </a:r>
            <a:r>
              <a:rPr lang="pt-BR" b="1" dirty="0">
                <a:latin typeface="Calibri" pitchFamily="34" charset="0"/>
              </a:rPr>
              <a:t>compostos sulfurados </a:t>
            </a:r>
            <a:r>
              <a:rPr lang="pt-BR" dirty="0">
                <a:latin typeface="Calibri" pitchFamily="34" charset="0"/>
              </a:rPr>
              <a:t>possuem 1 ou mais átomos de Enxofre em sua estrutura. Um exemplo deste tipo de composto é a alicina (característico do </a:t>
            </a:r>
            <a:r>
              <a:rPr lang="pt-BR" b="1" u="sng" dirty="0">
                <a:latin typeface="Calibri" pitchFamily="34" charset="0"/>
              </a:rPr>
              <a:t>odor de cebola e alho</a:t>
            </a:r>
            <a:r>
              <a:rPr lang="pt-BR" dirty="0">
                <a:latin typeface="Calibri" pitchFamily="34" charset="0"/>
              </a:rPr>
              <a:t>). Em compostos que podem ter a função éter ou álcool, o enxofre entra na cadeia carbônica onde entraria o oxigênio.</a:t>
            </a:r>
          </a:p>
          <a:p>
            <a:endParaRPr lang="pt-BR" dirty="0">
              <a:latin typeface="Calibri" pitchFamily="34" charset="0"/>
            </a:endParaRPr>
          </a:p>
          <a:p>
            <a:r>
              <a:rPr lang="pt-BR" b="1" dirty="0">
                <a:latin typeface="Calibri" pitchFamily="34" charset="0"/>
              </a:rPr>
              <a:t>Ex: R - CH2 - S - CH2 - R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207568" y="63093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alibri" pitchFamily="34" charset="0"/>
              </a:rPr>
              <a:t>Contribuição: </a:t>
            </a:r>
            <a:r>
              <a:rPr lang="pt-BR" i="1" dirty="0">
                <a:latin typeface="Calibri" pitchFamily="34" charset="0"/>
              </a:rPr>
              <a:t>Mariana </a:t>
            </a:r>
            <a:r>
              <a:rPr lang="pt-BR" i="1" dirty="0" err="1">
                <a:latin typeface="Calibri" pitchFamily="34" charset="0"/>
              </a:rPr>
              <a:t>Chiarini</a:t>
            </a:r>
            <a:r>
              <a:rPr lang="pt-BR" i="1" dirty="0">
                <a:latin typeface="Calibri" pitchFamily="34" charset="0"/>
              </a:rPr>
              <a:t> Silveira (2012), complementado por Ian Paiva (2013)</a:t>
            </a:r>
            <a:endParaRPr lang="pt-BR" i="1" dirty="0">
              <a:latin typeface="Calibri" pitchFamily="34" charset="0"/>
            </a:endParaRPr>
          </a:p>
        </p:txBody>
      </p:sp>
      <p:sp>
        <p:nvSpPr>
          <p:cNvPr id="2" name="Seta para a esquerda 1"/>
          <p:cNvSpPr/>
          <p:nvPr/>
        </p:nvSpPr>
        <p:spPr>
          <a:xfrm>
            <a:off x="7824192" y="980729"/>
            <a:ext cx="2520280" cy="1498357"/>
          </a:xfrm>
          <a:prstGeom prst="leftArrow">
            <a:avLst>
              <a:gd name="adj1" fmla="val 66125"/>
              <a:gd name="adj2" fmla="val 74638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328248" y="1251338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Calibri" pitchFamily="34" charset="0"/>
              </a:rPr>
              <a:t>Este radical é derivado do ácido sulfônico, e este é obtido via desidratação do </a:t>
            </a:r>
            <a:r>
              <a:rPr lang="pt-BR" sz="1400" b="1" i="1" u="sng" dirty="0">
                <a:latin typeface="Calibri" pitchFamily="34" charset="0"/>
              </a:rPr>
              <a:t>ácido sulfúrico H</a:t>
            </a:r>
            <a:r>
              <a:rPr lang="pt-BR" sz="1050" b="1" i="1" u="sng" dirty="0">
                <a:latin typeface="Calibri" pitchFamily="34" charset="0"/>
              </a:rPr>
              <a:t>3</a:t>
            </a:r>
            <a:r>
              <a:rPr lang="pt-BR" sz="1400" b="1" i="1" u="sng" dirty="0">
                <a:latin typeface="Calibri" pitchFamily="34" charset="0"/>
              </a:rPr>
              <a:t>SO</a:t>
            </a:r>
            <a:r>
              <a:rPr lang="pt-BR" sz="1050" b="1" i="1" u="sng" dirty="0">
                <a:latin typeface="Calibri" pitchFamily="34" charset="0"/>
              </a:rPr>
              <a:t>4</a:t>
            </a:r>
            <a:r>
              <a:rPr lang="pt-BR" sz="1400" b="1" i="1" u="sng" dirty="0">
                <a:latin typeface="Calibri" pitchFamily="34" charset="0"/>
              </a:rPr>
              <a:t>. </a:t>
            </a:r>
          </a:p>
          <a:p>
            <a:endParaRPr lang="pt-BR" sz="14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984376" y="1251337"/>
            <a:ext cx="2455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/>
              <a:t>Sulfonados: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056384" y="3789040"/>
            <a:ext cx="295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/>
              <a:t>Sulfurados ou </a:t>
            </a:r>
            <a:r>
              <a:rPr lang="pt-BR" u="sng" dirty="0" err="1"/>
              <a:t>Tiocompostos</a:t>
            </a:r>
            <a:r>
              <a:rPr lang="pt-BR" u="sng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27423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 LCE,,,,Ok, JAWs</dc:creator>
  <cp:lastModifiedBy>Usuario LCE,,,,Ok, JAWs</cp:lastModifiedBy>
  <cp:revision>1</cp:revision>
  <dcterms:created xsi:type="dcterms:W3CDTF">2013-09-18T22:35:30Z</dcterms:created>
  <dcterms:modified xsi:type="dcterms:W3CDTF">2013-09-18T22:35:53Z</dcterms:modified>
</cp:coreProperties>
</file>