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72581" autoAdjust="0"/>
  </p:normalViewPr>
  <p:slideViewPr>
    <p:cSldViewPr>
      <p:cViewPr varScale="1">
        <p:scale>
          <a:sx n="52" d="100"/>
          <a:sy n="52" d="100"/>
        </p:scale>
        <p:origin x="-18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811D2-2947-40C8-859C-98B865C77BE9}" type="datetimeFigureOut">
              <a:rPr lang="pt-BR" smtClean="0"/>
              <a:pPr/>
              <a:t>06/09/2013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A3BC2-9D3A-44B4-86A7-80DB177C63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%C3%89ster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bah.com.br/content/ABAAAAxZQAJ/saponificacao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Subst. Lipídica = óleos e gorduras</a:t>
            </a:r>
          </a:p>
          <a:p>
            <a:endParaRPr lang="pt-B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>
                <a:hlinkClick r:id="rId3" tooltip="Éster"/>
              </a:rPr>
              <a:t>Éster</a:t>
            </a:r>
            <a:r>
              <a:rPr lang="pt-BR" dirty="0" smtClean="0"/>
              <a:t> de ácido graxo + Base forte → Álcool + Sal de ácido graxo (sabão)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Reação entre gordura</a:t>
            </a:r>
            <a:r>
              <a:rPr lang="pt-BR" baseline="0" dirty="0" smtClean="0"/>
              <a:t> (</a:t>
            </a:r>
            <a:r>
              <a:rPr lang="pt-BR" baseline="0" dirty="0" err="1" smtClean="0"/>
              <a:t>ác</a:t>
            </a:r>
            <a:r>
              <a:rPr lang="pt-BR" baseline="0" dirty="0" smtClean="0"/>
              <a:t>. Graxos, cera e </a:t>
            </a:r>
            <a:r>
              <a:rPr lang="pt-BR" baseline="0" dirty="0" err="1" smtClean="0"/>
              <a:t>Tag</a:t>
            </a:r>
            <a:r>
              <a:rPr lang="pt-BR" baseline="0" dirty="0" smtClean="0"/>
              <a:t>) e um </a:t>
            </a:r>
            <a:r>
              <a:rPr lang="pt-BR" baseline="0" dirty="0" err="1" smtClean="0"/>
              <a:t>Alcáli</a:t>
            </a:r>
            <a:r>
              <a:rPr lang="pt-BR" baseline="0" dirty="0" smtClean="0"/>
              <a:t> -&gt; formando um álcool (glicerol) e sal alcalino de ácido graxo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aseline="0" dirty="0" smtClean="0"/>
              <a:t>É uma reação de hidrólise de um </a:t>
            </a:r>
            <a:r>
              <a:rPr lang="pt-BR" baseline="0" dirty="0" err="1" smtClean="0"/>
              <a:t>ester</a:t>
            </a:r>
            <a:r>
              <a:rPr lang="pt-BR" baseline="0" dirty="0" smtClean="0"/>
              <a:t> ao álcool e sal (Inverso da reação de esterificação) </a:t>
            </a:r>
            <a:endParaRPr lang="pt-BR" dirty="0" smtClean="0"/>
          </a:p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A3BC2-9D3A-44B4-86A7-80DB177C63CC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>
                <a:hlinkClick r:id="rId3"/>
              </a:rPr>
              <a:t>http://www.ebah.com.br/content/ABAAAAxZQAJ/saponificacao</a:t>
            </a:r>
            <a:r>
              <a:rPr lang="pt-BR" dirty="0" smtClean="0"/>
              <a:t>: sabão de origem animal</a:t>
            </a:r>
            <a:r>
              <a:rPr lang="pt-BR" baseline="0" dirty="0" smtClean="0"/>
              <a:t> e vegetal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A3BC2-9D3A-44B4-86A7-80DB177C63CC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D9B0-85EF-4707-9024-F2D59D4FF8CC}" type="datetimeFigureOut">
              <a:rPr lang="pt-BR" smtClean="0"/>
              <a:pPr/>
              <a:t>06/09/2013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7FFA-2797-456C-ADD4-DF8E34075D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D9B0-85EF-4707-9024-F2D59D4FF8CC}" type="datetimeFigureOut">
              <a:rPr lang="pt-BR" smtClean="0"/>
              <a:pPr/>
              <a:t>06/09/2013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7FFA-2797-456C-ADD4-DF8E34075D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D9B0-85EF-4707-9024-F2D59D4FF8CC}" type="datetimeFigureOut">
              <a:rPr lang="pt-BR" smtClean="0"/>
              <a:pPr/>
              <a:t>06/09/2013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7FFA-2797-456C-ADD4-DF8E34075D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D9B0-85EF-4707-9024-F2D59D4FF8CC}" type="datetimeFigureOut">
              <a:rPr lang="pt-BR" smtClean="0"/>
              <a:pPr/>
              <a:t>06/09/2013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7FFA-2797-456C-ADD4-DF8E34075D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D9B0-85EF-4707-9024-F2D59D4FF8CC}" type="datetimeFigureOut">
              <a:rPr lang="pt-BR" smtClean="0"/>
              <a:pPr/>
              <a:t>06/09/2013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7FFA-2797-456C-ADD4-DF8E34075D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D9B0-85EF-4707-9024-F2D59D4FF8CC}" type="datetimeFigureOut">
              <a:rPr lang="pt-BR" smtClean="0"/>
              <a:pPr/>
              <a:t>06/09/2013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7FFA-2797-456C-ADD4-DF8E34075D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D9B0-85EF-4707-9024-F2D59D4FF8CC}" type="datetimeFigureOut">
              <a:rPr lang="pt-BR" smtClean="0"/>
              <a:pPr/>
              <a:t>06/09/2013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7FFA-2797-456C-ADD4-DF8E34075D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D9B0-85EF-4707-9024-F2D59D4FF8CC}" type="datetimeFigureOut">
              <a:rPr lang="pt-BR" smtClean="0"/>
              <a:pPr/>
              <a:t>06/09/2013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7FFA-2797-456C-ADD4-DF8E34075D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D9B0-85EF-4707-9024-F2D59D4FF8CC}" type="datetimeFigureOut">
              <a:rPr lang="pt-BR" smtClean="0"/>
              <a:pPr/>
              <a:t>06/09/2013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7FFA-2797-456C-ADD4-DF8E34075D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D9B0-85EF-4707-9024-F2D59D4FF8CC}" type="datetimeFigureOut">
              <a:rPr lang="pt-BR" smtClean="0"/>
              <a:pPr/>
              <a:t>06/09/2013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7FFA-2797-456C-ADD4-DF8E34075D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D9B0-85EF-4707-9024-F2D59D4FF8CC}" type="datetimeFigureOut">
              <a:rPr lang="pt-BR" smtClean="0"/>
              <a:pPr/>
              <a:t>06/09/2013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7FFA-2797-456C-ADD4-DF8E34075D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4D9B0-85EF-4707-9024-F2D59D4FF8CC}" type="datetimeFigureOut">
              <a:rPr lang="pt-BR" smtClean="0"/>
              <a:pPr/>
              <a:t>06/09/2013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B7FFA-2797-456C-ADD4-DF8E34075DF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http://www.biominas.ind.br/images/servico1.jpg"/>
          <p:cNvPicPr>
            <a:picLocks noChangeAspect="1" noChangeArrowheads="1"/>
          </p:cNvPicPr>
          <p:nvPr/>
        </p:nvPicPr>
        <p:blipFill>
          <a:blip r:embed="rId2" cstate="print">
            <a:lum bright="39000" contrast="-53000"/>
          </a:blip>
          <a:srcRect/>
          <a:stretch>
            <a:fillRect/>
          </a:stretch>
        </p:blipFill>
        <p:spPr bwMode="auto">
          <a:xfrm>
            <a:off x="-99367" y="0"/>
            <a:ext cx="9243367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32" y="214314"/>
            <a:ext cx="9144000" cy="1857364"/>
          </a:xfrm>
        </p:spPr>
        <p:txBody>
          <a:bodyPr>
            <a:normAutofit fontScale="90000"/>
          </a:bodyPr>
          <a:lstStyle/>
          <a:p>
            <a:r>
              <a:rPr lang="pt-BR" sz="2900" b="1" dirty="0" smtClean="0"/>
              <a:t>Universidade de São Paulo</a:t>
            </a:r>
            <a:br>
              <a:rPr lang="pt-BR" sz="2900" b="1" dirty="0" smtClean="0"/>
            </a:br>
            <a:r>
              <a:rPr lang="pt-BR" sz="2900" b="1" dirty="0" smtClean="0"/>
              <a:t>Escola Superior de Agricultura Luiz de Queiroz</a:t>
            </a:r>
            <a:br>
              <a:rPr lang="pt-BR" sz="2900" b="1" dirty="0" smtClean="0"/>
            </a:br>
            <a:r>
              <a:rPr lang="pt-BR" sz="2900" b="1" dirty="0" smtClean="0"/>
              <a:t>Departamento de Genética</a:t>
            </a:r>
            <a:br>
              <a:rPr lang="pt-BR" sz="2900" b="1" dirty="0" smtClean="0"/>
            </a:br>
            <a:r>
              <a:rPr lang="pt-BR" sz="2900" b="1" dirty="0" smtClean="0"/>
              <a:t>LGN 479 - Genética e Questões Socioambientais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814802" y="5605490"/>
            <a:ext cx="6400800" cy="1752600"/>
          </a:xfrm>
        </p:spPr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Anna Flavia S. Silva</a:t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>Letícia Trevizan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2428869"/>
            <a:ext cx="9144000" cy="1714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Material</a:t>
            </a:r>
            <a:r>
              <a:rPr kumimoji="0" lang="pt-BR" sz="58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Saponificável</a:t>
            </a: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</p:spPr>
        <p:txBody>
          <a:bodyPr>
            <a:normAutofit/>
          </a:bodyPr>
          <a:lstStyle/>
          <a:p>
            <a:r>
              <a:rPr lang="pt-BR" sz="6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Saponificável</a:t>
            </a:r>
            <a:endParaRPr lang="pt-BR" sz="6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pt-BR" sz="3800" dirty="0" smtClean="0"/>
              <a:t>Substância de origem lipídica que reage com bases, gerando sabões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sz="3800" dirty="0" smtClean="0"/>
              <a:t>Reação de Hidrólise</a:t>
            </a:r>
          </a:p>
          <a:p>
            <a:pPr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86058"/>
            <a:ext cx="8858280" cy="271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Saponificável</a:t>
            </a:r>
            <a:endParaRPr lang="pt-BR" sz="6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00562" y="1714488"/>
            <a:ext cx="4643470" cy="292895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BR" sz="3600" b="1" dirty="0" smtClean="0"/>
          </a:p>
          <a:p>
            <a:pPr algn="ctr">
              <a:buNone/>
            </a:pPr>
            <a:r>
              <a:rPr lang="pt-BR" sz="3600" b="1" dirty="0" smtClean="0">
                <a:solidFill>
                  <a:srgbClr val="FF0000"/>
                </a:solidFill>
              </a:rPr>
              <a:t>Reação pode ocorrer </a:t>
            </a:r>
          </a:p>
          <a:p>
            <a:pPr algn="ctr">
              <a:buNone/>
            </a:pPr>
            <a:r>
              <a:rPr lang="pt-BR" sz="3600" b="1" dirty="0" smtClean="0">
                <a:solidFill>
                  <a:srgbClr val="FF0000"/>
                </a:solidFill>
              </a:rPr>
              <a:t>em alimentos</a:t>
            </a:r>
          </a:p>
        </p:txBody>
      </p:sp>
      <p:pic>
        <p:nvPicPr>
          <p:cNvPr id="5122" name="Picture 2" descr="http://25.media.tumblr.com/tumblr_m8tqepyCFc1qav3lqo1_50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06" y="1571611"/>
            <a:ext cx="4643470" cy="30832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/>
          <a:srcRect l="7812" r="10156"/>
          <a:stretch>
            <a:fillRect/>
          </a:stretch>
        </p:blipFill>
        <p:spPr bwMode="auto">
          <a:xfrm>
            <a:off x="0" y="4500570"/>
            <a:ext cx="914400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48879" y="6429396"/>
            <a:ext cx="7095121" cy="35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aixaDeTexto 8"/>
          <p:cNvSpPr txBox="1"/>
          <p:nvPr/>
        </p:nvSpPr>
        <p:spPr>
          <a:xfrm>
            <a:off x="142844" y="407194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tumblr.com</a:t>
            </a:r>
            <a:endParaRPr lang="pt-BR" dirty="0"/>
          </a:p>
        </p:txBody>
      </p:sp>
      <p:sp>
        <p:nvSpPr>
          <p:cNvPr id="10" name="Seta para baixo 9"/>
          <p:cNvSpPr/>
          <p:nvPr/>
        </p:nvSpPr>
        <p:spPr>
          <a:xfrm>
            <a:off x="6429388" y="3714752"/>
            <a:ext cx="642942" cy="85725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ev99eaJ2q30/TxxcTtj1FzI/AAAAAAAABxs/OSHXomPKJyM/s1600/284440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00562" y="5643578"/>
            <a:ext cx="4643438" cy="12144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OBRIGADA! </a:t>
            </a:r>
            <a:endParaRPr lang="pt-BR" sz="7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57</Words>
  <Application>Microsoft Office PowerPoint</Application>
  <PresentationFormat>Apresentação na tela (4:3)</PresentationFormat>
  <Paragraphs>27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Universidade de São Paulo Escola Superior de Agricultura Luiz de Queiroz Departamento de Genética LGN 479 - Genética e Questões Socioambientais </vt:lpstr>
      <vt:lpstr>Material Saponificável</vt:lpstr>
      <vt:lpstr>Material Saponificável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Anna Flávia</dc:creator>
  <cp:lastModifiedBy>Anna Flávia</cp:lastModifiedBy>
  <cp:revision>21</cp:revision>
  <dcterms:created xsi:type="dcterms:W3CDTF">2013-08-16T13:58:53Z</dcterms:created>
  <dcterms:modified xsi:type="dcterms:W3CDTF">2013-09-06T14:57:17Z</dcterms:modified>
</cp:coreProperties>
</file>