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65" r:id="rId6"/>
    <p:sldId id="259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68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52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31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39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49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91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3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9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68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87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1A78-D20C-4EC0-AD9F-41B6F44AB278}" type="datetimeFigureOut">
              <a:rPr lang="pt-BR" smtClean="0"/>
              <a:t>27/09/2013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9AD9-B865-4220-927A-04615A8247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93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Mainstream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Cap. 8: USC, a universidade do </a:t>
            </a:r>
            <a:r>
              <a:rPr lang="pt-BR" sz="3600" dirty="0" err="1" smtClean="0"/>
              <a:t>mainstream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316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University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South </a:t>
            </a:r>
            <a:r>
              <a:rPr lang="pt-BR" dirty="0" err="1" smtClean="0"/>
              <a:t>California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Na entrada lê-se: “A realidade acaba aqui”</a:t>
            </a:r>
          </a:p>
          <a:p>
            <a:r>
              <a:rPr lang="pt-BR" dirty="0" smtClean="0"/>
              <a:t>Formou George Lucas Steven Spielberg, Frank Capra, entre outros...</a:t>
            </a:r>
          </a:p>
          <a:p>
            <a:r>
              <a:rPr lang="pt-BR" dirty="0" smtClean="0"/>
              <a:t>Localizado no </a:t>
            </a:r>
            <a:r>
              <a:rPr lang="pt-BR" dirty="0" err="1" smtClean="0"/>
              <a:t>Downtown</a:t>
            </a:r>
            <a:r>
              <a:rPr lang="pt-BR" dirty="0" smtClean="0"/>
              <a:t> de Los Angeles, é um campus aberto à circulação, “misturado à cidade”. (p. 195)</a:t>
            </a:r>
          </a:p>
          <a:p>
            <a:r>
              <a:rPr lang="pt-BR" dirty="0" smtClean="0"/>
              <a:t>“(...) organizada como um autêntico estúdio (...) misturando teoria e prática” (p. 198)</a:t>
            </a:r>
          </a:p>
          <a:p>
            <a:r>
              <a:rPr lang="pt-BR" dirty="0" smtClean="0"/>
              <a:t>Formação  “extremamente interdisciplinar” (p. 199)</a:t>
            </a:r>
          </a:p>
          <a:p>
            <a:r>
              <a:rPr lang="pt-BR" dirty="0" err="1" smtClean="0"/>
              <a:t>Depto</a:t>
            </a:r>
            <a:r>
              <a:rPr lang="pt-BR" dirty="0" smtClean="0"/>
              <a:t>. business: fornece 80 mil dólares para cada estudante para rodarem um filme como produtos de trabalhos e provas de graduação.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7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universidades americanas e a indústria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“Para </a:t>
            </a:r>
            <a:r>
              <a:rPr lang="pt-BR" dirty="0"/>
              <a:t>entender o </a:t>
            </a:r>
            <a:r>
              <a:rPr lang="pt-BR" dirty="0" smtClean="0"/>
              <a:t>poderio </a:t>
            </a:r>
            <a:r>
              <a:rPr lang="pt-BR" dirty="0"/>
              <a:t>das </a:t>
            </a:r>
            <a:r>
              <a:rPr lang="pt-BR" dirty="0" smtClean="0"/>
              <a:t>indústrias </a:t>
            </a:r>
            <a:r>
              <a:rPr lang="pt-BR" dirty="0"/>
              <a:t>criativas nos </a:t>
            </a:r>
            <a:r>
              <a:rPr lang="pt-BR" dirty="0" smtClean="0"/>
              <a:t>Estados Unidos</a:t>
            </a:r>
            <a:r>
              <a:rPr lang="pt-BR" dirty="0"/>
              <a:t>, seja no cinema ou na música, </a:t>
            </a:r>
            <a:r>
              <a:rPr lang="pt-BR" dirty="0" smtClean="0"/>
              <a:t>edição </a:t>
            </a:r>
            <a:r>
              <a:rPr lang="pt-BR" dirty="0"/>
              <a:t>de livros ou na internet, temos que nos interessar pelas universidade </a:t>
            </a:r>
            <a:r>
              <a:rPr lang="pt-BR" dirty="0" smtClean="0"/>
              <a:t>americanas.” (p. 196)</a:t>
            </a:r>
          </a:p>
          <a:p>
            <a:r>
              <a:rPr lang="pt-BR" dirty="0" smtClean="0"/>
              <a:t>Mais de 4 </a:t>
            </a:r>
            <a:r>
              <a:rPr lang="pt-BR" dirty="0"/>
              <a:t>mil estabelecimentos de ensino </a:t>
            </a:r>
            <a:r>
              <a:rPr lang="pt-BR" dirty="0" smtClean="0"/>
              <a:t>superior (1400 </a:t>
            </a:r>
            <a:r>
              <a:rPr lang="pt-BR" dirty="0"/>
              <a:t>são </a:t>
            </a:r>
            <a:r>
              <a:rPr lang="pt-BR" dirty="0" smtClean="0"/>
              <a:t>universidades)</a:t>
            </a:r>
          </a:p>
          <a:p>
            <a:r>
              <a:rPr lang="pt-BR" dirty="0" smtClean="0"/>
              <a:t>Recebem do país </a:t>
            </a:r>
            <a:r>
              <a:rPr lang="pt-BR" dirty="0"/>
              <a:t>cerca de 3% do seu </a:t>
            </a:r>
            <a:r>
              <a:rPr lang="pt-BR" dirty="0" smtClean="0"/>
              <a:t>PNB (duas vezes menos que na Europa)</a:t>
            </a:r>
          </a:p>
          <a:p>
            <a:r>
              <a:rPr lang="pt-BR" dirty="0" smtClean="0"/>
              <a:t>“Essa </a:t>
            </a:r>
            <a:r>
              <a:rPr lang="pt-BR" dirty="0"/>
              <a:t>intercorrência entre a universidade e o mundo cultural real é permanente no cinema, mas também na </a:t>
            </a:r>
            <a:r>
              <a:rPr lang="pt-BR" dirty="0" smtClean="0"/>
              <a:t>música </a:t>
            </a:r>
            <a:r>
              <a:rPr lang="pt-BR" dirty="0"/>
              <a:t>e na edição de livros</a:t>
            </a:r>
            <a:r>
              <a:rPr lang="pt-BR" dirty="0" smtClean="0"/>
              <a:t>.”(p. 200) </a:t>
            </a: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4092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das universidades americanas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667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Estrutura: “ambiente favorável à criação e constantes interações com as indústrias criativas” (p.197)</a:t>
            </a:r>
          </a:p>
          <a:p>
            <a:r>
              <a:rPr lang="pt-BR" dirty="0" smtClean="0"/>
              <a:t>Profissionalismo – vínculos com o mundo profissional real</a:t>
            </a:r>
          </a:p>
          <a:p>
            <a:r>
              <a:rPr lang="pt-BR" dirty="0" smtClean="0"/>
              <a:t>Vitalidade e dinamismo cultural:</a:t>
            </a:r>
          </a:p>
          <a:p>
            <a:pPr lvl="1"/>
            <a:r>
              <a:rPr lang="pt-BR" dirty="0" smtClean="0"/>
              <a:t>A cultura é “</a:t>
            </a:r>
            <a:r>
              <a:rPr lang="pt-BR" dirty="0" err="1" smtClean="0"/>
              <a:t>messy</a:t>
            </a:r>
            <a:r>
              <a:rPr lang="pt-BR" dirty="0" smtClean="0"/>
              <a:t>” (bagunçada), “off-</a:t>
            </a:r>
            <a:r>
              <a:rPr lang="pt-BR" dirty="0" err="1" smtClean="0"/>
              <a:t>hand</a:t>
            </a:r>
            <a:r>
              <a:rPr lang="pt-BR" dirty="0" smtClean="0"/>
              <a:t>” (desenvolta), “</a:t>
            </a:r>
            <a:r>
              <a:rPr lang="pt-BR" dirty="0" err="1" smtClean="0"/>
              <a:t>fuzzy</a:t>
            </a:r>
            <a:r>
              <a:rPr lang="pt-BR" dirty="0" smtClean="0"/>
              <a:t>” (confusa) e “</a:t>
            </a:r>
            <a:r>
              <a:rPr lang="pt-BR" dirty="0" err="1" smtClean="0"/>
              <a:t>indie</a:t>
            </a:r>
            <a:r>
              <a:rPr lang="pt-BR" dirty="0" smtClean="0"/>
              <a:t>” (independente).</a:t>
            </a:r>
          </a:p>
          <a:p>
            <a:r>
              <a:rPr lang="pt-BR" dirty="0" smtClean="0"/>
              <a:t>“</a:t>
            </a:r>
            <a:r>
              <a:rPr lang="pt-BR" dirty="0"/>
              <a:t>energia e inovação constante e a criatividade dos </a:t>
            </a:r>
            <a:r>
              <a:rPr lang="pt-BR" dirty="0" smtClean="0"/>
              <a:t>estudantes” (p. 200)</a:t>
            </a:r>
          </a:p>
          <a:p>
            <a:r>
              <a:rPr lang="pt-BR" dirty="0" smtClean="0"/>
              <a:t>“Uma </a:t>
            </a:r>
            <a:r>
              <a:rPr lang="pt-BR" dirty="0"/>
              <a:t>das Chaves do sistema americano é a proliferação de passarelas da comunicação entre essas universidades e a cultura underground de que estão </a:t>
            </a:r>
            <a:r>
              <a:rPr lang="pt-BR" dirty="0" smtClean="0"/>
              <a:t>cercadas” (p. 200):</a:t>
            </a:r>
          </a:p>
          <a:p>
            <a:pPr lvl="1"/>
            <a:r>
              <a:rPr lang="pt-BR" dirty="0" smtClean="0"/>
              <a:t>Galerias de arte, estações de rádio e televisão livres, festivais de curtas, show-cases e teatro experimental, </a:t>
            </a:r>
            <a:r>
              <a:rPr lang="pt-BR" i="1" dirty="0" smtClean="0"/>
              <a:t>open </a:t>
            </a:r>
            <a:r>
              <a:rPr lang="pt-BR" i="1" dirty="0" err="1" smtClean="0"/>
              <a:t>mic</a:t>
            </a:r>
            <a:r>
              <a:rPr lang="pt-BR" i="1" dirty="0" smtClean="0"/>
              <a:t> </a:t>
            </a:r>
            <a:r>
              <a:rPr lang="pt-BR" i="1" dirty="0" err="1" smtClean="0"/>
              <a:t>sessions</a:t>
            </a:r>
            <a:r>
              <a:rPr lang="pt-BR" dirty="0" smtClean="0"/>
              <a:t>, oficinas, cafés e restaurantes alternativos...</a:t>
            </a:r>
          </a:p>
          <a:p>
            <a:pPr lvl="1"/>
            <a:r>
              <a:rPr lang="pt-BR" dirty="0"/>
              <a:t>“fica difícil distinguir o profissional do amador, o participante do observador, a homogeneidade da diversidade e a arte do comércio.”</a:t>
            </a:r>
          </a:p>
          <a:p>
            <a:pPr lvl="1"/>
            <a:endParaRPr lang="pt-BR" i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95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Diversidade cultural	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Diversidade: </a:t>
            </a:r>
            <a:endParaRPr lang="pt-BR" dirty="0" smtClean="0"/>
          </a:p>
          <a:p>
            <a:r>
              <a:rPr lang="pt-BR" dirty="0" smtClean="0"/>
              <a:t>“Escola globalizada”: Grande abertura às minorias e estudantes do mundo todo</a:t>
            </a:r>
            <a:endParaRPr lang="pt-BR" dirty="0"/>
          </a:p>
          <a:p>
            <a:r>
              <a:rPr lang="pt-BR" dirty="0" smtClean="0"/>
              <a:t>“Mas </a:t>
            </a:r>
            <a:r>
              <a:rPr lang="pt-BR" dirty="0"/>
              <a:t>essa real abertura para os estrangeiros é acompanhada de um forte protecionismo do mercado de trabalho, que torna o sucesso raro e ainda mais aleatório para os candidatos ao </a:t>
            </a:r>
            <a:r>
              <a:rPr lang="pt-BR" dirty="0" smtClean="0"/>
              <a:t>exílio.” (p. 207)</a:t>
            </a:r>
          </a:p>
          <a:p>
            <a:r>
              <a:rPr lang="pt-BR" dirty="0" smtClean="0"/>
              <a:t>“Na </a:t>
            </a:r>
            <a:r>
              <a:rPr lang="pt-BR" dirty="0"/>
              <a:t>verdade essa capacidade de receber talentos estrangeiros representa para </a:t>
            </a:r>
            <a:r>
              <a:rPr lang="pt-BR" dirty="0" smtClean="0"/>
              <a:t>Hollywood </a:t>
            </a:r>
            <a:r>
              <a:rPr lang="pt-BR" dirty="0"/>
              <a:t>uma vantagem excepcional frente à concorrência. </a:t>
            </a:r>
            <a:r>
              <a:rPr lang="pt-BR" dirty="0" smtClean="0"/>
              <a:t>‘Nossos </a:t>
            </a:r>
            <a:r>
              <a:rPr lang="pt-BR" dirty="0"/>
              <a:t>atores e </a:t>
            </a:r>
            <a:r>
              <a:rPr lang="pt-BR" dirty="0" smtClean="0"/>
              <a:t>realizadores são contratados </a:t>
            </a:r>
            <a:r>
              <a:rPr lang="pt-BR" dirty="0"/>
              <a:t>nos Estados unidos. é uma sorte para eles, mas isso seca completamente a criatividade aqui. desse modo, os </a:t>
            </a:r>
            <a:r>
              <a:rPr lang="pt-BR" dirty="0" err="1"/>
              <a:t>block</a:t>
            </a:r>
            <a:r>
              <a:rPr lang="pt-BR" dirty="0"/>
              <a:t> </a:t>
            </a:r>
            <a:r>
              <a:rPr lang="pt-BR" dirty="0" err="1"/>
              <a:t>busters</a:t>
            </a:r>
            <a:r>
              <a:rPr lang="pt-BR" dirty="0"/>
              <a:t> hollywoodianos vão bem na América latina, mas os cinemas nacionais, provados de seus melhores atores e cineastas, logo ficam fragilizados, quando não desaparecem </a:t>
            </a:r>
            <a:r>
              <a:rPr lang="pt-BR" dirty="0" smtClean="0"/>
              <a:t>completamente’”. (p. 208)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25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mercado e a universidade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Os estudantes têm acesso a bolsas e empregos remunerados (“</a:t>
            </a:r>
            <a:r>
              <a:rPr lang="pt-BR" dirty="0" err="1" smtClean="0"/>
              <a:t>works-studies</a:t>
            </a:r>
            <a:r>
              <a:rPr lang="pt-BR" dirty="0" smtClean="0"/>
              <a:t>”)</a:t>
            </a:r>
          </a:p>
          <a:p>
            <a:r>
              <a:rPr lang="pt-BR" dirty="0" smtClean="0"/>
              <a:t>São os profissionais que procuram os alunos</a:t>
            </a:r>
          </a:p>
          <a:p>
            <a:r>
              <a:rPr lang="pt-BR" dirty="0" smtClean="0"/>
              <a:t>Equipamentos e infraestrutura recebem apoio de grandes empresas e estúdios (Sony, </a:t>
            </a:r>
            <a:r>
              <a:rPr lang="pt-BR" dirty="0" err="1" smtClean="0"/>
              <a:t>Hewlett</a:t>
            </a:r>
            <a:r>
              <a:rPr lang="pt-BR" dirty="0" smtClean="0"/>
              <a:t> Packard e IBM, por exemplo)</a:t>
            </a:r>
          </a:p>
          <a:p>
            <a:r>
              <a:rPr lang="pt-BR" dirty="0" smtClean="0"/>
              <a:t>“Apesar das aparências, as atividades na USC estão efetivamente no setor não lucrativo, e não no mercado.”</a:t>
            </a:r>
          </a:p>
          <a:p>
            <a:r>
              <a:rPr lang="pt-BR" dirty="0" smtClean="0"/>
              <a:t>“(...) o </a:t>
            </a:r>
            <a:r>
              <a:rPr lang="pt-BR" dirty="0"/>
              <a:t>mercado sabe perfeitamente recuperar esses nichos culturais e comunitários: apesar </a:t>
            </a:r>
            <a:r>
              <a:rPr lang="pt-BR" dirty="0" smtClean="0"/>
              <a:t>talvez de suas </a:t>
            </a:r>
            <a:r>
              <a:rPr lang="pt-BR" dirty="0"/>
              <a:t>intenções, muitos desses estudantes </a:t>
            </a:r>
            <a:r>
              <a:rPr lang="pt-BR" dirty="0" smtClean="0"/>
              <a:t>“independentes</a:t>
            </a:r>
            <a:r>
              <a:rPr lang="pt-BR" dirty="0"/>
              <a:t>" </a:t>
            </a:r>
            <a:r>
              <a:rPr lang="pt-BR" dirty="0" smtClean="0"/>
              <a:t>contribuem </a:t>
            </a:r>
            <a:r>
              <a:rPr lang="pt-BR" dirty="0"/>
              <a:t>no fim das contas para alimentar as </a:t>
            </a:r>
            <a:r>
              <a:rPr lang="pt-BR" dirty="0" smtClean="0"/>
              <a:t>indústrias </a:t>
            </a:r>
            <a:r>
              <a:rPr lang="pt-BR" dirty="0"/>
              <a:t>criativas; </a:t>
            </a:r>
            <a:r>
              <a:rPr lang="pt-BR" dirty="0" smtClean="0"/>
              <a:t>serão </a:t>
            </a:r>
            <a:r>
              <a:rPr lang="pt-BR" dirty="0"/>
              <a:t>recuperados pelo </a:t>
            </a:r>
            <a:r>
              <a:rPr lang="pt-BR" dirty="0" smtClean="0"/>
              <a:t>comércio </a:t>
            </a:r>
            <a:r>
              <a:rPr lang="pt-BR" dirty="0"/>
              <a:t>e, a partir de uma arte </a:t>
            </a:r>
            <a:r>
              <a:rPr lang="pt-BR" dirty="0" smtClean="0"/>
              <a:t>autêntica </a:t>
            </a:r>
            <a:r>
              <a:rPr lang="pt-BR" dirty="0"/>
              <a:t>e sem fins lucrativos, acabarão produzindo uma cultura </a:t>
            </a:r>
            <a:r>
              <a:rPr lang="pt-BR" dirty="0" err="1"/>
              <a:t>mainstream</a:t>
            </a:r>
            <a:r>
              <a:rPr lang="pt-BR" dirty="0"/>
              <a:t>. A américa nos prova que muitas vezes é </a:t>
            </a:r>
            <a:r>
              <a:rPr lang="pt-BR" dirty="0" smtClean="0"/>
              <a:t>difícil </a:t>
            </a:r>
            <a:r>
              <a:rPr lang="pt-BR" dirty="0"/>
              <a:t>ser apenas </a:t>
            </a:r>
            <a:r>
              <a:rPr lang="pt-BR" i="1" dirty="0"/>
              <a:t>parcialmente</a:t>
            </a:r>
            <a:r>
              <a:rPr lang="pt-BR" dirty="0"/>
              <a:t> </a:t>
            </a:r>
            <a:r>
              <a:rPr lang="pt-BR" dirty="0" smtClean="0"/>
              <a:t>comercial” (p. 200)</a:t>
            </a:r>
          </a:p>
          <a:p>
            <a:r>
              <a:rPr lang="pt-BR" dirty="0" smtClean="0"/>
              <a:t>Pesquisa: “As </a:t>
            </a:r>
            <a:r>
              <a:rPr lang="pt-BR" dirty="0"/>
              <a:t>universidades não são apenas onde surge nos Estados Unidos a cultura alternativa  - também já fazem a esta altura uma parte da Pesquisa e Desenvolvimento (R&amp;D) das indústrias de conteúdo.” (p. 201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57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Americanização: “geopolítica dos mundos e guerras culturais”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“Os </a:t>
            </a:r>
            <a:r>
              <a:rPr lang="pt-BR" dirty="0"/>
              <a:t>Estados Unidos não são apenas um país, nem mesmo um continente: são o mundo, ou pelo menos o mundo em miniatura (...) Esse dado é decisivo na explicação do crescente domínio das </a:t>
            </a:r>
            <a:r>
              <a:rPr lang="pt-BR" dirty="0" smtClean="0"/>
              <a:t>indústrias </a:t>
            </a:r>
            <a:r>
              <a:rPr lang="pt-BR" dirty="0"/>
              <a:t>criativas americanas no mundo, arte e entretenimento, </a:t>
            </a:r>
            <a:r>
              <a:rPr lang="pt-BR" dirty="0" err="1"/>
              <a:t>mainstream</a:t>
            </a:r>
            <a:r>
              <a:rPr lang="pt-BR" dirty="0"/>
              <a:t> e nichos </a:t>
            </a:r>
            <a:r>
              <a:rPr lang="pt-BR" dirty="0" smtClean="0"/>
              <a:t>ao </a:t>
            </a:r>
            <a:r>
              <a:rPr lang="pt-BR" dirty="0"/>
              <a:t>mesmo tempo</a:t>
            </a:r>
            <a:r>
              <a:rPr lang="pt-BR" dirty="0" smtClean="0"/>
              <a:t>.”(p. 209)</a:t>
            </a:r>
            <a:endParaRPr lang="pt-BR" dirty="0"/>
          </a:p>
          <a:p>
            <a:r>
              <a:rPr lang="pt-BR" dirty="0" smtClean="0"/>
              <a:t>“A </a:t>
            </a:r>
            <a:r>
              <a:rPr lang="pt-BR" dirty="0"/>
              <a:t>americanização cultural do mundo traduziu-se na </a:t>
            </a:r>
            <a:r>
              <a:rPr lang="pt-BR" dirty="0" smtClean="0"/>
              <a:t>segunda metade </a:t>
            </a:r>
            <a:r>
              <a:rPr lang="pt-BR" dirty="0"/>
              <a:t>do século XX nesse crescente monopólio sobre as imagens e os sonhos. </a:t>
            </a:r>
            <a:r>
              <a:rPr lang="pt-BR" dirty="0" smtClean="0"/>
              <a:t>Ela </a:t>
            </a:r>
            <a:r>
              <a:rPr lang="pt-BR" dirty="0"/>
              <a:t>enfrenta atualmente a concorrência e a contestação de novos países emergentes</a:t>
            </a:r>
            <a:r>
              <a:rPr lang="pt-BR" dirty="0" smtClean="0"/>
              <a:t>.” (p. 209)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193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792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Mainstream</vt:lpstr>
      <vt:lpstr>University of South California</vt:lpstr>
      <vt:lpstr>As universidades americanas e a indústria criativa</vt:lpstr>
      <vt:lpstr>Vantagens das universidades americanas</vt:lpstr>
      <vt:lpstr>Diversidade cultural </vt:lpstr>
      <vt:lpstr>O mercado e a universidade</vt:lpstr>
      <vt:lpstr>Americanização: “geopolítica dos mundos e guerras culturais”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Mainstream</dc:title>
  <dc:creator>rodov2013</dc:creator>
  <cp:lastModifiedBy>karina solha</cp:lastModifiedBy>
  <cp:revision>7</cp:revision>
  <dcterms:created xsi:type="dcterms:W3CDTF">2013-09-24T22:14:53Z</dcterms:created>
  <dcterms:modified xsi:type="dcterms:W3CDTF">2013-09-27T19:44:05Z</dcterms:modified>
</cp:coreProperties>
</file>