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DCCB11-AF81-4EA0-86F4-7B36F266998C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93ED16-609A-4CB6-AA81-E2B85D9B8C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3568" y="5013176"/>
            <a:ext cx="7767021" cy="644729"/>
          </a:xfrm>
        </p:spPr>
        <p:txBody>
          <a:bodyPr/>
          <a:lstStyle/>
          <a:p>
            <a:r>
              <a:rPr lang="pt-BR" sz="6600" dirty="0" smtClean="0"/>
              <a:t>MAINSTREAM</a:t>
            </a:r>
            <a:endParaRPr lang="pt-BR" sz="6600" dirty="0"/>
          </a:p>
        </p:txBody>
      </p:sp>
      <p:sp>
        <p:nvSpPr>
          <p:cNvPr id="5" name="Subtítulo 4"/>
          <p:cNvSpPr>
            <a:spLocks noGrp="1"/>
          </p:cNvSpPr>
          <p:nvPr>
            <p:ph type="body" sz="half" idx="2"/>
          </p:nvPr>
        </p:nvSpPr>
        <p:spPr>
          <a:xfrm>
            <a:off x="683568" y="5589240"/>
            <a:ext cx="7756264" cy="804862"/>
          </a:xfrm>
        </p:spPr>
        <p:txBody>
          <a:bodyPr>
            <a:normAutofit fontScale="70000" lnSpcReduction="20000"/>
          </a:bodyPr>
          <a:lstStyle/>
          <a:p>
            <a:r>
              <a:rPr lang="pt-BR" sz="4000" b="1" dirty="0">
                <a:effectLst/>
              </a:rPr>
              <a:t>A Guerra Global Das Mídias E Das Culturas</a:t>
            </a:r>
          </a:p>
          <a:p>
            <a:endParaRPr lang="pt-BR" dirty="0"/>
          </a:p>
        </p:txBody>
      </p:sp>
      <p:pic>
        <p:nvPicPr>
          <p:cNvPr id="1036" name="Picture 12" descr="http://imagens.travessa.com.br/livro/GR/7c/7c07e927-d676-4a07-9e45-35b9a4c4b29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92" b="236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9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Londres e Paris, capitais da world </a:t>
            </a:r>
            <a:r>
              <a:rPr lang="pt-BR" sz="3600" b="1" dirty="0" smtClean="0"/>
              <a:t>música africana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247" y="2276871"/>
            <a:ext cx="7745505" cy="4104457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Indústria pirata próspera na África: </a:t>
            </a:r>
            <a:r>
              <a:rPr lang="pt-BR" sz="2000" dirty="0"/>
              <a:t>“basta um assinante , e mil famílias são atendidas</a:t>
            </a:r>
            <a:r>
              <a:rPr lang="pt-BR" sz="2000" dirty="0" smtClean="0"/>
              <a:t>”</a:t>
            </a:r>
          </a:p>
          <a:p>
            <a:pPr lvl="1" algn="just"/>
            <a:r>
              <a:rPr lang="pt-BR" sz="2000" dirty="0"/>
              <a:t>Toda a vida cultural é organizada em circuitos paralelos: Televisões com cabos ilegais e venda de </a:t>
            </a:r>
            <a:r>
              <a:rPr lang="pt-BR" sz="2000" dirty="0" err="1"/>
              <a:t>CD’s</a:t>
            </a:r>
            <a:r>
              <a:rPr lang="pt-BR" sz="2000" dirty="0"/>
              <a:t> e </a:t>
            </a:r>
            <a:r>
              <a:rPr lang="pt-BR" sz="2000" dirty="0" err="1"/>
              <a:t>DVD’s</a:t>
            </a:r>
            <a:r>
              <a:rPr lang="pt-BR" sz="2000" dirty="0"/>
              <a:t> no mercado negro</a:t>
            </a:r>
            <a:r>
              <a:rPr lang="pt-BR" sz="2000" dirty="0" smtClean="0"/>
              <a:t>.</a:t>
            </a:r>
            <a:endParaRPr lang="pt-BR" sz="2000" dirty="0"/>
          </a:p>
          <a:p>
            <a:pPr algn="just"/>
            <a:r>
              <a:rPr lang="pt-BR" sz="2000" b="1" dirty="0"/>
              <a:t>Produtos culturais </a:t>
            </a:r>
            <a:r>
              <a:rPr lang="pt-BR" sz="2000" dirty="0"/>
              <a:t>são comercializados por vendedores ambulantes (“salvadores”).</a:t>
            </a:r>
          </a:p>
          <a:p>
            <a:pPr algn="just"/>
            <a:r>
              <a:rPr lang="pt-BR" sz="2000" b="1" dirty="0" smtClean="0"/>
              <a:t>A </a:t>
            </a:r>
            <a:r>
              <a:rPr lang="pt-BR" sz="2000" b="1" dirty="0"/>
              <a:t>Europa </a:t>
            </a:r>
            <a:r>
              <a:rPr lang="pt-BR" sz="2000" dirty="0"/>
              <a:t>continua sendo um ponto de passagem obrigatório nos fluxos de conteúdos interafricanos. </a:t>
            </a:r>
          </a:p>
          <a:p>
            <a:pPr algn="just"/>
            <a:r>
              <a:rPr lang="pt-BR" sz="2000" b="1" dirty="0" smtClean="0"/>
              <a:t>Londres </a:t>
            </a:r>
            <a:r>
              <a:rPr lang="pt-BR" sz="2000" b="1" dirty="0"/>
              <a:t>e Paris </a:t>
            </a:r>
            <a:r>
              <a:rPr lang="pt-BR" sz="2000" dirty="0"/>
              <a:t>desempenham um papel central nas trocas culturais, respectivamente na África </a:t>
            </a:r>
            <a:r>
              <a:rPr lang="pt-BR" sz="2000" dirty="0" err="1"/>
              <a:t>anglófona</a:t>
            </a:r>
            <a:r>
              <a:rPr lang="pt-BR" sz="2000" dirty="0"/>
              <a:t> e na África francófona. 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513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99247" y="836713"/>
            <a:ext cx="7745505" cy="540059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b="1" dirty="0" smtClean="0"/>
              <a:t>Obstáculos</a:t>
            </a:r>
            <a:r>
              <a:rPr lang="pt-BR" sz="2000" dirty="0" smtClean="0"/>
              <a:t> para os artistas africanos: </a:t>
            </a:r>
          </a:p>
          <a:p>
            <a:pPr lvl="1" algn="just"/>
            <a:r>
              <a:rPr lang="pt-BR" sz="2000" dirty="0" smtClean="0"/>
              <a:t>Dificuldades para encontrar gravadoras;</a:t>
            </a:r>
          </a:p>
          <a:p>
            <a:pPr lvl="1" algn="just"/>
            <a:r>
              <a:rPr lang="pt-BR" sz="2000" dirty="0" smtClean="0"/>
              <a:t>Problemas para realizarem turnês;</a:t>
            </a:r>
          </a:p>
          <a:p>
            <a:pPr lvl="1" algn="just"/>
            <a:r>
              <a:rPr lang="pt-BR" sz="2000" dirty="0" smtClean="0"/>
              <a:t>A situação política entre países não facilitam as trocas, devido a </a:t>
            </a:r>
            <a:r>
              <a:rPr lang="pt-BR" sz="2000" dirty="0"/>
              <a:t>fragmentação do continente </a:t>
            </a:r>
            <a:r>
              <a:rPr lang="pt-BR" sz="2000" dirty="0" smtClean="0"/>
              <a:t>africano.</a:t>
            </a:r>
          </a:p>
          <a:p>
            <a:pPr lvl="1" algn="just"/>
            <a:endParaRPr lang="pt-BR" sz="2000" dirty="0" smtClean="0"/>
          </a:p>
          <a:p>
            <a:pPr algn="just"/>
            <a:r>
              <a:rPr lang="pt-BR" sz="2000" dirty="0" smtClean="0"/>
              <a:t>A partir de </a:t>
            </a:r>
            <a:r>
              <a:rPr lang="pt-BR" sz="2000" b="1" dirty="0" smtClean="0"/>
              <a:t>Paris </a:t>
            </a:r>
            <a:r>
              <a:rPr lang="pt-BR" sz="2000" dirty="0" smtClean="0"/>
              <a:t>é possível alcançar toda a África, ao passo que não é possível sequer dialogar de um país a outro, com o vizinho mais próximo quando se está na África;</a:t>
            </a:r>
          </a:p>
          <a:p>
            <a:pPr algn="just"/>
            <a:r>
              <a:rPr lang="pt-BR" sz="2000" b="1" dirty="0" smtClean="0"/>
              <a:t>Internet</a:t>
            </a:r>
            <a:r>
              <a:rPr lang="pt-BR" sz="2000" dirty="0" smtClean="0"/>
              <a:t> </a:t>
            </a:r>
            <a:r>
              <a:rPr lang="pt-BR" sz="2000" dirty="0"/>
              <a:t>um facilitador para esses artistas que encontram dificuldades em divulgar suas músicas sem depender dos </a:t>
            </a:r>
            <a:r>
              <a:rPr lang="pt-BR" sz="2000" dirty="0" smtClean="0"/>
              <a:t>europeus;</a:t>
            </a:r>
          </a:p>
          <a:p>
            <a:pPr algn="just"/>
            <a:r>
              <a:rPr lang="pt-BR" sz="2000" b="1" dirty="0" smtClean="0"/>
              <a:t>Brasil</a:t>
            </a:r>
            <a:r>
              <a:rPr lang="pt-BR" sz="2000" b="1" dirty="0"/>
              <a:t>: </a:t>
            </a:r>
            <a:r>
              <a:rPr lang="pt-BR" sz="2000" dirty="0"/>
              <a:t>uma capital exógena da </a:t>
            </a:r>
            <a:r>
              <a:rPr lang="pt-BR" sz="2000" dirty="0" smtClean="0"/>
              <a:t>África;</a:t>
            </a:r>
          </a:p>
          <a:p>
            <a:pPr algn="just"/>
            <a:r>
              <a:rPr lang="pt-BR" sz="2000" b="1" dirty="0" smtClean="0"/>
              <a:t>China</a:t>
            </a:r>
            <a:r>
              <a:rPr lang="pt-BR" sz="2000" b="1" dirty="0"/>
              <a:t>: </a:t>
            </a:r>
            <a:r>
              <a:rPr lang="pt-BR" sz="2000" dirty="0"/>
              <a:t>investimentos em tecnologia e comunicação.</a:t>
            </a:r>
          </a:p>
        </p:txBody>
      </p:sp>
    </p:spTree>
    <p:extLst>
      <p:ext uri="{BB962C8B-B14F-4D97-AF65-F5344CB8AC3E}">
        <p14:creationId xmlns:p14="http://schemas.microsoft.com/office/powerpoint/2010/main" val="1623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76456" cy="1054250"/>
          </a:xfrm>
        </p:spPr>
        <p:txBody>
          <a:bodyPr/>
          <a:lstStyle/>
          <a:p>
            <a:r>
              <a:rPr lang="pt-BR" sz="3600" b="1" dirty="0"/>
              <a:t>Nas fronteiras da Europa, da Ásia e do mundo árabe: a Turquia </a:t>
            </a:r>
            <a:r>
              <a:rPr lang="pt-BR" sz="3600" b="1" dirty="0" smtClean="0"/>
              <a:t>americanizada</a:t>
            </a:r>
            <a:r>
              <a:rPr lang="pt-BR" sz="3600" b="1" dirty="0"/>
              <a:t>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4563888"/>
          </a:xfrm>
        </p:spPr>
        <p:txBody>
          <a:bodyPr>
            <a:normAutofit fontScale="92500"/>
          </a:bodyPr>
          <a:lstStyle/>
          <a:p>
            <a:pPr marL="365760" lvl="1" algn="just">
              <a:buFont typeface="Wingdings" pitchFamily="2" charset="2"/>
              <a:buChar char=""/>
            </a:pPr>
            <a:r>
              <a:rPr lang="pt-BR" b="1" dirty="0" err="1" smtClean="0"/>
              <a:t>Ayse</a:t>
            </a:r>
            <a:r>
              <a:rPr lang="pt-BR" b="1" dirty="0" smtClean="0"/>
              <a:t> </a:t>
            </a:r>
            <a:r>
              <a:rPr lang="pt-BR" b="1" dirty="0" err="1" smtClean="0"/>
              <a:t>Böhürler</a:t>
            </a:r>
            <a:r>
              <a:rPr lang="pt-BR" b="1" dirty="0"/>
              <a:t> </a:t>
            </a:r>
            <a:r>
              <a:rPr lang="pt-BR" dirty="0"/>
              <a:t>é </a:t>
            </a:r>
            <a:r>
              <a:rPr lang="pt-BR" dirty="0" smtClean="0"/>
              <a:t>cineasta </a:t>
            </a:r>
            <a:r>
              <a:rPr lang="pt-BR" dirty="0"/>
              <a:t>e documentarista</a:t>
            </a:r>
            <a:r>
              <a:rPr lang="pt-BR" dirty="0" smtClean="0"/>
              <a:t>,</a:t>
            </a:r>
            <a:endParaRPr lang="pt-BR" dirty="0"/>
          </a:p>
          <a:p>
            <a:pPr lvl="1" algn="just"/>
            <a:r>
              <a:rPr lang="pt-BR" dirty="0" smtClean="0"/>
              <a:t>Defende a proteção da cultura turca;</a:t>
            </a:r>
          </a:p>
          <a:p>
            <a:pPr lvl="1" algn="just"/>
            <a:r>
              <a:rPr lang="pt-BR" dirty="0" err="1" smtClean="0"/>
              <a:t>Semifeminista</a:t>
            </a:r>
            <a:r>
              <a:rPr lang="pt-BR" dirty="0" smtClean="0"/>
              <a:t>, critica o entretenimento que utiliza a mulher como objeto;</a:t>
            </a:r>
          </a:p>
          <a:p>
            <a:pPr lvl="1" algn="just"/>
            <a:r>
              <a:rPr lang="pt-BR" dirty="0" smtClean="0"/>
              <a:t>Cultura turca uma cultura ‘</a:t>
            </a:r>
            <a:r>
              <a:rPr lang="pt-BR" dirty="0" err="1" smtClean="0"/>
              <a:t>space-specifc</a:t>
            </a:r>
            <a:r>
              <a:rPr lang="pt-BR" dirty="0" smtClean="0"/>
              <a:t>’. 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sz="2200" b="1" dirty="0" smtClean="0"/>
              <a:t>CNN </a:t>
            </a:r>
            <a:r>
              <a:rPr lang="pt-BR" sz="2200" b="1" dirty="0" err="1"/>
              <a:t>Turk</a:t>
            </a:r>
            <a:r>
              <a:rPr lang="pt-BR" sz="2200" b="1" dirty="0"/>
              <a:t>: </a:t>
            </a:r>
            <a:r>
              <a:rPr lang="pt-BR" sz="2200" dirty="0" smtClean="0"/>
              <a:t>‘</a:t>
            </a:r>
            <a:r>
              <a:rPr lang="pt-BR" sz="2200" dirty="0"/>
              <a:t>Nós queremos ser compatíveis. (...) Quero dizer, ao mesmo tempo modernos, americanos, no espírito da época dos jovens, ao mesmo tempo permanecendo turcos</a:t>
            </a:r>
            <a:r>
              <a:rPr lang="pt-BR" sz="2200" dirty="0" smtClean="0"/>
              <a:t>”;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dirty="0" smtClean="0"/>
              <a:t>A </a:t>
            </a:r>
            <a:r>
              <a:rPr lang="pt-BR" sz="2200" b="1" dirty="0"/>
              <a:t>televisão</a:t>
            </a:r>
            <a:r>
              <a:rPr lang="pt-BR" sz="2200" dirty="0"/>
              <a:t>, que é um meio de comunicação </a:t>
            </a:r>
            <a:r>
              <a:rPr lang="pt-BR" sz="2200" dirty="0" err="1"/>
              <a:t>mainstream</a:t>
            </a:r>
            <a:r>
              <a:rPr lang="pt-BR" sz="2200" dirty="0"/>
              <a:t>, deve estar no </a:t>
            </a:r>
            <a:r>
              <a:rPr lang="pt-BR" sz="2200" dirty="0" smtClean="0"/>
              <a:t>entretenimento. Serve para ultrapassarmos os limites;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6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764704"/>
            <a:ext cx="7745505" cy="561662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dirty="0"/>
              <a:t>A chegada do divertimento de massa à televisão </a:t>
            </a:r>
            <a:r>
              <a:rPr lang="pt-BR" sz="2000" dirty="0" smtClean="0"/>
              <a:t>turca.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b="1" dirty="0"/>
              <a:t>Paradoxalmente</a:t>
            </a:r>
            <a:r>
              <a:rPr lang="pt-BR" sz="2000" dirty="0"/>
              <a:t>, esses grandes grupos de mídia se desenvolveram ao mesmo tempo que se enfraquecia a cultura </a:t>
            </a:r>
            <a:r>
              <a:rPr lang="pt-BR" sz="2000" dirty="0" err="1"/>
              <a:t>kemalista</a:t>
            </a:r>
            <a:r>
              <a:rPr lang="pt-BR" sz="2000" dirty="0"/>
              <a:t> (nacionalista e elitista</a:t>
            </a:r>
            <a:r>
              <a:rPr lang="pt-BR" sz="2000" dirty="0" smtClean="0"/>
              <a:t>);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Mistura da cultura turca com a americana (músicas e programas de televisão) mulçumanos consideram isso moderno;</a:t>
            </a:r>
            <a:endParaRPr lang="pt-BR" sz="2000" dirty="0"/>
          </a:p>
          <a:p>
            <a:pPr algn="just"/>
            <a:r>
              <a:rPr lang="pt-BR" sz="2000" b="1" dirty="0" smtClean="0"/>
              <a:t>O entretenimento </a:t>
            </a:r>
            <a:r>
              <a:rPr lang="pt-BR" sz="2000" dirty="0" smtClean="0"/>
              <a:t>se desenvolve com o fim dessa cultura da elite, extremamente condescendente e paternalista;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Os turcos </a:t>
            </a:r>
            <a:r>
              <a:rPr lang="pt-BR" sz="2000" dirty="0" smtClean="0"/>
              <a:t>“querem mais entretenimento, mais cultura </a:t>
            </a:r>
            <a:r>
              <a:rPr lang="pt-BR" sz="2000" dirty="0" err="1" smtClean="0"/>
              <a:t>mainstream</a:t>
            </a:r>
            <a:r>
              <a:rPr lang="pt-BR" sz="2000" dirty="0" smtClean="0"/>
              <a:t>”.</a:t>
            </a:r>
          </a:p>
          <a:p>
            <a:pPr lvl="1" algn="just"/>
            <a:r>
              <a:rPr lang="pt-BR" sz="2000" dirty="0" smtClean="0"/>
              <a:t>Dificuldade de continuarem a ser turcos;</a:t>
            </a:r>
          </a:p>
          <a:p>
            <a:pPr lvl="1" algn="just"/>
            <a:r>
              <a:rPr lang="pt-BR" sz="2000" dirty="0" smtClean="0"/>
              <a:t>Crítica aos estereótipos que o mundo gostaria de ver no filmes.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741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6777318" cy="1731982"/>
          </a:xfrm>
        </p:spPr>
        <p:txBody>
          <a:bodyPr/>
          <a:lstStyle/>
          <a:p>
            <a:r>
              <a:rPr lang="pt-BR" sz="9600" dirty="0" smtClean="0"/>
              <a:t>Fim</a:t>
            </a:r>
            <a:endParaRPr lang="pt-BR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Flávia Santos</a:t>
            </a:r>
          </a:p>
          <a:p>
            <a:r>
              <a:rPr lang="pt-BR" dirty="0" err="1" smtClean="0"/>
              <a:t>Lais</a:t>
            </a:r>
            <a:r>
              <a:rPr lang="pt-BR" dirty="0" smtClean="0"/>
              <a:t> Mika </a:t>
            </a:r>
            <a:r>
              <a:rPr lang="pt-BR" dirty="0" err="1" smtClean="0"/>
              <a:t>Wakiyama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Turismo 6º Semestre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9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99247" y="2204864"/>
            <a:ext cx="7745505" cy="39212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Abordagem </a:t>
            </a:r>
            <a:r>
              <a:rPr lang="pt-BR" b="1" dirty="0"/>
              <a:t>oblíqua em torno de cinco narrativas</a:t>
            </a:r>
            <a:r>
              <a:rPr lang="pt-BR" b="1" dirty="0" smtClean="0"/>
              <a:t>:</a:t>
            </a:r>
          </a:p>
          <a:p>
            <a:pPr marL="0" indent="0" algn="just">
              <a:buNone/>
            </a:pPr>
            <a:endParaRPr lang="pt-BR" b="0" dirty="0" smtClean="0">
              <a:effectLst/>
            </a:endParaRPr>
          </a:p>
          <a:p>
            <a:pPr algn="just"/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paradoxos do sucesso do vídeo game </a:t>
            </a:r>
            <a:r>
              <a:rPr lang="pt-BR" dirty="0" smtClean="0"/>
              <a:t>francês;</a:t>
            </a:r>
            <a:endParaRPr lang="pt-BR" b="0" dirty="0" smtClean="0">
              <a:effectLst/>
            </a:endParaRPr>
          </a:p>
          <a:p>
            <a:pPr algn="just"/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retorno dos tchecos à </a:t>
            </a:r>
            <a:r>
              <a:rPr lang="pt-BR" dirty="0" smtClean="0"/>
              <a:t>Europa;</a:t>
            </a:r>
            <a:endParaRPr lang="pt-BR" b="0" dirty="0" smtClean="0">
              <a:effectLst/>
            </a:endParaRPr>
          </a:p>
          <a:p>
            <a:pPr algn="just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tensões culturais na </a:t>
            </a:r>
            <a:r>
              <a:rPr lang="pt-BR" dirty="0" smtClean="0"/>
              <a:t>Bélgica;</a:t>
            </a:r>
            <a:endParaRPr lang="pt-BR" b="0" dirty="0" smtClean="0">
              <a:effectLst/>
            </a:endParaRPr>
          </a:p>
          <a:p>
            <a:pPr algn="just"/>
            <a:r>
              <a:rPr lang="pt-BR" dirty="0" smtClean="0"/>
              <a:t>O </a:t>
            </a:r>
            <a:r>
              <a:rPr lang="pt-BR" dirty="0"/>
              <a:t>papel de Londres e Paris como capitais da música </a:t>
            </a:r>
            <a:r>
              <a:rPr lang="pt-BR" dirty="0" smtClean="0"/>
              <a:t>africana;</a:t>
            </a:r>
            <a:endParaRPr lang="pt-BR" b="0" dirty="0" smtClean="0">
              <a:effectLst/>
            </a:endParaRPr>
          </a:p>
          <a:p>
            <a:pPr algn="just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expectativas </a:t>
            </a:r>
            <a:r>
              <a:rPr lang="pt-BR" dirty="0" smtClean="0"/>
              <a:t>europeias </a:t>
            </a:r>
            <a:r>
              <a:rPr lang="pt-BR" dirty="0"/>
              <a:t>da Turquia, entre a americanização e islamização</a:t>
            </a:r>
            <a:r>
              <a:rPr lang="pt-BR" b="1" dirty="0" smtClean="0"/>
              <a:t>”.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16. </a:t>
            </a:r>
            <a:r>
              <a:rPr lang="pt-BR" sz="3600" b="1" dirty="0"/>
              <a:t>A cultura </a:t>
            </a:r>
            <a:r>
              <a:rPr lang="pt-BR" sz="3600" b="1" dirty="0" err="1"/>
              <a:t>antimainstream</a:t>
            </a:r>
            <a:r>
              <a:rPr lang="pt-BR" sz="3600" b="1" dirty="0"/>
              <a:t> da </a:t>
            </a:r>
            <a:r>
              <a:rPr lang="pt-BR" sz="3600" b="1" dirty="0" smtClean="0"/>
              <a:t>Europa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7892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Literatura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/>
              <a:t>Jonathan </a:t>
            </a:r>
            <a:r>
              <a:rPr lang="pt-BR" b="1" dirty="0" err="1" smtClean="0"/>
              <a:t>Karp</a:t>
            </a: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Cultura </a:t>
            </a:r>
            <a:r>
              <a:rPr lang="pt-BR" dirty="0" err="1"/>
              <a:t>Mainstream</a:t>
            </a:r>
            <a:r>
              <a:rPr lang="pt-BR" dirty="0"/>
              <a:t>  =&gt; Visa principalmente a publicação de best-sellers ou autores desconhecidos com grandes potenciais</a:t>
            </a:r>
          </a:p>
          <a:p>
            <a:pPr algn="just"/>
            <a:r>
              <a:rPr lang="pt-BR" dirty="0" smtClean="0"/>
              <a:t>Trabalhou </a:t>
            </a:r>
            <a:r>
              <a:rPr lang="pt-BR" dirty="0"/>
              <a:t>na </a:t>
            </a:r>
            <a:r>
              <a:rPr lang="pt-BR" dirty="0" err="1"/>
              <a:t>Random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durante 16 anos  e se demitiu para trabalhar na Warner books (duas grandes empresas do ramo editorial</a:t>
            </a:r>
            <a:r>
              <a:rPr lang="pt-BR" dirty="0" smtClean="0"/>
              <a:t>)</a:t>
            </a:r>
          </a:p>
          <a:p>
            <a:pPr algn="just"/>
            <a:r>
              <a:rPr lang="pt-BR" dirty="0"/>
              <a:t>São empresas </a:t>
            </a:r>
            <a:r>
              <a:rPr lang="pt-BR" dirty="0" err="1"/>
              <a:t>européias</a:t>
            </a:r>
            <a:r>
              <a:rPr lang="pt-BR" dirty="0"/>
              <a:t>, porém a editora </a:t>
            </a:r>
            <a:r>
              <a:rPr lang="pt-BR" dirty="0" err="1"/>
              <a:t>Random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é inteiramente americana</a:t>
            </a:r>
          </a:p>
        </p:txBody>
      </p:sp>
    </p:spTree>
    <p:extLst>
      <p:ext uri="{BB962C8B-B14F-4D97-AF65-F5344CB8AC3E}">
        <p14:creationId xmlns:p14="http://schemas.microsoft.com/office/powerpoint/2010/main" val="22266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fontScale="92500"/>
          </a:bodyPr>
          <a:lstStyle/>
          <a:p>
            <a:pPr algn="just"/>
            <a:r>
              <a:rPr lang="pt-BR" b="1" dirty="0"/>
              <a:t>Europa: </a:t>
            </a:r>
            <a:r>
              <a:rPr lang="pt-BR" dirty="0"/>
              <a:t>maior importador de conteúdos do </a:t>
            </a:r>
            <a:r>
              <a:rPr lang="pt-BR" dirty="0" smtClean="0"/>
              <a:t>mundo</a:t>
            </a:r>
          </a:p>
          <a:p>
            <a:pPr lvl="1" algn="just"/>
            <a:r>
              <a:rPr lang="pt-BR" dirty="0" smtClean="0"/>
              <a:t>Balança </a:t>
            </a:r>
            <a:r>
              <a:rPr lang="pt-BR" dirty="0"/>
              <a:t>de pagamentos </a:t>
            </a:r>
            <a:r>
              <a:rPr lang="pt-BR" dirty="0" smtClean="0"/>
              <a:t>europeia </a:t>
            </a:r>
            <a:r>
              <a:rPr lang="pt-BR" dirty="0"/>
              <a:t>muito deficitária em matéria de cultura e </a:t>
            </a:r>
            <a:r>
              <a:rPr lang="pt-BR" dirty="0" smtClean="0"/>
              <a:t>informação</a:t>
            </a:r>
          </a:p>
          <a:p>
            <a:pPr lvl="1" algn="just"/>
            <a:r>
              <a:rPr lang="pt-BR" dirty="0" smtClean="0"/>
              <a:t>Ocupa </a:t>
            </a:r>
            <a:r>
              <a:rPr lang="pt-BR" dirty="0"/>
              <a:t>o segundo lugar na exportação de conteúdos e diferente dos Estados unidos, tem declínio de 8% ao ano</a:t>
            </a:r>
            <a:r>
              <a:rPr lang="pt-BR" dirty="0" smtClean="0"/>
              <a:t>.</a:t>
            </a:r>
          </a:p>
          <a:p>
            <a:pPr marL="411480" lvl="1" indent="0" algn="just">
              <a:buNone/>
            </a:pPr>
            <a:endParaRPr lang="pt-BR" dirty="0"/>
          </a:p>
          <a:p>
            <a:pPr algn="just"/>
            <a:r>
              <a:rPr lang="pt-BR" b="1" dirty="0"/>
              <a:t>EUA: </a:t>
            </a:r>
            <a:r>
              <a:rPr lang="pt-BR" dirty="0"/>
              <a:t>maiores exportadores de imagens e som – Essas exportações tem como destinos sobretudo a </a:t>
            </a:r>
            <a:r>
              <a:rPr lang="pt-BR" dirty="0" smtClean="0"/>
              <a:t>Europa</a:t>
            </a:r>
          </a:p>
          <a:p>
            <a:pPr lvl="1" algn="just"/>
            <a:r>
              <a:rPr lang="pt-BR" dirty="0" smtClean="0"/>
              <a:t>Balança </a:t>
            </a:r>
            <a:r>
              <a:rPr lang="pt-BR" dirty="0"/>
              <a:t>americana amplamente </a:t>
            </a:r>
            <a:r>
              <a:rPr lang="pt-BR" dirty="0" smtClean="0"/>
              <a:t>superavitária</a:t>
            </a:r>
          </a:p>
          <a:p>
            <a:pPr lvl="1" algn="just"/>
            <a:r>
              <a:rPr lang="pt-BR" dirty="0" smtClean="0"/>
              <a:t>Ocupa </a:t>
            </a:r>
            <a:r>
              <a:rPr lang="pt-BR" dirty="0"/>
              <a:t>o primeiro lugar nas exportações de conteúdo e as estatísticas mostram que os seus 50 estados avançam cerca de 10% ao ano.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Exportação de conteúdos música, programas de televisão e </a:t>
            </a:r>
            <a:r>
              <a:rPr lang="pt-BR" sz="3600" b="1" dirty="0" smtClean="0"/>
              <a:t>filmes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632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4725144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err="1" smtClean="0"/>
              <a:t>Ubisoft</a:t>
            </a:r>
            <a:r>
              <a:rPr lang="pt-BR" sz="2000" b="1" dirty="0" smtClean="0"/>
              <a:t>: </a:t>
            </a:r>
            <a:r>
              <a:rPr lang="pt-BR" sz="2000" dirty="0"/>
              <a:t>uma dos gigantes empresas europeias criadora de vídeo game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Ascensão </a:t>
            </a:r>
            <a:r>
              <a:rPr lang="pt-BR" sz="2000" dirty="0"/>
              <a:t>dos jogos na Internet, das assinaturas de produtos multijogos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/>
              <a:t>Ramo “</a:t>
            </a:r>
            <a:r>
              <a:rPr lang="pt-BR" sz="2000" b="1" dirty="0" err="1"/>
              <a:t>French</a:t>
            </a:r>
            <a:r>
              <a:rPr lang="pt-BR" sz="2000" b="1" dirty="0"/>
              <a:t> </a:t>
            </a:r>
            <a:r>
              <a:rPr lang="pt-BR" sz="2000" b="1" dirty="0" err="1"/>
              <a:t>touch</a:t>
            </a:r>
            <a:r>
              <a:rPr lang="pt-BR" sz="2000" b="1" dirty="0"/>
              <a:t>”: </a:t>
            </a:r>
            <a:r>
              <a:rPr lang="pt-BR" sz="2000" dirty="0"/>
              <a:t>as empresas francesas são atualmente as líderes mundiais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err="1"/>
              <a:t>Zhabei</a:t>
            </a:r>
            <a:r>
              <a:rPr lang="pt-BR" sz="2000" b="1" dirty="0"/>
              <a:t>: </a:t>
            </a:r>
            <a:r>
              <a:rPr lang="pt-BR" sz="2000" dirty="0"/>
              <a:t>um subúrbio do norte de Xangai, uma zona industrial high tech conhecida como Shanghai </a:t>
            </a:r>
            <a:r>
              <a:rPr lang="pt-BR" sz="2000" dirty="0" err="1"/>
              <a:t>Multimedia</a:t>
            </a:r>
            <a:r>
              <a:rPr lang="pt-BR" sz="2000" dirty="0"/>
              <a:t> Valley. Uma ilustração concreta da transferência das indústrias criativas </a:t>
            </a:r>
            <a:r>
              <a:rPr lang="pt-BR" sz="2000" dirty="0" err="1"/>
              <a:t>européias</a:t>
            </a:r>
            <a:r>
              <a:rPr lang="pt-BR" sz="2000" dirty="0"/>
              <a:t> para a China</a:t>
            </a:r>
            <a:r>
              <a:rPr lang="pt-BR" sz="2000" dirty="0" smtClean="0"/>
              <a:t>;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O sucesso enganador do vídeo game europeu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281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655170" y="980728"/>
            <a:ext cx="7745505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b="1" dirty="0"/>
              <a:t>Extensão chinesa da </a:t>
            </a:r>
            <a:r>
              <a:rPr lang="pt-BR" sz="2000" b="1" dirty="0" err="1"/>
              <a:t>Ubsoft</a:t>
            </a:r>
            <a:r>
              <a:rPr lang="pt-BR" sz="2000" b="1" dirty="0"/>
              <a:t>, Fantasia </a:t>
            </a:r>
            <a:r>
              <a:rPr lang="pt-BR" sz="2000" b="1" dirty="0" err="1"/>
              <a:t>Animation</a:t>
            </a:r>
            <a:r>
              <a:rPr lang="pt-BR" sz="2000" b="1" dirty="0"/>
              <a:t>, Magic Motion e Game Center: </a:t>
            </a:r>
            <a:r>
              <a:rPr lang="pt-BR" sz="2000" dirty="0"/>
              <a:t>mão de obra incrivelmente barata e ao mesmo tempo altamente </a:t>
            </a:r>
            <a:r>
              <a:rPr lang="pt-BR" sz="2000" dirty="0" smtClean="0"/>
              <a:t>qualificada;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As </a:t>
            </a:r>
            <a:r>
              <a:rPr lang="pt-BR" sz="2000" b="1" dirty="0"/>
              <a:t>empresas ocidentais </a:t>
            </a:r>
            <a:r>
              <a:rPr lang="pt-BR" sz="2000" dirty="0"/>
              <a:t>entregam toda a produção de seus filmes e jogos às </a:t>
            </a:r>
            <a:r>
              <a:rPr lang="pt-BR" sz="2000" b="1" dirty="0"/>
              <a:t>empresas chinesas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Os franceses talvez tenham os mais importantes estúdios de vídeos games, o que no entanto, não é suficiente para transformá-los em jogos franceses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Segundo a Vivendi os jogos são imaginados, desenvolvidos e comercializados nos EUA.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Manifestações</a:t>
            </a:r>
            <a:r>
              <a:rPr lang="pt-BR" sz="2000" dirty="0" smtClean="0"/>
              <a:t> </a:t>
            </a:r>
            <a:r>
              <a:rPr lang="pt-BR" sz="2000" dirty="0"/>
              <a:t>de Vítimas colaterais das transferências territoriais de empresas </a:t>
            </a:r>
            <a:r>
              <a:rPr lang="pt-BR" sz="2000" dirty="0" smtClean="0"/>
              <a:t>europeias </a:t>
            </a:r>
            <a:r>
              <a:rPr lang="pt-BR" sz="2000" dirty="0"/>
              <a:t>na China.</a:t>
            </a:r>
          </a:p>
        </p:txBody>
      </p:sp>
    </p:spTree>
    <p:extLst>
      <p:ext uri="{BB962C8B-B14F-4D97-AF65-F5344CB8AC3E}">
        <p14:creationId xmlns:p14="http://schemas.microsoft.com/office/powerpoint/2010/main" val="13813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Multinacionais alemãs, francesas ou inglesas produzem para o mercado internacional um entretenimento </a:t>
            </a:r>
            <a:r>
              <a:rPr lang="pt-BR" sz="2000" dirty="0" err="1"/>
              <a:t>mainstream</a:t>
            </a:r>
            <a:r>
              <a:rPr lang="pt-BR" sz="2000" dirty="0"/>
              <a:t> </a:t>
            </a:r>
            <a:r>
              <a:rPr lang="pt-BR" sz="2000" dirty="0" smtClean="0"/>
              <a:t>americanizado;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Cultura comum dos </a:t>
            </a:r>
            <a:r>
              <a:rPr lang="pt-BR" sz="2000" dirty="0" smtClean="0"/>
              <a:t>“europeus”:</a:t>
            </a:r>
            <a:endParaRPr lang="pt-BR" sz="2000" dirty="0"/>
          </a:p>
          <a:p>
            <a:pPr lvl="1" algn="just"/>
            <a:r>
              <a:rPr lang="pt-BR" sz="2000" dirty="0" smtClean="0"/>
              <a:t>Uma </a:t>
            </a:r>
            <a:r>
              <a:rPr lang="pt-BR" sz="2000" dirty="0"/>
              <a:t>cultura nacional fecunda, muitas vezes de qualidade, às vezes popular, mas que não é exportada; e, diante dela, uma cultura americana onipresente que constitui o ‘resto’ da cultura</a:t>
            </a:r>
            <a:r>
              <a:rPr lang="pt-BR" sz="2000" dirty="0" smtClean="0"/>
              <a:t>.</a:t>
            </a:r>
          </a:p>
          <a:p>
            <a:pPr lvl="1" algn="just"/>
            <a:endParaRPr lang="pt-BR" sz="2000" dirty="0"/>
          </a:p>
          <a:p>
            <a:pPr algn="just"/>
            <a:r>
              <a:rPr lang="pt-BR" sz="2000" dirty="0"/>
              <a:t>A única cultura </a:t>
            </a:r>
            <a:r>
              <a:rPr lang="pt-BR" sz="2000" dirty="0" err="1"/>
              <a:t>mainstream</a:t>
            </a:r>
            <a:r>
              <a:rPr lang="pt-BR" sz="2000" dirty="0"/>
              <a:t> comum aos povos europeus passou a ser a cultura </a:t>
            </a:r>
            <a:r>
              <a:rPr lang="pt-BR" sz="2000" dirty="0" smtClean="0"/>
              <a:t>americana;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Uma cultura </a:t>
            </a:r>
            <a:r>
              <a:rPr lang="pt-BR" sz="4000" b="1" dirty="0" err="1"/>
              <a:t>pan-eslava</a:t>
            </a:r>
            <a:r>
              <a:rPr lang="pt-BR" sz="4000" b="1" dirty="0"/>
              <a:t> na Europa central</a:t>
            </a:r>
            <a:r>
              <a:rPr lang="pt-BR" sz="4000" b="1" dirty="0" smtClean="0"/>
              <a:t>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3821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699247" y="764704"/>
            <a:ext cx="7745505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b="1" dirty="0"/>
              <a:t>A cultura americana </a:t>
            </a:r>
            <a:r>
              <a:rPr lang="pt-BR" sz="2000" dirty="0"/>
              <a:t>avança às custas da cultura </a:t>
            </a:r>
            <a:r>
              <a:rPr lang="pt-BR" sz="2000" dirty="0" smtClean="0"/>
              <a:t>europeia </a:t>
            </a:r>
            <a:r>
              <a:rPr lang="pt-BR" sz="2000" dirty="0"/>
              <a:t>e das ‘outras’ culturas, mas não enfraquece muito a cultura tcheca que vem aumentando a produção de filmes locais e diminuindo o espaço do cinema americano, porém limitado, pois é impossível de </a:t>
            </a:r>
            <a:r>
              <a:rPr lang="pt-BR" sz="2000" dirty="0" smtClean="0"/>
              <a:t>exportá-los;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b="1" dirty="0" smtClean="0"/>
              <a:t>Presidente </a:t>
            </a:r>
            <a:r>
              <a:rPr lang="pt-BR" sz="2000" b="1" dirty="0"/>
              <a:t>Klaus </a:t>
            </a:r>
            <a:r>
              <a:rPr lang="pt-BR" sz="2000" dirty="0"/>
              <a:t>aspira reavivar da cultura </a:t>
            </a:r>
            <a:r>
              <a:rPr lang="pt-BR" sz="2000" dirty="0" smtClean="0"/>
              <a:t>tcheca</a:t>
            </a:r>
            <a:r>
              <a:rPr lang="pt-BR" sz="2000" dirty="0"/>
              <a:t>;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Evidentemente</a:t>
            </a:r>
            <a:r>
              <a:rPr lang="pt-BR" sz="2000" dirty="0"/>
              <a:t>, a cultura </a:t>
            </a:r>
            <a:r>
              <a:rPr lang="pt-BR" sz="2000" dirty="0" err="1"/>
              <a:t>mainstream</a:t>
            </a:r>
            <a:r>
              <a:rPr lang="pt-BR" sz="2000" dirty="0"/>
              <a:t> na </a:t>
            </a:r>
            <a:r>
              <a:rPr lang="pt-BR" sz="2000" dirty="0" smtClean="0"/>
              <a:t>República </a:t>
            </a:r>
            <a:r>
              <a:rPr lang="pt-BR" sz="2000" dirty="0"/>
              <a:t>Tcheca é americana, e a dos jovens é quase totalmente </a:t>
            </a:r>
            <a:r>
              <a:rPr lang="pt-BR" sz="2000" dirty="0" smtClean="0"/>
              <a:t>americanizada.</a:t>
            </a:r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“</a:t>
            </a:r>
            <a:r>
              <a:rPr lang="pt-BR" sz="2000" dirty="0"/>
              <a:t>Os tchecos sabem fazer filmes para os tchecos, mas só os americanos sabem fazer filmes para o mundo e para todo mundo</a:t>
            </a:r>
            <a:r>
              <a:rPr lang="pt-BR" sz="2000" dirty="0" smtClean="0"/>
              <a:t>”.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139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27584" y="404664"/>
            <a:ext cx="7756525" cy="1054100"/>
          </a:xfrm>
        </p:spPr>
        <p:txBody>
          <a:bodyPr/>
          <a:lstStyle/>
          <a:p>
            <a:r>
              <a:rPr lang="pt-BR" sz="3600" b="1" dirty="0"/>
              <a:t>A </a:t>
            </a:r>
            <a:r>
              <a:rPr lang="pt-BR" sz="3600" b="1" dirty="0" err="1"/>
              <a:t>libanização</a:t>
            </a:r>
            <a:r>
              <a:rPr lang="pt-BR" sz="3600" b="1" dirty="0"/>
              <a:t> da cultura </a:t>
            </a:r>
            <a:r>
              <a:rPr lang="pt-BR" sz="3600" b="1" dirty="0" smtClean="0"/>
              <a:t>europeia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7584" y="1484784"/>
            <a:ext cx="7745413" cy="504100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b="1" dirty="0"/>
              <a:t>Guerra de trincheiras: </a:t>
            </a:r>
            <a:r>
              <a:rPr lang="pt-BR" sz="2000" dirty="0"/>
              <a:t>entre flamengos e </a:t>
            </a:r>
            <a:r>
              <a:rPr lang="pt-BR" sz="2000" dirty="0" smtClean="0"/>
              <a:t>francófonos.</a:t>
            </a:r>
          </a:p>
          <a:p>
            <a:pPr algn="just"/>
            <a:endParaRPr lang="pt-BR" sz="2000" dirty="0" smtClean="0"/>
          </a:p>
          <a:p>
            <a:pPr lvl="1" algn="just"/>
            <a:r>
              <a:rPr lang="pt-BR" sz="2000" dirty="0" smtClean="0"/>
              <a:t>A </a:t>
            </a:r>
            <a:r>
              <a:rPr lang="pt-BR" sz="2000" dirty="0"/>
              <a:t>população flamenga sequer se interessa pelo que os francófonos fazem, e vice-versa;</a:t>
            </a:r>
          </a:p>
          <a:p>
            <a:pPr lvl="1" algn="just"/>
            <a:r>
              <a:rPr lang="pt-BR" sz="2000" dirty="0" smtClean="0"/>
              <a:t>Aos </a:t>
            </a:r>
            <a:r>
              <a:rPr lang="pt-BR" sz="2000" dirty="0"/>
              <a:t>poucos, a única cultura comum dos belgas tende a se tornar a </a:t>
            </a:r>
            <a:r>
              <a:rPr lang="pt-BR" sz="2000" dirty="0" smtClean="0"/>
              <a:t>americana;</a:t>
            </a:r>
          </a:p>
          <a:p>
            <a:pPr lvl="1" algn="just"/>
            <a:r>
              <a:rPr lang="pt-BR" sz="2000" dirty="0" smtClean="0"/>
              <a:t>Toda </a:t>
            </a:r>
            <a:r>
              <a:rPr lang="pt-BR" sz="2000" dirty="0"/>
              <a:t>a cultura </a:t>
            </a:r>
            <a:r>
              <a:rPr lang="pt-BR" sz="2000" dirty="0" err="1"/>
              <a:t>mainstream</a:t>
            </a:r>
            <a:r>
              <a:rPr lang="pt-BR" sz="2000" dirty="0"/>
              <a:t> </a:t>
            </a:r>
            <a:r>
              <a:rPr lang="pt-BR" sz="2000" dirty="0" smtClean="0"/>
              <a:t>europeia </a:t>
            </a:r>
            <a:r>
              <a:rPr lang="pt-BR" sz="2000" dirty="0"/>
              <a:t>evolui atualmente para o modelo belga. </a:t>
            </a:r>
            <a:r>
              <a:rPr lang="pt-BR" sz="2000" dirty="0" smtClean="0"/>
              <a:t>A cultura </a:t>
            </a:r>
            <a:r>
              <a:rPr lang="pt-BR" sz="2000" dirty="0"/>
              <a:t>americana, graças a essas divisões, avança </a:t>
            </a:r>
            <a:r>
              <a:rPr lang="pt-BR" sz="2000" dirty="0" smtClean="0"/>
              <a:t>inexoravelmente;</a:t>
            </a:r>
          </a:p>
          <a:p>
            <a:pPr lvl="1" algn="just"/>
            <a:endParaRPr lang="pt-BR" sz="2000" dirty="0" smtClean="0"/>
          </a:p>
          <a:p>
            <a:pPr algn="just"/>
            <a:r>
              <a:rPr lang="pt-BR" sz="2000" dirty="0"/>
              <a:t>Diplomatas franceses </a:t>
            </a:r>
            <a:r>
              <a:rPr lang="pt-BR" sz="2000" dirty="0" smtClean="0"/>
              <a:t>acreditam </a:t>
            </a:r>
            <a:r>
              <a:rPr lang="pt-BR" sz="2000" dirty="0"/>
              <a:t>que </a:t>
            </a:r>
            <a:r>
              <a:rPr lang="pt-BR" sz="2000" dirty="0" smtClean="0"/>
              <a:t>suas </a:t>
            </a:r>
            <a:r>
              <a:rPr lang="pt-BR" sz="2000" dirty="0"/>
              <a:t>forças estão na valorização dos independentes em relação às </a:t>
            </a:r>
            <a:r>
              <a:rPr lang="pt-BR" sz="2000" dirty="0" err="1"/>
              <a:t>majors</a:t>
            </a:r>
            <a:r>
              <a:rPr lang="pt-BR" sz="2000" dirty="0"/>
              <a:t>, da arte em relação ao divertimento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Na Europa, com efeito, muitos apostam em nichos na especialização, recusando a cultura </a:t>
            </a:r>
            <a:r>
              <a:rPr lang="pt-BR" sz="2000" dirty="0" err="1"/>
              <a:t>mainstream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111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3/09/201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201</TotalTime>
  <Words>1049</Words>
  <Application>Microsoft Office PowerPoint</Application>
  <PresentationFormat>Apresentação na tela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Book Antiqua</vt:lpstr>
      <vt:lpstr>Wingdings</vt:lpstr>
      <vt:lpstr>Capa Dura</vt:lpstr>
      <vt:lpstr>MAINSTREAM</vt:lpstr>
      <vt:lpstr>16. A cultura antimainstream da Europa</vt:lpstr>
      <vt:lpstr>Literatura</vt:lpstr>
      <vt:lpstr>Exportação de conteúdos música, programas de televisão e filmes</vt:lpstr>
      <vt:lpstr>O sucesso enganador do vídeo game europeu</vt:lpstr>
      <vt:lpstr>Apresentação do PowerPoint</vt:lpstr>
      <vt:lpstr>Uma cultura pan-eslava na Europa central?</vt:lpstr>
      <vt:lpstr>Apresentação do PowerPoint</vt:lpstr>
      <vt:lpstr>A libanização da cultura europeia</vt:lpstr>
      <vt:lpstr>Londres e Paris, capitais da world música africana</vt:lpstr>
      <vt:lpstr>Apresentação do PowerPoint</vt:lpstr>
      <vt:lpstr>Nas fronteiras da Europa, da Ásia e do mundo árabe: a Turquia americanizada:</vt:lpstr>
      <vt:lpstr>Apresentação do PowerPoint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MAINSTREAM</dc:title>
  <dc:creator>Waki</dc:creator>
  <cp:lastModifiedBy>karina solha</cp:lastModifiedBy>
  <cp:revision>24</cp:revision>
  <dcterms:created xsi:type="dcterms:W3CDTF">2013-09-22T03:14:52Z</dcterms:created>
  <dcterms:modified xsi:type="dcterms:W3CDTF">2013-09-24T13:23:15Z</dcterms:modified>
</cp:coreProperties>
</file>