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0" autoAdjust="0"/>
    <p:restoredTop sz="94660"/>
  </p:normalViewPr>
  <p:slideViewPr>
    <p:cSldViewPr>
      <p:cViewPr varScale="1">
        <p:scale>
          <a:sx n="70" d="100"/>
          <a:sy n="70" d="100"/>
        </p:scale>
        <p:origin x="16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F8E8906-5B87-429E-8EE1-78F555CF5F68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0A9E75-C99B-4577-8530-7411D5765D06}" type="datetimeFigureOut">
              <a:rPr lang="pt-BR" smtClean="0"/>
              <a:t>24/09/2013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0" y="23910"/>
            <a:ext cx="9143999" cy="6834089"/>
            <a:chOff x="0" y="23910"/>
            <a:chExt cx="9143999" cy="6834089"/>
          </a:xfrm>
        </p:grpSpPr>
        <p:pic>
          <p:nvPicPr>
            <p:cNvPr id="5" name="Picture 8" descr="http://1.bp.blogspot.com/_oBjFL1hbsRE/S9aPshZSO5I/AAAAAAAABLo/-rmkShTXyUU/s1600/Mandala+%C3%A1rabe+II.jpg"/>
            <p:cNvPicPr>
              <a:picLocks noChangeAspect="1" noChangeArrowheads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13" t="9183" r="10097" b="10153"/>
            <a:stretch/>
          </p:blipFill>
          <p:spPr bwMode="auto">
            <a:xfrm>
              <a:off x="0" y="23910"/>
              <a:ext cx="9143999" cy="68340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sp>
          <p:nvSpPr>
            <p:cNvPr id="6" name="Retângulo 5"/>
            <p:cNvSpPr/>
            <p:nvPr/>
          </p:nvSpPr>
          <p:spPr>
            <a:xfrm>
              <a:off x="971600" y="692696"/>
              <a:ext cx="7128792" cy="5400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32656" y="846979"/>
            <a:ext cx="7543800" cy="2593975"/>
          </a:xfrm>
        </p:spPr>
        <p:txBody>
          <a:bodyPr/>
          <a:lstStyle/>
          <a:p>
            <a:r>
              <a:rPr lang="pt-BR" sz="52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 príncipe dos meios de comunicação no deserto</a:t>
            </a:r>
            <a:endParaRPr lang="pt-BR" sz="5200" b="1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06584" y="3356992"/>
            <a:ext cx="6461760" cy="10668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Capítulo 15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87624" y="4992965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Fernanda </a:t>
            </a:r>
            <a:r>
              <a:rPr lang="pt-BR" sz="2000" b="1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Carradore</a:t>
            </a:r>
            <a:r>
              <a:rPr lang="pt-BR" sz="20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r>
              <a:rPr lang="pt-BR" sz="20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Júlia Andreatta</a:t>
            </a:r>
            <a:endParaRPr lang="pt-BR" sz="2000" b="1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99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-36512" y="1"/>
            <a:ext cx="9143999" cy="6885384"/>
            <a:chOff x="0" y="23910"/>
            <a:chExt cx="9143999" cy="6834089"/>
          </a:xfrm>
        </p:grpSpPr>
        <p:pic>
          <p:nvPicPr>
            <p:cNvPr id="8" name="Picture 8" descr="http://1.bp.blogspot.com/_oBjFL1hbsRE/S9aPshZSO5I/AAAAAAAABLo/-rmkShTXyUU/s1600/Mandala+%C3%A1rabe+II.jpg"/>
            <p:cNvPicPr>
              <a:picLocks noChangeAspect="1" noChangeArrowheads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13" t="9183" r="10097" b="10153"/>
            <a:stretch/>
          </p:blipFill>
          <p:spPr bwMode="auto">
            <a:xfrm>
              <a:off x="0" y="23910"/>
              <a:ext cx="9143999" cy="68340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sp>
          <p:nvSpPr>
            <p:cNvPr id="9" name="Retângulo 8"/>
            <p:cNvSpPr/>
            <p:nvPr/>
          </p:nvSpPr>
          <p:spPr>
            <a:xfrm>
              <a:off x="971600" y="692696"/>
              <a:ext cx="7128792" cy="5400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40432" y="1484784"/>
            <a:ext cx="7115944" cy="48006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 </a:t>
            </a:r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 príncipe Al </a:t>
            </a:r>
            <a:r>
              <a:rPr lang="pt-BR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Alweed</a:t>
            </a:r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– magnata das mídias árabes;</a:t>
            </a:r>
          </a:p>
          <a:p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Influência da cultura capitalista dos EUA – traz o modelo americano para os países árabes; </a:t>
            </a:r>
          </a:p>
          <a:p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dirty="0">
                <a:latin typeface="Andalus" panose="02020603050405020304" pitchFamily="18" charset="-78"/>
                <a:cs typeface="Andalus" panose="02020603050405020304" pitchFamily="18" charset="-78"/>
              </a:rPr>
              <a:t>Através dos meios de comunicação, quer ser o homem mais poderoso da Arábia; </a:t>
            </a:r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Possui controle da rede televisiva </a:t>
            </a:r>
            <a:r>
              <a:rPr lang="pt-BR" dirty="0">
                <a:latin typeface="Andalus" panose="02020603050405020304" pitchFamily="18" charset="-78"/>
                <a:cs typeface="Andalus" panose="02020603050405020304" pitchFamily="18" charset="-78"/>
              </a:rPr>
              <a:t>(mais de 20 </a:t>
            </a:r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canais), </a:t>
            </a:r>
            <a:r>
              <a:rPr lang="pt-BR" dirty="0">
                <a:latin typeface="Andalus" panose="02020603050405020304" pitchFamily="18" charset="-78"/>
                <a:cs typeface="Andalus" panose="02020603050405020304" pitchFamily="18" charset="-78"/>
              </a:rPr>
              <a:t>rádio, internet etc...</a:t>
            </a:r>
          </a:p>
          <a:p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Possui controle de rede televisiva (mais de 20 canais), rádios, internet;</a:t>
            </a:r>
          </a:p>
          <a:p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Rotana</a:t>
            </a:r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- 1987 – empresa de mídia e entretenimento; </a:t>
            </a:r>
          </a:p>
          <a:p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Divulgação da cultura através dos meios de comunicação.</a:t>
            </a:r>
          </a:p>
          <a:p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35088" y="827420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 ALWEED </a:t>
            </a:r>
            <a:endParaRPr lang="pt-BR" sz="3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1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-36512" y="1"/>
            <a:ext cx="9143999" cy="6885384"/>
            <a:chOff x="0" y="23910"/>
            <a:chExt cx="9143999" cy="6834089"/>
          </a:xfrm>
        </p:grpSpPr>
        <p:pic>
          <p:nvPicPr>
            <p:cNvPr id="8" name="Picture 8" descr="http://1.bp.blogspot.com/_oBjFL1hbsRE/S9aPshZSO5I/AAAAAAAABLo/-rmkShTXyUU/s1600/Mandala+%C3%A1rabe+II.jpg"/>
            <p:cNvPicPr>
              <a:picLocks noChangeAspect="1" noChangeArrowheads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13" t="9183" r="10097" b="10153"/>
            <a:stretch/>
          </p:blipFill>
          <p:spPr bwMode="auto">
            <a:xfrm>
              <a:off x="0" y="23910"/>
              <a:ext cx="9143999" cy="68340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sp>
          <p:nvSpPr>
            <p:cNvPr id="9" name="Retângulo 8"/>
            <p:cNvSpPr/>
            <p:nvPr/>
          </p:nvSpPr>
          <p:spPr>
            <a:xfrm>
              <a:off x="971600" y="692696"/>
              <a:ext cx="7128792" cy="5400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6842" y="836712"/>
            <a:ext cx="7620000" cy="5040560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t-BR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RUPTURA DA TRADIÇÃO</a:t>
            </a:r>
          </a:p>
          <a:p>
            <a:pPr marL="114300" indent="0">
              <a:buNone/>
            </a:pPr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dirty="0">
                <a:latin typeface="Andalus" panose="02020603050405020304" pitchFamily="18" charset="-78"/>
                <a:cs typeface="Andalus" panose="02020603050405020304" pitchFamily="18" charset="-78"/>
              </a:rPr>
              <a:t>Conflitos religiosos X Visão </a:t>
            </a:r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capitalista;</a:t>
            </a:r>
          </a:p>
          <a:p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Qual a real motivação para mercantilização da cultura?;</a:t>
            </a:r>
          </a:p>
          <a:p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dirty="0">
                <a:latin typeface="Andalus" panose="02020603050405020304" pitchFamily="18" charset="-78"/>
                <a:cs typeface="Andalus" panose="02020603050405020304" pitchFamily="18" charset="-78"/>
              </a:rPr>
              <a:t>Liberalismo X Controle </a:t>
            </a:r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cultural;</a:t>
            </a:r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pt-BR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“Um pop americanizado em árabe”;</a:t>
            </a:r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pt-BR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“hipocrisia” do entretenimento.</a:t>
            </a:r>
          </a:p>
          <a:p>
            <a:endParaRPr lang="pt-BR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Favorecer a modernização do mundo Árabe</a:t>
            </a:r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130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-36512" y="1"/>
            <a:ext cx="9143999" cy="6885384"/>
            <a:chOff x="0" y="23910"/>
            <a:chExt cx="9143999" cy="6834089"/>
          </a:xfrm>
        </p:grpSpPr>
        <p:pic>
          <p:nvPicPr>
            <p:cNvPr id="8" name="Picture 8" descr="http://1.bp.blogspot.com/_oBjFL1hbsRE/S9aPshZSO5I/AAAAAAAABLo/-rmkShTXyUU/s1600/Mandala+%C3%A1rabe+II.jpg"/>
            <p:cNvPicPr>
              <a:picLocks noChangeAspect="1" noChangeArrowheads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13" t="9183" r="10097" b="10153"/>
            <a:stretch/>
          </p:blipFill>
          <p:spPr bwMode="auto">
            <a:xfrm>
              <a:off x="0" y="23910"/>
              <a:ext cx="9143999" cy="68340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sp>
          <p:nvSpPr>
            <p:cNvPr id="9" name="Retângulo 8"/>
            <p:cNvSpPr/>
            <p:nvPr/>
          </p:nvSpPr>
          <p:spPr>
            <a:xfrm>
              <a:off x="971600" y="692696"/>
              <a:ext cx="7128792" cy="5400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6842" y="673807"/>
            <a:ext cx="6999534" cy="5441135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endParaRPr lang="pt-BR" sz="1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114300" indent="0" algn="ctr">
              <a:buNone/>
            </a:pPr>
            <a:r>
              <a:rPr lang="pt-BR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MONOPÓLIO DA CULTURA</a:t>
            </a:r>
          </a:p>
          <a:p>
            <a:pPr marL="114300" indent="0" algn="ctr">
              <a:buNone/>
            </a:pPr>
            <a:endParaRPr lang="pt-BR" sz="15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sz="2100" dirty="0">
                <a:latin typeface="Andalus" panose="02020603050405020304" pitchFamily="18" charset="-78"/>
                <a:cs typeface="Andalus" panose="02020603050405020304" pitchFamily="18" charset="-78"/>
              </a:rPr>
              <a:t>Limitação do cinema no </a:t>
            </a:r>
            <a:r>
              <a:rPr lang="pt-BR" sz="2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território; </a:t>
            </a:r>
          </a:p>
          <a:p>
            <a:endParaRPr lang="pt-BR" sz="21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sz="2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Quem escolhe, produz, distribui, entrevista, vende e até consome é a mesma pessoa</a:t>
            </a:r>
          </a:p>
          <a:p>
            <a:endParaRPr lang="pt-BR" sz="21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sz="2100" dirty="0">
                <a:latin typeface="Andalus" panose="02020603050405020304" pitchFamily="18" charset="-78"/>
                <a:cs typeface="Andalus" panose="02020603050405020304" pitchFamily="18" charset="-78"/>
              </a:rPr>
              <a:t>Censura no cinema </a:t>
            </a:r>
            <a:r>
              <a:rPr lang="pt-BR" sz="2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árabe  </a:t>
            </a:r>
            <a:r>
              <a:rPr lang="pt-BR" sz="2100" dirty="0">
                <a:latin typeface="Andalus" panose="02020603050405020304" pitchFamily="18" charset="-78"/>
                <a:cs typeface="Andalus" panose="02020603050405020304" pitchFamily="18" charset="-78"/>
              </a:rPr>
              <a:t>e a distribuição dos </a:t>
            </a:r>
            <a:r>
              <a:rPr lang="pt-BR" sz="2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filmes;</a:t>
            </a:r>
          </a:p>
          <a:p>
            <a:r>
              <a:rPr lang="pt-BR" sz="2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pt-BR" sz="21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sz="2100" dirty="0">
                <a:latin typeface="Andalus" panose="02020603050405020304" pitchFamily="18" charset="-78"/>
                <a:cs typeface="Andalus" panose="02020603050405020304" pitchFamily="18" charset="-78"/>
              </a:rPr>
              <a:t>Falta de acesso a informação  - 30% de </a:t>
            </a:r>
            <a:r>
              <a:rPr lang="pt-BR" sz="2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analfabetismo;</a:t>
            </a:r>
          </a:p>
          <a:p>
            <a:endParaRPr lang="pt-BR" sz="21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sz="2100" dirty="0">
                <a:latin typeface="Andalus" panose="02020603050405020304" pitchFamily="18" charset="-78"/>
                <a:cs typeface="Andalus" panose="02020603050405020304" pitchFamily="18" charset="-78"/>
              </a:rPr>
              <a:t>Egito defende a cultura de </a:t>
            </a:r>
            <a:r>
              <a:rPr lang="pt-BR" sz="2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massa;</a:t>
            </a:r>
          </a:p>
          <a:p>
            <a:endParaRPr lang="pt-BR" sz="21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pt-BR" sz="2100" dirty="0">
                <a:latin typeface="Andalus" panose="02020603050405020304" pitchFamily="18" charset="-78"/>
                <a:cs typeface="Andalus" panose="02020603050405020304" pitchFamily="18" charset="-78"/>
              </a:rPr>
              <a:t>Modelo europeu x modelo </a:t>
            </a:r>
            <a:r>
              <a:rPr lang="pt-BR" sz="2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americano. </a:t>
            </a:r>
          </a:p>
          <a:p>
            <a:endParaRPr lang="pt-BR" sz="21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pt-BR" sz="3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39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QSEBUUEhQVFRQUGBUZGBUVFRUWGhUYGBUcGB8VFBQXHCceFxkjGRQXIC8gIycpLC0tFx8xNTAqNSYsLCkBCQoKBQUFDQUFDSkYEhgpKSkpKSkpKSkpKSkpKSkpKSkpKSkpKSkpKSkpKSkpKSkpKSkpKSkpKSkpKSkpKSkpKf/AABEIAOEA4QMBIgACEQEDEQH/xAAbAAEAAgMBAQAAAAAAAAAAAAAABQYCAwQBB//EAFYQAAIBAwIDAwQKDQgIBQUAAAECAwAEEQUSBhMhFDFBIlF0tBUjMjM1VWGBlLMHJCVCVHFzkaGx0tPUFjRSU4SVwdFFYnKFk6TD5CY2dZLhF0RkwsT/xAAUAQEAAAAAAAAAAAAAAAAAAAAA/8QAFBEBAAAAAAAAAAAAAAAAAAAAAP/aAAwDAQACEQMRAD8A+40pSgUpSgUpSgUpSgUpSgUpSgUpSgUpSgUpSgUpSgUpSgUpSgUpSgUpSgUpSgUpSgUpSgiNU4ogt5RE/NaRl3hYreec7d23ceSjYGenWtA40g/q7z+7779zWgj7tZ//AAv/AOn/AOajb3jO7VL2aO2t2gsmnVi9xIkjCFA5KoIWXqD08qgm7fjCB5Y4ttyjSsVQy2lzCrMEZ9u+WNVztRjjPganKresz730x8Y3XIbHmzY3Jxn56slApSlApSlApTNM0CleZpmg9pXmaZoPaUpQKgLniwiaWKO0upzCVV2iEG0M0ayBQZJlJ8mRfDxqfqv8PfzvUfSIfUregx/lXN8W33/J/wATW7TOKDLcCB7a4t3MbyLzuRhlR0Q45Ur9QZF78VWbDinUTa2l3I1mYrmS0UxrDOHVbiVU6OZiMgPnu8KsNwPuxD6Hc+sW/wDlQWGlKUClKUClKUGJf8f5jWQNKUGq5bCMR3hSf0VTNA0OWWyt55dSvVaWGGRsPahQzxqxAzB0GW6ZNXK897f/AGW/VVJuLIy6DZKITOAumM8QVW3xo0LuuxiA3kK3Q99BnoUGzWHUXMlyOxg7pHicqTcEFQY0UDuB6iovS9AS6bUVlvJ4Ue7uo2hjliRGUqqnKuhPUHB61s0xhb6g09vpVzDC1uIysVvbx5kEpbcVSQA+TgZqB1WyQWeqSXGlSmWVryWOeS2t2MSNF5DNIXLJtIJ6Zx3iguEnCkOYy2qXXtTbo83Ft5DbGTIzF/Qdh1/pVsbTYfHV7nPpVsP0COofiXh2yhj06RdPhcvPGHjhtoC8oNnOduCAGG4K2Cfvc94FdiR2o7tAlH9k08fo51B2ex8HxtcfS4P8ErW1na/G8/06H/Kte22+Ipfoth+9rVdXljEoefR3hj3IrSyWtlsTe4QM5WQkLlhk46UHR2O0+OJ/p8X+VeG0tPjif6fD/lVi/khZfglt9Hi/ZqL4gsLC0RGawikaR1jjiitoC8jtk4UNtHRVZiSRgKaCLuWsI1ZpNYnIUE49kEycDPkqmGY4HcO+tGj8PytF2q9vru2hfBSA3bJy0b3PPmY5MhyCQpUAnHWufiSx7RaSw22jSxSOFwxjsIhhZFYgss2cEAjp56kdckubi5tJDplw0UDys8ckllglk2rIo7QQXQ5xu8HJBBAoMuRp/wAbS/3q37ysSumjv1eT+9j+8rbpmjRW6315d20METtzRCywuY0jhVWdimVDuyk7VJ8O8k1HcJQSQ2FvHJo8kjpEgZz2AbjjzPMG/wDcAfPQdg9jPjeQ/wC9m/e0d9L8dWf++JB/1qnOHJba6jZltkieOR4pInji3Ruh6q2zKnIIYEEghgalG0qAAkxRADqSUQYx4k4oKdz9I+NW/vmf+IrwXWkD/Sjn/fFx/hPXXacRvPGstvpTyRPko5e0j3pno4V3DAMOoyB0IroGtXQ7tIf6RZfvKCNN5o5/0m398XX8RXZ9j6SEvqBt5edD2lNshmafd9pwZ9udmZsNkdScYx4VvGtXfxS4/tFn/g9cOlz30Mt0/scxFxKkiqLm2G0LbxRYPld+YiennFBWeE49HfTrUXN4okEcTNG2pToEkXBGIhMFjKsMgADGPCpeWTQQwY3ql8EBvZK6ZgpIJXcJyQCQDj5BXCkN1BZafbT2XLEVxpyNPzoXBK3MY9wvldT0+erHr11LFq1v2eATMbS5BTmLFgc+38rcwIPXAx8vyUHJLounz2U89pLLII0lw6X14wV1j3Y9+xkZU4Pnq28OOTZ25JJJhhJJ6kkxr1Jqtafp88djqb3EYia4e5mCCRZMK1siDLL0zmNqsnDQxZW35GH6taCSpSlApSlApSlBrnj3Iw84I/OKqmlWGqQQRQg2JEUaRgntGSEULk/mq30oKY2raoLrs+2xLcoy7s3AGA4THceuTUHrGvahc6bqW6OzVIFvIJMPOWPLiO5owVx3Hpn56tr/AAwPls2/RcLn9YqsRj7la7+W1T6rP6qCT4m5vK0rkcvm9oj283cUz2Gf3Wzr3Z7vHFd/K1b+s08fJyrk/p5o/VXPqjDGkHw7RH+mwuKt9BWOVq39Zp//AAbn97Ufd8SmCUWmsG15V0jCOSPcsbY8l4plkYlchlw/uT1GQcZtuq6ilvBLNJ7iJHdsd+1FLHHy4FU2FBa2j3t7Fz7y92LycBieYfarCIN0CLnyvOQ7HNBI2uh31uoS0u4ZLce4W7ieR41x0VZo5F5ijw3DOMdTUZHo+oQXRvLiOLUHUFYxFIYDbo3uhb28ilGZsdWaQMRgZx0OGgfYvK5kluJ4C/XstjPLBbw5+9UBtzHznyRnOFFSlzw/eWvtllcyz7eptbtxIso/ox3BHMifzEllzjIxQcOga9qN8jvE9jDtdlaCSG4eaAhjhJxzU8vbg52gHw6VKdl1b8IsPotx/EVGarcrLCurWSsJoAedERteWJGxNazp/WJhyuc4ZemQ1XW0ulljSRCGR1VlYdzKwyCPxgg0FF1PhDU7iVGmvLV442DC3NtKIWdeqtIqyhpMEAhWYrkDpW/Xtc1CxjWWaSyly6qtvFBcLLOSRmOA858ybckeSR064HWruTiqTo9/HyZdYus4ZXMAI6w2wbCLGv8AWS4DHxJdV7lFBstYob6Q3enXRt7ghVnXYG3begS7tXIIkXqA2VYDpkjFaeJ+G9SuFVTcQTQZ9ttlSS056/1bThpWCnxA2gjoelYDgE38q3moZikx5EFuRG0S+CzXSASyvjGcMFBzgeJk5eC2iG6yuriGQdyTTSXML/JJHMzEA+dGU0EZZ8SXdzdG0hVNOaCJWaO4iEzSZO0dnWORVaFQMFwe9gNoxUv7Fal+H2/0Bv4quFwdSgZSBb6lZP0IOeTNtyrK339vKpGQejKxB6jpYOG9Z7VaxzbdjMCHQ98ciEo8Z/2XVl+agjfYrUvw+3+gN/FVHaY+pSy3MfbLcdmlWPPYmO/dBHNux2jyffcY6+5z44F2qt8OfzvUx49pi/TY29BVJrm9uLLT7me4iZJrnTXMSW5QgvcRkAS809xI+9648KndetZZNXtxDNyW7HdHfy1kyOfb+TtboOpBz8ny1FW5+4ek/JLpP18Q/XVjuR92rf0K79YtqDVd8MXkiOjai211ZSBawDowwcH8RqxWNqIokjByI1VQT4hVAz+it9KBSlKBSlKBSlKBSlKCuyn7sJ6HL6xHVaT4M138rqfq4qySn7sJ6FL6xHUJpentPZazDHjfLcahGuTgbniVRk+AyRQdeo+96N6RB6jPVi1niCC0QNPIF3HaigFnkb+jHGoLO3yAGqTqmrxSacyTGa0vNOSKVUIXmLKqGKN4gCUuI5GYx9CQd+Dg4qQsoBYxi9v8z6hcbUCoNzBm6rZ2ik4RB1yc9cMzHHcHDxnr89xabOwzRW8stqjSzvEjbWuo1I7OGZyGB24bacN81SPGNxMNRsRDB2gxx3cvL5qRAMOVEH3P0JUTuMf6+fCo7itNQe3jkuXghjNzZfasSGRsG7ixvuWYAsD1O1AOmM+NSvFFrNJqdotvOIH7Pe5cxLLleZa+TtYgDrg5+T5aDevEGon/AEYB+O9h/wAFr32e1D4tH0yH9msf5P6l8Zj6DD+3T+T+pfGY+gw/t0EVpXsjDNdMNPjMdzIsuw3kY2NyljfujO7cUDeHeay4bk1W0tIbc2EMnJQIH7cFyq9B05JxgYHf4Vq02DUprq6hOpbRbNCoZbO38vmQrJkhs4xux81Z8LWmoXdnFO2pupkBO0WtqQMMV6Ep8lBlxPrupCxuS1hFGBBNlxfByg5beWF5I3Ed+MjOKcS2rx2WlwQIJCJ7RRGz8tX5MDyhWfa2BmBT3HurHi3h+9XT7tn1OR1FvOWQ21qocCJiVLKuRkdMjr1rq4vieSPTFilMTtdRbZAqvt+058kK4KnpkdfPQd3sxqfxfb/3h/21PZjU/i+3+n/9tWH8mr/41l+a1s/8YzWX8mb341n+jWX7mgjVt9TF690tpajmQpE0fbHwxSRmWQt2fvAkZcY8e+sNEi1S0557HbyJLNLNsS7IdTIQWVS8QVvK3HqV91WTWF728W3sncbTbtLu5FlnIlCY95xjDVr0a31GU3OzUSWtrh4lWa2t2SQLGjDmcpUcEmQjKnw7qCyaNxZFcSGEq8Fwoy1vOuyTbnG9MErIn+shI/FXLw3/AD3U/SIPUYKr/EWqi6tWimhMOpwSRJCqvgpPKcRz282MmAhWZunuY3DDIqUikGmxiP2y9v7tjIwG1WmcKqmRs+RBAihFHgAFAyaCGs/gHSvyul+sxVaLv4YtvQ7z6+1qF1DS3ttJ06CTG+KfS0bacjctzEDg+IyKmrv4YtvQ7z6+1oLFSlKBSlKBSlKBSlKBSlKCtyH7sr6FJ6wlaOADnt//AKhdfo2D/Ct0nw0voUnrCVF8Mal2e21WcruEN5qEm0HG7YobGfDOMUHVxtpEct3pjN7sXWP9pFhkn2keK8y3ibr4gVvVFm1ptxz2O1jKL/Re5kkDuPl5cCLnzMfPXCkvKX2U1SSNdkZ5MSZKW6SAEhWYBpZ3AVScDzAYJzGWImt5RrEisUuwe0RJ5fZ7YhORIAvujGqZkxn35yM7aCxfZF/maelWPrkVbdQ+F7P0a++sta5eOLpJrCJ4nV0e5sCroQysDeRdVYdDXVqHwvZ+jX31lrQatZWaXUI4EuZrdOzySHkiHLMJUQZMsb9MMe7FaZdI2khtYugR3gyWAI/GDb9K6JD92l9Ck9YSo7hjh21ne9ea2glfttwN0kMbtgbem5lJwOtBnwLFtutRHOa4xNb+2uYyzfasfeYlVend0A7qr3BkMRsYS2rTQHDZhWezUJ5beSFeIsPnJq0cH2EcN5qSRIkcYmt8Iiqij7UiJwqgAZLZ+euP7H/DNrJptu8ltA7srEs0MbMcu3UsVyelBqutNtZY2jk1mZ0kVkZTdWXlKw2kHEXiCR0rGXh60fl7tXnPJYNH9tWvkMFKBhiLv2uw+epHjLha0XTrxltbdWW2uCGEEQIIhYgghcgg+NRmv8O2yjSwtvAN11CrYhjG4dlmOGwvUZAPXzCg7YtOiJAXWbkk9AO02hJPmHtXWt1nby2+pwwm6uJo5be5dlmMRw0ckAUrsjXHSRvPWnjrQLeOy3x28KOJrPDJEikZvIR0IGR0JFSF98M2vol79dbUHj/DS+hP6ylY8F++ah6dL9TDWT/DS+hP6wlcfDuqxW/sjJPIkSC+lyzsFHvMPie8/JQOJtMRtY0ubA3qbtSfEr2diM/IGPT/AGz5669ICnVr5icusVmgzjKIRK2B5gWJPy4+StOkTG6uDqEgMVtFE6WwlGwsrlWkunVuqKwjQKDg7VLHG4VX+HdOe8afVbOdUuJZnVUfcYzbxgRpDcxg7lLCMShh1XmDvB6hZ+PfeIPTdP8AW46zu/hi29DvPr7WonV9Y7XpljcFdnOudNfbndt3XUZxnAz+apa7+GLb0O8+vtaCxUpSgUpSgUpSgUpSgUpSgrcg+7K+hP6wlUoaqwtNZt0trqVpbjUVVood6bpE2gEg5zkjOAau8o+7CfLZy/ouI/8AM1UdK1K8thqdxCts1tDeXcjpIZBK4QK0nLYeQmApxuByc9w60EqNThuYdK2Msm26jR1x1SRLKfKSIwyjAjuIBrrjtJ9MJEEb3NiSSIY+s1rnqRCp9+hz94DuXw3DoOTiTSY/ZDTbyLyTLOEkA6c0G1maN5B3FkXeoPfiQjuxV7oPnDWugzMzc2KBywZkFzLZNvUhgz2++PDhgDkrnIzW17bRtwc6j5ahgGOrzbgGIJUN2jIBKrkeO0eapj7I8QNpGSASLqxwSAcZu4h417fWUY1a0ARMG2vcjavXEtrjw+U/noIjho2vsuex3HaF7G25u1vdbT2hMDc7ts6eHSo/S/Y/m3nar3kS9sufI9kZbbpuGDyllUdfPjrVoMKrrKBVC5spc4AGcXEWM4/Gfz1jwRCpF7lQft677wD98D+smg0aRruk2gflX1uTKwZ2kvhMzEKFBLySM3RVA7/Cu37HPwVa/LHn5ixOfzVYFgUdygfiArYBQQvGwzpl76Nc/UtUHe8RaRcQRR3F5bNy9jri5CFXVCu4MjhgcMw7/GrtTFB81nHD7jD3UTDocG/uCMg5BwZu8EA/NWJj4f3BjdR7gCA3shc5AOMgHnZAOB0+QVZfsj/Bz/lbT1uKvdS+GLP5ba++stqCC4S7D7KH2PdXXsj7ysskuDz0wCZGOOmegrj0yaxjvb55rZp7pbtymy0luHCiOPG11QqnXd3sKtMp+7aegy+sx/8Az+enBvvuo+nP6tAf1mg0Pp1zqBAuo+zWYIPZiytLcYOQLlkJWOPuzGpYnuY46V0cNL9u6n6Rb+o29WWqzw2ft/U/y1t6lD/kKCk6TeXcmj2CJYTNHC1lLzElt2LpBKkhZId4ckqhwvf1q2WOtRXWp20sLbl7JeqcgqyMtxaAo6Hqjg96kZqvcGXd5b6fZTG4he3Z4IOzcraVWScQAifcSZVLBiuMeSwwMZqwexUcfECSoNrT2U/MA7mZJ7cByP6W0gE+ZV81BcaUpQKUpQKUpQKUpQKUpQUbiq6nh1WCaCMzCO2m50K9XeJpowTCO5pFbawX74AgdTUFxfc6TcWt3NHeiOSSGUtAt00HOlWIhedasylpMqowVBOADmrrL8Lp6HL6xFVXa1RrDXWZVLCXUMMVBIxaJ3E9RQTOse50j0mH1KerPqGpRQRmSeRI4173dgoHznx+SqhxPeiGy0+6cMYraWCWUqMlENtJFu295w0yZx16/JXkcKBfZPVejDBgt2BZbUMcIiRj3y6bplsE5O1cAdQ5eMOLUubeNYYbpkNzZHntbyRxY7XF13y7SQe4EAjJFSfE+pmDU7NhDNOTb3o2QqjN1ktTuIdlGOnn8RUZxVqV7PbI7WyW9v2iyJE0ha4Ydsh2kxoNkfUjILscZ7jUhxULj2Tsuycnmci99/5mzbvts45fXOcfJ30HJJrkx1Fbn2OvuWts8WNkG7c0yOCBzsYwh8fNWvhrX5rcXHM06/PNuZ5l2xRHyJGBUH23o2B1re2s6sLxbXGn72hebdi527VkWPb35zmQH5qz0fWdVuObtWwHJmkhOTc9WjIBYY8DmgkRxq57tO1D/gwj9cwFTOiaul1bxzxhgkq7gHADAeZgCQD089RfDGs3Es1zDcrCHt2iGYS5VhJGH+/65GcVh9jc/cq1/J//ALGgndQvRDFJK2SsaM5A78KpY4z44FQEfGcrAEabfkEAg4tO4/2iu/jE/c679GuPqWrg1zVpoILNbflCS4lih3Sq7qoMLvnajKSfawO/xoITjTiKSa0MbWN3CGltRzJRb7F+2oj5WyZm8MdAe+pDii/eHVbJkgknPZ70bIjGGwXtvK9sdRgfjz1rh4wg1AWuZ5bNoudablignRz9txY2s0zAdcd4PTNd3FKTnVLLszxJJ2e96zI8i7d9tkbUdTnu6589BzNfXh1Fbn2Nudi27w7TNZA7mlR8+/4xhD415o2p3Vq908um3RSe4aYGJ7WVlUxRx4ZFmyTmInpnvFbTfaoL0WvPssmBpt/ZZ8eTIse3b2n/AF85z4V5puq6rK1xtNjJ2acxGPlzw83EccmVl5rhD7bjqp7vzBZNF4lgutwhfy0wHidWjljJ8JIXAdfxkYPgTVQhkuINU1C5hRpouZbxzW6Ab8C0iZZoQSNzjewKffAjHUAHqvbmK+he4U9ivrDduaXAa3IXcUnx0ktnXJyMqR1HUdOvgNppUuLueIwdraKRY2OSqrbRRknzAsjEZ64xkCgqeq32kTvBNaKO0S3lkwIinTq13FvfayhFYgHLdCevU5q6XXw1b+hXfrFtVa0o/wDh/TPy2meuxVZbr4at/Qrv1i2oLNSlKBSlKBSlKBSlKBSlKCvS/C6ehy+sRVw8JWiSjU45FDJJe3KMp7mVoYlIOPOCRXdL8Lp6HL6xFXNwL7vUPT5/q4qCA13Q5reeytUkaSwnuofIlYu0JhDTCAO2WeJuUCAxJXlYzg4qwXVn2jWED9Y7O3WZVPdzp5JIxIR3EqkD483MJFY6pfC51G2ghw/ZJGnuGByIvaZIo4mPdzGaUtt7wqE+IqGl4jMOrz3LY7CohspZfCOZd0okbzRq05jZvBnGe40Fg+yCftIekWPr0P8AlWWofC9n6NffWWta/sgMDZKR1BubD12GtmofC9n6NffWWtBom+HY/QJ/Woa5dKku7RrlewyzCW6nlV45rUApIQR0klVgenmqS1nhuWS7S5t7gQusLwkNCJQytIr56uuDlBWHsPqHxhH9CX99QQ+m3V9FdXc3sbKRcNCVHaLMFeXEEO7Ep7yM04Wu7+0s4bdtNkdokCllubXBOScjL58a908alNc3MBv41FsYRuWzTL8yISdzSEDGceNOGYdQu7SOc6jt5gJ2i0hIGGK95PyUGPFPEV41jdBtMlRTBOC5ubQhQYmBYhZMkAdcDrW/jCZ0h01o4+a4uoNsYZU3Hs03Tc3QfP5q0cV6JfLYXTPqO9Rbzll7JCu4CJiV3A5GR0zW/jGN2i0xYpOU7XUIWQKr7D2SfrsbofN189B5rc19dxCE2BiDSW7GQ3MDBVjnSQnapyeiHuqU1Afde09FvvrbWtQ4dv8A40f6Ja/s1u0vhmZLpbi4u2uGSOSNFMMUYUSNGzHMYGT7SvfQaZfhxPQZfWY6cFH23UfT5PV4KS/Diegy+sx15wY4D6iSQAL6UknoAORD1JoI3jjQhLqFhg4W4dorhcdJooR2pVceIDwEfikYdxrouguoalNaS5NtZJA0kPULcSzBnXm493GiKDs7izZOcAVu0y57ffLdR9bS1SWOKTwuJpCA8kfnjRU2Bu5i746DrA6JrhhvbrUJF+0L2RUWdQW5Qtl5KTSgd0Eh34fuGFzgNmgsvGcCpawKihVW708BVAAAF5F0AHQCl18NW/oV36xbVjxjdJJaW7xsro13p5VlIZWBvYuqsOhFZ3Xw1b+hXfrFtQWWlKUClKUClKUClKUClKUFen+F4/ls5/0XEP7VV62JFjrmDgie/wAEdMHsqEEH5Mj81WC4P3Yi9DuPWIKr9t/Mdc/L3/qiUHZM/ZNPs4bFI4Gu3hiD7BiIyRM7TbB74+IzjJ6kjJwMHRZI+kxtb3KPc2DGQi4Ccx4+YSzrexqMupLN7aAe/wAoDvrfqnvGj+kW3qktXagoUXBtncxYsr6ZLfcjiKCeOWFWRxIpRJVfl4dQdqkDp3eFdsnBEjSpKdTuzIiuiti06K5UsMCDHUxp+atP2R+ELaSxuJVtYGnRRLv5Sb25TCRl3gbjuVGXv67qi9e4T06OWxu0tbbsjMUlIiTZsuEAimfpjaJAg3Hu5pNBZBwpN8aXv/J/w9P5KTfGd9/yf8PW/wD+n+nfgFp9Hi/ZrE/Y9038Btf+BH/lQR3Blo0V9qKNLJMQ1qeZLs3HMHceWqr0x4CoTgnRN9hCTqd1D7scqOW2VUxKwwoaEsB0z1J76l+B4reHt9xCkcNoZsIUAVClvEFklXHTbzBL5Q79ua08B8DWjadbvcWdvJLIpkZpYImc81jIA7MpJIVwOvmoNt1wjHJG0cmq3rI6srKbi2wysMEH2nuIJrGbg2JuXv1S7PJYPHme18hwpUMPaf6LsOvnqQ1j7HdjJbzJHZWiSPHIqOtvCpVmQgMGC5BBIOap78K2TaRaXsdnCWh7NNOqwqS6JhbhGUjyio5hIPjHQWQ6BH8c3n0m1/c1iOHYvji9+lwfu6l7bg7TZEV0srJkcBlZbaAhlIyCCF6gg1s/kLp/4DZ/RoP2KCucP2ccesAR3Ul0GspctLOsxTFxF0BX3IO7u+SouKLTe06gdRmXybxisElw4RxyIWDdkDYlOSRkq2dvyVO8M2EDapcS2sUUcEEQtt0UaIskxk5kmCgG7YFjXPnLDwNdHANqki3F4FUm5up3jk2jcYlIhQhiM7WEO4Du8ug0ySzaiBDDFJbWGAHldTDJOn9VbxHDRRkYBdgpwcKPGunguMxNd2YZmitJI0h3nLJFJAkgiLd7BC5UE9doAycVa6rHDfwhqf5a29TioK3pJ/8AD2nHzS6b+i+iFWe6H3Ztz57K7H5ri1P+NVfSf/Lun/ldN9eiq1Xnwxbeh3n19rQWKlKUClKUClKUClKUCleGqRw9o0k1jb3Euo3qtLDDI3tluqhnjViBmHoMt060EpP8MxehT+sQ1X0+D9d/Lah6oldWjwBNZAF1Jc/aUvWR4nKfbEXQGNFxn5c91R2l6FHcyakst3NCj3lwjRRzRorKYowcqyk9QSM58KCW1P3nR/SLb1OarpmqTJwlbYjD6jckQsrRg3UQ2MqlQVwg6hWI+etj6Za/fapcZ/8AUAv6AQKC5HBqiW93Fp7HT70p2OfeLWSQgpsb3VnNu7tm7Ck9CpAyCMHf7F2nxpcf3if2q1zLp1qks7zdsflmMLLOLp3Vj7xEjE+7cqMY6nGegoJG30O8thstbmOSAe4iu0d2jH9BLlHDMg8N6sQPE1XNevL8OV1McnT8e2SafufI8RcyMRLFFjvMaeOCwFd3D32OnRS8lxcWxk6i1tJ2SC3z94gbduYeLDC57lArtmvZtNkQXU5uLKVhHzpgiyW7sPJEzqArxMRt3EAqSM5B6BySyJqW2zsgBp0W0TzR9I5FTGLO3I90pwN7L0C+TnLVegMV86ksdIiViupNFGNzCKHU3RE6liIoY5OnecKo8egrl0nhL2o3l9fXlrC4BSFr+ZBEje5M8rvkykYJAIAJxg0H1DNU27mbS55JSGbT7hzJIVBY2cre6kKjqYHPlHHuWJPc1RkY0rHwzL8+sSD/AKorKSPSCpV9VZlIIKtrEpBB6EEc/qCPCglbLh9415mlXUa28mWEEic+3yxyTAyOrRAnJ2qxXJOAK4NZsNalG3mWvJ+/W1eWCZ1x7lJpVcIflGD/AKw76j/YSC8uSukOLaJNhuLuzldUZu8QxRROIXk2jLOyttDL3nusMvB9xH5dtqF1zVHRblknhfHhJHtUjPduQgjPzUEXHqHPUaVZwyWRWP7YDhVa3gJ2kQYJErydQJFJAyWJ3YFXqztEijSONQqRqqqo7lVRgAfiAFUW517TLxUOoSR213AZEeM3TQSRMDtdVkjdWaNtoYHuI2mud/YLxvgf96XR/wCvQfSKrHDfwhqf5a29TiqtBNA/DF/vK6/f1JfY37PztQ7I4kg50GxxI8uftWPPtjszN5WR1PTGKCN0z/y7p35XTfXYqtV38MW3od59fa18/wCDY9GbTbYXVzGJQiF0a/mTa6nPvQmAQggEYAwRU2y6BuDG6jZgCAxv7hiASMgNziQMgHHyCg+j0qjwcO6bPbyy2rtIEDjfHeXTBXCbsZEvfgg/OKsfCspawtWYks0EBJJySTEpJJPec0ErSlKBSlKBSlKDxq+fSWhk0DTwIWnULprPEqhy8aGJ3GxujDap6HpX0E1UdF0vU7e3hgDWJWGOOMErcEkIgUE9R16UEFYSrb6gJ7fSbqGI27xssVrBGWcyo4JVHAI2qepqD1OOPs+pyXGkztLM11JFPJaQsYkaABWaUsWTays3Tu7xV0n1LVBdLbr2As0TS7ityAArqm3oxycuKhNU1jUriw1IP2JUt1uoZNq3G5tkG5mjJbAyH6ZHeKD3X+H7SC202QWMUjGaEOkNvCXlBtZSVwQA/lAMcn73PhXes1tjpoM+PQ7EfoMtdfESSGDS+SUEnaIdpkDFM9jm90FIJ6Z7j34qT7Nqf9dYj+zXB/T2gUEIsluf9Az/AD2unj9c1bIbiFGDJoc6spBVlt9PBBHcQRPkH5aluy6n+EWP0S4/iqdl1P8ACLH6JcfxVB4OK5viy+/PZfxNYy8QyyKVfS7xlPerdhIPXxBucHrWYtNT/CbH6HcfxVZdj1L8JsvoU/8AF0Fe4ltXuLSaGHR5VkkQqrN7HqAflZbjIH4utbtemu557SQabMyW8ru0Us1kA26NkWRcTsN6FsjIx1PUHBqaax1I/wD3dmPxWUx/Xd1j7G6l+G2v0GT+KoI/TLFYDfXt5DHbxSFZOU3LcosUe0yOUynMc+Ck9y9STUZweZobGCN9IlZlQeVusR7olh0kmDDAYDDAHp1Fd2o8E31xKjz38MiRsGWA2TCLeOod1W4DSEEZAZiM+FTBsNR/DLUf2GT+LoOePXblBhNJnUd+BNYKPx9J6y/lLefFdx9Isv31bPY7Uvw22+gP/FU9jtS/Dbb6C/8AFUHO2u3h6nSXJ9Js/wBusfZ69HdpL/SrQfqauo6VqH4dF9CH76sfYfUPw+P6Ev72g0fyhv8A4qf6Xa/tVF6XdahDcXUvsYxFy8TBRd2o27IEiwfK65KZ+epwaPqHjfx/Q1/e1FWS6jLcXMIvolFu0Sg9jVi2+JZMn20Y6sR81BAQLeW+n2NpPZGNYrjT1aftEDDK3kfcikscnp89WjiW7nj1K1NvAJ3NteAoZhDheba5bcynPUAYx4/JVZ597cadZ3c90rJLcWDmFbZUxm8jwObvJ6HB7uuKtPEVnLJqdqIZjAwtrw7xGkmRzrXydr9PEHPf0oMtFsp0gv5LmNY3uJZJQiyc3avZYohl8DJzEfCpPhD4PtPR7f6paj5uG71lKnUmwwIP2rb9xGPNU7pVgIIIoQSRFGiAnvIRQuT+ag6qUpQKUpQKUpQKUpQVPVtVig1eEzyxxKbOcAyOqAk3EPQFiMnC93yVH39vo0jSs97GvPJMqpqbxI5ZQhLRpMFOVUA9OuKu81ojkFkViO7coOPxZrHsEf8AVp/7V/yoKhqmv2ksunxW1zBKVukwkc0cjBVt5hnCsTgdOtXatKWiA5CKCPEKBW6gUpSgUpSgUpSgUpSgUpSgUpSgVS4dditdRvueWTmG2KHlSsGAgAJBRSOh6VdKUHz5JNCR1dbeIOrBgy2U2QwOQQRF3561K2WuxXWpQtBvZY7a7DM0M0YUvLalRukQAkhG6DzVbKUClKUClKUClKUClKUClKUClKUClKUClKUClKUClKUClKUClKUClKUClKUClKUClKUClKUClKUClKUClKUClKUClKUClKUClKUClKUClKUClKUClKUClKUClKUClKUClKUClKU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data:image/jpeg;base64,/9j/4AAQSkZJRgABAQAAAQABAAD/2wCEAAkGBhQSEBUUEhQVFRQUGBUZGBUVFRUWGhUYGBUcGB8VFBQXHCceFxkjGRQXIC8gIycpLC0tFx8xNTAqNSYsLCkBCQoKBQUFDQUFDSkYEhgpKSkpKSkpKSkpKSkpKSkpKSkpKSkpKSkpKSkpKSkpKSkpKSkpKSkpKSkpKSkpKSkpKf/AABEIAOEA4QMBIgACEQEDEQH/xAAbAAEAAgMBAQAAAAAAAAAAAAAABQYCAwQBB//EAFYQAAIBAwIDAwQKDQgIBQUAAAECAwAEEQUSBhMhFDFBIlF0tBUjMjM1VWGBlLMHJCVCVHFzkaGx0tPUFjRSU4SVwdFFYnKFk6TD5CY2dZLhF0RkwsT/xAAUAQEAAAAAAAAAAAAAAAAAAAAA/8QAFBEBAAAAAAAAAAAAAAAAAAAAAP/aAAwDAQACEQMRAD8A+40pSgUpSgUpSgUpSgUpSgUpSgUpSgUpSgUpSgUpSgUpSgUpSgUpSgUpSgUpSgUpSgUpSgiNU4ogt5RE/NaRl3hYreec7d23ceSjYGenWtA40g/q7z+7779zWgj7tZ//AAv/AOn/AOajb3jO7VL2aO2t2gsmnVi9xIkjCFA5KoIWXqD08qgm7fjCB5Y4ttyjSsVQy2lzCrMEZ9u+WNVztRjjPganKresz730x8Y3XIbHmzY3Jxn56slApSlApSlApTNM0CleZpmg9pXmaZoPaUpQKgLniwiaWKO0upzCVV2iEG0M0ayBQZJlJ8mRfDxqfqv8PfzvUfSIfUregx/lXN8W33/J/wATW7TOKDLcCB7a4t3MbyLzuRhlR0Q45Ur9QZF78VWbDinUTa2l3I1mYrmS0UxrDOHVbiVU6OZiMgPnu8KsNwPuxD6Hc+sW/wDlQWGlKUClKUClKUGJf8f5jWQNKUGq5bCMR3hSf0VTNA0OWWyt55dSvVaWGGRsPahQzxqxAzB0GW6ZNXK897f/AGW/VVJuLIy6DZKITOAumM8QVW3xo0LuuxiA3kK3Q99BnoUGzWHUXMlyOxg7pHicqTcEFQY0UDuB6iovS9AS6bUVlvJ4Ue7uo2hjliRGUqqnKuhPUHB61s0xhb6g09vpVzDC1uIysVvbx5kEpbcVSQA+TgZqB1WyQWeqSXGlSmWVryWOeS2t2MSNF5DNIXLJtIJ6Zx3iguEnCkOYy2qXXtTbo83Ft5DbGTIzF/Qdh1/pVsbTYfHV7nPpVsP0COofiXh2yhj06RdPhcvPGHjhtoC8oNnOduCAGG4K2Cfvc94FdiR2o7tAlH9k08fo51B2ex8HxtcfS4P8ErW1na/G8/06H/Kte22+Ipfoth+9rVdXljEoefR3hj3IrSyWtlsTe4QM5WQkLlhk46UHR2O0+OJ/p8X+VeG0tPjif6fD/lVi/khZfglt9Hi/ZqL4gsLC0RGawikaR1jjiitoC8jtk4UNtHRVZiSRgKaCLuWsI1ZpNYnIUE49kEycDPkqmGY4HcO+tGj8PytF2q9vru2hfBSA3bJy0b3PPmY5MhyCQpUAnHWufiSx7RaSw22jSxSOFwxjsIhhZFYgss2cEAjp56kdckubi5tJDplw0UDys8ckllglk2rIo7QQXQ5xu8HJBBAoMuRp/wAbS/3q37ysSumjv1eT+9j+8rbpmjRW6315d20METtzRCywuY0jhVWdimVDuyk7VJ8O8k1HcJQSQ2FvHJo8kjpEgZz2AbjjzPMG/wDcAfPQdg9jPjeQ/wC9m/e0d9L8dWf++JB/1qnOHJba6jZltkieOR4pInji3Ruh6q2zKnIIYEEghgalG0qAAkxRADqSUQYx4k4oKdz9I+NW/vmf+IrwXWkD/Sjn/fFx/hPXXacRvPGstvpTyRPko5e0j3pno4V3DAMOoyB0IroGtXQ7tIf6RZfvKCNN5o5/0m398XX8RXZ9j6SEvqBt5edD2lNshmafd9pwZ9udmZsNkdScYx4VvGtXfxS4/tFn/g9cOlz30Mt0/scxFxKkiqLm2G0LbxRYPld+YiennFBWeE49HfTrUXN4okEcTNG2pToEkXBGIhMFjKsMgADGPCpeWTQQwY3ql8EBvZK6ZgpIJXcJyQCQDj5BXCkN1BZafbT2XLEVxpyNPzoXBK3MY9wvldT0+erHr11LFq1v2eATMbS5BTmLFgc+38rcwIPXAx8vyUHJLounz2U89pLLII0lw6X14wV1j3Y9+xkZU4Pnq28OOTZ25JJJhhJJ6kkxr1Jqtafp88djqb3EYia4e5mCCRZMK1siDLL0zmNqsnDQxZW35GH6taCSpSlApSlApSlBrnj3Iw84I/OKqmlWGqQQRQg2JEUaRgntGSEULk/mq30oKY2raoLrs+2xLcoy7s3AGA4THceuTUHrGvahc6bqW6OzVIFvIJMPOWPLiO5owVx3Hpn56tr/AAwPls2/RcLn9YqsRj7la7+W1T6rP6qCT4m5vK0rkcvm9oj283cUz2Gf3Wzr3Z7vHFd/K1b+s08fJyrk/p5o/VXPqjDGkHw7RH+mwuKt9BWOVq39Zp//AAbn97Ufd8SmCUWmsG15V0jCOSPcsbY8l4plkYlchlw/uT1GQcZtuq6ilvBLNJ7iJHdsd+1FLHHy4FU2FBa2j3t7Fz7y92LycBieYfarCIN0CLnyvOQ7HNBI2uh31uoS0u4ZLce4W7ieR41x0VZo5F5ijw3DOMdTUZHo+oQXRvLiOLUHUFYxFIYDbo3uhb28ilGZsdWaQMRgZx0OGgfYvK5kluJ4C/XstjPLBbw5+9UBtzHznyRnOFFSlzw/eWvtllcyz7eptbtxIso/ox3BHMifzEllzjIxQcOga9qN8jvE9jDtdlaCSG4eaAhjhJxzU8vbg52gHw6VKdl1b8IsPotx/EVGarcrLCurWSsJoAedERteWJGxNazp/WJhyuc4ZemQ1XW0ulljSRCGR1VlYdzKwyCPxgg0FF1PhDU7iVGmvLV442DC3NtKIWdeqtIqyhpMEAhWYrkDpW/Xtc1CxjWWaSyly6qtvFBcLLOSRmOA858ybckeSR064HWruTiqTo9/HyZdYus4ZXMAI6w2wbCLGv8AWS4DHxJdV7lFBstYob6Q3enXRt7ghVnXYG3begS7tXIIkXqA2VYDpkjFaeJ+G9SuFVTcQTQZ9ttlSS056/1bThpWCnxA2gjoelYDgE38q3moZikx5EFuRG0S+CzXSASyvjGcMFBzgeJk5eC2iG6yuriGQdyTTSXML/JJHMzEA+dGU0EZZ8SXdzdG0hVNOaCJWaO4iEzSZO0dnWORVaFQMFwe9gNoxUv7Fal+H2/0Bv4quFwdSgZSBb6lZP0IOeTNtyrK339vKpGQejKxB6jpYOG9Z7VaxzbdjMCHQ98ciEo8Z/2XVl+agjfYrUvw+3+gN/FVHaY+pSy3MfbLcdmlWPPYmO/dBHNux2jyffcY6+5z44F2qt8OfzvUx49pi/TY29BVJrm9uLLT7me4iZJrnTXMSW5QgvcRkAS809xI+9648KndetZZNXtxDNyW7HdHfy1kyOfb+TtboOpBz8ny1FW5+4ek/JLpP18Q/XVjuR92rf0K79YtqDVd8MXkiOjai211ZSBawDowwcH8RqxWNqIokjByI1VQT4hVAz+it9KBSlKBSlKBSlKBSlKCuyn7sJ6HL6xHVaT4M138rqfq4qySn7sJ6FL6xHUJpentPZazDHjfLcahGuTgbniVRk+AyRQdeo+96N6RB6jPVi1niCC0QNPIF3HaigFnkb+jHGoLO3yAGqTqmrxSacyTGa0vNOSKVUIXmLKqGKN4gCUuI5GYx9CQd+Dg4qQsoBYxi9v8z6hcbUCoNzBm6rZ2ik4RB1yc9cMzHHcHDxnr89xabOwzRW8stqjSzvEjbWuo1I7OGZyGB24bacN81SPGNxMNRsRDB2gxx3cvL5qRAMOVEH3P0JUTuMf6+fCo7itNQe3jkuXghjNzZfasSGRsG7ixvuWYAsD1O1AOmM+NSvFFrNJqdotvOIH7Pe5cxLLleZa+TtYgDrg5+T5aDevEGon/AEYB+O9h/wAFr32e1D4tH0yH9msf5P6l8Zj6DD+3T+T+pfGY+gw/t0EVpXsjDNdMNPjMdzIsuw3kY2NyljfujO7cUDeHeay4bk1W0tIbc2EMnJQIH7cFyq9B05JxgYHf4Vq02DUprq6hOpbRbNCoZbO38vmQrJkhs4xux81Z8LWmoXdnFO2pupkBO0WtqQMMV6Ep8lBlxPrupCxuS1hFGBBNlxfByg5beWF5I3Ed+MjOKcS2rx2WlwQIJCJ7RRGz8tX5MDyhWfa2BmBT3HurHi3h+9XT7tn1OR1FvOWQ21qocCJiVLKuRkdMjr1rq4vieSPTFilMTtdRbZAqvt+058kK4KnpkdfPQd3sxqfxfb/3h/21PZjU/i+3+n/9tWH8mr/41l+a1s/8YzWX8mb341n+jWX7mgjVt9TF690tpajmQpE0fbHwxSRmWQt2fvAkZcY8e+sNEi1S0557HbyJLNLNsS7IdTIQWVS8QVvK3HqV91WTWF728W3sncbTbtLu5FlnIlCY95xjDVr0a31GU3OzUSWtrh4lWa2t2SQLGjDmcpUcEmQjKnw7qCyaNxZFcSGEq8Fwoy1vOuyTbnG9MErIn+shI/FXLw3/AD3U/SIPUYKr/EWqi6tWimhMOpwSRJCqvgpPKcRz282MmAhWZunuY3DDIqUikGmxiP2y9v7tjIwG1WmcKqmRs+RBAihFHgAFAyaCGs/gHSvyul+sxVaLv4YtvQ7z6+1qF1DS3ttJ06CTG+KfS0bacjctzEDg+IyKmrv4YtvQ7z6+1oLFSlKBSlKBSlKBSlKBSlKCtyH7sr6FJ6wlaOADnt//AKhdfo2D/Ct0nw0voUnrCVF8Mal2e21WcruEN5qEm0HG7YobGfDOMUHVxtpEct3pjN7sXWP9pFhkn2keK8y3ibr4gVvVFm1ptxz2O1jKL/Re5kkDuPl5cCLnzMfPXCkvKX2U1SSNdkZ5MSZKW6SAEhWYBpZ3AVScDzAYJzGWImt5RrEisUuwe0RJ5fZ7YhORIAvujGqZkxn35yM7aCxfZF/maelWPrkVbdQ+F7P0a++sta5eOLpJrCJ4nV0e5sCroQysDeRdVYdDXVqHwvZ+jX31lrQatZWaXUI4EuZrdOzySHkiHLMJUQZMsb9MMe7FaZdI2khtYugR3gyWAI/GDb9K6JD92l9Ck9YSo7hjh21ne9ea2glfttwN0kMbtgbem5lJwOtBnwLFtutRHOa4xNb+2uYyzfasfeYlVend0A7qr3BkMRsYS2rTQHDZhWezUJ5beSFeIsPnJq0cH2EcN5qSRIkcYmt8Iiqij7UiJwqgAZLZ+euP7H/DNrJptu8ltA7srEs0MbMcu3UsVyelBqutNtZY2jk1mZ0kVkZTdWXlKw2kHEXiCR0rGXh60fl7tXnPJYNH9tWvkMFKBhiLv2uw+epHjLha0XTrxltbdWW2uCGEEQIIhYgghcgg+NRmv8O2yjSwtvAN11CrYhjG4dlmOGwvUZAPXzCg7YtOiJAXWbkk9AO02hJPmHtXWt1nby2+pwwm6uJo5be5dlmMRw0ckAUrsjXHSRvPWnjrQLeOy3x28KOJrPDJEikZvIR0IGR0JFSF98M2vol79dbUHj/DS+hP6ylY8F++ah6dL9TDWT/DS+hP6wlcfDuqxW/sjJPIkSC+lyzsFHvMPie8/JQOJtMRtY0ubA3qbtSfEr2diM/IGPT/AGz5669ICnVr5icusVmgzjKIRK2B5gWJPy4+StOkTG6uDqEgMVtFE6WwlGwsrlWkunVuqKwjQKDg7VLHG4VX+HdOe8afVbOdUuJZnVUfcYzbxgRpDcxg7lLCMShh1XmDvB6hZ+PfeIPTdP8AW46zu/hi29DvPr7WonV9Y7XpljcFdnOudNfbndt3XUZxnAz+apa7+GLb0O8+vtaCxUpSgUpSgUpSgUpSgUpSgrcg+7K+hP6wlUoaqwtNZt0trqVpbjUVVood6bpE2gEg5zkjOAau8o+7CfLZy/ouI/8AM1UdK1K8thqdxCts1tDeXcjpIZBK4QK0nLYeQmApxuByc9w60EqNThuYdK2Msm26jR1x1SRLKfKSIwyjAjuIBrrjtJ9MJEEb3NiSSIY+s1rnqRCp9+hz94DuXw3DoOTiTSY/ZDTbyLyTLOEkA6c0G1maN5B3FkXeoPfiQjuxV7oPnDWugzMzc2KBywZkFzLZNvUhgz2++PDhgDkrnIzW17bRtwc6j5ahgGOrzbgGIJUN2jIBKrkeO0eapj7I8QNpGSASLqxwSAcZu4h417fWUY1a0ARMG2vcjavXEtrjw+U/noIjho2vsuex3HaF7G25u1vdbT2hMDc7ts6eHSo/S/Y/m3nar3kS9sufI9kZbbpuGDyllUdfPjrVoMKrrKBVC5spc4AGcXEWM4/Gfz1jwRCpF7lQft677wD98D+smg0aRruk2gflX1uTKwZ2kvhMzEKFBLySM3RVA7/Cu37HPwVa/LHn5ixOfzVYFgUdygfiArYBQQvGwzpl76Nc/UtUHe8RaRcQRR3F5bNy9jri5CFXVCu4MjhgcMw7/GrtTFB81nHD7jD3UTDocG/uCMg5BwZu8EA/NWJj4f3BjdR7gCA3shc5AOMgHnZAOB0+QVZfsj/Bz/lbT1uKvdS+GLP5ba++stqCC4S7D7KH2PdXXsj7ysskuDz0wCZGOOmegrj0yaxjvb55rZp7pbtymy0luHCiOPG11QqnXd3sKtMp+7aegy+sx/8Az+enBvvuo+nP6tAf1mg0Pp1zqBAuo+zWYIPZiytLcYOQLlkJWOPuzGpYnuY46V0cNL9u6n6Rb+o29WWqzw2ft/U/y1t6lD/kKCk6TeXcmj2CJYTNHC1lLzElt2LpBKkhZId4ckqhwvf1q2WOtRXWp20sLbl7JeqcgqyMtxaAo6Hqjg96kZqvcGXd5b6fZTG4he3Z4IOzcraVWScQAifcSZVLBiuMeSwwMZqwexUcfECSoNrT2U/MA7mZJ7cByP6W0gE+ZV81BcaUpQKUpQKUpQKUpQKUpQUbiq6nh1WCaCMzCO2m50K9XeJpowTCO5pFbawX74AgdTUFxfc6TcWt3NHeiOSSGUtAt00HOlWIhedasylpMqowVBOADmrrL8Lp6HL6xFVXa1RrDXWZVLCXUMMVBIxaJ3E9RQTOse50j0mH1KerPqGpRQRmSeRI4173dgoHznx+SqhxPeiGy0+6cMYraWCWUqMlENtJFu295w0yZx16/JXkcKBfZPVejDBgt2BZbUMcIiRj3y6bplsE5O1cAdQ5eMOLUubeNYYbpkNzZHntbyRxY7XF13y7SQe4EAjJFSfE+pmDU7NhDNOTb3o2QqjN1ktTuIdlGOnn8RUZxVqV7PbI7WyW9v2iyJE0ha4Ydsh2kxoNkfUjILscZ7jUhxULj2Tsuycnmci99/5mzbvts45fXOcfJ30HJJrkx1Fbn2OvuWts8WNkG7c0yOCBzsYwh8fNWvhrX5rcXHM06/PNuZ5l2xRHyJGBUH23o2B1re2s6sLxbXGn72hebdi527VkWPb35zmQH5qz0fWdVuObtWwHJmkhOTc9WjIBYY8DmgkRxq57tO1D/gwj9cwFTOiaul1bxzxhgkq7gHADAeZgCQD089RfDGs3Es1zDcrCHt2iGYS5VhJGH+/65GcVh9jc/cq1/J//ALGgndQvRDFJK2SsaM5A78KpY4z44FQEfGcrAEabfkEAg4tO4/2iu/jE/c679GuPqWrg1zVpoILNbflCS4lih3Sq7qoMLvnajKSfawO/xoITjTiKSa0MbWN3CGltRzJRb7F+2oj5WyZm8MdAe+pDii/eHVbJkgknPZ70bIjGGwXtvK9sdRgfjz1rh4wg1AWuZ5bNoudablignRz9txY2s0zAdcd4PTNd3FKTnVLLszxJJ2e96zI8i7d9tkbUdTnu6589BzNfXh1Fbn2Nudi27w7TNZA7mlR8+/4xhD415o2p3Vq908um3RSe4aYGJ7WVlUxRx4ZFmyTmInpnvFbTfaoL0WvPssmBpt/ZZ8eTIse3b2n/AF85z4V5puq6rK1xtNjJ2acxGPlzw83EccmVl5rhD7bjqp7vzBZNF4lgutwhfy0wHidWjljJ8JIXAdfxkYPgTVQhkuINU1C5hRpouZbxzW6Ab8C0iZZoQSNzjewKffAjHUAHqvbmK+he4U9ivrDduaXAa3IXcUnx0ktnXJyMqR1HUdOvgNppUuLueIwdraKRY2OSqrbRRknzAsjEZ64xkCgqeq32kTvBNaKO0S3lkwIinTq13FvfayhFYgHLdCevU5q6XXw1b+hXfrFtVa0o/wDh/TPy2meuxVZbr4at/Qrv1i2oLNSlKBSlKBSlKBSlKBSlKCvS/C6ehy+sRVw8JWiSjU45FDJJe3KMp7mVoYlIOPOCRXdL8Lp6HL6xFXNwL7vUPT5/q4qCA13Q5reeytUkaSwnuofIlYu0JhDTCAO2WeJuUCAxJXlYzg4qwXVn2jWED9Y7O3WZVPdzp5JIxIR3EqkD483MJFY6pfC51G2ghw/ZJGnuGByIvaZIo4mPdzGaUtt7wqE+IqGl4jMOrz3LY7CohspZfCOZd0okbzRq05jZvBnGe40Fg+yCftIekWPr0P8AlWWofC9n6NffWWta/sgMDZKR1BubD12GtmofC9n6NffWWtBom+HY/QJ/Woa5dKku7RrlewyzCW6nlV45rUApIQR0klVgenmqS1nhuWS7S5t7gQusLwkNCJQytIr56uuDlBWHsPqHxhH9CX99QQ+m3V9FdXc3sbKRcNCVHaLMFeXEEO7Ep7yM04Wu7+0s4bdtNkdokCllubXBOScjL58a908alNc3MBv41FsYRuWzTL8yISdzSEDGceNOGYdQu7SOc6jt5gJ2i0hIGGK95PyUGPFPEV41jdBtMlRTBOC5ubQhQYmBYhZMkAdcDrW/jCZ0h01o4+a4uoNsYZU3Hs03Tc3QfP5q0cV6JfLYXTPqO9Rbzll7JCu4CJiV3A5GR0zW/jGN2i0xYpOU7XUIWQKr7D2SfrsbofN189B5rc19dxCE2BiDSW7GQ3MDBVjnSQnapyeiHuqU1Afde09FvvrbWtQ4dv8A40f6Ja/s1u0vhmZLpbi4u2uGSOSNFMMUYUSNGzHMYGT7SvfQaZfhxPQZfWY6cFH23UfT5PV4KS/Diegy+sx15wY4D6iSQAL6UknoAORD1JoI3jjQhLqFhg4W4dorhcdJooR2pVceIDwEfikYdxrouguoalNaS5NtZJA0kPULcSzBnXm493GiKDs7izZOcAVu0y57ffLdR9bS1SWOKTwuJpCA8kfnjRU2Bu5i746DrA6JrhhvbrUJF+0L2RUWdQW5Qtl5KTSgd0Eh34fuGFzgNmgsvGcCpawKihVW708BVAAAF5F0AHQCl18NW/oV36xbVjxjdJJaW7xsro13p5VlIZWBvYuqsOhFZ3Xw1b+hXfrFtQWWlKUClKUClKUClKUClKUFen+F4/ls5/0XEP7VV62JFjrmDgie/wAEdMHsqEEH5Mj81WC4P3Yi9DuPWIKr9t/Mdc/L3/qiUHZM/ZNPs4bFI4Gu3hiD7BiIyRM7TbB74+IzjJ6kjJwMHRZI+kxtb3KPc2DGQi4Ccx4+YSzrexqMupLN7aAe/wAoDvrfqnvGj+kW3qktXagoUXBtncxYsr6ZLfcjiKCeOWFWRxIpRJVfl4dQdqkDp3eFdsnBEjSpKdTuzIiuiti06K5UsMCDHUxp+atP2R+ELaSxuJVtYGnRRLv5Sb25TCRl3gbjuVGXv67qi9e4T06OWxu0tbbsjMUlIiTZsuEAimfpjaJAg3Hu5pNBZBwpN8aXv/J/w9P5KTfGd9/yf8PW/wD+n+nfgFp9Hi/ZrE/Y9038Btf+BH/lQR3Blo0V9qKNLJMQ1qeZLs3HMHceWqr0x4CoTgnRN9hCTqd1D7scqOW2VUxKwwoaEsB0z1J76l+B4reHt9xCkcNoZsIUAVClvEFklXHTbzBL5Q79ua08B8DWjadbvcWdvJLIpkZpYImc81jIA7MpJIVwOvmoNt1wjHJG0cmq3rI6srKbi2wysMEH2nuIJrGbg2JuXv1S7PJYPHme18hwpUMPaf6LsOvnqQ1j7HdjJbzJHZWiSPHIqOtvCpVmQgMGC5BBIOap78K2TaRaXsdnCWh7NNOqwqS6JhbhGUjyio5hIPjHQWQ6BH8c3n0m1/c1iOHYvji9+lwfu6l7bg7TZEV0srJkcBlZbaAhlIyCCF6gg1s/kLp/4DZ/RoP2KCucP2ccesAR3Ul0GspctLOsxTFxF0BX3IO7u+SouKLTe06gdRmXybxisElw4RxyIWDdkDYlOSRkq2dvyVO8M2EDapcS2sUUcEEQtt0UaIskxk5kmCgG7YFjXPnLDwNdHANqki3F4FUm5up3jk2jcYlIhQhiM7WEO4Du8ug0ySzaiBDDFJbWGAHldTDJOn9VbxHDRRkYBdgpwcKPGunguMxNd2YZmitJI0h3nLJFJAkgiLd7BC5UE9doAycVa6rHDfwhqf5a29TioK3pJ/8AD2nHzS6b+i+iFWe6H3Ztz57K7H5ri1P+NVfSf/Lun/ldN9eiq1Xnwxbeh3n19rQWKlKUClKUClKUClKUCleGqRw9o0k1jb3Euo3qtLDDI3tluqhnjViBmHoMt060EpP8MxehT+sQ1X0+D9d/Lah6oldWjwBNZAF1Jc/aUvWR4nKfbEXQGNFxn5c91R2l6FHcyakst3NCj3lwjRRzRorKYowcqyk9QSM58KCW1P3nR/SLb1OarpmqTJwlbYjD6jckQsrRg3UQ2MqlQVwg6hWI+etj6Za/fapcZ/8AUAv6AQKC5HBqiW93Fp7HT70p2OfeLWSQgpsb3VnNu7tm7Ck9CpAyCMHf7F2nxpcf3if2q1zLp1qks7zdsflmMLLOLp3Vj7xEjE+7cqMY6nGegoJG30O8thstbmOSAe4iu0d2jH9BLlHDMg8N6sQPE1XNevL8OV1McnT8e2SafufI8RcyMRLFFjvMaeOCwFd3D32OnRS8lxcWxk6i1tJ2SC3z94gbduYeLDC57lArtmvZtNkQXU5uLKVhHzpgiyW7sPJEzqArxMRt3EAqSM5B6BySyJqW2zsgBp0W0TzR9I5FTGLO3I90pwN7L0C+TnLVegMV86ksdIiViupNFGNzCKHU3RE6liIoY5OnecKo8egrl0nhL2o3l9fXlrC4BSFr+ZBEje5M8rvkykYJAIAJxg0H1DNU27mbS55JSGbT7hzJIVBY2cre6kKjqYHPlHHuWJPc1RkY0rHwzL8+sSD/AKorKSPSCpV9VZlIIKtrEpBB6EEc/qCPCglbLh9415mlXUa28mWEEic+3yxyTAyOrRAnJ2qxXJOAK4NZsNalG3mWvJ+/W1eWCZ1x7lJpVcIflGD/AKw76j/YSC8uSukOLaJNhuLuzldUZu8QxRROIXk2jLOyttDL3nusMvB9xH5dtqF1zVHRblknhfHhJHtUjPduQgjPzUEXHqHPUaVZwyWRWP7YDhVa3gJ2kQYJErydQJFJAyWJ3YFXqztEijSONQqRqqqo7lVRgAfiAFUW517TLxUOoSR213AZEeM3TQSRMDtdVkjdWaNtoYHuI2mud/YLxvgf96XR/wCvQfSKrHDfwhqf5a29TiqtBNA/DF/vK6/f1JfY37PztQ7I4kg50GxxI8uftWPPtjszN5WR1PTGKCN0z/y7p35XTfXYqtV38MW3od59fa18/wCDY9GbTbYXVzGJQiF0a/mTa6nPvQmAQggEYAwRU2y6BuDG6jZgCAxv7hiASMgNziQMgHHyCg+j0qjwcO6bPbyy2rtIEDjfHeXTBXCbsZEvfgg/OKsfCspawtWYks0EBJJySTEpJJPec0ErSlKBSlKBSlKDxq+fSWhk0DTwIWnULprPEqhy8aGJ3GxujDap6HpX0E1UdF0vU7e3hgDWJWGOOMErcEkIgUE9R16UEFYSrb6gJ7fSbqGI27xssVrBGWcyo4JVHAI2qepqD1OOPs+pyXGkztLM11JFPJaQsYkaABWaUsWTays3Tu7xV0n1LVBdLbr2As0TS7ityAArqm3oxycuKhNU1jUriw1IP2JUt1uoZNq3G5tkG5mjJbAyH6ZHeKD3X+H7SC202QWMUjGaEOkNvCXlBtZSVwQA/lAMcn73PhXes1tjpoM+PQ7EfoMtdfESSGDS+SUEnaIdpkDFM9jm90FIJ6Z7j34qT7Nqf9dYj+zXB/T2gUEIsluf9Az/AD2unj9c1bIbiFGDJoc6spBVlt9PBBHcQRPkH5aluy6n+EWP0S4/iqdl1P8ACLH6JcfxVB4OK5viy+/PZfxNYy8QyyKVfS7xlPerdhIPXxBucHrWYtNT/CbH6HcfxVZdj1L8JsvoU/8AF0Fe4ltXuLSaGHR5VkkQqrN7HqAflZbjIH4utbtemu557SQabMyW8ru0Us1kA26NkWRcTsN6FsjIx1PUHBqaax1I/wD3dmPxWUx/Xd1j7G6l+G2v0GT+KoI/TLFYDfXt5DHbxSFZOU3LcosUe0yOUynMc+Ck9y9STUZweZobGCN9IlZlQeVusR7olh0kmDDAYDDAHp1Fd2o8E31xKjz38MiRsGWA2TCLeOod1W4DSEEZAZiM+FTBsNR/DLUf2GT+LoOePXblBhNJnUd+BNYKPx9J6y/lLefFdx9Isv31bPY7Uvw22+gP/FU9jtS/Dbb6C/8AFUHO2u3h6nSXJ9Js/wBusfZ69HdpL/SrQfqauo6VqH4dF9CH76sfYfUPw+P6Ev72g0fyhv8A4qf6Xa/tVF6XdahDcXUvsYxFy8TBRd2o27IEiwfK65KZ+epwaPqHjfx/Q1/e1FWS6jLcXMIvolFu0Sg9jVi2+JZMn20Y6sR81BAQLeW+n2NpPZGNYrjT1aftEDDK3kfcikscnp89WjiW7nj1K1NvAJ3NteAoZhDheba5bcynPUAYx4/JVZ597cadZ3c90rJLcWDmFbZUxm8jwObvJ6HB7uuKtPEVnLJqdqIZjAwtrw7xGkmRzrXydr9PEHPf0oMtFsp0gv5LmNY3uJZJQiyc3avZYohl8DJzEfCpPhD4PtPR7f6paj5uG71lKnUmwwIP2rb9xGPNU7pVgIIIoQSRFGiAnvIRQuT+ag6qUpQKUpQKUpQKUpQVPVtVig1eEzyxxKbOcAyOqAk3EPQFiMnC93yVH39vo0jSs97GvPJMqpqbxI5ZQhLRpMFOVUA9OuKu81ojkFkViO7coOPxZrHsEf8AVp/7V/yoKhqmv2ksunxW1zBKVukwkc0cjBVt5hnCsTgdOtXatKWiA5CKCPEKBW6gUpSgUpSgUpSgUpSgUpSgUpSgVS4dditdRvueWTmG2KHlSsGAgAJBRSOh6VdKUHz5JNCR1dbeIOrBgy2U2QwOQQRF3561K2WuxXWpQtBvZY7a7DM0M0YUvLalRukQAkhG6DzVbKUClKUClKUClKUClKUClKUClKUClKUClKUClKUClKUClKUClKUClKUClKUClKUClKUClKUClKUClKUClKUClKUClKUClKUClKUClKUClKUClKUClKUClKUClKUClKUClKUClKU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data:image/jpeg;base64,/9j/4AAQSkZJRgABAQAAAQABAAD/2wCEAAkGBhQSEBUUEhQVFRQUGBUZGBUVFRUWGhUYGBUcGB8VFBQXHCceFxkjGRQXIC8gIycpLC0tFx8xNTAqNSYsLCkBCQoKBQUFDQUFDSkYEhgpKSkpKSkpKSkpKSkpKSkpKSkpKSkpKSkpKSkpKSkpKSkpKSkpKSkpKSkpKSkpKSkpKf/AABEIAOEA4QMBIgACEQEDEQH/xAAbAAEAAgMBAQAAAAAAAAAAAAAABQYCAwQBB//EAFYQAAIBAwIDAwQKDQgIBQUAAAECAwAEEQUSBhMhFDFBIlF0tBUjMjM1VWGBlLMHJCVCVHFzkaGx0tPUFjRSU4SVwdFFYnKFk6TD5CY2dZLhF0RkwsT/xAAUAQEAAAAAAAAAAAAAAAAAAAAA/8QAFBEBAAAAAAAAAAAAAAAAAAAAAP/aAAwDAQACEQMRAD8A+40pSgUpSgUpSgUpSgUpSgUpSgUpSgUpSgUpSgUpSgUpSgUpSgUpSgUpSgUpSgUpSgUpSgiNU4ogt5RE/NaRl3hYreec7d23ceSjYGenWtA40g/q7z+7779zWgj7tZ//AAv/AOn/AOajb3jO7VL2aO2t2gsmnVi9xIkjCFA5KoIWXqD08qgm7fjCB5Y4ttyjSsVQy2lzCrMEZ9u+WNVztRjjPganKresz730x8Y3XIbHmzY3Jxn56slApSlApSlApTNM0CleZpmg9pXmaZoPaUpQKgLniwiaWKO0upzCVV2iEG0M0ayBQZJlJ8mRfDxqfqv8PfzvUfSIfUregx/lXN8W33/J/wATW7TOKDLcCB7a4t3MbyLzuRhlR0Q45Ur9QZF78VWbDinUTa2l3I1mYrmS0UxrDOHVbiVU6OZiMgPnu8KsNwPuxD6Hc+sW/wDlQWGlKUClKUClKUGJf8f5jWQNKUGq5bCMR3hSf0VTNA0OWWyt55dSvVaWGGRsPahQzxqxAzB0GW6ZNXK897f/AGW/VVJuLIy6DZKITOAumM8QVW3xo0LuuxiA3kK3Q99BnoUGzWHUXMlyOxg7pHicqTcEFQY0UDuB6iovS9AS6bUVlvJ4Ue7uo2hjliRGUqqnKuhPUHB61s0xhb6g09vpVzDC1uIysVvbx5kEpbcVSQA+TgZqB1WyQWeqSXGlSmWVryWOeS2t2MSNF5DNIXLJtIJ6Zx3iguEnCkOYy2qXXtTbo83Ft5DbGTIzF/Qdh1/pVsbTYfHV7nPpVsP0COofiXh2yhj06RdPhcvPGHjhtoC8oNnOduCAGG4K2Cfvc94FdiR2o7tAlH9k08fo51B2ex8HxtcfS4P8ErW1na/G8/06H/Kte22+Ipfoth+9rVdXljEoefR3hj3IrSyWtlsTe4QM5WQkLlhk46UHR2O0+OJ/p8X+VeG0tPjif6fD/lVi/khZfglt9Hi/ZqL4gsLC0RGawikaR1jjiitoC8jtk4UNtHRVZiSRgKaCLuWsI1ZpNYnIUE49kEycDPkqmGY4HcO+tGj8PytF2q9vru2hfBSA3bJy0b3PPmY5MhyCQpUAnHWufiSx7RaSw22jSxSOFwxjsIhhZFYgss2cEAjp56kdckubi5tJDplw0UDys8ckllglk2rIo7QQXQ5xu8HJBBAoMuRp/wAbS/3q37ysSumjv1eT+9j+8rbpmjRW6315d20METtzRCywuY0jhVWdimVDuyk7VJ8O8k1HcJQSQ2FvHJo8kjpEgZz2AbjjzPMG/wDcAfPQdg9jPjeQ/wC9m/e0d9L8dWf++JB/1qnOHJba6jZltkieOR4pInji3Ruh6q2zKnIIYEEghgalG0qAAkxRADqSUQYx4k4oKdz9I+NW/vmf+IrwXWkD/Sjn/fFx/hPXXacRvPGstvpTyRPko5e0j3pno4V3DAMOoyB0IroGtXQ7tIf6RZfvKCNN5o5/0m398XX8RXZ9j6SEvqBt5edD2lNshmafd9pwZ9udmZsNkdScYx4VvGtXfxS4/tFn/g9cOlz30Mt0/scxFxKkiqLm2G0LbxRYPld+YiennFBWeE49HfTrUXN4okEcTNG2pToEkXBGIhMFjKsMgADGPCpeWTQQwY3ql8EBvZK6ZgpIJXcJyQCQDj5BXCkN1BZafbT2XLEVxpyNPzoXBK3MY9wvldT0+erHr11LFq1v2eATMbS5BTmLFgc+38rcwIPXAx8vyUHJLounz2U89pLLII0lw6X14wV1j3Y9+xkZU4Pnq28OOTZ25JJJhhJJ6kkxr1Jqtafp88djqb3EYia4e5mCCRZMK1siDLL0zmNqsnDQxZW35GH6taCSpSlApSlApSlBrnj3Iw84I/OKqmlWGqQQRQg2JEUaRgntGSEULk/mq30oKY2raoLrs+2xLcoy7s3AGA4THceuTUHrGvahc6bqW6OzVIFvIJMPOWPLiO5owVx3Hpn56tr/AAwPls2/RcLn9YqsRj7la7+W1T6rP6qCT4m5vK0rkcvm9oj283cUz2Gf3Wzr3Z7vHFd/K1b+s08fJyrk/p5o/VXPqjDGkHw7RH+mwuKt9BWOVq39Zp//AAbn97Ufd8SmCUWmsG15V0jCOSPcsbY8l4plkYlchlw/uT1GQcZtuq6ilvBLNJ7iJHdsd+1FLHHy4FU2FBa2j3t7Fz7y92LycBieYfarCIN0CLnyvOQ7HNBI2uh31uoS0u4ZLce4W7ieR41x0VZo5F5ijw3DOMdTUZHo+oQXRvLiOLUHUFYxFIYDbo3uhb28ilGZsdWaQMRgZx0OGgfYvK5kluJ4C/XstjPLBbw5+9UBtzHznyRnOFFSlzw/eWvtllcyz7eptbtxIso/ox3BHMifzEllzjIxQcOga9qN8jvE9jDtdlaCSG4eaAhjhJxzU8vbg52gHw6VKdl1b8IsPotx/EVGarcrLCurWSsJoAedERteWJGxNazp/WJhyuc4ZemQ1XW0ulljSRCGR1VlYdzKwyCPxgg0FF1PhDU7iVGmvLV442DC3NtKIWdeqtIqyhpMEAhWYrkDpW/Xtc1CxjWWaSyly6qtvFBcLLOSRmOA858ybckeSR064HWruTiqTo9/HyZdYus4ZXMAI6w2wbCLGv8AWS4DHxJdV7lFBstYob6Q3enXRt7ghVnXYG3begS7tXIIkXqA2VYDpkjFaeJ+G9SuFVTcQTQZ9ttlSS056/1bThpWCnxA2gjoelYDgE38q3moZikx5EFuRG0S+CzXSASyvjGcMFBzgeJk5eC2iG6yuriGQdyTTSXML/JJHMzEA+dGU0EZZ8SXdzdG0hVNOaCJWaO4iEzSZO0dnWORVaFQMFwe9gNoxUv7Fal+H2/0Bv4quFwdSgZSBb6lZP0IOeTNtyrK339vKpGQejKxB6jpYOG9Z7VaxzbdjMCHQ98ciEo8Z/2XVl+agjfYrUvw+3+gN/FVHaY+pSy3MfbLcdmlWPPYmO/dBHNux2jyffcY6+5z44F2qt8OfzvUx49pi/TY29BVJrm9uLLT7me4iZJrnTXMSW5QgvcRkAS809xI+9648KndetZZNXtxDNyW7HdHfy1kyOfb+TtboOpBz8ny1FW5+4ek/JLpP18Q/XVjuR92rf0K79YtqDVd8MXkiOjai211ZSBawDowwcH8RqxWNqIokjByI1VQT4hVAz+it9KBSlKBSlKBSlKBSlKCuyn7sJ6HL6xHVaT4M138rqfq4qySn7sJ6FL6xHUJpentPZazDHjfLcahGuTgbniVRk+AyRQdeo+96N6RB6jPVi1niCC0QNPIF3HaigFnkb+jHGoLO3yAGqTqmrxSacyTGa0vNOSKVUIXmLKqGKN4gCUuI5GYx9CQd+Dg4qQsoBYxi9v8z6hcbUCoNzBm6rZ2ik4RB1yc9cMzHHcHDxnr89xabOwzRW8stqjSzvEjbWuo1I7OGZyGB24bacN81SPGNxMNRsRDB2gxx3cvL5qRAMOVEH3P0JUTuMf6+fCo7itNQe3jkuXghjNzZfasSGRsG7ixvuWYAsD1O1AOmM+NSvFFrNJqdotvOIH7Pe5cxLLleZa+TtYgDrg5+T5aDevEGon/AEYB+O9h/wAFr32e1D4tH0yH9msf5P6l8Zj6DD+3T+T+pfGY+gw/t0EVpXsjDNdMNPjMdzIsuw3kY2NyljfujO7cUDeHeay4bk1W0tIbc2EMnJQIH7cFyq9B05JxgYHf4Vq02DUprq6hOpbRbNCoZbO38vmQrJkhs4xux81Z8LWmoXdnFO2pupkBO0WtqQMMV6Ep8lBlxPrupCxuS1hFGBBNlxfByg5beWF5I3Ed+MjOKcS2rx2WlwQIJCJ7RRGz8tX5MDyhWfa2BmBT3HurHi3h+9XT7tn1OR1FvOWQ21qocCJiVLKuRkdMjr1rq4vieSPTFilMTtdRbZAqvt+058kK4KnpkdfPQd3sxqfxfb/3h/21PZjU/i+3+n/9tWH8mr/41l+a1s/8YzWX8mb341n+jWX7mgjVt9TF690tpajmQpE0fbHwxSRmWQt2fvAkZcY8e+sNEi1S0557HbyJLNLNsS7IdTIQWVS8QVvK3HqV91WTWF728W3sncbTbtLu5FlnIlCY95xjDVr0a31GU3OzUSWtrh4lWa2t2SQLGjDmcpUcEmQjKnw7qCyaNxZFcSGEq8Fwoy1vOuyTbnG9MErIn+shI/FXLw3/AD3U/SIPUYKr/EWqi6tWimhMOpwSRJCqvgpPKcRz282MmAhWZunuY3DDIqUikGmxiP2y9v7tjIwG1WmcKqmRs+RBAihFHgAFAyaCGs/gHSvyul+sxVaLv4YtvQ7z6+1qF1DS3ttJ06CTG+KfS0bacjctzEDg+IyKmrv4YtvQ7z6+1oLFSlKBSlKBSlKBSlKBSlKCtyH7sr6FJ6wlaOADnt//AKhdfo2D/Ct0nw0voUnrCVF8Mal2e21WcruEN5qEm0HG7YobGfDOMUHVxtpEct3pjN7sXWP9pFhkn2keK8y3ibr4gVvVFm1ptxz2O1jKL/Re5kkDuPl5cCLnzMfPXCkvKX2U1SSNdkZ5MSZKW6SAEhWYBpZ3AVScDzAYJzGWImt5RrEisUuwe0RJ5fZ7YhORIAvujGqZkxn35yM7aCxfZF/maelWPrkVbdQ+F7P0a++sta5eOLpJrCJ4nV0e5sCroQysDeRdVYdDXVqHwvZ+jX31lrQatZWaXUI4EuZrdOzySHkiHLMJUQZMsb9MMe7FaZdI2khtYugR3gyWAI/GDb9K6JD92l9Ck9YSo7hjh21ne9ea2glfttwN0kMbtgbem5lJwOtBnwLFtutRHOa4xNb+2uYyzfasfeYlVend0A7qr3BkMRsYS2rTQHDZhWezUJ5beSFeIsPnJq0cH2EcN5qSRIkcYmt8Iiqij7UiJwqgAZLZ+euP7H/DNrJptu8ltA7srEs0MbMcu3UsVyelBqutNtZY2jk1mZ0kVkZTdWXlKw2kHEXiCR0rGXh60fl7tXnPJYNH9tWvkMFKBhiLv2uw+epHjLha0XTrxltbdWW2uCGEEQIIhYgghcgg+NRmv8O2yjSwtvAN11CrYhjG4dlmOGwvUZAPXzCg7YtOiJAXWbkk9AO02hJPmHtXWt1nby2+pwwm6uJo5be5dlmMRw0ckAUrsjXHSRvPWnjrQLeOy3x28KOJrPDJEikZvIR0IGR0JFSF98M2vol79dbUHj/DS+hP6ylY8F++ah6dL9TDWT/DS+hP6wlcfDuqxW/sjJPIkSC+lyzsFHvMPie8/JQOJtMRtY0ubA3qbtSfEr2diM/IGPT/AGz5669ICnVr5icusVmgzjKIRK2B5gWJPy4+StOkTG6uDqEgMVtFE6WwlGwsrlWkunVuqKwjQKDg7VLHG4VX+HdOe8afVbOdUuJZnVUfcYzbxgRpDcxg7lLCMShh1XmDvB6hZ+PfeIPTdP8AW46zu/hi29DvPr7WonV9Y7XpljcFdnOudNfbndt3XUZxnAz+apa7+GLb0O8+vtaCxUpSgUpSgUpSgUpSgUpSgrcg+7K+hP6wlUoaqwtNZt0trqVpbjUVVood6bpE2gEg5zkjOAau8o+7CfLZy/ouI/8AM1UdK1K8thqdxCts1tDeXcjpIZBK4QK0nLYeQmApxuByc9w60EqNThuYdK2Msm26jR1x1SRLKfKSIwyjAjuIBrrjtJ9MJEEb3NiSSIY+s1rnqRCp9+hz94DuXw3DoOTiTSY/ZDTbyLyTLOEkA6c0G1maN5B3FkXeoPfiQjuxV7oPnDWugzMzc2KBywZkFzLZNvUhgz2++PDhgDkrnIzW17bRtwc6j5ahgGOrzbgGIJUN2jIBKrkeO0eapj7I8QNpGSASLqxwSAcZu4h417fWUY1a0ARMG2vcjavXEtrjw+U/noIjho2vsuex3HaF7G25u1vdbT2hMDc7ts6eHSo/S/Y/m3nar3kS9sufI9kZbbpuGDyllUdfPjrVoMKrrKBVC5spc4AGcXEWM4/Gfz1jwRCpF7lQft677wD98D+smg0aRruk2gflX1uTKwZ2kvhMzEKFBLySM3RVA7/Cu37HPwVa/LHn5ixOfzVYFgUdygfiArYBQQvGwzpl76Nc/UtUHe8RaRcQRR3F5bNy9jri5CFXVCu4MjhgcMw7/GrtTFB81nHD7jD3UTDocG/uCMg5BwZu8EA/NWJj4f3BjdR7gCA3shc5AOMgHnZAOB0+QVZfsj/Bz/lbT1uKvdS+GLP5ba++stqCC4S7D7KH2PdXXsj7ysskuDz0wCZGOOmegrj0yaxjvb55rZp7pbtymy0luHCiOPG11QqnXd3sKtMp+7aegy+sx/8Az+enBvvuo+nP6tAf1mg0Pp1zqBAuo+zWYIPZiytLcYOQLlkJWOPuzGpYnuY46V0cNL9u6n6Rb+o29WWqzw2ft/U/y1t6lD/kKCk6TeXcmj2CJYTNHC1lLzElt2LpBKkhZId4ckqhwvf1q2WOtRXWp20sLbl7JeqcgqyMtxaAo6Hqjg96kZqvcGXd5b6fZTG4he3Z4IOzcraVWScQAifcSZVLBiuMeSwwMZqwexUcfECSoNrT2U/MA7mZJ7cByP6W0gE+ZV81BcaUpQKUpQKUpQKUpQKUpQUbiq6nh1WCaCMzCO2m50K9XeJpowTCO5pFbawX74AgdTUFxfc6TcWt3NHeiOSSGUtAt00HOlWIhedasylpMqowVBOADmrrL8Lp6HL6xFVXa1RrDXWZVLCXUMMVBIxaJ3E9RQTOse50j0mH1KerPqGpRQRmSeRI4173dgoHznx+SqhxPeiGy0+6cMYraWCWUqMlENtJFu295w0yZx16/JXkcKBfZPVejDBgt2BZbUMcIiRj3y6bplsE5O1cAdQ5eMOLUubeNYYbpkNzZHntbyRxY7XF13y7SQe4EAjJFSfE+pmDU7NhDNOTb3o2QqjN1ktTuIdlGOnn8RUZxVqV7PbI7WyW9v2iyJE0ha4Ydsh2kxoNkfUjILscZ7jUhxULj2Tsuycnmci99/5mzbvts45fXOcfJ30HJJrkx1Fbn2OvuWts8WNkG7c0yOCBzsYwh8fNWvhrX5rcXHM06/PNuZ5l2xRHyJGBUH23o2B1re2s6sLxbXGn72hebdi527VkWPb35zmQH5qz0fWdVuObtWwHJmkhOTc9WjIBYY8DmgkRxq57tO1D/gwj9cwFTOiaul1bxzxhgkq7gHADAeZgCQD089RfDGs3Es1zDcrCHt2iGYS5VhJGH+/65GcVh9jc/cq1/J//ALGgndQvRDFJK2SsaM5A78KpY4z44FQEfGcrAEabfkEAg4tO4/2iu/jE/c679GuPqWrg1zVpoILNbflCS4lih3Sq7qoMLvnajKSfawO/xoITjTiKSa0MbWN3CGltRzJRb7F+2oj5WyZm8MdAe+pDii/eHVbJkgknPZ70bIjGGwXtvK9sdRgfjz1rh4wg1AWuZ5bNoudablignRz9txY2s0zAdcd4PTNd3FKTnVLLszxJJ2e96zI8i7d9tkbUdTnu6589BzNfXh1Fbn2Nudi27w7TNZA7mlR8+/4xhD415o2p3Vq908um3RSe4aYGJ7WVlUxRx4ZFmyTmInpnvFbTfaoL0WvPssmBpt/ZZ8eTIse3b2n/AF85z4V5puq6rK1xtNjJ2acxGPlzw83EccmVl5rhD7bjqp7vzBZNF4lgutwhfy0wHidWjljJ8JIXAdfxkYPgTVQhkuINU1C5hRpouZbxzW6Ab8C0iZZoQSNzjewKffAjHUAHqvbmK+he4U9ivrDduaXAa3IXcUnx0ktnXJyMqR1HUdOvgNppUuLueIwdraKRY2OSqrbRRknzAsjEZ64xkCgqeq32kTvBNaKO0S3lkwIinTq13FvfayhFYgHLdCevU5q6XXw1b+hXfrFtVa0o/wDh/TPy2meuxVZbr4at/Qrv1i2oLNSlKBSlKBSlKBSlKBSlKCvS/C6ehy+sRVw8JWiSjU45FDJJe3KMp7mVoYlIOPOCRXdL8Lp6HL6xFXNwL7vUPT5/q4qCA13Q5reeytUkaSwnuofIlYu0JhDTCAO2WeJuUCAxJXlYzg4qwXVn2jWED9Y7O3WZVPdzp5JIxIR3EqkD483MJFY6pfC51G2ghw/ZJGnuGByIvaZIo4mPdzGaUtt7wqE+IqGl4jMOrz3LY7CohspZfCOZd0okbzRq05jZvBnGe40Fg+yCftIekWPr0P8AlWWofC9n6NffWWta/sgMDZKR1BubD12GtmofC9n6NffWWtBom+HY/QJ/Woa5dKku7RrlewyzCW6nlV45rUApIQR0klVgenmqS1nhuWS7S5t7gQusLwkNCJQytIr56uuDlBWHsPqHxhH9CX99QQ+m3V9FdXc3sbKRcNCVHaLMFeXEEO7Ep7yM04Wu7+0s4bdtNkdokCllubXBOScjL58a908alNc3MBv41FsYRuWzTL8yISdzSEDGceNOGYdQu7SOc6jt5gJ2i0hIGGK95PyUGPFPEV41jdBtMlRTBOC5ubQhQYmBYhZMkAdcDrW/jCZ0h01o4+a4uoNsYZU3Hs03Tc3QfP5q0cV6JfLYXTPqO9Rbzll7JCu4CJiV3A5GR0zW/jGN2i0xYpOU7XUIWQKr7D2SfrsbofN189B5rc19dxCE2BiDSW7GQ3MDBVjnSQnapyeiHuqU1Afde09FvvrbWtQ4dv8A40f6Ja/s1u0vhmZLpbi4u2uGSOSNFMMUYUSNGzHMYGT7SvfQaZfhxPQZfWY6cFH23UfT5PV4KS/Diegy+sx15wY4D6iSQAL6UknoAORD1JoI3jjQhLqFhg4W4dorhcdJooR2pVceIDwEfikYdxrouguoalNaS5NtZJA0kPULcSzBnXm493GiKDs7izZOcAVu0y57ffLdR9bS1SWOKTwuJpCA8kfnjRU2Bu5i746DrA6JrhhvbrUJF+0L2RUWdQW5Qtl5KTSgd0Eh34fuGFzgNmgsvGcCpawKihVW708BVAAAF5F0AHQCl18NW/oV36xbVjxjdJJaW7xsro13p5VlIZWBvYuqsOhFZ3Xw1b+hXfrFtQWWlKUClKUClKUClKUClKUFen+F4/ls5/0XEP7VV62JFjrmDgie/wAEdMHsqEEH5Mj81WC4P3Yi9DuPWIKr9t/Mdc/L3/qiUHZM/ZNPs4bFI4Gu3hiD7BiIyRM7TbB74+IzjJ6kjJwMHRZI+kxtb3KPc2DGQi4Ccx4+YSzrexqMupLN7aAe/wAoDvrfqnvGj+kW3qktXagoUXBtncxYsr6ZLfcjiKCeOWFWRxIpRJVfl4dQdqkDp3eFdsnBEjSpKdTuzIiuiti06K5UsMCDHUxp+atP2R+ELaSxuJVtYGnRRLv5Sb25TCRl3gbjuVGXv67qi9e4T06OWxu0tbbsjMUlIiTZsuEAimfpjaJAg3Hu5pNBZBwpN8aXv/J/w9P5KTfGd9/yf8PW/wD+n+nfgFp9Hi/ZrE/Y9038Btf+BH/lQR3Blo0V9qKNLJMQ1qeZLs3HMHceWqr0x4CoTgnRN9hCTqd1D7scqOW2VUxKwwoaEsB0z1J76l+B4reHt9xCkcNoZsIUAVClvEFklXHTbzBL5Q79ua08B8DWjadbvcWdvJLIpkZpYImc81jIA7MpJIVwOvmoNt1wjHJG0cmq3rI6srKbi2wysMEH2nuIJrGbg2JuXv1S7PJYPHme18hwpUMPaf6LsOvnqQ1j7HdjJbzJHZWiSPHIqOtvCpVmQgMGC5BBIOap78K2TaRaXsdnCWh7NNOqwqS6JhbhGUjyio5hIPjHQWQ6BH8c3n0m1/c1iOHYvji9+lwfu6l7bg7TZEV0srJkcBlZbaAhlIyCCF6gg1s/kLp/4DZ/RoP2KCucP2ccesAR3Ul0GspctLOsxTFxF0BX3IO7u+SouKLTe06gdRmXybxisElw4RxyIWDdkDYlOSRkq2dvyVO8M2EDapcS2sUUcEEQtt0UaIskxk5kmCgG7YFjXPnLDwNdHANqki3F4FUm5up3jk2jcYlIhQhiM7WEO4Du8ug0ySzaiBDDFJbWGAHldTDJOn9VbxHDRRkYBdgpwcKPGunguMxNd2YZmitJI0h3nLJFJAkgiLd7BC5UE9doAycVa6rHDfwhqf5a29TioK3pJ/8AD2nHzS6b+i+iFWe6H3Ztz57K7H5ri1P+NVfSf/Lun/ldN9eiq1Xnwxbeh3n19rQWKlKUClKUClKUClKUCleGqRw9o0k1jb3Euo3qtLDDI3tluqhnjViBmHoMt060EpP8MxehT+sQ1X0+D9d/Lah6oldWjwBNZAF1Jc/aUvWR4nKfbEXQGNFxn5c91R2l6FHcyakst3NCj3lwjRRzRorKYowcqyk9QSM58KCW1P3nR/SLb1OarpmqTJwlbYjD6jckQsrRg3UQ2MqlQVwg6hWI+etj6Za/fapcZ/8AUAv6AQKC5HBqiW93Fp7HT70p2OfeLWSQgpsb3VnNu7tm7Ck9CpAyCMHf7F2nxpcf3if2q1zLp1qks7zdsflmMLLOLp3Vj7xEjE+7cqMY6nGegoJG30O8thstbmOSAe4iu0d2jH9BLlHDMg8N6sQPE1XNevL8OV1McnT8e2SafufI8RcyMRLFFjvMaeOCwFd3D32OnRS8lxcWxk6i1tJ2SC3z94gbduYeLDC57lArtmvZtNkQXU5uLKVhHzpgiyW7sPJEzqArxMRt3EAqSM5B6BySyJqW2zsgBp0W0TzR9I5FTGLO3I90pwN7L0C+TnLVegMV86ksdIiViupNFGNzCKHU3RE6liIoY5OnecKo8egrl0nhL2o3l9fXlrC4BSFr+ZBEje5M8rvkykYJAIAJxg0H1DNU27mbS55JSGbT7hzJIVBY2cre6kKjqYHPlHHuWJPc1RkY0rHwzL8+sSD/AKorKSPSCpV9VZlIIKtrEpBB6EEc/qCPCglbLh9415mlXUa28mWEEic+3yxyTAyOrRAnJ2qxXJOAK4NZsNalG3mWvJ+/W1eWCZ1x7lJpVcIflGD/AKw76j/YSC8uSukOLaJNhuLuzldUZu8QxRROIXk2jLOyttDL3nusMvB9xH5dtqF1zVHRblknhfHhJHtUjPduQgjPzUEXHqHPUaVZwyWRWP7YDhVa3gJ2kQYJErydQJFJAyWJ3YFXqztEijSONQqRqqqo7lVRgAfiAFUW517TLxUOoSR213AZEeM3TQSRMDtdVkjdWaNtoYHuI2mud/YLxvgf96XR/wCvQfSKrHDfwhqf5a29TiqtBNA/DF/vK6/f1JfY37PztQ7I4kg50GxxI8uftWPPtjszN5WR1PTGKCN0z/y7p35XTfXYqtV38MW3od59fa18/wCDY9GbTbYXVzGJQiF0a/mTa6nPvQmAQggEYAwRU2y6BuDG6jZgCAxv7hiASMgNziQMgHHyCg+j0qjwcO6bPbyy2rtIEDjfHeXTBXCbsZEvfgg/OKsfCspawtWYks0EBJJySTEpJJPec0ErSlKBSlKBSlKDxq+fSWhk0DTwIWnULprPEqhy8aGJ3GxujDap6HpX0E1UdF0vU7e3hgDWJWGOOMErcEkIgUE9R16UEFYSrb6gJ7fSbqGI27xssVrBGWcyo4JVHAI2qepqD1OOPs+pyXGkztLM11JFPJaQsYkaABWaUsWTays3Tu7xV0n1LVBdLbr2As0TS7ityAArqm3oxycuKhNU1jUriw1IP2JUt1uoZNq3G5tkG5mjJbAyH6ZHeKD3X+H7SC202QWMUjGaEOkNvCXlBtZSVwQA/lAMcn73PhXes1tjpoM+PQ7EfoMtdfESSGDS+SUEnaIdpkDFM9jm90FIJ6Z7j34qT7Nqf9dYj+zXB/T2gUEIsluf9Az/AD2unj9c1bIbiFGDJoc6spBVlt9PBBHcQRPkH5aluy6n+EWP0S4/iqdl1P8ACLH6JcfxVB4OK5viy+/PZfxNYy8QyyKVfS7xlPerdhIPXxBucHrWYtNT/CbH6HcfxVZdj1L8JsvoU/8AF0Fe4ltXuLSaGHR5VkkQqrN7HqAflZbjIH4utbtemu557SQabMyW8ru0Us1kA26NkWRcTsN6FsjIx1PUHBqaax1I/wD3dmPxWUx/Xd1j7G6l+G2v0GT+KoI/TLFYDfXt5DHbxSFZOU3LcosUe0yOUynMc+Ck9y9STUZweZobGCN9IlZlQeVusR7olh0kmDDAYDDAHp1Fd2o8E31xKjz38MiRsGWA2TCLeOod1W4DSEEZAZiM+FTBsNR/DLUf2GT+LoOePXblBhNJnUd+BNYKPx9J6y/lLefFdx9Isv31bPY7Uvw22+gP/FU9jtS/Dbb6C/8AFUHO2u3h6nSXJ9Js/wBusfZ69HdpL/SrQfqauo6VqH4dF9CH76sfYfUPw+P6Ev72g0fyhv8A4qf6Xa/tVF6XdahDcXUvsYxFy8TBRd2o27IEiwfK65KZ+epwaPqHjfx/Q1/e1FWS6jLcXMIvolFu0Sg9jVi2+JZMn20Y6sR81BAQLeW+n2NpPZGNYrjT1aftEDDK3kfcikscnp89WjiW7nj1K1NvAJ3NteAoZhDheba5bcynPUAYx4/JVZ597cadZ3c90rJLcWDmFbZUxm8jwObvJ6HB7uuKtPEVnLJqdqIZjAwtrw7xGkmRzrXydr9PEHPf0oMtFsp0gv5LmNY3uJZJQiyc3avZYohl8DJzEfCpPhD4PtPR7f6paj5uG71lKnUmwwIP2rb9xGPNU7pVgIIIoQSRFGiAnvIRQuT+ag6qUpQKUpQKUpQKUpQVPVtVig1eEzyxxKbOcAyOqAk3EPQFiMnC93yVH39vo0jSs97GvPJMqpqbxI5ZQhLRpMFOVUA9OuKu81ojkFkViO7coOPxZrHsEf8AVp/7V/yoKhqmv2ksunxW1zBKVukwkc0cjBVt5hnCsTgdOtXatKWiA5CKCPEKBW6gUpSgUpSgUpSgUpSgUpSgUpSgVS4dditdRvueWTmG2KHlSsGAgAJBRSOh6VdKUHz5JNCR1dbeIOrBgy2U2QwOQQRF3561K2WuxXWpQtBvZY7a7DM0M0YUvLalRukQAkhG6DzVbKUClKUClKUClKUClKUClKUClKUClKUClKUClKUClKUClKUClKUClKUClKUClKUClKUClKUClKUClKUClKUClKUClKUClKUClKUClKUClKUClKUClKUClKUClKUClKUClKUClKUH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10" name="Grupo 9"/>
          <p:cNvGrpSpPr/>
          <p:nvPr/>
        </p:nvGrpSpPr>
        <p:grpSpPr>
          <a:xfrm>
            <a:off x="-36512" y="1"/>
            <a:ext cx="9143999" cy="6885384"/>
            <a:chOff x="0" y="23910"/>
            <a:chExt cx="9143999" cy="6834089"/>
          </a:xfrm>
        </p:grpSpPr>
        <p:pic>
          <p:nvPicPr>
            <p:cNvPr id="11" name="Picture 8" descr="http://1.bp.blogspot.com/_oBjFL1hbsRE/S9aPshZSO5I/AAAAAAAABLo/-rmkShTXyUU/s1600/Mandala+%C3%A1rabe+II.jpg"/>
            <p:cNvPicPr>
              <a:picLocks noChangeAspect="1" noChangeArrowheads="1"/>
            </p:cNvPicPr>
            <p:nvPr/>
          </p:nvPicPr>
          <p:blipFill rotWithShape="1"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13" t="9183" r="10097" b="10153"/>
            <a:stretch/>
          </p:blipFill>
          <p:spPr bwMode="auto">
            <a:xfrm>
              <a:off x="0" y="23910"/>
              <a:ext cx="9143999" cy="68340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sp>
          <p:nvSpPr>
            <p:cNvPr id="12" name="Retângulo 11"/>
            <p:cNvSpPr/>
            <p:nvPr/>
          </p:nvSpPr>
          <p:spPr>
            <a:xfrm>
              <a:off x="971600" y="692696"/>
              <a:ext cx="7128792" cy="5400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100" dirty="0" smtClean="0">
                  <a:solidFill>
                    <a:schemeClr val="tx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“É </a:t>
              </a:r>
              <a:r>
                <a:rPr lang="pt-BR" sz="2100" dirty="0">
                  <a:solidFill>
                    <a:schemeClr val="tx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aonde chegamos, quase no fim de nossa longa investigação. Para se tornar </a:t>
              </a:r>
              <a:r>
                <a:rPr lang="pt-BR" sz="2100" dirty="0" err="1">
                  <a:solidFill>
                    <a:schemeClr val="tx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mainstream</a:t>
              </a:r>
              <a:r>
                <a:rPr lang="pt-BR" sz="2100" dirty="0">
                  <a:solidFill>
                    <a:schemeClr val="tx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 e falar a todo mundo será necessário privilegiar o entretenimento e valorizá-lo sinceramente? Será necessário apostar no star-system, e  não nos autores? Abandonar os próprios valores, a própria arte, a própria identidade? Para ser universal é preciso deixar de ser nacional? Eu precisava viajar à Europa, nesse fim de caminho, para entender de que maneira, no velho continente, pátria da cultura ocidental e de seus valores, deixamos de querer ser </a:t>
              </a:r>
              <a:r>
                <a:rPr lang="pt-BR" sz="2100" dirty="0" err="1" smtClean="0">
                  <a:solidFill>
                    <a:schemeClr val="tx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mainstream</a:t>
              </a:r>
              <a:r>
                <a:rPr lang="pt-BR" sz="2100" dirty="0" smtClean="0">
                  <a:solidFill>
                    <a:schemeClr val="tx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”.</a:t>
              </a:r>
              <a:endParaRPr lang="pt-BR" sz="21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endParaRPr>
            </a:p>
            <a:p>
              <a:pPr algn="ctr"/>
              <a:endParaRPr lang="pt-BR" dirty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13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313</Words>
  <Application>Microsoft Office PowerPoint</Application>
  <PresentationFormat>Apresentação na tela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Andalus</vt:lpstr>
      <vt:lpstr>Arial</vt:lpstr>
      <vt:lpstr>Calibri</vt:lpstr>
      <vt:lpstr>Cambria</vt:lpstr>
      <vt:lpstr>Adjacência</vt:lpstr>
      <vt:lpstr>O príncipe dos meios de comunicação no deserto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príncipe dos meios de comunicação no deserto</dc:title>
  <dc:creator>Julia</dc:creator>
  <cp:lastModifiedBy>karina solha</cp:lastModifiedBy>
  <cp:revision>10</cp:revision>
  <dcterms:created xsi:type="dcterms:W3CDTF">2013-09-24T00:58:51Z</dcterms:created>
  <dcterms:modified xsi:type="dcterms:W3CDTF">2013-09-24T11:43:15Z</dcterms:modified>
</cp:coreProperties>
</file>