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  <p:sldMasterId id="2147483810" r:id="rId2"/>
  </p:sldMasterIdLst>
  <p:sldIdLst>
    <p:sldId id="256" r:id="rId3"/>
    <p:sldId id="257" r:id="rId4"/>
    <p:sldId id="258" r:id="rId5"/>
    <p:sldId id="263" r:id="rId6"/>
    <p:sldId id="262" r:id="rId7"/>
    <p:sldId id="259" r:id="rId8"/>
    <p:sldId id="261" r:id="rId9"/>
    <p:sldId id="260" r:id="rId10"/>
    <p:sldId id="264" r:id="rId11"/>
    <p:sldId id="265" r:id="rId12"/>
    <p:sldId id="271" r:id="rId13"/>
    <p:sldId id="267" r:id="rId14"/>
    <p:sldId id="270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80960" y="142852"/>
            <a:ext cx="11430080" cy="4857784"/>
          </a:xfrm>
          <a:prstGeom prst="roundRect">
            <a:avLst>
              <a:gd name="adj" fmla="val 2353"/>
            </a:avLst>
          </a:prstGeom>
          <a:gradFill>
            <a:gsLst>
              <a:gs pos="0">
                <a:schemeClr val="bg2"/>
              </a:gs>
              <a:gs pos="35000">
                <a:schemeClr val="bg2">
                  <a:lumMod val="90000"/>
                </a:schemeClr>
              </a:gs>
            </a:gsLst>
          </a:gra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sz="180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2000" y="2928935"/>
            <a:ext cx="10668000" cy="1470025"/>
          </a:xfrm>
        </p:spPr>
        <p:txBody>
          <a:bodyPr/>
          <a:lstStyle>
            <a:lvl1pPr algn="ctr"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9600" y="5000636"/>
            <a:ext cx="11201440" cy="107157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5B7F-4170-49A9-AF81-8B88D4E2FA13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969A-F2C4-4F4D-85C1-8BF6D3089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408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5B7F-4170-49A9-AF81-8B88D4E2FA13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969A-F2C4-4F4D-85C1-8BF6D3089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3806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5B7F-4170-49A9-AF81-8B88D4E2FA13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969A-F2C4-4F4D-85C1-8BF6D3089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8027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5B7F-4170-49A9-AF81-8B88D4E2FA13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969A-F2C4-4F4D-85C1-8BF6D3089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7625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5B7F-4170-49A9-AF81-8B88D4E2FA13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EFD969A-F2C4-4F4D-85C1-8BF6D3089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10170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5B7F-4170-49A9-AF81-8B88D4E2FA13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969A-F2C4-4F4D-85C1-8BF6D3089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02476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5B7F-4170-49A9-AF81-8B88D4E2FA13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EFD969A-F2C4-4F4D-85C1-8BF6D3089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2798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5B7F-4170-49A9-AF81-8B88D4E2FA13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EFD969A-F2C4-4F4D-85C1-8BF6D3089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7912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5B7F-4170-49A9-AF81-8B88D4E2FA13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EFD969A-F2C4-4F4D-85C1-8BF6D3089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42583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5B7F-4170-49A9-AF81-8B88D4E2FA13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969A-F2C4-4F4D-85C1-8BF6D3089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72189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5B7F-4170-49A9-AF81-8B88D4E2FA13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969A-F2C4-4F4D-85C1-8BF6D3089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236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4"/>
          <p:cNvSpPr/>
          <p:nvPr/>
        </p:nvSpPr>
        <p:spPr>
          <a:xfrm>
            <a:off x="609600" y="274638"/>
            <a:ext cx="10972800" cy="914400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endParaRPr lang="en-US" sz="2400" dirty="0">
              <a:solidFill>
                <a:srgbClr val="EEECE1">
                  <a:lumMod val="25000"/>
                </a:srgbClr>
              </a:solidFill>
              <a:latin typeface="Gill Sans MT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3467" y="274638"/>
            <a:ext cx="10248933" cy="914400"/>
          </a:xfrm>
        </p:spPr>
        <p:txBody>
          <a:bodyPr>
            <a:noAutofit/>
          </a:bodyPr>
          <a:lstStyle>
            <a:lvl1pPr marL="742950" indent="-742950" algn="l">
              <a:buFont typeface="+mj-lt"/>
              <a:buNone/>
              <a:defRPr lang="pt-BR" sz="2800" kern="1200" dirty="0" smtClean="0">
                <a:solidFill>
                  <a:srgbClr val="EEECE1">
                    <a:lumMod val="25000"/>
                  </a:srgbClr>
                </a:solidFill>
                <a:latin typeface="Gill Sans MT" pitchFamily="34" charset="0"/>
                <a:ea typeface="+mn-ea"/>
                <a:cs typeface="+mn-cs"/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5B7F-4170-49A9-AF81-8B88D4E2FA13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FD969A-F2C4-4F4D-85C1-8BF6D3089233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  <p:cxnSp>
        <p:nvCxnSpPr>
          <p:cNvPr id="12" name="Straight Connector 16"/>
          <p:cNvCxnSpPr/>
          <p:nvPr/>
        </p:nvCxnSpPr>
        <p:spPr>
          <a:xfrm rot="5400000">
            <a:off x="875208" y="730780"/>
            <a:ext cx="914400" cy="2117"/>
          </a:xfrm>
          <a:prstGeom prst="line">
            <a:avLst/>
          </a:prstGeom>
          <a:ln w="31750">
            <a:solidFill>
              <a:srgbClr val="FF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spaço Reservado para Texto 19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1" y="274638"/>
            <a:ext cx="685729" cy="914400"/>
          </a:xfrm>
        </p:spPr>
        <p:txBody>
          <a:bodyPr anchor="ctr"/>
          <a:lstStyle>
            <a:lvl1pPr>
              <a:buNone/>
              <a:defRPr lang="pt-BR" sz="5000" kern="1200" dirty="0" smtClean="0">
                <a:solidFill>
                  <a:srgbClr val="EEECE1">
                    <a:lumMod val="75000"/>
                  </a:srgbClr>
                </a:solidFill>
                <a:latin typeface="Calisto MT" pitchFamily="18" charset="0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t-BR" dirty="0" smtClean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8717024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5B7F-4170-49A9-AF81-8B88D4E2FA13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969A-F2C4-4F4D-85C1-8BF6D3089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00966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5B7F-4170-49A9-AF81-8B88D4E2FA13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EFD969A-F2C4-4F4D-85C1-8BF6D3089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8714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5B7F-4170-49A9-AF81-8B88D4E2FA13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EFD969A-F2C4-4F4D-85C1-8BF6D3089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9872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5B7F-4170-49A9-AF81-8B88D4E2FA13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EFD969A-F2C4-4F4D-85C1-8BF6D3089233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00251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5B7F-4170-49A9-AF81-8B88D4E2FA13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EFD969A-F2C4-4F4D-85C1-8BF6D3089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05514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5B7F-4170-49A9-AF81-8B88D4E2FA13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EFD969A-F2C4-4F4D-85C1-8BF6D3089233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946079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5B7F-4170-49A9-AF81-8B88D4E2FA13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EFD969A-F2C4-4F4D-85C1-8BF6D3089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22036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5B7F-4170-49A9-AF81-8B88D4E2FA13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969A-F2C4-4F4D-85C1-8BF6D3089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26110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5B7F-4170-49A9-AF81-8B88D4E2FA13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969A-F2C4-4F4D-85C1-8BF6D3089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3670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5B7F-4170-49A9-AF81-8B88D4E2FA13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969A-F2C4-4F4D-85C1-8BF6D3089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001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4" name="Rectangle 5"/>
          <p:cNvSpPr/>
          <p:nvPr/>
        </p:nvSpPr>
        <p:spPr>
          <a:xfrm>
            <a:off x="512619" y="1524000"/>
            <a:ext cx="3657600" cy="914400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endParaRPr lang="en-US" sz="2400" dirty="0">
              <a:solidFill>
                <a:srgbClr val="EEECE1">
                  <a:lumMod val="25000"/>
                </a:srgbClr>
              </a:solidFill>
              <a:latin typeface="Gill Sans MT" pitchFamily="34" charset="0"/>
            </a:endParaRPr>
          </a:p>
        </p:txBody>
      </p:sp>
      <p:cxnSp>
        <p:nvCxnSpPr>
          <p:cNvPr id="36" name="Straight Connector 9"/>
          <p:cNvCxnSpPr/>
          <p:nvPr/>
        </p:nvCxnSpPr>
        <p:spPr>
          <a:xfrm rot="5400000">
            <a:off x="1085177" y="1980141"/>
            <a:ext cx="685800" cy="2117"/>
          </a:xfrm>
          <a:prstGeom prst="line">
            <a:avLst/>
          </a:prstGeom>
          <a:ln w="31750">
            <a:solidFill>
              <a:srgbClr val="FF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10"/>
          <p:cNvSpPr/>
          <p:nvPr/>
        </p:nvSpPr>
        <p:spPr>
          <a:xfrm>
            <a:off x="4318000" y="1524000"/>
            <a:ext cx="3556000" cy="914400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endParaRPr lang="en-US" sz="2400" dirty="0" smtClean="0">
              <a:solidFill>
                <a:srgbClr val="EEECE1">
                  <a:lumMod val="25000"/>
                </a:srgbClr>
              </a:solidFill>
              <a:latin typeface="Gill Sans MT" pitchFamily="34" charset="0"/>
            </a:endParaRPr>
          </a:p>
        </p:txBody>
      </p:sp>
      <p:cxnSp>
        <p:nvCxnSpPr>
          <p:cNvPr id="39" name="Straight Connector 12"/>
          <p:cNvCxnSpPr/>
          <p:nvPr/>
        </p:nvCxnSpPr>
        <p:spPr>
          <a:xfrm rot="5400000">
            <a:off x="4890559" y="1980141"/>
            <a:ext cx="685800" cy="2117"/>
          </a:xfrm>
          <a:prstGeom prst="line">
            <a:avLst/>
          </a:prstGeom>
          <a:ln w="31750">
            <a:solidFill>
              <a:srgbClr val="FF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14"/>
          <p:cNvSpPr/>
          <p:nvPr/>
        </p:nvSpPr>
        <p:spPr>
          <a:xfrm>
            <a:off x="8132619" y="1524000"/>
            <a:ext cx="3556000" cy="914400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endParaRPr lang="en-US" sz="2400" dirty="0">
              <a:solidFill>
                <a:srgbClr val="EEECE1">
                  <a:lumMod val="25000"/>
                </a:srgbClr>
              </a:solidFill>
              <a:latin typeface="Gill Sans MT" pitchFamily="34" charset="0"/>
            </a:endParaRPr>
          </a:p>
        </p:txBody>
      </p:sp>
      <p:cxnSp>
        <p:nvCxnSpPr>
          <p:cNvPr id="42" name="Straight Connector 16"/>
          <p:cNvCxnSpPr/>
          <p:nvPr/>
        </p:nvCxnSpPr>
        <p:spPr>
          <a:xfrm rot="5400000">
            <a:off x="8705177" y="1980141"/>
            <a:ext cx="685800" cy="2117"/>
          </a:xfrm>
          <a:prstGeom prst="line">
            <a:avLst/>
          </a:prstGeom>
          <a:ln w="31750">
            <a:solidFill>
              <a:srgbClr val="FF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Espaço Reservado para Texto 54"/>
          <p:cNvSpPr>
            <a:spLocks noGrp="1"/>
          </p:cNvSpPr>
          <p:nvPr>
            <p:ph type="body" sz="quarter" idx="14" hasCustomPrompt="1"/>
          </p:nvPr>
        </p:nvSpPr>
        <p:spPr>
          <a:xfrm>
            <a:off x="1407950" y="1533532"/>
            <a:ext cx="2762269" cy="904868"/>
          </a:xfrm>
          <a:noFill/>
        </p:spPr>
        <p:txBody>
          <a:bodyPr anchor="ctr"/>
          <a:lstStyle>
            <a:lvl1pPr>
              <a:buNone/>
              <a:defRPr lang="pt-BR" sz="2400" kern="1200" dirty="0" smtClean="0">
                <a:solidFill>
                  <a:srgbClr val="EEECE1">
                    <a:lumMod val="25000"/>
                  </a:srgbClr>
                </a:solidFill>
                <a:latin typeface="Gill Sans MT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pt-BR" dirty="0" smtClean="0"/>
              <a:t>Titulo 1</a:t>
            </a:r>
            <a:endParaRPr lang="pt-BR" dirty="0"/>
          </a:p>
        </p:txBody>
      </p:sp>
      <p:sp>
        <p:nvSpPr>
          <p:cNvPr id="56" name="Espaço Reservado para Texto 54"/>
          <p:cNvSpPr>
            <a:spLocks noGrp="1"/>
          </p:cNvSpPr>
          <p:nvPr>
            <p:ph type="body" sz="quarter" idx="15" hasCustomPrompt="1"/>
          </p:nvPr>
        </p:nvSpPr>
        <p:spPr>
          <a:xfrm>
            <a:off x="5234518" y="1524000"/>
            <a:ext cx="2671245" cy="904868"/>
          </a:xfrm>
          <a:noFill/>
        </p:spPr>
        <p:txBody>
          <a:bodyPr anchor="ctr"/>
          <a:lstStyle>
            <a:lvl1pPr>
              <a:buNone/>
              <a:defRPr lang="pt-BR" sz="2400" kern="1200" dirty="0" smtClean="0">
                <a:solidFill>
                  <a:srgbClr val="EEECE1">
                    <a:lumMod val="25000"/>
                  </a:srgbClr>
                </a:solidFill>
                <a:latin typeface="Gill Sans MT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pt-BR" dirty="0" smtClean="0"/>
              <a:t>Titulo 2</a:t>
            </a:r>
            <a:endParaRPr lang="pt-BR" dirty="0"/>
          </a:p>
        </p:txBody>
      </p:sp>
      <p:sp>
        <p:nvSpPr>
          <p:cNvPr id="57" name="Espaço Reservado para Texto 54"/>
          <p:cNvSpPr>
            <a:spLocks noGrp="1"/>
          </p:cNvSpPr>
          <p:nvPr>
            <p:ph type="body" sz="quarter" idx="16" hasCustomPrompt="1"/>
          </p:nvPr>
        </p:nvSpPr>
        <p:spPr>
          <a:xfrm>
            <a:off x="9049136" y="1524000"/>
            <a:ext cx="2666653" cy="904868"/>
          </a:xfrm>
        </p:spPr>
        <p:txBody>
          <a:bodyPr anchor="ctr"/>
          <a:lstStyle>
            <a:lvl1pPr>
              <a:buNone/>
              <a:defRPr lang="pt-BR" sz="2400" kern="1200" dirty="0" smtClean="0">
                <a:solidFill>
                  <a:srgbClr val="EEECE1">
                    <a:lumMod val="25000"/>
                  </a:srgbClr>
                </a:solidFill>
                <a:latin typeface="Gill Sans MT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pt-BR" dirty="0" smtClean="0"/>
              <a:t>Titulo 3</a:t>
            </a:r>
            <a:endParaRPr lang="pt-BR" dirty="0"/>
          </a:p>
        </p:txBody>
      </p:sp>
      <p:sp>
        <p:nvSpPr>
          <p:cNvPr id="59" name="Espaço Reservado para Texto 58"/>
          <p:cNvSpPr>
            <a:spLocks noGrp="1"/>
          </p:cNvSpPr>
          <p:nvPr>
            <p:ph type="body" sz="quarter" idx="17"/>
          </p:nvPr>
        </p:nvSpPr>
        <p:spPr>
          <a:xfrm>
            <a:off x="512619" y="2428868"/>
            <a:ext cx="3657600" cy="3888000"/>
          </a:xfr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>
                  <a:lumMod val="90000"/>
                  <a:alpha val="7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tlCol="0" anchor="t" anchorCtr="0"/>
          <a:lstStyle>
            <a:lvl1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1pPr>
            <a:lvl2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2pPr>
            <a:lvl3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3pPr>
            <a:lvl4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4pPr>
            <a:lvl5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60" name="Espaço Reservado para Texto 58"/>
          <p:cNvSpPr>
            <a:spLocks noGrp="1"/>
          </p:cNvSpPr>
          <p:nvPr>
            <p:ph type="body" sz="quarter" idx="18"/>
          </p:nvPr>
        </p:nvSpPr>
        <p:spPr>
          <a:xfrm>
            <a:off x="4318000" y="2428868"/>
            <a:ext cx="3587763" cy="3929090"/>
          </a:xfr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>
                  <a:lumMod val="90000"/>
                  <a:alpha val="7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tlCol="0" anchor="t" anchorCtr="0"/>
          <a:lstStyle>
            <a:lvl1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1pPr>
            <a:lvl2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2pPr>
            <a:lvl3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3pPr>
            <a:lvl4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4pPr>
            <a:lvl5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61" name="Espaço Reservado para Texto 58"/>
          <p:cNvSpPr>
            <a:spLocks noGrp="1"/>
          </p:cNvSpPr>
          <p:nvPr>
            <p:ph type="body" sz="quarter" idx="19"/>
          </p:nvPr>
        </p:nvSpPr>
        <p:spPr>
          <a:xfrm>
            <a:off x="8123435" y="2438400"/>
            <a:ext cx="3592355" cy="3835374"/>
          </a:xfr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>
                  <a:lumMod val="90000"/>
                  <a:alpha val="7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91440" rtlCol="0" anchor="t" anchorCtr="0"/>
          <a:lstStyle>
            <a:lvl1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1pPr>
            <a:lvl2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2pPr>
            <a:lvl3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3pPr>
            <a:lvl4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4pPr>
            <a:lvl5pPr algn="l" defTabSz="914400" rtl="0" eaLnBrk="1" latinLnBrk="0" hangingPunct="1">
              <a:defRPr lang="pt-BR" sz="16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63" name="Espaço Reservado para Texto 62"/>
          <p:cNvSpPr>
            <a:spLocks noGrp="1"/>
          </p:cNvSpPr>
          <p:nvPr>
            <p:ph type="body" sz="quarter" idx="20" hasCustomPrompt="1"/>
          </p:nvPr>
        </p:nvSpPr>
        <p:spPr>
          <a:xfrm>
            <a:off x="512619" y="1524000"/>
            <a:ext cx="895331" cy="861774"/>
          </a:xfrm>
        </p:spPr>
        <p:txBody>
          <a:bodyPr anchor="ctr">
            <a:noAutofit/>
          </a:bodyPr>
          <a:lstStyle>
            <a:lvl1pPr marL="0" algn="ctr" defTabSz="914400" rtl="0" eaLnBrk="1" latinLnBrk="0" hangingPunct="1">
              <a:buNone/>
              <a:defRPr lang="pt-BR" sz="5000" kern="1200" dirty="0">
                <a:solidFill>
                  <a:srgbClr val="EEECE1">
                    <a:lumMod val="75000"/>
                  </a:srgbClr>
                </a:solidFill>
                <a:latin typeface="Calisto MT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64" name="Espaço Reservado para Texto 62"/>
          <p:cNvSpPr>
            <a:spLocks noGrp="1"/>
          </p:cNvSpPr>
          <p:nvPr>
            <p:ph type="body" sz="quarter" idx="21" hasCustomPrompt="1"/>
          </p:nvPr>
        </p:nvSpPr>
        <p:spPr>
          <a:xfrm>
            <a:off x="4339187" y="1524000"/>
            <a:ext cx="895331" cy="861774"/>
          </a:xfrm>
        </p:spPr>
        <p:txBody>
          <a:bodyPr anchor="ctr">
            <a:noAutofit/>
          </a:bodyPr>
          <a:lstStyle>
            <a:lvl1pPr marL="0" algn="ctr" defTabSz="914400" rtl="0" eaLnBrk="1" latinLnBrk="0" hangingPunct="1">
              <a:buNone/>
              <a:defRPr lang="pt-BR" sz="5000" kern="1200" dirty="0">
                <a:solidFill>
                  <a:srgbClr val="EEECE1">
                    <a:lumMod val="75000"/>
                  </a:srgbClr>
                </a:solidFill>
                <a:latin typeface="Calisto MT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65" name="Espaço Reservado para Texto 62"/>
          <p:cNvSpPr>
            <a:spLocks noGrp="1"/>
          </p:cNvSpPr>
          <p:nvPr>
            <p:ph type="body" sz="quarter" idx="22" hasCustomPrompt="1"/>
          </p:nvPr>
        </p:nvSpPr>
        <p:spPr>
          <a:xfrm>
            <a:off x="8123435" y="1524000"/>
            <a:ext cx="895331" cy="861774"/>
          </a:xfrm>
        </p:spPr>
        <p:txBody>
          <a:bodyPr anchor="ctr">
            <a:noAutofit/>
          </a:bodyPr>
          <a:lstStyle>
            <a:lvl1pPr marL="0" algn="ctr" defTabSz="914400" rtl="0" eaLnBrk="1" latinLnBrk="0" hangingPunct="1">
              <a:buNone/>
              <a:defRPr lang="pt-BR" sz="5000" kern="1200" dirty="0">
                <a:solidFill>
                  <a:srgbClr val="EEECE1">
                    <a:lumMod val="75000"/>
                  </a:srgbClr>
                </a:solidFill>
                <a:latin typeface="Calisto MT" pitchFamily="18" charset="0"/>
                <a:ea typeface="+mn-ea"/>
                <a:cs typeface="+mn-cs"/>
              </a:defRPr>
            </a:lvl1pPr>
          </a:lstStyle>
          <a:p>
            <a:pPr lvl="0"/>
            <a:r>
              <a:rPr lang="pt-BR" dirty="0" smtClean="0"/>
              <a:t>1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920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709083" y="2143116"/>
            <a:ext cx="5386917" cy="3951288"/>
          </a:xfr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>
                  <a:lumMod val="90000"/>
                  <a:alpha val="7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45720" rtlCol="0" anchor="t" anchorCtr="0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dirty="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bg2">
                  <a:lumMod val="90000"/>
                  <a:alpha val="75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45720" rtlCol="0" anchor="t" anchorCtr="0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pt-BR" sz="2000" kern="1200" smtClean="0">
                <a:solidFill>
                  <a:prstClr val="white">
                    <a:lumMod val="50000"/>
                  </a:prstClr>
                </a:solidFill>
                <a:latin typeface="Gill Sans MT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5B7F-4170-49A9-AF81-8B88D4E2FA13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969A-F2C4-4F4D-85C1-8BF6D3089233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ctangle 5"/>
          <p:cNvSpPr/>
          <p:nvPr/>
        </p:nvSpPr>
        <p:spPr>
          <a:xfrm>
            <a:off x="709083" y="1417639"/>
            <a:ext cx="5386917" cy="757237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endParaRPr lang="en-US" sz="2400" dirty="0">
              <a:solidFill>
                <a:srgbClr val="EEECE1">
                  <a:lumMod val="25000"/>
                </a:srgbClr>
              </a:solidFill>
              <a:latin typeface="Gill Sans MT" pitchFamily="34" charset="0"/>
            </a:endParaRPr>
          </a:p>
        </p:txBody>
      </p:sp>
      <p:sp>
        <p:nvSpPr>
          <p:cNvPr id="11" name="TextBox 7"/>
          <p:cNvSpPr txBox="1"/>
          <p:nvPr/>
        </p:nvSpPr>
        <p:spPr>
          <a:xfrm>
            <a:off x="609568" y="1357298"/>
            <a:ext cx="91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>
                <a:solidFill>
                  <a:srgbClr val="EEECE1">
                    <a:lumMod val="75000"/>
                  </a:srgbClr>
                </a:solidFill>
                <a:latin typeface="Calisto MT" pitchFamily="18" charset="0"/>
              </a:rPr>
              <a:t>1</a:t>
            </a:r>
          </a:p>
        </p:txBody>
      </p:sp>
      <p:cxnSp>
        <p:nvCxnSpPr>
          <p:cNvPr id="12" name="Straight Connector 9"/>
          <p:cNvCxnSpPr/>
          <p:nvPr/>
        </p:nvCxnSpPr>
        <p:spPr>
          <a:xfrm rot="5400000">
            <a:off x="1086876" y="1799158"/>
            <a:ext cx="685800" cy="2117"/>
          </a:xfrm>
          <a:prstGeom prst="line">
            <a:avLst/>
          </a:prstGeom>
          <a:ln w="31750">
            <a:solidFill>
              <a:srgbClr val="FF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430836" y="1428737"/>
            <a:ext cx="4565683" cy="717559"/>
          </a:xfr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4572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pt-BR" sz="2400" kern="1200" dirty="0" smtClean="0">
                <a:solidFill>
                  <a:srgbClr val="EEECE1">
                    <a:lumMod val="25000"/>
                  </a:srgbClr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Rectangle 5"/>
          <p:cNvSpPr/>
          <p:nvPr/>
        </p:nvSpPr>
        <p:spPr>
          <a:xfrm>
            <a:off x="6193368" y="1417639"/>
            <a:ext cx="5389033" cy="757237"/>
          </a:xfrm>
          <a:prstGeom prst="rect">
            <a:avLst/>
          </a:prstGeom>
          <a:gradFill flip="none" rotWithShape="1">
            <a:gsLst>
              <a:gs pos="32000">
                <a:schemeClr val="bg2"/>
              </a:gs>
              <a:gs pos="100000">
                <a:schemeClr val="bg2">
                  <a:lumMod val="7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0" rtlCol="0" anchor="ctr"/>
          <a:lstStyle/>
          <a:p>
            <a:endParaRPr lang="en-US" sz="2400" dirty="0">
              <a:solidFill>
                <a:srgbClr val="EEECE1">
                  <a:lumMod val="25000"/>
                </a:srgbClr>
              </a:solidFill>
              <a:latin typeface="Gill Sans MT" pitchFamily="34" charset="0"/>
            </a:endParaRPr>
          </a:p>
        </p:txBody>
      </p:sp>
      <p:sp>
        <p:nvSpPr>
          <p:cNvPr id="15" name="TextBox 7"/>
          <p:cNvSpPr txBox="1"/>
          <p:nvPr/>
        </p:nvSpPr>
        <p:spPr>
          <a:xfrm>
            <a:off x="6096000" y="1357298"/>
            <a:ext cx="9144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rgbClr val="EEECE1">
                    <a:lumMod val="75000"/>
                  </a:srgbClr>
                </a:solidFill>
                <a:latin typeface="Calisto MT" pitchFamily="18" charset="0"/>
              </a:rPr>
              <a:t>2</a:t>
            </a:r>
            <a:endParaRPr lang="en-US" sz="5000" dirty="0">
              <a:solidFill>
                <a:srgbClr val="EEECE1">
                  <a:lumMod val="75000"/>
                </a:srgbClr>
              </a:solidFill>
              <a:latin typeface="Calisto MT" pitchFamily="18" charset="0"/>
            </a:endParaRPr>
          </a:p>
        </p:txBody>
      </p:sp>
      <p:cxnSp>
        <p:nvCxnSpPr>
          <p:cNvPr id="16" name="Straight Connector 9"/>
          <p:cNvCxnSpPr/>
          <p:nvPr/>
        </p:nvCxnSpPr>
        <p:spPr>
          <a:xfrm rot="5400000">
            <a:off x="6611415" y="1799158"/>
            <a:ext cx="685800" cy="2117"/>
          </a:xfrm>
          <a:prstGeom prst="line">
            <a:avLst/>
          </a:prstGeom>
          <a:ln w="31750">
            <a:solidFill>
              <a:srgbClr val="FFFFFF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Espaço Reservado para Texto 2"/>
          <p:cNvSpPr>
            <a:spLocks noGrp="1"/>
          </p:cNvSpPr>
          <p:nvPr>
            <p:ph type="body" idx="13"/>
          </p:nvPr>
        </p:nvSpPr>
        <p:spPr>
          <a:xfrm>
            <a:off x="6953256" y="1428737"/>
            <a:ext cx="4565683" cy="717559"/>
          </a:xfrm>
          <a:noFill/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91440" rIns="91440" bIns="4572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pt-BR" sz="2400" kern="1200" dirty="0" smtClean="0">
                <a:solidFill>
                  <a:srgbClr val="EEECE1">
                    <a:lumMod val="25000"/>
                  </a:srgbClr>
                </a:solidFill>
                <a:latin typeface="Gill Sans MT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20228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5B7F-4170-49A9-AF81-8B88D4E2FA13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969A-F2C4-4F4D-85C1-8BF6D3089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0177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5B7F-4170-49A9-AF81-8B88D4E2FA13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969A-F2C4-4F4D-85C1-8BF6D3089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767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gradFill>
            <a:gsLst>
              <a:gs pos="0">
                <a:schemeClr val="bg1">
                  <a:alpha val="0"/>
                </a:schemeClr>
              </a:gs>
              <a:gs pos="55000">
                <a:schemeClr val="bg2">
                  <a:lumMod val="9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  <a:ln>
            <a:solidFill>
              <a:schemeClr val="bg2">
                <a:lumMod val="75000"/>
              </a:schemeClr>
            </a:solidFill>
          </a:ln>
        </p:spPr>
        <p:txBody>
          <a:bodyPr anchor="ctr"/>
          <a:lstStyle>
            <a:lvl1pPr algn="l">
              <a:defRPr sz="20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gradFill>
            <a:gsLst>
              <a:gs pos="0">
                <a:schemeClr val="bg1">
                  <a:alpha val="0"/>
                </a:schemeClr>
              </a:gs>
              <a:gs pos="55000">
                <a:schemeClr val="bg2"/>
              </a:gs>
              <a:gs pos="100000">
                <a:schemeClr val="bg1">
                  <a:alpha val="0"/>
                </a:schemeClr>
              </a:gs>
            </a:gsLst>
            <a:lin ang="5400000" scaled="1"/>
          </a:gradFill>
        </p:spPr>
        <p:txBody>
          <a:bodyPr/>
          <a:lstStyle>
            <a:lvl1pPr marL="0" indent="0">
              <a:buNone/>
              <a:defRPr sz="1400">
                <a:solidFill>
                  <a:schemeClr val="bg2">
                    <a:lumMod val="1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5B7F-4170-49A9-AF81-8B88D4E2FA13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969A-F2C4-4F4D-85C1-8BF6D3089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719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E5B7F-4170-49A9-AF81-8B88D4E2FA13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D969A-F2C4-4F4D-85C1-8BF6D3089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565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100000">
              <a:schemeClr val="bg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E5B7F-4170-49A9-AF81-8B88D4E2FA13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D969A-F2C4-4F4D-85C1-8BF6D3089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5871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E5B7F-4170-49A9-AF81-8B88D4E2FA13}" type="datetimeFigureOut">
              <a:rPr lang="pt-BR" smtClean="0"/>
              <a:t>24/09/2013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EFD969A-F2C4-4F4D-85C1-8BF6D30892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74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14. Como a Al </a:t>
            </a:r>
            <a:r>
              <a:rPr lang="pt-BR" sz="3200" dirty="0" err="1"/>
              <a:t>J</a:t>
            </a:r>
            <a:r>
              <a:rPr lang="pt-BR" sz="3200" dirty="0" err="1" smtClean="0"/>
              <a:t>azeera</a:t>
            </a:r>
            <a:r>
              <a:rPr lang="pt-BR" sz="3200" dirty="0" smtClean="0"/>
              <a:t> se tornou a rede </a:t>
            </a:r>
            <a:r>
              <a:rPr lang="pt-BR" sz="3200" dirty="0" err="1" smtClean="0"/>
              <a:t>mainstream</a:t>
            </a:r>
            <a:r>
              <a:rPr lang="pt-BR" sz="3200" dirty="0" smtClean="0"/>
              <a:t> do mundo árabe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85987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502276"/>
            <a:ext cx="8915400" cy="5408946"/>
          </a:xfrm>
        </p:spPr>
        <p:txBody>
          <a:bodyPr>
            <a:normAutofit/>
          </a:bodyPr>
          <a:lstStyle/>
          <a:p>
            <a:r>
              <a:rPr lang="pt-BR" sz="2400" dirty="0" smtClean="0"/>
              <a:t>Em novembro de 2006, é lançada a versão inglesa da Al </a:t>
            </a:r>
            <a:r>
              <a:rPr lang="pt-BR" sz="2400" dirty="0" err="1" smtClean="0"/>
              <a:t>jazerra</a:t>
            </a:r>
            <a:endParaRPr lang="pt-BR" sz="2400" dirty="0" smtClean="0"/>
          </a:p>
          <a:p>
            <a:r>
              <a:rPr lang="pt-BR" sz="2400" dirty="0" smtClean="0"/>
              <a:t>Necessidade de saber falar ao Ocidente</a:t>
            </a:r>
          </a:p>
          <a:p>
            <a:r>
              <a:rPr lang="pt-BR" sz="2400" dirty="0" smtClean="0"/>
              <a:t>Começa a falar inglês</a:t>
            </a:r>
          </a:p>
          <a:p>
            <a:r>
              <a:rPr lang="pt-BR" sz="2400" dirty="0" smtClean="0"/>
              <a:t>Inversão do fluxo audiovisual</a:t>
            </a:r>
          </a:p>
          <a:p>
            <a:r>
              <a:rPr lang="pt-BR" sz="2400" dirty="0" smtClean="0"/>
              <a:t>Mostra imagens autênticas da guerra no Iraque, no Afeganistão e em Gaza</a:t>
            </a:r>
          </a:p>
          <a:p>
            <a:r>
              <a:rPr lang="pt-BR" sz="2400" dirty="0" smtClean="0"/>
              <a:t>Passa a tomar mais precauções para mostrar uma boa imagem do mundo árabe</a:t>
            </a:r>
          </a:p>
          <a:p>
            <a:r>
              <a:rPr lang="pt-BR" sz="2400" dirty="0" smtClean="0"/>
              <a:t>Língua inglesa também ter por objetivo atingir os muçulmanos que não falam árabe, como na Indonésia, na Índia, no Paquistão, no Irã, etc.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07348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502276"/>
            <a:ext cx="8915400" cy="5408946"/>
          </a:xfrm>
        </p:spPr>
        <p:txBody>
          <a:bodyPr>
            <a:normAutofit/>
          </a:bodyPr>
          <a:lstStyle/>
          <a:p>
            <a:r>
              <a:rPr lang="pt-BR" sz="2400" dirty="0" smtClean="0"/>
              <a:t>Em 2009 o grupo compra por 350 milhões de dólares várias redes esportivas por satélite do grupo saudita vizinho, ART</a:t>
            </a:r>
          </a:p>
          <a:p>
            <a:r>
              <a:rPr lang="pt-BR" sz="2400" dirty="0" smtClean="0"/>
              <a:t>Se assenhoreia de todos os jogos de futebol das ligas argelina, marroquina, síria, jordaniana e egípcia, assim como direitos para programas esportivos como os Jogos Olímpicos e sobretudo a Copa do Mundo</a:t>
            </a:r>
          </a:p>
          <a:p>
            <a:r>
              <a:rPr lang="pt-BR" sz="2400" dirty="0" smtClean="0"/>
              <a:t>Al </a:t>
            </a:r>
            <a:r>
              <a:rPr lang="pt-BR" sz="2400" dirty="0" err="1" smtClean="0"/>
              <a:t>Jazeera</a:t>
            </a:r>
            <a:r>
              <a:rPr lang="pt-BR" sz="2400" dirty="0" smtClean="0"/>
              <a:t> passa a ter um quase monopólio dos esportes no mundo árabe</a:t>
            </a:r>
          </a:p>
          <a:p>
            <a:r>
              <a:rPr lang="pt-BR" sz="2400" dirty="0" smtClean="0"/>
              <a:t>O grupo possui atualmente duas redes de informação contínua em árabe, uma dúzia de redes esportivas, sete gratuitas e cinco pagas, uma rede independente para crianças e vários projetos em desenvolvimento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8893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502276"/>
            <a:ext cx="8915400" cy="6168980"/>
          </a:xfrm>
        </p:spPr>
        <p:txBody>
          <a:bodyPr>
            <a:normAutofit lnSpcReduction="10000"/>
          </a:bodyPr>
          <a:lstStyle/>
          <a:p>
            <a:r>
              <a:rPr lang="pt-BR" sz="2400" dirty="0" smtClean="0"/>
              <a:t>Outras redes árabes:</a:t>
            </a:r>
          </a:p>
          <a:p>
            <a:r>
              <a:rPr lang="pt-BR" sz="2400" dirty="0" smtClean="0"/>
              <a:t>Al Manar (“O farol”), rede Libanesa fundada em 1991</a:t>
            </a:r>
          </a:p>
          <a:p>
            <a:r>
              <a:rPr lang="pt-BR" sz="2400" dirty="0" smtClean="0"/>
              <a:t>Ao contrário da Al </a:t>
            </a:r>
            <a:r>
              <a:rPr lang="pt-BR" sz="2400" dirty="0" err="1" smtClean="0"/>
              <a:t>Jazeera</a:t>
            </a:r>
            <a:r>
              <a:rPr lang="pt-BR" sz="2400" dirty="0" smtClean="0"/>
              <a:t>, a Al Manar assume seu caráter partidário, em favor dos xiitas libaneses e dos palestinos, vítimas da ocupação israelense</a:t>
            </a:r>
          </a:p>
          <a:p>
            <a:r>
              <a:rPr lang="pt-BR" sz="2400" dirty="0" smtClean="0"/>
              <a:t>Símbolo da resistência</a:t>
            </a:r>
          </a:p>
          <a:p>
            <a:endParaRPr lang="pt-BR" sz="2400" dirty="0"/>
          </a:p>
          <a:p>
            <a:r>
              <a:rPr lang="pt-BR" sz="2400" dirty="0" smtClean="0"/>
              <a:t>Al </a:t>
            </a:r>
            <a:r>
              <a:rPr lang="pt-BR" sz="2400" dirty="0" err="1" smtClean="0"/>
              <a:t>Arabiya</a:t>
            </a:r>
            <a:r>
              <a:rPr lang="pt-BR" sz="2400" dirty="0" smtClean="0"/>
              <a:t>, rede saudita do grupo MBC</a:t>
            </a:r>
          </a:p>
          <a:p>
            <a:r>
              <a:rPr lang="pt-BR" sz="2400" dirty="0" smtClean="0"/>
              <a:t>Difere da Al </a:t>
            </a:r>
            <a:r>
              <a:rPr lang="pt-BR" sz="2400" dirty="0" err="1" smtClean="0"/>
              <a:t>Jazeera</a:t>
            </a:r>
            <a:r>
              <a:rPr lang="pt-BR" sz="2400" dirty="0" smtClean="0"/>
              <a:t> por ter uma lógica comercial</a:t>
            </a:r>
          </a:p>
          <a:p>
            <a:r>
              <a:rPr lang="pt-BR" sz="2400" dirty="0" smtClean="0"/>
              <a:t>Porta-voz do grupo, </a:t>
            </a:r>
            <a:r>
              <a:rPr lang="pt-BR" sz="2400" dirty="0" err="1" smtClean="0"/>
              <a:t>Mazen</a:t>
            </a:r>
            <a:r>
              <a:rPr lang="pt-BR" sz="2400" dirty="0" smtClean="0"/>
              <a:t> Hayek, reconhece que eles são “odiados pelos islâmicos radicais, os talibãs, a al-</a:t>
            </a:r>
            <a:r>
              <a:rPr lang="pt-BR" sz="2400" dirty="0" err="1" smtClean="0"/>
              <a:t>Qaida</a:t>
            </a:r>
            <a:r>
              <a:rPr lang="pt-BR" sz="2400" dirty="0" smtClean="0"/>
              <a:t>, os religiosos iranianos, o </a:t>
            </a:r>
            <a:r>
              <a:rPr lang="pt-BR" sz="2400" dirty="0" err="1" smtClean="0"/>
              <a:t>Hezbolah</a:t>
            </a:r>
            <a:r>
              <a:rPr lang="pt-BR" sz="2400" dirty="0" smtClean="0"/>
              <a:t>”</a:t>
            </a:r>
          </a:p>
          <a:p>
            <a:r>
              <a:rPr lang="pt-BR" sz="2400" dirty="0" smtClean="0"/>
              <a:t>Como concorrente da Al </a:t>
            </a:r>
            <a:r>
              <a:rPr lang="pt-BR" sz="2400" dirty="0" err="1" smtClean="0"/>
              <a:t>Jazeera</a:t>
            </a:r>
            <a:r>
              <a:rPr lang="pt-BR" sz="2400" dirty="0" smtClean="0"/>
              <a:t>, especula-se o papel dos americanos em seu surgimento</a:t>
            </a:r>
          </a:p>
        </p:txBody>
      </p:sp>
    </p:spTree>
    <p:extLst>
      <p:ext uri="{BB962C8B-B14F-4D97-AF65-F5344CB8AC3E}">
        <p14:creationId xmlns:p14="http://schemas.microsoft.com/office/powerpoint/2010/main" val="386315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502276"/>
            <a:ext cx="8915400" cy="5408946"/>
          </a:xfrm>
        </p:spPr>
        <p:txBody>
          <a:bodyPr>
            <a:normAutofit fontScale="92500"/>
          </a:bodyPr>
          <a:lstStyle/>
          <a:p>
            <a:r>
              <a:rPr lang="pt-BR" sz="2400" dirty="0" smtClean="0"/>
              <a:t>CNN </a:t>
            </a:r>
            <a:r>
              <a:rPr lang="pt-BR" sz="2400" dirty="0" err="1" smtClean="0"/>
              <a:t>egípicia</a:t>
            </a:r>
            <a:r>
              <a:rPr lang="pt-BR" sz="2400" dirty="0" smtClean="0"/>
              <a:t>, </a:t>
            </a:r>
            <a:r>
              <a:rPr lang="pt-BR" sz="2400" dirty="0" err="1" smtClean="0"/>
              <a:t>Nile</a:t>
            </a:r>
            <a:r>
              <a:rPr lang="pt-BR" sz="2400" dirty="0" smtClean="0"/>
              <a:t> News TV</a:t>
            </a:r>
          </a:p>
          <a:p>
            <a:r>
              <a:rPr lang="pt-BR" sz="2400" dirty="0" smtClean="0"/>
              <a:t>Slogan é “The River </a:t>
            </a:r>
            <a:r>
              <a:rPr lang="pt-BR" sz="2400" dirty="0" err="1"/>
              <a:t>o</a:t>
            </a:r>
            <a:r>
              <a:rPr lang="pt-BR" sz="2400" dirty="0" err="1" smtClean="0"/>
              <a:t>f</a:t>
            </a:r>
            <a:r>
              <a:rPr lang="pt-BR" sz="2400" dirty="0" smtClean="0"/>
              <a:t> </a:t>
            </a:r>
            <a:r>
              <a:rPr lang="pt-BR" sz="2400" dirty="0" err="1" smtClean="0"/>
              <a:t>Truth</a:t>
            </a:r>
            <a:r>
              <a:rPr lang="pt-BR" sz="2400" dirty="0" smtClean="0"/>
              <a:t>” (O rio da verdade)</a:t>
            </a:r>
          </a:p>
          <a:p>
            <a:r>
              <a:rPr lang="pt-BR" sz="2400" dirty="0" smtClean="0"/>
              <a:t>Diretora </a:t>
            </a:r>
            <a:r>
              <a:rPr lang="pt-BR" sz="2400" dirty="0" err="1" smtClean="0"/>
              <a:t>Hala</a:t>
            </a:r>
            <a:r>
              <a:rPr lang="pt-BR" sz="2400" dirty="0" smtClean="0"/>
              <a:t> </a:t>
            </a:r>
            <a:r>
              <a:rPr lang="pt-BR" sz="2400" dirty="0" err="1" smtClean="0"/>
              <a:t>Hashish</a:t>
            </a:r>
            <a:r>
              <a:rPr lang="pt-BR" sz="2400" dirty="0" smtClean="0"/>
              <a:t> acrescenta que “a Al </a:t>
            </a:r>
            <a:r>
              <a:rPr lang="pt-BR" sz="2400" dirty="0" err="1" smtClean="0"/>
              <a:t>Jazeera</a:t>
            </a:r>
            <a:r>
              <a:rPr lang="pt-BR" sz="2400" dirty="0" smtClean="0"/>
              <a:t> é uma rede mais negativa, mais crítica, nós buscamos o positivo”</a:t>
            </a:r>
          </a:p>
          <a:p>
            <a:endParaRPr lang="pt-BR" sz="2400" dirty="0"/>
          </a:p>
          <a:p>
            <a:r>
              <a:rPr lang="pt-BR" sz="2400" dirty="0" err="1" smtClean="0"/>
              <a:t>Telesur</a:t>
            </a:r>
            <a:r>
              <a:rPr lang="pt-BR" sz="2400" dirty="0" smtClean="0"/>
              <a:t>, fundada pela Venezuela em 2005 com apoio financeira de seis países: Cuba, Bolívia, Equador, Nicarágua, Uruguai e Argentina</a:t>
            </a:r>
          </a:p>
          <a:p>
            <a:r>
              <a:rPr lang="pt-BR" sz="2400" dirty="0" smtClean="0"/>
              <a:t>Golpe de estado em Honduras foi o que revelou a </a:t>
            </a:r>
            <a:r>
              <a:rPr lang="pt-BR" sz="2400" dirty="0" err="1" smtClean="0"/>
              <a:t>Telesur</a:t>
            </a:r>
            <a:endParaRPr lang="pt-BR" sz="2400" dirty="0" smtClean="0"/>
          </a:p>
          <a:p>
            <a:r>
              <a:rPr lang="pt-BR" sz="2400" dirty="0" smtClean="0"/>
              <a:t>Considerada a equivalente da Al </a:t>
            </a:r>
            <a:r>
              <a:rPr lang="pt-BR" sz="2400" dirty="0" err="1" smtClean="0"/>
              <a:t>Jazeera</a:t>
            </a:r>
            <a:r>
              <a:rPr lang="pt-BR" sz="2400" dirty="0" smtClean="0"/>
              <a:t> da América do Sul</a:t>
            </a:r>
          </a:p>
          <a:p>
            <a:r>
              <a:rPr lang="pt-BR" sz="2400" dirty="0" smtClean="0"/>
              <a:t>Cooperação entre as duas redes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2057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643944"/>
            <a:ext cx="8915400" cy="5267278"/>
          </a:xfrm>
        </p:spPr>
        <p:txBody>
          <a:bodyPr>
            <a:normAutofit lnSpcReduction="10000"/>
          </a:bodyPr>
          <a:lstStyle/>
          <a:p>
            <a:r>
              <a:rPr lang="pt-BR" sz="2800" dirty="0" smtClean="0"/>
              <a:t>Retransmissão do Canal France </a:t>
            </a:r>
            <a:r>
              <a:rPr lang="pt-BR" sz="2800" dirty="0" err="1" smtClean="0"/>
              <a:t>International</a:t>
            </a:r>
            <a:r>
              <a:rPr lang="pt-BR" sz="2800" dirty="0" smtClean="0"/>
              <a:t> pelo satélite </a:t>
            </a:r>
            <a:r>
              <a:rPr lang="pt-BR" sz="2800" dirty="0" err="1" smtClean="0"/>
              <a:t>ArabSat</a:t>
            </a:r>
            <a:endParaRPr lang="pt-BR" sz="2800" dirty="0" smtClean="0"/>
          </a:p>
          <a:p>
            <a:r>
              <a:rPr lang="pt-BR" sz="2800" dirty="0" smtClean="0"/>
              <a:t>Alcance em 21 países</a:t>
            </a:r>
          </a:p>
          <a:p>
            <a:r>
              <a:rPr lang="pt-BR" sz="2800" dirty="0" smtClean="0"/>
              <a:t>Erro de manipulação troca para o Canal +</a:t>
            </a:r>
          </a:p>
          <a:p>
            <a:r>
              <a:rPr lang="pt-BR" sz="2800" dirty="0" err="1" smtClean="0"/>
              <a:t>Progama</a:t>
            </a:r>
            <a:r>
              <a:rPr lang="pt-BR" sz="2800" dirty="0" smtClean="0"/>
              <a:t> </a:t>
            </a:r>
            <a:r>
              <a:rPr lang="pt-BR" sz="2800" i="1" dirty="0" smtClean="0"/>
              <a:t>Club </a:t>
            </a:r>
            <a:r>
              <a:rPr lang="pt-BR" sz="2800" i="1" dirty="0" err="1" smtClean="0"/>
              <a:t>privé</a:t>
            </a:r>
            <a:r>
              <a:rPr lang="pt-BR" sz="2800" i="1" dirty="0" smtClean="0"/>
              <a:t> </a:t>
            </a:r>
            <a:r>
              <a:rPr lang="pt-BR" sz="2800" i="1" dirty="0" err="1" smtClean="0"/>
              <a:t>au</a:t>
            </a:r>
            <a:r>
              <a:rPr lang="pt-BR" sz="2800" i="1" dirty="0" smtClean="0"/>
              <a:t> Portugal</a:t>
            </a:r>
            <a:r>
              <a:rPr lang="pt-BR" sz="2800" dirty="0" smtClean="0"/>
              <a:t>, filme pornográfico</a:t>
            </a:r>
          </a:p>
          <a:p>
            <a:r>
              <a:rPr lang="pt-BR" sz="2800" dirty="0" smtClean="0"/>
              <a:t>Imediata expulsão do CFI do satélite </a:t>
            </a:r>
            <a:r>
              <a:rPr lang="pt-BR" sz="2800" dirty="0" err="1" smtClean="0"/>
              <a:t>ArabSat</a:t>
            </a:r>
            <a:endParaRPr lang="pt-BR" sz="2800" dirty="0" smtClean="0"/>
          </a:p>
          <a:p>
            <a:r>
              <a:rPr lang="pt-BR" sz="2800" dirty="0" smtClean="0"/>
              <a:t>Canal liberado concedido a uma jovem rede, Al </a:t>
            </a:r>
            <a:r>
              <a:rPr lang="pt-BR" sz="2800" dirty="0" err="1" smtClean="0"/>
              <a:t>Jazeera</a:t>
            </a:r>
            <a:endParaRPr lang="pt-BR" sz="2800" dirty="0" smtClean="0"/>
          </a:p>
          <a:p>
            <a:r>
              <a:rPr lang="pt-BR" sz="2800" dirty="0"/>
              <a:t>Fechamento da </a:t>
            </a:r>
            <a:r>
              <a:rPr lang="pt-BR" sz="2800" dirty="0" err="1"/>
              <a:t>Arabic</a:t>
            </a:r>
            <a:r>
              <a:rPr lang="pt-BR" sz="2800" dirty="0"/>
              <a:t> BBC News, em 1996, contribui para o lançamento da Al </a:t>
            </a:r>
            <a:r>
              <a:rPr lang="pt-BR" sz="2800" dirty="0" err="1"/>
              <a:t>Jazeera</a:t>
            </a:r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3429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502276"/>
            <a:ext cx="8915400" cy="5408946"/>
          </a:xfrm>
        </p:spPr>
        <p:txBody>
          <a:bodyPr>
            <a:normAutofit/>
          </a:bodyPr>
          <a:lstStyle/>
          <a:p>
            <a:r>
              <a:rPr lang="pt-BR" sz="2400" dirty="0" smtClean="0"/>
              <a:t>Al </a:t>
            </a:r>
            <a:r>
              <a:rPr lang="pt-BR" sz="2400" dirty="0" err="1" smtClean="0"/>
              <a:t>Jazeera</a:t>
            </a:r>
            <a:r>
              <a:rPr lang="pt-BR" sz="2400" dirty="0" smtClean="0"/>
              <a:t> (“</a:t>
            </a:r>
            <a:r>
              <a:rPr lang="pt-BR" sz="2400" dirty="0"/>
              <a:t>a</a:t>
            </a:r>
            <a:r>
              <a:rPr lang="pt-BR" sz="2400" dirty="0" smtClean="0"/>
              <a:t> Península”) é uma rede sediada em Doha, capital do Catar</a:t>
            </a:r>
          </a:p>
          <a:p>
            <a:r>
              <a:rPr lang="pt-BR" sz="2400" dirty="0" smtClean="0"/>
              <a:t>Quartel-general é um bunker superprotegido, que impressiona pela diversidade e pluralidade de nacionalidades e regiões</a:t>
            </a:r>
          </a:p>
          <a:p>
            <a:r>
              <a:rPr lang="pt-BR" sz="2400" dirty="0" smtClean="0"/>
              <a:t>Tendências árabes estão presentes na Al </a:t>
            </a:r>
            <a:r>
              <a:rPr lang="pt-BR" sz="2400" dirty="0" err="1" smtClean="0"/>
              <a:t>Jazeera</a:t>
            </a:r>
            <a:endParaRPr lang="pt-BR" sz="2400" dirty="0" smtClean="0"/>
          </a:p>
          <a:p>
            <a:r>
              <a:rPr lang="pt-BR" sz="2400" dirty="0" smtClean="0"/>
              <a:t>Mohamed </a:t>
            </a:r>
            <a:r>
              <a:rPr lang="pt-BR" sz="2400" dirty="0" err="1" smtClean="0"/>
              <a:t>Krichen</a:t>
            </a:r>
            <a:r>
              <a:rPr lang="pt-BR" sz="2400" dirty="0" smtClean="0"/>
              <a:t>, apresentador do programa “</a:t>
            </a:r>
            <a:r>
              <a:rPr lang="pt-BR" sz="2400" dirty="0" err="1" smtClean="0"/>
              <a:t>Ma</a:t>
            </a:r>
            <a:r>
              <a:rPr lang="pt-BR" sz="2400" dirty="0" smtClean="0"/>
              <a:t> </a:t>
            </a:r>
            <a:r>
              <a:rPr lang="pt-BR" sz="2400" dirty="0" err="1" smtClean="0"/>
              <a:t>war’a</a:t>
            </a:r>
            <a:r>
              <a:rPr lang="pt-BR" sz="2400" dirty="0" smtClean="0"/>
              <a:t> al </a:t>
            </a:r>
            <a:r>
              <a:rPr lang="pt-BR" sz="2400" dirty="0" err="1" smtClean="0"/>
              <a:t>khabar</a:t>
            </a:r>
            <a:r>
              <a:rPr lang="pt-BR" sz="2400" dirty="0" smtClean="0"/>
              <a:t>” (Nas entrelinhas): “Nosso sucesso é explicado pelo fato de que privilegiamos a informação em detrimento do comentário, tentando analisar os acontecimentos, em vez de dar nossa opinião”</a:t>
            </a:r>
          </a:p>
          <a:p>
            <a:r>
              <a:rPr lang="pt-BR" sz="2400" dirty="0" smtClean="0"/>
              <a:t>Lançada em 1º de novembro de 1996, por iniciativa do emir do Catar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48818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502276"/>
            <a:ext cx="8915400" cy="5408946"/>
          </a:xfrm>
        </p:spPr>
        <p:txBody>
          <a:bodyPr>
            <a:normAutofit/>
          </a:bodyPr>
          <a:lstStyle/>
          <a:p>
            <a:r>
              <a:rPr lang="pt-BR" sz="2400" dirty="0" smtClean="0"/>
              <a:t>Catar possui uma política diplomática não alinhada em relação ao mundo árabe</a:t>
            </a:r>
          </a:p>
          <a:p>
            <a:r>
              <a:rPr lang="pt-BR" sz="2400" dirty="0" smtClean="0"/>
              <a:t>Linha de visibilidade internacional e independência regional</a:t>
            </a:r>
          </a:p>
          <a:p>
            <a:r>
              <a:rPr lang="pt-BR" sz="2400" dirty="0" smtClean="0"/>
              <a:t>Mediação entre o Oriente e o Ocidente</a:t>
            </a:r>
          </a:p>
          <a:p>
            <a:r>
              <a:rPr lang="pt-BR" sz="2400" dirty="0" smtClean="0"/>
              <a:t>Prestou lealdade ao mesmo tempo a George W. Bush e </a:t>
            </a:r>
            <a:r>
              <a:rPr lang="pt-BR" sz="2400" dirty="0" err="1" smtClean="0"/>
              <a:t>Bachar</a:t>
            </a:r>
            <a:r>
              <a:rPr lang="pt-BR" sz="2400" dirty="0" smtClean="0"/>
              <a:t> al-Assad</a:t>
            </a:r>
          </a:p>
          <a:p>
            <a:r>
              <a:rPr lang="pt-BR" sz="2400" dirty="0" smtClean="0"/>
              <a:t>Diplomacia sutil traduz-se inevitavelmente na linha editorial da Al </a:t>
            </a:r>
            <a:r>
              <a:rPr lang="pt-BR" sz="2400" dirty="0" err="1" smtClean="0"/>
              <a:t>Jazeera</a:t>
            </a:r>
            <a:endParaRPr lang="pt-BR" sz="2400" dirty="0" smtClean="0"/>
          </a:p>
          <a:p>
            <a:r>
              <a:rPr lang="pt-BR" sz="2400" dirty="0" smtClean="0"/>
              <a:t>“É o Ministério de Relações Exteriores do Catar”</a:t>
            </a:r>
          </a:p>
        </p:txBody>
      </p:sp>
    </p:spTree>
    <p:extLst>
      <p:ext uri="{BB962C8B-B14F-4D97-AF65-F5344CB8AC3E}">
        <p14:creationId xmlns:p14="http://schemas.microsoft.com/office/powerpoint/2010/main" val="156621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502276"/>
            <a:ext cx="8915400" cy="5408946"/>
          </a:xfrm>
        </p:spPr>
        <p:txBody>
          <a:bodyPr>
            <a:normAutofit/>
          </a:bodyPr>
          <a:lstStyle/>
          <a:p>
            <a:r>
              <a:rPr lang="pt-BR" sz="2400" dirty="0" smtClean="0"/>
              <a:t>Dezembro de 1998: é a única em condições de mostrar imagens da operação </a:t>
            </a:r>
            <a:r>
              <a:rPr lang="pt-BR" sz="2400" dirty="0" err="1" smtClean="0"/>
              <a:t>Desert</a:t>
            </a:r>
            <a:r>
              <a:rPr lang="pt-BR" sz="2400" dirty="0" smtClean="0"/>
              <a:t> Fox, ataque aéreo americano no Iraque</a:t>
            </a:r>
          </a:p>
          <a:p>
            <a:r>
              <a:rPr lang="pt-BR" sz="2400" dirty="0" smtClean="0"/>
              <a:t>Início do seu reconhecimento internacional e aumento de sua audiência</a:t>
            </a:r>
          </a:p>
          <a:p>
            <a:r>
              <a:rPr lang="pt-BR" sz="2400" dirty="0" smtClean="0"/>
              <a:t>Potencializados pela segunda </a:t>
            </a:r>
            <a:r>
              <a:rPr lang="pt-BR" sz="2400" dirty="0"/>
              <a:t>I</a:t>
            </a:r>
            <a:r>
              <a:rPr lang="pt-BR" sz="2400" dirty="0" smtClean="0"/>
              <a:t>ntifada Palestina em 2000, pelos vídeos de Osama Bin Laden e da guerra do Afeganistão em 2001, pela guerra do Iraque em 2003 e pela guerra em Gaza em 2008</a:t>
            </a:r>
          </a:p>
          <a:p>
            <a:r>
              <a:rPr lang="pt-BR" sz="2400" dirty="0" smtClean="0"/>
              <a:t>Relações com países muçulmanos são incertas: ela é proibida na Tunísia, no Marrocos, na Argélia e no Iraque</a:t>
            </a:r>
          </a:p>
          <a:p>
            <a:r>
              <a:rPr lang="pt-BR" sz="2400" dirty="0" smtClean="0"/>
              <a:t>Porém, proibida ou não, basta uma antena parabólica para captá-la em qualquer lugar do Oriente Médio</a:t>
            </a:r>
          </a:p>
        </p:txBody>
      </p:sp>
    </p:spTree>
    <p:extLst>
      <p:ext uri="{BB962C8B-B14F-4D97-AF65-F5344CB8AC3E}">
        <p14:creationId xmlns:p14="http://schemas.microsoft.com/office/powerpoint/2010/main" val="236566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502276"/>
            <a:ext cx="8915400" cy="5408946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Período de 1996 e 2001 foi o dos grandes anos do Al </a:t>
            </a:r>
            <a:r>
              <a:rPr lang="pt-BR" sz="2400" dirty="0" err="1" smtClean="0"/>
              <a:t>Jazeera</a:t>
            </a:r>
            <a:endParaRPr lang="pt-BR" sz="2400" dirty="0" smtClean="0"/>
          </a:p>
          <a:p>
            <a:r>
              <a:rPr lang="pt-BR" sz="2400" dirty="0" smtClean="0"/>
              <a:t>Quebra dos tabus do mundo árabe, especialmente no que diz respeito às mulheres e à sexualidade</a:t>
            </a:r>
          </a:p>
          <a:p>
            <a:r>
              <a:rPr lang="pt-BR" sz="2400" dirty="0" smtClean="0"/>
              <a:t>Telespectadores viram pela primeira vez um israelense defender seu ponto de vista num canal árabe</a:t>
            </a:r>
          </a:p>
          <a:p>
            <a:r>
              <a:rPr lang="pt-BR" sz="2400" dirty="0" smtClean="0"/>
              <a:t>Desde 2001, a rede teria mudado de linha editorial</a:t>
            </a:r>
          </a:p>
          <a:p>
            <a:r>
              <a:rPr lang="pt-BR" sz="2400" dirty="0" err="1" smtClean="0"/>
              <a:t>Reislamização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257446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502276"/>
            <a:ext cx="8915400" cy="5408946"/>
          </a:xfrm>
        </p:spPr>
        <p:txBody>
          <a:bodyPr>
            <a:normAutofit/>
          </a:bodyPr>
          <a:lstStyle/>
          <a:p>
            <a:r>
              <a:rPr lang="pt-BR" sz="2400" dirty="0" smtClean="0"/>
              <a:t>Antes de 2001, a ideia era a modernização dos países árabes e o espírito de abertura árabe</a:t>
            </a:r>
          </a:p>
          <a:p>
            <a:r>
              <a:rPr lang="pt-BR" sz="2400" dirty="0" smtClean="0"/>
              <a:t>A partir de 11 de setembro de 2001, aos poucos, passou a optar pela Síria contra o Egito, pela Irmandade Muçulmana de preferência à Liga Árabe, pelo Hamas em detrimento da Al Fatah</a:t>
            </a:r>
          </a:p>
          <a:p>
            <a:r>
              <a:rPr lang="pt-BR" sz="2400" dirty="0" smtClean="0"/>
              <a:t>Vídeos de Osama Bin Laden são divulgados menos como informação e mais como propaganda</a:t>
            </a:r>
          </a:p>
          <a:p>
            <a:r>
              <a:rPr lang="pt-BR" sz="2400" dirty="0" smtClean="0"/>
              <a:t>Peso das palavras: ‘presidente’ Saddam Hussein, e não ‘ditador’, como no ocidente; ‘forças invasoras’ americanas e não ‘forças da coalizão’</a:t>
            </a:r>
          </a:p>
          <a:p>
            <a:r>
              <a:rPr lang="pt-BR" sz="2400" dirty="0" smtClean="0"/>
              <a:t>Torna-se mais favorável à resistência iraquiana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3523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502276"/>
            <a:ext cx="8915400" cy="5408946"/>
          </a:xfrm>
        </p:spPr>
        <p:txBody>
          <a:bodyPr>
            <a:normAutofit/>
          </a:bodyPr>
          <a:lstStyle/>
          <a:p>
            <a:r>
              <a:rPr lang="pt-BR" sz="2400" dirty="0" smtClean="0"/>
              <a:t>Sucesso da Al </a:t>
            </a:r>
            <a:r>
              <a:rPr lang="pt-BR" sz="2400" dirty="0" err="1" smtClean="0"/>
              <a:t>Jazeera</a:t>
            </a:r>
            <a:r>
              <a:rPr lang="pt-BR" sz="2400" dirty="0" smtClean="0"/>
              <a:t> vem de seus </a:t>
            </a:r>
            <a:r>
              <a:rPr lang="pt-BR" sz="2400" dirty="0" err="1" smtClean="0"/>
              <a:t>talk</a:t>
            </a:r>
            <a:r>
              <a:rPr lang="pt-BR" sz="2400" dirty="0" smtClean="0"/>
              <a:t>-shows</a:t>
            </a:r>
          </a:p>
          <a:p>
            <a:r>
              <a:rPr lang="pt-BR" sz="2400" dirty="0" smtClean="0"/>
              <a:t>Grade de programas para todos os gostos</a:t>
            </a:r>
          </a:p>
          <a:p>
            <a:r>
              <a:rPr lang="pt-BR" sz="2400" dirty="0" smtClean="0"/>
              <a:t>Liberais – programa político </a:t>
            </a:r>
            <a:r>
              <a:rPr lang="pt-BR" sz="2400" i="1" dirty="0" smtClean="0"/>
              <a:t>Mais de uma opinião</a:t>
            </a:r>
            <a:endParaRPr lang="pt-BR" sz="2400" dirty="0" smtClean="0"/>
          </a:p>
          <a:p>
            <a:r>
              <a:rPr lang="pt-BR" sz="2400" i="1" dirty="0" smtClean="0"/>
              <a:t>Apenas para mulheres</a:t>
            </a:r>
            <a:r>
              <a:rPr lang="pt-BR" sz="2400" dirty="0" smtClean="0"/>
              <a:t> traz questões femininas</a:t>
            </a:r>
          </a:p>
          <a:p>
            <a:r>
              <a:rPr lang="pt-BR" sz="2400" dirty="0" smtClean="0"/>
              <a:t>Nacionalistas – </a:t>
            </a:r>
            <a:r>
              <a:rPr lang="pt-BR" sz="2400" i="1" dirty="0" smtClean="0"/>
              <a:t>A opinião contrária </a:t>
            </a:r>
            <a:r>
              <a:rPr lang="pt-BR" sz="2400" dirty="0" smtClean="0"/>
              <a:t>não hesita em falar de temas tabus, “</a:t>
            </a:r>
            <a:r>
              <a:rPr lang="pt-BR" sz="2400" dirty="0" err="1" smtClean="0"/>
              <a:t>desiconizar</a:t>
            </a:r>
            <a:r>
              <a:rPr lang="pt-BR" sz="2400" dirty="0" smtClean="0"/>
              <a:t> os ícones” e criticar governos</a:t>
            </a:r>
          </a:p>
          <a:p>
            <a:r>
              <a:rPr lang="pt-BR" sz="2400" dirty="0" smtClean="0"/>
              <a:t>Islamitas sunitas têm o programa </a:t>
            </a:r>
            <a:r>
              <a:rPr lang="pt-BR" sz="2400" i="1" dirty="0" smtClean="0"/>
              <a:t>Sem fronteiras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258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502276"/>
            <a:ext cx="8915400" cy="5408946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Programas como </a:t>
            </a:r>
            <a:r>
              <a:rPr lang="pt-BR" sz="2400" i="1" dirty="0" smtClean="0"/>
              <a:t>A opinião contrária</a:t>
            </a:r>
            <a:r>
              <a:rPr lang="pt-BR" sz="2400" dirty="0" smtClean="0"/>
              <a:t> é que permitiu à Al </a:t>
            </a:r>
            <a:r>
              <a:rPr lang="pt-BR" sz="2400" dirty="0" err="1" smtClean="0"/>
              <a:t>Jazeera</a:t>
            </a:r>
            <a:r>
              <a:rPr lang="pt-BR" sz="2400" dirty="0" smtClean="0"/>
              <a:t> tornar-se </a:t>
            </a:r>
            <a:r>
              <a:rPr lang="pt-BR" sz="2400" dirty="0" err="1" smtClean="0"/>
              <a:t>mainstream</a:t>
            </a:r>
            <a:endParaRPr lang="pt-BR" sz="2400" dirty="0" smtClean="0"/>
          </a:p>
          <a:p>
            <a:r>
              <a:rPr lang="pt-BR" sz="2400" dirty="0" smtClean="0"/>
              <a:t>Provavelmente hoje o programa mais famoso do mundo árabe, devido a liberdade de tom, o fato de as pessoas discutirem de maneira brilhante e mesmo violenta</a:t>
            </a:r>
          </a:p>
          <a:p>
            <a:r>
              <a:rPr lang="pt-BR" sz="2400" dirty="0" smtClean="0"/>
              <a:t>Como o mundo árabe é muito divido, o programa acaba sendo equilibrado</a:t>
            </a:r>
          </a:p>
          <a:p>
            <a:r>
              <a:rPr lang="pt-BR" sz="2400" dirty="0" smtClean="0"/>
              <a:t>Talk-shows contribuíram para a modernização do mundo árabe</a:t>
            </a:r>
          </a:p>
          <a:p>
            <a:r>
              <a:rPr lang="pt-BR" sz="2400" dirty="0" smtClean="0"/>
              <a:t>Al </a:t>
            </a:r>
            <a:r>
              <a:rPr lang="pt-BR" sz="2400" dirty="0" err="1" smtClean="0"/>
              <a:t>Jazeera</a:t>
            </a:r>
            <a:r>
              <a:rPr lang="pt-BR" sz="2400" dirty="0" smtClean="0"/>
              <a:t> deu a palavra ao povo árabe, o que nenhuma outra mídia árabe fizera anteriormente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9792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ic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TC030006182[[fn=Classic Theme 2007]]</Template>
  <TotalTime>199</TotalTime>
  <Words>1022</Words>
  <Application>Microsoft Office PowerPoint</Application>
  <PresentationFormat>Widescreen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Calisto MT</vt:lpstr>
      <vt:lpstr>Century Gothic</vt:lpstr>
      <vt:lpstr>Gill Sans MT</vt:lpstr>
      <vt:lpstr>Wingdings 3</vt:lpstr>
      <vt:lpstr>Classic</vt:lpstr>
      <vt:lpstr>Cacho</vt:lpstr>
      <vt:lpstr>14. Como a Al Jazeera se tornou a rede mainstream do mundo árabe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 Como a Al Jazeera se tornou a rede mainstream do mundo árabe</dc:title>
  <dc:creator>Pedro</dc:creator>
  <cp:lastModifiedBy>karina solha</cp:lastModifiedBy>
  <cp:revision>12</cp:revision>
  <dcterms:created xsi:type="dcterms:W3CDTF">2013-09-23T21:35:36Z</dcterms:created>
  <dcterms:modified xsi:type="dcterms:W3CDTF">2013-09-24T11:44:33Z</dcterms:modified>
</cp:coreProperties>
</file>