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3" r:id="rId2"/>
    <p:sldMasterId id="2147483807" r:id="rId3"/>
  </p:sldMasterIdLst>
  <p:sldIdLst>
    <p:sldId id="256" r:id="rId4"/>
    <p:sldId id="261" r:id="rId5"/>
    <p:sldId id="267" r:id="rId6"/>
    <p:sldId id="262" r:id="rId7"/>
    <p:sldId id="263" r:id="rId8"/>
    <p:sldId id="25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85720" y="142852"/>
            <a:ext cx="8572560" cy="4857784"/>
          </a:xfrm>
          <a:prstGeom prst="roundRect">
            <a:avLst>
              <a:gd name="adj" fmla="val 2353"/>
            </a:avLst>
          </a:prstGeom>
          <a:gradFill>
            <a:gsLst>
              <a:gs pos="0">
                <a:schemeClr val="bg2"/>
              </a:gs>
              <a:gs pos="35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500" y="2928934"/>
            <a:ext cx="8001000" cy="1470025"/>
          </a:xfrm>
        </p:spPr>
        <p:txBody>
          <a:bodyPr/>
          <a:lstStyle>
            <a:lvl1pPr algn="ctr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5000636"/>
            <a:ext cx="8401080" cy="107157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5638800" y="5410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>
            <a:off x="3352800" y="3429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4572000" y="36576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4419600" y="3505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5791200" y="3352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4419600" y="1981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1524000" y="1524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1676400" y="16764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1981200" y="1981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2133600" y="21336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447800" y="3124200"/>
            <a:ext cx="990600" cy="12192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algn="ctr"/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algn="ctr">
            <a:solidFill>
              <a:srgbClr val="000080"/>
            </a:solidFill>
          </a:ln>
        </p:spPr>
        <p:txBody>
          <a:bodyPr anchor="ctr"/>
          <a:lstStyle>
            <a:lvl1pPr marL="0" indent="0" algn="ctr">
              <a:spcBef>
                <a:spcPct val="0"/>
              </a:spcBef>
              <a:buFontTx/>
              <a:buNone/>
              <a:defRPr sz="4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52400" y="1524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304800" y="304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457200" y="457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762000" y="762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066800" y="1066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371600" y="13716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1828800" y="1828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1752600" y="838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1905000" y="9906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2743200" y="304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2895600" y="457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3200400" y="762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3352800" y="9144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3657600" y="12192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3810000" y="13716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3962400" y="1524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5943600" y="5715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6324600" y="60960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6629400" y="6400800"/>
            <a:ext cx="228600" cy="3048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8534400" y="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>
            <a:off x="8534400" y="9906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8534400" y="19812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8534400" y="29718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0042E-6 L 0.58333 -3.40042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/>
          <p:nvPr/>
        </p:nvSpPr>
        <p:spPr>
          <a:xfrm>
            <a:off x="457200" y="274638"/>
            <a:ext cx="82296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914400"/>
          </a:xfrm>
        </p:spPr>
        <p:txBody>
          <a:bodyPr>
            <a:noAutofit/>
          </a:bodyPr>
          <a:lstStyle>
            <a:lvl1pPr marL="742950" indent="-742950" algn="l">
              <a:buFont typeface="+mj-lt"/>
              <a:buNone/>
              <a:defRPr lang="pt-BR" sz="28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12" name="Straight Connector 16"/>
          <p:cNvCxnSpPr/>
          <p:nvPr/>
        </p:nvCxnSpPr>
        <p:spPr>
          <a:xfrm rot="5400000">
            <a:off x="542106" y="731044"/>
            <a:ext cx="9144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ço Reservado para Tex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74638"/>
            <a:ext cx="514297" cy="914400"/>
          </a:xfrm>
        </p:spPr>
        <p:txBody>
          <a:bodyPr anchor="ctr"/>
          <a:lstStyle>
            <a:lvl1pPr>
              <a:buNone/>
              <a:defRPr lang="pt-BR" sz="5000" kern="12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dirty="0" smtClean="0"/>
              <a:t>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61563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61563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4" name="Rectangle 5"/>
          <p:cNvSpPr/>
          <p:nvPr/>
        </p:nvSpPr>
        <p:spPr>
          <a:xfrm>
            <a:off x="384464" y="1524000"/>
            <a:ext cx="27432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6" name="Straight Connector 9"/>
          <p:cNvCxnSpPr/>
          <p:nvPr/>
        </p:nvCxnSpPr>
        <p:spPr>
          <a:xfrm rot="5400000">
            <a:off x="728158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0"/>
          <p:cNvSpPr/>
          <p:nvPr/>
        </p:nvSpPr>
        <p:spPr>
          <a:xfrm>
            <a:off x="3238500" y="1524000"/>
            <a:ext cx="2667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 smtClean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9" name="Straight Connector 12"/>
          <p:cNvCxnSpPr/>
          <p:nvPr/>
        </p:nvCxnSpPr>
        <p:spPr>
          <a:xfrm rot="5400000">
            <a:off x="3582194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4"/>
          <p:cNvSpPr/>
          <p:nvPr/>
        </p:nvSpPr>
        <p:spPr>
          <a:xfrm>
            <a:off x="6099464" y="1524000"/>
            <a:ext cx="2667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42" name="Straight Connector 16"/>
          <p:cNvCxnSpPr/>
          <p:nvPr/>
        </p:nvCxnSpPr>
        <p:spPr>
          <a:xfrm rot="5400000">
            <a:off x="6443158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paço Reservado para Texto 54"/>
          <p:cNvSpPr>
            <a:spLocks noGrp="1"/>
          </p:cNvSpPr>
          <p:nvPr>
            <p:ph type="body" sz="quarter" idx="14" hasCustomPrompt="1"/>
          </p:nvPr>
        </p:nvSpPr>
        <p:spPr>
          <a:xfrm>
            <a:off x="1055962" y="1533532"/>
            <a:ext cx="2071702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1</a:t>
            </a:r>
            <a:endParaRPr lang="pt-BR" dirty="0"/>
          </a:p>
        </p:txBody>
      </p:sp>
      <p:sp>
        <p:nvSpPr>
          <p:cNvPr id="56" name="Espaço Reservado para Texto 54"/>
          <p:cNvSpPr>
            <a:spLocks noGrp="1"/>
          </p:cNvSpPr>
          <p:nvPr>
            <p:ph type="body" sz="quarter" idx="15" hasCustomPrompt="1"/>
          </p:nvPr>
        </p:nvSpPr>
        <p:spPr>
          <a:xfrm>
            <a:off x="3925888" y="1524000"/>
            <a:ext cx="2003434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2</a:t>
            </a:r>
            <a:endParaRPr lang="pt-BR" dirty="0"/>
          </a:p>
        </p:txBody>
      </p:sp>
      <p:sp>
        <p:nvSpPr>
          <p:cNvPr id="57" name="Espaço Reservado para Texto 54"/>
          <p:cNvSpPr>
            <a:spLocks noGrp="1"/>
          </p:cNvSpPr>
          <p:nvPr>
            <p:ph type="body" sz="quarter" idx="16" hasCustomPrompt="1"/>
          </p:nvPr>
        </p:nvSpPr>
        <p:spPr>
          <a:xfrm>
            <a:off x="6786852" y="1524000"/>
            <a:ext cx="1999990" cy="904868"/>
          </a:xfrm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3</a:t>
            </a:r>
            <a:endParaRPr lang="pt-BR" dirty="0"/>
          </a:p>
        </p:txBody>
      </p:sp>
      <p:sp>
        <p:nvSpPr>
          <p:cNvPr id="59" name="Espaço Reservado para Texto 58"/>
          <p:cNvSpPr>
            <a:spLocks noGrp="1"/>
          </p:cNvSpPr>
          <p:nvPr>
            <p:ph type="body" sz="quarter" idx="17"/>
          </p:nvPr>
        </p:nvSpPr>
        <p:spPr>
          <a:xfrm>
            <a:off x="384464" y="2428868"/>
            <a:ext cx="2743200" cy="388800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0" name="Espaço Reservado para Texto 58"/>
          <p:cNvSpPr>
            <a:spLocks noGrp="1"/>
          </p:cNvSpPr>
          <p:nvPr>
            <p:ph type="body" sz="quarter" idx="18"/>
          </p:nvPr>
        </p:nvSpPr>
        <p:spPr>
          <a:xfrm>
            <a:off x="3238500" y="2428868"/>
            <a:ext cx="2690822" cy="392909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1" name="Espaço Reservado para Texto 58"/>
          <p:cNvSpPr>
            <a:spLocks noGrp="1"/>
          </p:cNvSpPr>
          <p:nvPr>
            <p:ph type="body" sz="quarter" idx="19"/>
          </p:nvPr>
        </p:nvSpPr>
        <p:spPr>
          <a:xfrm>
            <a:off x="6092576" y="2438400"/>
            <a:ext cx="2694266" cy="3835374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3" name="Espaço Reservado para Texto 62"/>
          <p:cNvSpPr>
            <a:spLocks noGrp="1"/>
          </p:cNvSpPr>
          <p:nvPr>
            <p:ph type="body" sz="quarter" idx="20" hasCustomPrompt="1"/>
          </p:nvPr>
        </p:nvSpPr>
        <p:spPr>
          <a:xfrm>
            <a:off x="384464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4" name="Espaço Reservado para Texto 62"/>
          <p:cNvSpPr>
            <a:spLocks noGrp="1"/>
          </p:cNvSpPr>
          <p:nvPr>
            <p:ph type="body" sz="quarter" idx="21" hasCustomPrompt="1"/>
          </p:nvPr>
        </p:nvSpPr>
        <p:spPr>
          <a:xfrm>
            <a:off x="3254390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5" name="Espaço Reservado para Texto 62"/>
          <p:cNvSpPr>
            <a:spLocks noGrp="1"/>
          </p:cNvSpPr>
          <p:nvPr>
            <p:ph type="body" sz="quarter" idx="22" hasCustomPrompt="1"/>
          </p:nvPr>
        </p:nvSpPr>
        <p:spPr>
          <a:xfrm>
            <a:off x="6092576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1812" y="2143116"/>
            <a:ext cx="4040188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angle 5"/>
          <p:cNvSpPr/>
          <p:nvPr/>
        </p:nvSpPr>
        <p:spPr>
          <a:xfrm>
            <a:off x="531812" y="1417638"/>
            <a:ext cx="4040188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457176" y="1357298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1</a:t>
            </a:r>
          </a:p>
        </p:txBody>
      </p:sp>
      <p:cxnSp>
        <p:nvCxnSpPr>
          <p:cNvPr id="12" name="Straight Connector 9"/>
          <p:cNvCxnSpPr/>
          <p:nvPr/>
        </p:nvCxnSpPr>
        <p:spPr>
          <a:xfrm rot="5400000">
            <a:off x="729432" y="1799422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3127" y="1428736"/>
            <a:ext cx="3424262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Rectangle 5"/>
          <p:cNvSpPr/>
          <p:nvPr/>
        </p:nvSpPr>
        <p:spPr>
          <a:xfrm>
            <a:off x="4645025" y="1417638"/>
            <a:ext cx="4041775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4572000" y="1357298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2</a:t>
            </a:r>
            <a:endParaRPr lang="en-US" sz="5000" dirty="0">
              <a:solidFill>
                <a:srgbClr val="EEECE1">
                  <a:lumMod val="75000"/>
                </a:srgbClr>
              </a:solidFill>
              <a:latin typeface="Calisto MT" pitchFamily="18" charset="0"/>
            </a:endParaRPr>
          </a:p>
        </p:txBody>
      </p:sp>
      <p:cxnSp>
        <p:nvCxnSpPr>
          <p:cNvPr id="16" name="Straight Connector 9"/>
          <p:cNvCxnSpPr/>
          <p:nvPr/>
        </p:nvCxnSpPr>
        <p:spPr>
          <a:xfrm rot="5400000">
            <a:off x="4872836" y="1799422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5214942" y="1428736"/>
            <a:ext cx="3424262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>
                  <a:lumMod val="9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</p:spPr>
        <p:txBody>
          <a:bodyPr anchor="ctr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5F5F5F"/>
            </a:gs>
            <a:gs pos="100000">
              <a:srgbClr val="5F5F5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8534400" y="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8534400" y="9906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534400" y="19812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8534400" y="2971800"/>
            <a:ext cx="609600" cy="990600"/>
          </a:xfrm>
          <a:prstGeom prst="ellipse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000"/>
            <a:ext cx="8229600" cy="4525963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1972BDD4-5052-4DAC-9082-058282FA41C1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8F4E7DCC-1681-46BD-AC1F-25D0041A71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833814" cy="2188840"/>
          </a:xfrm>
        </p:spPr>
        <p:txBody>
          <a:bodyPr>
            <a:normAutofit/>
          </a:bodyPr>
          <a:lstStyle/>
          <a:p>
            <a:r>
              <a:rPr lang="pt-BR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</a:t>
            </a:r>
            <a:r>
              <a:rPr lang="pt-B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pt-BR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endParaRPr lang="pt-B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2924944"/>
            <a:ext cx="5904656" cy="338437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mangás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mídia global 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guerra entre 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J-Pop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K-Pop</a:t>
            </a:r>
          </a:p>
          <a:p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/>
          </a:p>
          <a:p>
            <a:r>
              <a:rPr lang="pt-BR" dirty="0" smtClean="0"/>
              <a:t>Nathalia Giulia </a:t>
            </a:r>
            <a:r>
              <a:rPr lang="pt-BR" dirty="0" err="1" smtClean="0"/>
              <a:t>Buzzo</a:t>
            </a:r>
            <a:endParaRPr lang="pt-BR" dirty="0" smtClean="0"/>
          </a:p>
          <a:p>
            <a:r>
              <a:rPr lang="pt-BR" dirty="0" err="1" smtClean="0"/>
              <a:t>Nathalie</a:t>
            </a:r>
            <a:r>
              <a:rPr lang="pt-BR" dirty="0" smtClean="0"/>
              <a:t> </a:t>
            </a:r>
            <a:r>
              <a:rPr lang="pt-BR" dirty="0" err="1" smtClean="0"/>
              <a:t>Litsuko</a:t>
            </a:r>
            <a:r>
              <a:rPr lang="pt-BR" dirty="0" smtClean="0"/>
              <a:t> </a:t>
            </a:r>
            <a:r>
              <a:rPr lang="pt-BR" dirty="0" err="1" smtClean="0"/>
              <a:t>Enohi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71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Lost</a:t>
            </a:r>
            <a:r>
              <a:rPr lang="pt-BR" dirty="0" smtClean="0"/>
              <a:t> in </a:t>
            </a:r>
            <a:r>
              <a:rPr lang="pt-BR" dirty="0" err="1" smtClean="0"/>
              <a:t>Translation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752600"/>
            <a:ext cx="6551240" cy="462872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Vídeo </a:t>
            </a:r>
            <a:r>
              <a:rPr lang="pt-BR" dirty="0"/>
              <a:t>games e </a:t>
            </a:r>
            <a:r>
              <a:rPr lang="pt-BR" dirty="0" err="1"/>
              <a:t>mangás</a:t>
            </a:r>
            <a:r>
              <a:rPr lang="pt-BR" dirty="0"/>
              <a:t> </a:t>
            </a:r>
            <a:r>
              <a:rPr lang="pt-BR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cinema, livros e música.</a:t>
            </a:r>
          </a:p>
          <a:p>
            <a:r>
              <a:rPr lang="pt-BR" dirty="0" smtClean="0"/>
              <a:t>Mercado interno saturado – economia estagnada e dívida pública crescente.</a:t>
            </a:r>
          </a:p>
          <a:p>
            <a:r>
              <a:rPr lang="pt-BR" dirty="0"/>
              <a:t>Mudança de interesse: Mercado interno </a:t>
            </a:r>
            <a:r>
              <a:rPr lang="pt-BR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pt-BR" dirty="0">
                <a:sym typeface="Wingdings" panose="05000000000000000000" pitchFamily="2" charset="2"/>
              </a:rPr>
              <a:t> Mercado internacional.</a:t>
            </a:r>
          </a:p>
          <a:p>
            <a:r>
              <a:rPr lang="pt-BR" dirty="0" smtClean="0"/>
              <a:t>“Retorno à Ásia” – tentativa de reafirmar sua identidade asiática.</a:t>
            </a:r>
          </a:p>
          <a:p>
            <a:r>
              <a:rPr lang="pt-BR" dirty="0" smtClean="0"/>
              <a:t>Ministério da Economia, do Comércio e da Indústria (METI) reconheceu pela primeira vez a importância das indústrias criativas para e economia do país (especialmente após o sucesso de </a:t>
            </a:r>
            <a:r>
              <a:rPr lang="pt-BR" i="1" dirty="0" err="1" smtClean="0"/>
              <a:t>Pokemon</a:t>
            </a:r>
            <a:r>
              <a:rPr lang="pt-BR" dirty="0" smtClean="0"/>
              <a:t>, </a:t>
            </a:r>
            <a:r>
              <a:rPr lang="pt-BR" i="1" dirty="0" smtClean="0"/>
              <a:t>Princesa </a:t>
            </a:r>
            <a:r>
              <a:rPr lang="pt-BR" i="1" dirty="0" err="1" smtClean="0"/>
              <a:t>Mononoke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smtClean="0"/>
              <a:t>A Viagem de </a:t>
            </a:r>
            <a:r>
              <a:rPr lang="pt-BR" i="1" dirty="0" err="1" smtClean="0"/>
              <a:t>Chihiro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54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ojoscope.com/wp-content/uploads/mononoki-2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3469" y="3365138"/>
            <a:ext cx="5513894" cy="31683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_rFT6uTVZSjE/S-XoPpOW7RI/AAAAAAAABuM/51K9ZObPML8/s1600/a-viagem-de-chihi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659" y="188640"/>
            <a:ext cx="4510853" cy="30060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4.fanpop.com/image/photos/17700000/Ash-and-Pikachu-ash-ketchum-17730089-640-4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5" y="188640"/>
            <a:ext cx="4008107" cy="30060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80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Lost</a:t>
            </a:r>
            <a:r>
              <a:rPr lang="pt-BR" dirty="0" smtClean="0"/>
              <a:t> in </a:t>
            </a:r>
            <a:r>
              <a:rPr lang="pt-BR" dirty="0" err="1" smtClean="0"/>
              <a:t>Translation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Tendência de aproximação de países influenciados pelo imperialismo americano – “</a:t>
            </a:r>
            <a:r>
              <a:rPr lang="pt-BR" dirty="0" err="1"/>
              <a:t>Datsuô</a:t>
            </a:r>
            <a:r>
              <a:rPr lang="pt-BR" dirty="0"/>
              <a:t> </a:t>
            </a:r>
            <a:r>
              <a:rPr lang="pt-BR" dirty="0" err="1"/>
              <a:t>Nyua</a:t>
            </a:r>
            <a:r>
              <a:rPr lang="pt-BR" dirty="0"/>
              <a:t>” = Fugir do Ocidente, entrar na Ásia.</a:t>
            </a:r>
          </a:p>
          <a:p>
            <a:r>
              <a:rPr lang="pt-BR" dirty="0"/>
              <a:t>Afirmar o poderio = inspirar-se no modelo americano e, ao mesmo tempo, romper com ele.</a:t>
            </a:r>
          </a:p>
          <a:p>
            <a:r>
              <a:rPr lang="pt-BR" dirty="0"/>
              <a:t>1990 – Sony e </a:t>
            </a:r>
            <a:r>
              <a:rPr lang="pt-BR" dirty="0" err="1" smtClean="0"/>
              <a:t>Matsushita</a:t>
            </a:r>
            <a:r>
              <a:rPr lang="pt-BR" dirty="0" smtClean="0"/>
              <a:t> </a:t>
            </a:r>
            <a:r>
              <a:rPr lang="pt-BR" dirty="0"/>
              <a:t>compram os estúdios americanos Columbia e Universal = tentativa de enfrentar a concorrência americana.</a:t>
            </a:r>
            <a:endParaRPr lang="pt-BR" dirty="0">
              <a:sym typeface="Wingdings" panose="05000000000000000000" pitchFamily="2" charset="2"/>
            </a:endParaRPr>
          </a:p>
          <a:p>
            <a:r>
              <a:rPr lang="pt-BR" dirty="0"/>
              <a:t>“Cool </a:t>
            </a:r>
            <a:r>
              <a:rPr lang="pt-BR" dirty="0" err="1"/>
              <a:t>Japan</a:t>
            </a:r>
            <a:r>
              <a:rPr lang="pt-BR" dirty="0"/>
              <a:t>”: há cerca de dez anos, o Japão tornou-se “cool” na Ásia, o que se deve grande parte ao </a:t>
            </a:r>
            <a:r>
              <a:rPr lang="pt-BR" dirty="0" smtClean="0"/>
              <a:t>J-Pop </a:t>
            </a:r>
            <a:r>
              <a:rPr lang="pt-BR" dirty="0"/>
              <a:t>e aos </a:t>
            </a:r>
            <a:r>
              <a:rPr lang="pt-BR" dirty="0" err="1"/>
              <a:t>mangás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91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J-Pop e K-Pop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J-pop = </a:t>
            </a:r>
            <a:r>
              <a:rPr lang="pt-BR" dirty="0" err="1"/>
              <a:t>Japanese</a:t>
            </a:r>
            <a:r>
              <a:rPr lang="pt-BR" dirty="0"/>
              <a:t> Pop Music.</a:t>
            </a:r>
          </a:p>
          <a:p>
            <a:r>
              <a:rPr lang="pt-BR" dirty="0"/>
              <a:t>K-pop = Korean Pop Music.</a:t>
            </a:r>
          </a:p>
          <a:p>
            <a:r>
              <a:rPr lang="pt-BR" dirty="0"/>
              <a:t>M-pop = </a:t>
            </a:r>
            <a:r>
              <a:rPr lang="pt-BR" dirty="0" err="1"/>
              <a:t>Mandarin</a:t>
            </a:r>
            <a:r>
              <a:rPr lang="pt-BR" dirty="0"/>
              <a:t> Pop Music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Chave para o sucesso </a:t>
            </a:r>
            <a:r>
              <a:rPr lang="pt-BR" sz="15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pt-BR" dirty="0" smtClean="0"/>
              <a:t> artistas que cantam em diversos idiomas.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37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4.bp.blogspot.com/-9Tf51Cfcm_Y/UONu2DnCcdI/AAAAAAAAABs/eeU11GxmrpE/s1600/k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207928"/>
            <a:ext cx="7128792" cy="644214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J-Pop e K-Pop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752600"/>
            <a:ext cx="6623248" cy="4844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“A estratégia de nosso grupo é construída em torno da língua. Nós fabricamos boy </a:t>
            </a:r>
            <a:r>
              <a:rPr lang="pt-BR" dirty="0" err="1"/>
              <a:t>bands</a:t>
            </a:r>
            <a:r>
              <a:rPr lang="pt-BR" dirty="0"/>
              <a:t> a partir de </a:t>
            </a:r>
            <a:r>
              <a:rPr lang="pt-BR" dirty="0" err="1"/>
              <a:t>castings</a:t>
            </a:r>
            <a:r>
              <a:rPr lang="pt-BR" dirty="0"/>
              <a:t>, escolhendo rapazes que falam diferentes línguas, como no caso dos membros do </a:t>
            </a:r>
            <a:r>
              <a:rPr lang="pt-BR" dirty="0" err="1"/>
              <a:t>Super</a:t>
            </a:r>
            <a:r>
              <a:rPr lang="pt-BR" dirty="0"/>
              <a:t> Junior, todos de nacionalidades diferentes. Em certos casos, eles são encaminhados para cursos de línguas, como aconteceu com a cantora </a:t>
            </a:r>
            <a:r>
              <a:rPr lang="pt-BR" dirty="0" err="1"/>
              <a:t>BoA</a:t>
            </a:r>
            <a:r>
              <a:rPr lang="pt-BR" dirty="0"/>
              <a:t>: assim que a contratamos, quando ela tinha 11 anos, ela começou a aprender japonês, inglês e depois mandarim. Em geral, nossas boy </a:t>
            </a:r>
            <a:r>
              <a:rPr lang="pt-BR" dirty="0" err="1"/>
              <a:t>bands</a:t>
            </a:r>
            <a:r>
              <a:rPr lang="pt-BR" dirty="0"/>
              <a:t> são capazes de cantar em quatro línguas, coreano, inglês, japonês e mandarim – e às vezes mais. Depois, organizamos uma intensa campanha de marketing, com a particularidade de ser completamente local: promoção, produtos, programas de televisão, tudo é integralmente formatado em nível local. Finalmente, nossos artistas são “</a:t>
            </a:r>
            <a:r>
              <a:rPr lang="pt-BR" dirty="0" err="1"/>
              <a:t>multi-purpose</a:t>
            </a:r>
            <a:r>
              <a:rPr lang="pt-BR" dirty="0"/>
              <a:t> stars”, o que significa que são treinados para cantar, dançar, representar nas séries de televisão e atuar como modelos. São muito polivalentes. E foi com essa receita específica que lançamos a moda das boy </a:t>
            </a:r>
            <a:r>
              <a:rPr lang="pt-BR" dirty="0" err="1"/>
              <a:t>bands</a:t>
            </a:r>
            <a:r>
              <a:rPr lang="pt-BR" dirty="0"/>
              <a:t> coreanas.”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079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J-Pop e K-Pop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J-Pop sofreu as consequências da falta de investimento de seus artistas.</a:t>
            </a:r>
          </a:p>
          <a:p>
            <a:r>
              <a:rPr lang="pt-BR" dirty="0" smtClean="0"/>
              <a:t>Ferramentas:</a:t>
            </a:r>
          </a:p>
          <a:p>
            <a:pPr lvl="1"/>
            <a:r>
              <a:rPr lang="pt-BR" dirty="0" smtClean="0"/>
              <a:t>Concursos de “</a:t>
            </a:r>
            <a:r>
              <a:rPr lang="pt-BR" dirty="0" err="1" smtClean="0"/>
              <a:t>idols</a:t>
            </a:r>
            <a:r>
              <a:rPr lang="pt-BR" dirty="0" smtClean="0"/>
              <a:t>”.</a:t>
            </a:r>
          </a:p>
          <a:p>
            <a:pPr lvl="1"/>
            <a:r>
              <a:rPr lang="pt-BR" dirty="0" smtClean="0"/>
              <a:t>Séries de televisão.</a:t>
            </a:r>
          </a:p>
          <a:p>
            <a:pPr lvl="1"/>
            <a:r>
              <a:rPr lang="pt-BR" dirty="0" smtClean="0"/>
              <a:t>Telefonia celular.</a:t>
            </a:r>
          </a:p>
          <a:p>
            <a:pPr lvl="1"/>
            <a:r>
              <a:rPr lang="pt-BR" dirty="0" smtClean="0"/>
              <a:t>Vídeo games.</a:t>
            </a:r>
          </a:p>
          <a:p>
            <a:pPr lvl="1"/>
            <a:r>
              <a:rPr lang="pt-BR" dirty="0" err="1" smtClean="0"/>
              <a:t>Mangás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Dramas.</a:t>
            </a:r>
          </a:p>
        </p:txBody>
      </p:sp>
    </p:spTree>
    <p:extLst>
      <p:ext uri="{BB962C8B-B14F-4D97-AF65-F5344CB8AC3E}">
        <p14:creationId xmlns:p14="http://schemas.microsoft.com/office/powerpoint/2010/main" val="265339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música na Ásia é nacional ou </a:t>
            </a:r>
            <a:r>
              <a:rPr lang="pt-BR" dirty="0" err="1" smtClean="0"/>
              <a:t>transasiática</a:t>
            </a:r>
            <a:r>
              <a:rPr lang="pt-BR" dirty="0" smtClean="0"/>
              <a:t>, mas em geral muito pouco americana.</a:t>
            </a:r>
          </a:p>
          <a:p>
            <a:r>
              <a:rPr lang="pt-BR" dirty="0" smtClean="0"/>
              <a:t>Japão:</a:t>
            </a:r>
          </a:p>
          <a:p>
            <a:pPr lvl="1"/>
            <a:r>
              <a:rPr lang="pt-BR" dirty="0" smtClean="0"/>
              <a:t>J-Pop = 80% das vendas.</a:t>
            </a:r>
          </a:p>
          <a:p>
            <a:r>
              <a:rPr lang="pt-BR" dirty="0" smtClean="0"/>
              <a:t>Coreia do Sul:</a:t>
            </a:r>
          </a:p>
          <a:p>
            <a:pPr lvl="1"/>
            <a:r>
              <a:rPr lang="pt-BR" dirty="0" smtClean="0"/>
              <a:t>K-Pop = 80% das vendas.</a:t>
            </a:r>
          </a:p>
          <a:p>
            <a:r>
              <a:rPr lang="pt-BR" dirty="0" smtClean="0"/>
              <a:t>Hong Kong:</a:t>
            </a:r>
          </a:p>
          <a:p>
            <a:pPr lvl="1"/>
            <a:r>
              <a:rPr lang="pt-BR" dirty="0" smtClean="0"/>
              <a:t>M-Pop = 70% das vendas.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2875222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TC030006182[[fn=Classic Theme 2007]]</Template>
  <TotalTime>116</TotalTime>
  <Words>522</Words>
  <Application>Microsoft Office PowerPoint</Application>
  <PresentationFormat>Apresentação na tela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Calisto MT</vt:lpstr>
      <vt:lpstr>Garamond</vt:lpstr>
      <vt:lpstr>Gill Sans MT</vt:lpstr>
      <vt:lpstr>Times New Roman</vt:lpstr>
      <vt:lpstr>Trebuchet MS</vt:lpstr>
      <vt:lpstr>Wingdings</vt:lpstr>
      <vt:lpstr>Classic</vt:lpstr>
      <vt:lpstr>Personalizar design</vt:lpstr>
      <vt:lpstr>Symphony</vt:lpstr>
      <vt:lpstr>Lost in Translation</vt:lpstr>
      <vt:lpstr>Lost in Translation</vt:lpstr>
      <vt:lpstr>Apresentação do PowerPoint</vt:lpstr>
      <vt:lpstr>Lost in Translation</vt:lpstr>
      <vt:lpstr>J-Pop e K-Pop</vt:lpstr>
      <vt:lpstr>Apresentação do PowerPoint</vt:lpstr>
      <vt:lpstr>J-Pop e K-Pop</vt:lpstr>
      <vt:lpstr>J-Pop e K-Pop</vt:lpstr>
      <vt:lpstr>Conclusão</vt:lpstr>
    </vt:vector>
  </TitlesOfParts>
  <Company>Universidade de São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in Translation</dc:title>
  <dc:creator>operador</dc:creator>
  <cp:lastModifiedBy>karina solha</cp:lastModifiedBy>
  <cp:revision>15</cp:revision>
  <dcterms:created xsi:type="dcterms:W3CDTF">2013-09-23T20:19:19Z</dcterms:created>
  <dcterms:modified xsi:type="dcterms:W3CDTF">2013-09-24T13:21:47Z</dcterms:modified>
</cp:coreProperties>
</file>