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5" r:id="rId3"/>
    <p:sldId id="276" r:id="rId4"/>
    <p:sldId id="278" r:id="rId5"/>
    <p:sldId id="277" r:id="rId6"/>
    <p:sldId id="260" r:id="rId7"/>
    <p:sldId id="261" r:id="rId8"/>
    <p:sldId id="262" r:id="rId9"/>
    <p:sldId id="263" r:id="rId10"/>
    <p:sldId id="265" r:id="rId11"/>
    <p:sldId id="257" r:id="rId12"/>
    <p:sldId id="258" r:id="rId13"/>
    <p:sldId id="279" r:id="rId14"/>
    <p:sldId id="25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embeddedFontLst>
    <p:embeddedFont>
      <p:font typeface="Oswald" panose="020B0604020202020204" charset="0"/>
      <p:regular r:id="rId26"/>
      <p:bold r:id="rId27"/>
    </p:embeddedFont>
    <p:embeddedFont>
      <p:font typeface="MS Mincho" panose="02070309020205020404" pitchFamily="49" charset="-12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1B1FCF-C652-4E53-A458-775E8394C34F}">
  <a:tblStyle styleId="{371B1FCF-C652-4E53-A458-775E8394C34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94" y="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Plan3!$A$3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Plan3!$B$3:$AT$3</c:f>
              <c:numCache>
                <c:formatCode>General</c:formatCode>
                <c:ptCount val="45"/>
                <c:pt idx="0">
                  <c:v>29.5</c:v>
                </c:pt>
                <c:pt idx="1">
                  <c:v>32</c:v>
                </c:pt>
                <c:pt idx="2">
                  <c:v>18.100000000000001</c:v>
                </c:pt>
                <c:pt idx="3">
                  <c:v>9.6</c:v>
                </c:pt>
                <c:pt idx="4">
                  <c:v>5.4</c:v>
                </c:pt>
                <c:pt idx="5">
                  <c:v>2.7</c:v>
                </c:pt>
                <c:pt idx="6">
                  <c:v>1.6</c:v>
                </c:pt>
                <c:pt idx="7">
                  <c:v>0.9</c:v>
                </c:pt>
                <c:pt idx="8">
                  <c:v>0.4</c:v>
                </c:pt>
                <c:pt idx="9">
                  <c:v>34.299999999999997</c:v>
                </c:pt>
                <c:pt idx="10">
                  <c:v>34.9</c:v>
                </c:pt>
                <c:pt idx="11">
                  <c:v>16.2</c:v>
                </c:pt>
                <c:pt idx="12">
                  <c:v>7.1</c:v>
                </c:pt>
                <c:pt idx="13">
                  <c:v>3.6</c:v>
                </c:pt>
                <c:pt idx="14">
                  <c:v>1.9</c:v>
                </c:pt>
                <c:pt idx="15">
                  <c:v>1.1000000000000001</c:v>
                </c:pt>
                <c:pt idx="16">
                  <c:v>0.7</c:v>
                </c:pt>
                <c:pt idx="17">
                  <c:v>0.3</c:v>
                </c:pt>
                <c:pt idx="18">
                  <c:v>34.9</c:v>
                </c:pt>
                <c:pt idx="19">
                  <c:v>35.799999999999997</c:v>
                </c:pt>
                <c:pt idx="20">
                  <c:v>15.9</c:v>
                </c:pt>
                <c:pt idx="21">
                  <c:v>6.8</c:v>
                </c:pt>
                <c:pt idx="22">
                  <c:v>3.4</c:v>
                </c:pt>
                <c:pt idx="23">
                  <c:v>1.7</c:v>
                </c:pt>
                <c:pt idx="24">
                  <c:v>0.9</c:v>
                </c:pt>
                <c:pt idx="25">
                  <c:v>0.4</c:v>
                </c:pt>
                <c:pt idx="26">
                  <c:v>0.1</c:v>
                </c:pt>
                <c:pt idx="27">
                  <c:v>36.299999999999997</c:v>
                </c:pt>
                <c:pt idx="28">
                  <c:v>35.5</c:v>
                </c:pt>
                <c:pt idx="29">
                  <c:v>15.3</c:v>
                </c:pt>
                <c:pt idx="30">
                  <c:v>6.5</c:v>
                </c:pt>
                <c:pt idx="31">
                  <c:v>3.2</c:v>
                </c:pt>
                <c:pt idx="32">
                  <c:v>1.7</c:v>
                </c:pt>
                <c:pt idx="33">
                  <c:v>0.9</c:v>
                </c:pt>
                <c:pt idx="34">
                  <c:v>0.5</c:v>
                </c:pt>
                <c:pt idx="35">
                  <c:v>0.1</c:v>
                </c:pt>
                <c:pt idx="36">
                  <c:v>35.299999999999997</c:v>
                </c:pt>
                <c:pt idx="37">
                  <c:v>37</c:v>
                </c:pt>
                <c:pt idx="38">
                  <c:v>15.2</c:v>
                </c:pt>
                <c:pt idx="39">
                  <c:v>6.5</c:v>
                </c:pt>
                <c:pt idx="40">
                  <c:v>3.1</c:v>
                </c:pt>
                <c:pt idx="41">
                  <c:v>1.5</c:v>
                </c:pt>
                <c:pt idx="42">
                  <c:v>0.9</c:v>
                </c:pt>
                <c:pt idx="43">
                  <c:v>0.4</c:v>
                </c:pt>
                <c:pt idx="4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Plan3!$A$4</c:f>
              <c:strCache>
                <c:ptCount val="1"/>
                <c:pt idx="0">
                  <c:v>Preta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Plan3!$B$4:$AT$4</c:f>
              <c:numCache>
                <c:formatCode>General</c:formatCode>
                <c:ptCount val="45"/>
                <c:pt idx="0">
                  <c:v>19.5</c:v>
                </c:pt>
                <c:pt idx="1">
                  <c:v>31.9</c:v>
                </c:pt>
                <c:pt idx="2">
                  <c:v>20.6</c:v>
                </c:pt>
                <c:pt idx="3">
                  <c:v>12</c:v>
                </c:pt>
                <c:pt idx="4">
                  <c:v>8.1</c:v>
                </c:pt>
                <c:pt idx="5">
                  <c:v>3.5</c:v>
                </c:pt>
                <c:pt idx="6">
                  <c:v>2</c:v>
                </c:pt>
                <c:pt idx="7">
                  <c:v>1.9</c:v>
                </c:pt>
                <c:pt idx="8">
                  <c:v>0.5</c:v>
                </c:pt>
                <c:pt idx="9">
                  <c:v>22</c:v>
                </c:pt>
                <c:pt idx="10">
                  <c:v>34</c:v>
                </c:pt>
                <c:pt idx="11">
                  <c:v>21.3</c:v>
                </c:pt>
                <c:pt idx="12">
                  <c:v>10.5</c:v>
                </c:pt>
                <c:pt idx="13">
                  <c:v>5.9</c:v>
                </c:pt>
                <c:pt idx="14">
                  <c:v>3</c:v>
                </c:pt>
                <c:pt idx="15">
                  <c:v>1.9</c:v>
                </c:pt>
                <c:pt idx="16">
                  <c:v>0.9</c:v>
                </c:pt>
                <c:pt idx="17">
                  <c:v>0.4</c:v>
                </c:pt>
                <c:pt idx="18">
                  <c:v>22</c:v>
                </c:pt>
                <c:pt idx="19">
                  <c:v>35.700000000000003</c:v>
                </c:pt>
                <c:pt idx="20">
                  <c:v>20.9</c:v>
                </c:pt>
                <c:pt idx="21">
                  <c:v>10.6</c:v>
                </c:pt>
                <c:pt idx="22">
                  <c:v>5.6</c:v>
                </c:pt>
                <c:pt idx="23">
                  <c:v>2.7</c:v>
                </c:pt>
                <c:pt idx="24">
                  <c:v>1.6</c:v>
                </c:pt>
                <c:pt idx="25">
                  <c:v>0.8</c:v>
                </c:pt>
                <c:pt idx="26">
                  <c:v>0.1</c:v>
                </c:pt>
                <c:pt idx="27">
                  <c:v>22.9</c:v>
                </c:pt>
                <c:pt idx="28">
                  <c:v>35.1</c:v>
                </c:pt>
                <c:pt idx="29">
                  <c:v>20.5</c:v>
                </c:pt>
                <c:pt idx="30">
                  <c:v>10.5</c:v>
                </c:pt>
                <c:pt idx="31">
                  <c:v>5.4</c:v>
                </c:pt>
                <c:pt idx="32">
                  <c:v>2.8</c:v>
                </c:pt>
                <c:pt idx="33">
                  <c:v>1.8</c:v>
                </c:pt>
                <c:pt idx="34">
                  <c:v>0.8</c:v>
                </c:pt>
                <c:pt idx="35">
                  <c:v>0.2</c:v>
                </c:pt>
                <c:pt idx="36">
                  <c:v>22.3</c:v>
                </c:pt>
                <c:pt idx="37">
                  <c:v>37.700000000000003</c:v>
                </c:pt>
                <c:pt idx="38">
                  <c:v>19.600000000000001</c:v>
                </c:pt>
                <c:pt idx="39">
                  <c:v>9.4</c:v>
                </c:pt>
                <c:pt idx="40">
                  <c:v>5.0999999999999996</c:v>
                </c:pt>
                <c:pt idx="41">
                  <c:v>2.9</c:v>
                </c:pt>
                <c:pt idx="42">
                  <c:v>1.7</c:v>
                </c:pt>
                <c:pt idx="43">
                  <c:v>1</c:v>
                </c:pt>
                <c:pt idx="44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Plan3!$A$5</c:f>
              <c:strCache>
                <c:ptCount val="1"/>
                <c:pt idx="0">
                  <c:v>Amarela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Plan3!$B$5:$AT$5</c:f>
              <c:numCache>
                <c:formatCode>General</c:formatCode>
                <c:ptCount val="45"/>
                <c:pt idx="0">
                  <c:v>31.4</c:v>
                </c:pt>
                <c:pt idx="1">
                  <c:v>32.5</c:v>
                </c:pt>
                <c:pt idx="2">
                  <c:v>14.1</c:v>
                </c:pt>
                <c:pt idx="3">
                  <c:v>7.5</c:v>
                </c:pt>
                <c:pt idx="4">
                  <c:v>7.8</c:v>
                </c:pt>
                <c:pt idx="5">
                  <c:v>2.4</c:v>
                </c:pt>
                <c:pt idx="6">
                  <c:v>3.1</c:v>
                </c:pt>
                <c:pt idx="7">
                  <c:v>1.2</c:v>
                </c:pt>
                <c:pt idx="9">
                  <c:v>40.200000000000003</c:v>
                </c:pt>
                <c:pt idx="10">
                  <c:v>32.4</c:v>
                </c:pt>
                <c:pt idx="11">
                  <c:v>12.3</c:v>
                </c:pt>
                <c:pt idx="12">
                  <c:v>6.5</c:v>
                </c:pt>
                <c:pt idx="13">
                  <c:v>3.7</c:v>
                </c:pt>
                <c:pt idx="14">
                  <c:v>2.8</c:v>
                </c:pt>
                <c:pt idx="15">
                  <c:v>1.1000000000000001</c:v>
                </c:pt>
                <c:pt idx="16">
                  <c:v>0.7</c:v>
                </c:pt>
                <c:pt idx="17">
                  <c:v>0.3</c:v>
                </c:pt>
                <c:pt idx="18">
                  <c:v>40.6</c:v>
                </c:pt>
                <c:pt idx="19">
                  <c:v>34.5</c:v>
                </c:pt>
                <c:pt idx="20">
                  <c:v>12</c:v>
                </c:pt>
                <c:pt idx="21">
                  <c:v>6</c:v>
                </c:pt>
                <c:pt idx="22">
                  <c:v>3</c:v>
                </c:pt>
                <c:pt idx="23">
                  <c:v>2</c:v>
                </c:pt>
                <c:pt idx="24">
                  <c:v>1.2</c:v>
                </c:pt>
                <c:pt idx="25">
                  <c:v>0.7</c:v>
                </c:pt>
                <c:pt idx="26">
                  <c:v>0</c:v>
                </c:pt>
                <c:pt idx="27">
                  <c:v>39.299999999999997</c:v>
                </c:pt>
                <c:pt idx="28">
                  <c:v>34.299999999999997</c:v>
                </c:pt>
                <c:pt idx="29">
                  <c:v>13.1</c:v>
                </c:pt>
                <c:pt idx="30">
                  <c:v>6.3</c:v>
                </c:pt>
                <c:pt idx="31">
                  <c:v>3.5</c:v>
                </c:pt>
                <c:pt idx="32">
                  <c:v>1.6</c:v>
                </c:pt>
                <c:pt idx="33">
                  <c:v>1.5</c:v>
                </c:pt>
                <c:pt idx="34">
                  <c:v>0.4</c:v>
                </c:pt>
                <c:pt idx="35">
                  <c:v>0.1</c:v>
                </c:pt>
                <c:pt idx="36">
                  <c:v>41.2</c:v>
                </c:pt>
                <c:pt idx="37">
                  <c:v>34</c:v>
                </c:pt>
                <c:pt idx="38">
                  <c:v>12.3</c:v>
                </c:pt>
                <c:pt idx="39">
                  <c:v>6.3</c:v>
                </c:pt>
                <c:pt idx="40">
                  <c:v>2.2999999999999998</c:v>
                </c:pt>
                <c:pt idx="41">
                  <c:v>1.8</c:v>
                </c:pt>
                <c:pt idx="42">
                  <c:v>1.1000000000000001</c:v>
                </c:pt>
                <c:pt idx="43">
                  <c:v>1</c:v>
                </c:pt>
                <c:pt idx="44">
                  <c:v>0.1</c:v>
                </c:pt>
              </c:numCache>
            </c:numRef>
          </c:val>
        </c:ser>
        <c:ser>
          <c:idx val="3"/>
          <c:order val="3"/>
          <c:tx>
            <c:strRef>
              <c:f>Plan3!$A$6</c:f>
              <c:strCache>
                <c:ptCount val="1"/>
                <c:pt idx="0">
                  <c:v>Parda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Plan3!$B$6:$AT$6</c:f>
              <c:numCache>
                <c:formatCode>General</c:formatCode>
                <c:ptCount val="45"/>
                <c:pt idx="0">
                  <c:v>19.600000000000001</c:v>
                </c:pt>
                <c:pt idx="1">
                  <c:v>30.9</c:v>
                </c:pt>
                <c:pt idx="2">
                  <c:v>22</c:v>
                </c:pt>
                <c:pt idx="3">
                  <c:v>11.9</c:v>
                </c:pt>
                <c:pt idx="4">
                  <c:v>7.4</c:v>
                </c:pt>
                <c:pt idx="5">
                  <c:v>4.2</c:v>
                </c:pt>
                <c:pt idx="6">
                  <c:v>2.2999999999999998</c:v>
                </c:pt>
                <c:pt idx="7">
                  <c:v>1.2</c:v>
                </c:pt>
                <c:pt idx="8">
                  <c:v>0.6</c:v>
                </c:pt>
                <c:pt idx="9">
                  <c:v>22.6</c:v>
                </c:pt>
                <c:pt idx="10">
                  <c:v>35.299999999999997</c:v>
                </c:pt>
                <c:pt idx="11">
                  <c:v>20.9</c:v>
                </c:pt>
                <c:pt idx="12">
                  <c:v>10</c:v>
                </c:pt>
                <c:pt idx="13">
                  <c:v>5.2</c:v>
                </c:pt>
                <c:pt idx="14">
                  <c:v>2.9</c:v>
                </c:pt>
                <c:pt idx="15">
                  <c:v>1.7</c:v>
                </c:pt>
                <c:pt idx="16">
                  <c:v>1.1000000000000001</c:v>
                </c:pt>
                <c:pt idx="17">
                  <c:v>0.4</c:v>
                </c:pt>
                <c:pt idx="18">
                  <c:v>21.9</c:v>
                </c:pt>
                <c:pt idx="19">
                  <c:v>36.700000000000003</c:v>
                </c:pt>
                <c:pt idx="20">
                  <c:v>21</c:v>
                </c:pt>
                <c:pt idx="21">
                  <c:v>10.1</c:v>
                </c:pt>
                <c:pt idx="22">
                  <c:v>5.3</c:v>
                </c:pt>
                <c:pt idx="23">
                  <c:v>2.7</c:v>
                </c:pt>
                <c:pt idx="24">
                  <c:v>1.5</c:v>
                </c:pt>
                <c:pt idx="25">
                  <c:v>0.6</c:v>
                </c:pt>
                <c:pt idx="26">
                  <c:v>0.2</c:v>
                </c:pt>
                <c:pt idx="27">
                  <c:v>23.4</c:v>
                </c:pt>
                <c:pt idx="28">
                  <c:v>36.200000000000003</c:v>
                </c:pt>
                <c:pt idx="29">
                  <c:v>20.7</c:v>
                </c:pt>
                <c:pt idx="30">
                  <c:v>9.5</c:v>
                </c:pt>
                <c:pt idx="31">
                  <c:v>5.2</c:v>
                </c:pt>
                <c:pt idx="32">
                  <c:v>2.6</c:v>
                </c:pt>
                <c:pt idx="33">
                  <c:v>1.5</c:v>
                </c:pt>
                <c:pt idx="34">
                  <c:v>0.7</c:v>
                </c:pt>
                <c:pt idx="35">
                  <c:v>0.1</c:v>
                </c:pt>
                <c:pt idx="36">
                  <c:v>23.4</c:v>
                </c:pt>
                <c:pt idx="37">
                  <c:v>37.700000000000003</c:v>
                </c:pt>
                <c:pt idx="38">
                  <c:v>19.899999999999999</c:v>
                </c:pt>
                <c:pt idx="39">
                  <c:v>9.4</c:v>
                </c:pt>
                <c:pt idx="40">
                  <c:v>4.7</c:v>
                </c:pt>
                <c:pt idx="41">
                  <c:v>2.6</c:v>
                </c:pt>
                <c:pt idx="42">
                  <c:v>1.4</c:v>
                </c:pt>
                <c:pt idx="43">
                  <c:v>0.7</c:v>
                </c:pt>
                <c:pt idx="44">
                  <c:v>0.2</c:v>
                </c:pt>
              </c:numCache>
            </c:numRef>
          </c:val>
        </c:ser>
        <c:ser>
          <c:idx val="4"/>
          <c:order val="4"/>
          <c:tx>
            <c:strRef>
              <c:f>Plan3!$A$7</c:f>
              <c:strCache>
                <c:ptCount val="1"/>
                <c:pt idx="0">
                  <c:v>Indígena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Plan3!$B$7:$AT$7</c:f>
              <c:numCache>
                <c:formatCode>General</c:formatCode>
                <c:ptCount val="45"/>
                <c:pt idx="0">
                  <c:v>5.0999999999999996</c:v>
                </c:pt>
                <c:pt idx="1">
                  <c:v>19.2</c:v>
                </c:pt>
                <c:pt idx="2">
                  <c:v>22.2</c:v>
                </c:pt>
                <c:pt idx="3">
                  <c:v>13.1</c:v>
                </c:pt>
                <c:pt idx="4">
                  <c:v>19.2</c:v>
                </c:pt>
                <c:pt idx="5">
                  <c:v>12.1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9.8000000000000007</c:v>
                </c:pt>
                <c:pt idx="10">
                  <c:v>24.1</c:v>
                </c:pt>
                <c:pt idx="11">
                  <c:v>21.6</c:v>
                </c:pt>
                <c:pt idx="12">
                  <c:v>14.9</c:v>
                </c:pt>
                <c:pt idx="13">
                  <c:v>13</c:v>
                </c:pt>
                <c:pt idx="14">
                  <c:v>7.2</c:v>
                </c:pt>
                <c:pt idx="15">
                  <c:v>6</c:v>
                </c:pt>
                <c:pt idx="16">
                  <c:v>2.6</c:v>
                </c:pt>
                <c:pt idx="17">
                  <c:v>0.9</c:v>
                </c:pt>
                <c:pt idx="18">
                  <c:v>9.6</c:v>
                </c:pt>
                <c:pt idx="19">
                  <c:v>23.7</c:v>
                </c:pt>
                <c:pt idx="20">
                  <c:v>20.9</c:v>
                </c:pt>
                <c:pt idx="21">
                  <c:v>15.7</c:v>
                </c:pt>
                <c:pt idx="22">
                  <c:v>13.2</c:v>
                </c:pt>
                <c:pt idx="23">
                  <c:v>9.8000000000000007</c:v>
                </c:pt>
                <c:pt idx="24">
                  <c:v>4.8</c:v>
                </c:pt>
                <c:pt idx="25">
                  <c:v>1.9</c:v>
                </c:pt>
                <c:pt idx="26">
                  <c:v>0.4</c:v>
                </c:pt>
                <c:pt idx="27">
                  <c:v>9.1999999999999993</c:v>
                </c:pt>
                <c:pt idx="28">
                  <c:v>24.4</c:v>
                </c:pt>
                <c:pt idx="29">
                  <c:v>20.399999999999999</c:v>
                </c:pt>
                <c:pt idx="30">
                  <c:v>14.1</c:v>
                </c:pt>
                <c:pt idx="31">
                  <c:v>14.8</c:v>
                </c:pt>
                <c:pt idx="32">
                  <c:v>9.3000000000000007</c:v>
                </c:pt>
                <c:pt idx="33">
                  <c:v>4.7</c:v>
                </c:pt>
                <c:pt idx="34">
                  <c:v>2.2999999999999998</c:v>
                </c:pt>
                <c:pt idx="35">
                  <c:v>0.9</c:v>
                </c:pt>
                <c:pt idx="36">
                  <c:v>7.8</c:v>
                </c:pt>
                <c:pt idx="37">
                  <c:v>27.1</c:v>
                </c:pt>
                <c:pt idx="38">
                  <c:v>21.8</c:v>
                </c:pt>
                <c:pt idx="39">
                  <c:v>13.7</c:v>
                </c:pt>
                <c:pt idx="40">
                  <c:v>11.6</c:v>
                </c:pt>
                <c:pt idx="41">
                  <c:v>10.1</c:v>
                </c:pt>
                <c:pt idx="42">
                  <c:v>5.3</c:v>
                </c:pt>
                <c:pt idx="43">
                  <c:v>2.2999999999999998</c:v>
                </c:pt>
                <c:pt idx="44">
                  <c:v>0.2</c:v>
                </c:pt>
              </c:numCache>
            </c:numRef>
          </c:val>
        </c:ser>
        <c:ser>
          <c:idx val="5"/>
          <c:order val="5"/>
          <c:tx>
            <c:strRef>
              <c:f>Plan3!$A$8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Plan3!$B$1:$AT$2</c:f>
              <c:multiLvlStrCache>
                <c:ptCount val="45"/>
                <c:lvl>
                  <c:pt idx="0">
                    <c:v>Primeiro</c:v>
                  </c:pt>
                  <c:pt idx="1">
                    <c:v>Segundo</c:v>
                  </c:pt>
                  <c:pt idx="2">
                    <c:v>Terceiro</c:v>
                  </c:pt>
                  <c:pt idx="3">
                    <c:v>Quarto</c:v>
                  </c:pt>
                  <c:pt idx="4">
                    <c:v>Quinto</c:v>
                  </c:pt>
                  <c:pt idx="5">
                    <c:v>Sexto</c:v>
                  </c:pt>
                  <c:pt idx="6">
                    <c:v>Sétimo</c:v>
                  </c:pt>
                  <c:pt idx="7">
                    <c:v>Oitavo</c:v>
                  </c:pt>
                  <c:pt idx="8">
                    <c:v>Nono</c:v>
                  </c:pt>
                  <c:pt idx="9">
                    <c:v>Primeiro</c:v>
                  </c:pt>
                  <c:pt idx="10">
                    <c:v>Segundo</c:v>
                  </c:pt>
                  <c:pt idx="11">
                    <c:v>Terceiro</c:v>
                  </c:pt>
                  <c:pt idx="12">
                    <c:v>Quarto</c:v>
                  </c:pt>
                  <c:pt idx="13">
                    <c:v>Quinto</c:v>
                  </c:pt>
                  <c:pt idx="14">
                    <c:v>Sexto</c:v>
                  </c:pt>
                  <c:pt idx="15">
                    <c:v>Sétimo</c:v>
                  </c:pt>
                  <c:pt idx="16">
                    <c:v>Oitavo</c:v>
                  </c:pt>
                  <c:pt idx="17">
                    <c:v>Nono</c:v>
                  </c:pt>
                  <c:pt idx="18">
                    <c:v>Primeiro</c:v>
                  </c:pt>
                  <c:pt idx="19">
                    <c:v>Segundo</c:v>
                  </c:pt>
                  <c:pt idx="20">
                    <c:v>Terceiro</c:v>
                  </c:pt>
                  <c:pt idx="21">
                    <c:v>Quarto</c:v>
                  </c:pt>
                  <c:pt idx="22">
                    <c:v>Quinto</c:v>
                  </c:pt>
                  <c:pt idx="23">
                    <c:v>Sexto</c:v>
                  </c:pt>
                  <c:pt idx="24">
                    <c:v>Sétimo</c:v>
                  </c:pt>
                  <c:pt idx="25">
                    <c:v>Oitavo</c:v>
                  </c:pt>
                  <c:pt idx="26">
                    <c:v>Nono</c:v>
                  </c:pt>
                  <c:pt idx="27">
                    <c:v>Primeiro</c:v>
                  </c:pt>
                  <c:pt idx="28">
                    <c:v>Segundo</c:v>
                  </c:pt>
                  <c:pt idx="29">
                    <c:v>Terceiro</c:v>
                  </c:pt>
                  <c:pt idx="30">
                    <c:v>Quarto</c:v>
                  </c:pt>
                  <c:pt idx="31">
                    <c:v>Quinto</c:v>
                  </c:pt>
                  <c:pt idx="32">
                    <c:v>Sexto</c:v>
                  </c:pt>
                  <c:pt idx="33">
                    <c:v>Sétimo</c:v>
                  </c:pt>
                  <c:pt idx="34">
                    <c:v>Oitavo</c:v>
                  </c:pt>
                  <c:pt idx="35">
                    <c:v>Nono</c:v>
                  </c:pt>
                  <c:pt idx="36">
                    <c:v>Primeiro</c:v>
                  </c:pt>
                  <c:pt idx="37">
                    <c:v>Segundo</c:v>
                  </c:pt>
                  <c:pt idx="38">
                    <c:v>Terceiro</c:v>
                  </c:pt>
                  <c:pt idx="39">
                    <c:v>Quarto</c:v>
                  </c:pt>
                  <c:pt idx="40">
                    <c:v>Quinto</c:v>
                  </c:pt>
                  <c:pt idx="41">
                    <c:v>Sexto</c:v>
                  </c:pt>
                  <c:pt idx="42">
                    <c:v>Sétimo</c:v>
                  </c:pt>
                  <c:pt idx="43">
                    <c:v>Oitavo</c:v>
                  </c:pt>
                  <c:pt idx="44">
                    <c:v>Nono</c:v>
                  </c:pt>
                </c:lvl>
                <c:lvl>
                  <c:pt idx="0">
                    <c:v>2011</c:v>
                  </c:pt>
                  <c:pt idx="9">
                    <c:v>2012</c:v>
                  </c:pt>
                  <c:pt idx="18">
                    <c:v>2013</c:v>
                  </c:pt>
                  <c:pt idx="27">
                    <c:v>2014</c:v>
                  </c:pt>
                  <c:pt idx="36">
                    <c:v>2015</c:v>
                  </c:pt>
                </c:lvl>
              </c:multiLvlStrCache>
            </c:multiLvlStrRef>
          </c:cat>
          <c:val>
            <c:numRef>
              <c:f>Plan3!$B$8:$AT$8</c:f>
              <c:numCache>
                <c:formatCode>General</c:formatCode>
                <c:ptCount val="45"/>
                <c:pt idx="0">
                  <c:v>24.9</c:v>
                </c:pt>
                <c:pt idx="1">
                  <c:v>31.5</c:v>
                </c:pt>
                <c:pt idx="2">
                  <c:v>19.8</c:v>
                </c:pt>
                <c:pt idx="3">
                  <c:v>10.7</c:v>
                </c:pt>
                <c:pt idx="4">
                  <c:v>6.4</c:v>
                </c:pt>
                <c:pt idx="5">
                  <c:v>3.4</c:v>
                </c:pt>
                <c:pt idx="6">
                  <c:v>1.9</c:v>
                </c:pt>
                <c:pt idx="7">
                  <c:v>1.1000000000000001</c:v>
                </c:pt>
                <c:pt idx="8">
                  <c:v>0.5</c:v>
                </c:pt>
                <c:pt idx="9">
                  <c:v>28.9</c:v>
                </c:pt>
                <c:pt idx="10">
                  <c:v>34.9</c:v>
                </c:pt>
                <c:pt idx="11">
                  <c:v>18.3</c:v>
                </c:pt>
                <c:pt idx="12">
                  <c:v>8.5</c:v>
                </c:pt>
                <c:pt idx="13">
                  <c:v>4.4000000000000004</c:v>
                </c:pt>
                <c:pt idx="14">
                  <c:v>2.4</c:v>
                </c:pt>
                <c:pt idx="15">
                  <c:v>1.4</c:v>
                </c:pt>
                <c:pt idx="16">
                  <c:v>0.9</c:v>
                </c:pt>
                <c:pt idx="17">
                  <c:v>0.4</c:v>
                </c:pt>
                <c:pt idx="18">
                  <c:v>28.9</c:v>
                </c:pt>
                <c:pt idx="19">
                  <c:v>36.1</c:v>
                </c:pt>
                <c:pt idx="20">
                  <c:v>18.2</c:v>
                </c:pt>
                <c:pt idx="21">
                  <c:v>8.4</c:v>
                </c:pt>
                <c:pt idx="22">
                  <c:v>4.3</c:v>
                </c:pt>
                <c:pt idx="23">
                  <c:v>2.2000000000000002</c:v>
                </c:pt>
                <c:pt idx="24">
                  <c:v>1.2</c:v>
                </c:pt>
                <c:pt idx="25">
                  <c:v>0.5</c:v>
                </c:pt>
                <c:pt idx="26">
                  <c:v>0.1</c:v>
                </c:pt>
                <c:pt idx="27">
                  <c:v>30.1</c:v>
                </c:pt>
                <c:pt idx="28">
                  <c:v>35.700000000000003</c:v>
                </c:pt>
                <c:pt idx="29">
                  <c:v>17.8</c:v>
                </c:pt>
                <c:pt idx="30">
                  <c:v>8</c:v>
                </c:pt>
                <c:pt idx="31">
                  <c:v>4.2</c:v>
                </c:pt>
                <c:pt idx="32">
                  <c:v>2.2000000000000002</c:v>
                </c:pt>
                <c:pt idx="33">
                  <c:v>1.2</c:v>
                </c:pt>
                <c:pt idx="34">
                  <c:v>0.6</c:v>
                </c:pt>
                <c:pt idx="35">
                  <c:v>0.1</c:v>
                </c:pt>
                <c:pt idx="36">
                  <c:v>29.4</c:v>
                </c:pt>
                <c:pt idx="37">
                  <c:v>37.299999999999997</c:v>
                </c:pt>
                <c:pt idx="38">
                  <c:v>17.399999999999999</c:v>
                </c:pt>
                <c:pt idx="39">
                  <c:v>7.9</c:v>
                </c:pt>
                <c:pt idx="40">
                  <c:v>3.9</c:v>
                </c:pt>
                <c:pt idx="41">
                  <c:v>2.1</c:v>
                </c:pt>
                <c:pt idx="42">
                  <c:v>1.2</c:v>
                </c:pt>
                <c:pt idx="43">
                  <c:v>0.6</c:v>
                </c:pt>
                <c:pt idx="4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21270992"/>
        <c:axId val="1021270448"/>
      </c:barChart>
      <c:catAx>
        <c:axId val="102127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21270448"/>
        <c:crosses val="autoZero"/>
        <c:auto val="1"/>
        <c:lblAlgn val="ctr"/>
        <c:lblOffset val="100"/>
        <c:noMultiLvlLbl val="0"/>
      </c:catAx>
      <c:valAx>
        <c:axId val="102127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2127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84359519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Shape 5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093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7174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1" name="Shape 6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9736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Shape 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8018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>
            <a:spLocks noChangeArrowheads="1"/>
          </p:cNvSpPr>
          <p:nvPr/>
        </p:nvSpPr>
        <p:spPr bwMode="auto">
          <a:xfrm>
            <a:off x="4286250" y="0"/>
            <a:ext cx="73025" cy="514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5" name="Shape 11"/>
          <p:cNvSpPr/>
          <p:nvPr/>
        </p:nvSpPr>
        <p:spPr>
          <a:xfrm>
            <a:off x="4357688" y="0"/>
            <a:ext cx="38544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3623001-E524-40DF-8E75-9C0ADFDF6C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3452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0A25277-E69C-4AB0-85E8-E481DAA191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87905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70ABE1F6-CC94-4909-8B73-3264F4FDB7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12310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D1D277D-7340-48D6-800D-12B9CF0622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42106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3F5D6DE-62D4-4D3C-9521-7849F3ADC3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1522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07A8FE12-ADCD-4BAD-9DE0-E7E29F0D0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17215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EB1E95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" name="Shape 3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02CA2BBC-819A-4F3E-8330-FF2A513AAE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6568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cxnSp>
        <p:nvCxnSpPr>
          <p:cNvPr id="6" name="Shape 40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4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93F55A4-F687-4E52-987D-9EE1E9FD23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13203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27180265-AA1B-40E3-BC15-02776312F7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40100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28E78572-7AB1-4D19-851F-F6A80205B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03023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233488"/>
            <a:ext cx="85217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fld id="{B2B36907-71B7-4155-AB12-C88ECB48B3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8"/>
          <p:cNvSpPr txBox="1">
            <a:spLocks noGrp="1"/>
          </p:cNvSpPr>
          <p:nvPr>
            <p:ph type="ctrTitle"/>
          </p:nvPr>
        </p:nvSpPr>
        <p:spPr>
          <a:xfrm>
            <a:off x="230188" y="279400"/>
            <a:ext cx="3960812" cy="21478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pt-BR" altLang="pt-BR" sz="3000" smtClean="0"/>
              <a:t>Política Nacional de Atenção Integral à Saúde da Mulher: Rede Cegonha</a:t>
            </a:r>
          </a:p>
        </p:txBody>
      </p:sp>
      <p:sp>
        <p:nvSpPr>
          <p:cNvPr id="12291" name="Shape 59"/>
          <p:cNvSpPr txBox="1">
            <a:spLocks noGrp="1"/>
          </p:cNvSpPr>
          <p:nvPr>
            <p:ph type="subTitle" idx="1"/>
          </p:nvPr>
        </p:nvSpPr>
        <p:spPr>
          <a:xfrm>
            <a:off x="230188" y="2686050"/>
            <a:ext cx="3960812" cy="1924050"/>
          </a:xfrm>
          <a:solidFill>
            <a:schemeClr val="bg2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Montserrat" charset="0"/>
              <a:buNone/>
            </a:pPr>
            <a: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  <a:t>João Henrique T. Araújo da Silva</a:t>
            </a:r>
            <a:b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  <a:t>André Bento Chaves Santana</a:t>
            </a:r>
            <a:b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  <a:t>Rubens Carvalho Silveira</a:t>
            </a:r>
            <a:b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  <a:t>Antônio Carlos Ribeiro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Montserrat" charset="0"/>
              <a:buNone/>
            </a:pPr>
            <a: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  <a:t>Rodrigo Ramos</a:t>
            </a:r>
            <a:br>
              <a:rPr lang="pt-BR" altLang="pt-BR" sz="1800" smtClean="0">
                <a:solidFill>
                  <a:srgbClr val="FFFFFF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endParaRPr lang="pt-BR" altLang="pt-BR" sz="1800" smtClean="0">
              <a:solidFill>
                <a:srgbClr val="FFFFFF"/>
              </a:solidFill>
              <a:latin typeface="Montserrat" charset="0"/>
              <a:cs typeface="Arial" panose="020B0604020202020204" pitchFamily="34" charset="0"/>
              <a:sym typeface="Montserrat" charset="0"/>
            </a:endParaRPr>
          </a:p>
        </p:txBody>
      </p:sp>
      <p:pic>
        <p:nvPicPr>
          <p:cNvPr id="12292" name="Shape 6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100138"/>
            <a:ext cx="2959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Rede Cegonha no MSP.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150" y="1203325"/>
            <a:ext cx="8521700" cy="3643313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pt-BR" altLang="pt-BR" sz="1600" dirty="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eve início em fevereiro de 2013;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Grupos de discussões contendo: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  <a:defRPr/>
            </a:pPr>
            <a:r>
              <a:rPr lang="pt-BR" altLang="pt-BR" sz="1600" dirty="0"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equipe de Assessoria da Superintendência da Autarquia Hospitalar Municipal (AHM);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  <a:defRPr/>
            </a:pPr>
            <a:r>
              <a:rPr lang="pt-BR" altLang="pt-BR" sz="1600" dirty="0">
                <a:latin typeface="Playfair Display"/>
                <a:ea typeface="Playfair Display"/>
                <a:cs typeface="Playfair Display"/>
                <a:sym typeface="Playfair Display"/>
              </a:rPr>
              <a:t>O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s gestores e gerentes de Hospitais da Gestão Municipal, Estadual, os sob gestão de OSS;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 typeface="Playfair Display"/>
              <a:buNone/>
              <a:defRPr/>
            </a:pPr>
            <a:r>
              <a:rPr lang="pt-BR" altLang="pt-BR" sz="1600" dirty="0">
                <a:latin typeface="Playfair Display"/>
                <a:ea typeface="Playfair Display"/>
                <a:cs typeface="Playfair Display"/>
                <a:sym typeface="Playfair Display"/>
              </a:rPr>
              <a:t>3. Hospital dos Servidores Públicos Municipal (HSPM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);</a:t>
            </a:r>
            <a:endParaRPr lang="pt-BR" altLang="pt-BR" sz="1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 typeface="Playfair Display"/>
              <a:buNone/>
              <a:defRPr/>
            </a:pPr>
            <a:r>
              <a:rPr lang="pt-BR" altLang="pt-BR" sz="1600" dirty="0">
                <a:latin typeface="Playfair Display"/>
                <a:ea typeface="Playfair Display"/>
                <a:cs typeface="Playfair Display"/>
                <a:sym typeface="Playfair Display"/>
              </a:rPr>
              <a:t>4. A participação popular (Comissão de Saúde da Mulher, do Conselho Municipal de Saúde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);</a:t>
            </a:r>
            <a:endParaRPr lang="pt-BR" altLang="pt-BR" sz="1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  <a:defRPr/>
            </a:pPr>
            <a:endParaRPr lang="pt-BR" altLang="pt-BR" sz="18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6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2400" b="1" smtClean="0">
                <a:latin typeface="Oswald" charset="0"/>
                <a:cs typeface="Arial" panose="020B0604020202020204" pitchFamily="34" charset="0"/>
                <a:sym typeface="Oswald" charset="0"/>
              </a:rPr>
              <a:t>Consultas Pré-Natais no município de São Paulo (%)</a:t>
            </a:r>
          </a:p>
        </p:txBody>
      </p:sp>
      <p:graphicFrame>
        <p:nvGraphicFramePr>
          <p:cNvPr id="66" name="Shape 66"/>
          <p:cNvGraphicFramePr/>
          <p:nvPr/>
        </p:nvGraphicFramePr>
        <p:xfrm>
          <a:off x="611188" y="1203325"/>
          <a:ext cx="8166099" cy="2876551"/>
        </p:xfrm>
        <a:graphic>
          <a:graphicData uri="http://schemas.openxmlformats.org/drawingml/2006/table">
            <a:tbl>
              <a:tblPr>
                <a:noFill/>
                <a:tableStyleId>{371B1FCF-C652-4E53-A458-775E8394C34F}</a:tableStyleId>
              </a:tblPr>
              <a:tblGrid>
                <a:gridCol w="2486806"/>
                <a:gridCol w="974567"/>
                <a:gridCol w="789749"/>
                <a:gridCol w="1159385"/>
                <a:gridCol w="823316"/>
                <a:gridCol w="1192977"/>
                <a:gridCol w="739299"/>
              </a:tblGrid>
              <a:tr h="603647">
                <a:tc gridSpan="7"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</a:t>
                      </a:r>
                    </a:p>
                  </a:txBody>
                  <a:tcPr marL="44449" marR="44449" marT="91453" marB="91453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8226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pré-natal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Branca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Preta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Amarela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Parda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Indígena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26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3 consultas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13,9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26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a 6 consultas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18,1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22,5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18,8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22,8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31,7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20,3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26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consultas e +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78,0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70,7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72,2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71,2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54,5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74,7</a:t>
                      </a:r>
                    </a:p>
                  </a:txBody>
                  <a:tcPr marL="44449" marR="44449" marT="91453" marB="91453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2575" name="Retângulo 1"/>
          <p:cNvSpPr>
            <a:spLocks noChangeArrowheads="1"/>
          </p:cNvSpPr>
          <p:nvPr/>
        </p:nvSpPr>
        <p:spPr bwMode="auto">
          <a:xfrm>
            <a:off x="5148263" y="4300538"/>
            <a:ext cx="2662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/>
              <a:t>Fonte: DATASUS/SINASC-SIM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46000"/>
            </a:pPr>
            <a:r>
              <a:rPr lang="pt-BR" altLang="pt-BR" sz="2400" b="1" dirty="0" smtClean="0">
                <a:latin typeface="Oswald" charset="0"/>
                <a:cs typeface="Arial" panose="020B0604020202020204" pitchFamily="34" charset="0"/>
                <a:sym typeface="Oswald" charset="0"/>
              </a:rPr>
              <a:t>Consultas Pré-Natais no município de São Paulo (%)</a:t>
            </a:r>
          </a:p>
        </p:txBody>
      </p:sp>
      <p:graphicFrame>
        <p:nvGraphicFramePr>
          <p:cNvPr id="72" name="Shape 72"/>
          <p:cNvGraphicFramePr/>
          <p:nvPr/>
        </p:nvGraphicFramePr>
        <p:xfrm>
          <a:off x="598488" y="1203325"/>
          <a:ext cx="8221663" cy="2892424"/>
        </p:xfrm>
        <a:graphic>
          <a:graphicData uri="http://schemas.openxmlformats.org/drawingml/2006/table">
            <a:tbl>
              <a:tblPr>
                <a:noFill/>
                <a:tableStyleId>{371B1FCF-C652-4E53-A458-775E8394C34F}</a:tableStyleId>
              </a:tblPr>
              <a:tblGrid>
                <a:gridCol w="2503732"/>
                <a:gridCol w="981173"/>
                <a:gridCol w="795108"/>
                <a:gridCol w="1167262"/>
                <a:gridCol w="828950"/>
                <a:gridCol w="1201104"/>
                <a:gridCol w="744334"/>
              </a:tblGrid>
              <a:tr h="603528">
                <a:tc gridSpan="7"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L="44452" marR="44452" marT="91439" marB="91439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6083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pré-natal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Branca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Preta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Amarela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Parda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Indígena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65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3 consultas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11,6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83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a 6 consultas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16,2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22,4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15,2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21,9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32,9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19,1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65"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consultas e +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80,2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71,1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82,1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72,6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55,5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76,4</a:t>
                      </a:r>
                    </a:p>
                  </a:txBody>
                  <a:tcPr marL="44452" marR="44452" marT="91439" marB="91439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3599" name="Retângulo 1"/>
          <p:cNvSpPr>
            <a:spLocks noChangeArrowheads="1"/>
          </p:cNvSpPr>
          <p:nvPr/>
        </p:nvSpPr>
        <p:spPr bwMode="auto">
          <a:xfrm>
            <a:off x="5148263" y="4300538"/>
            <a:ext cx="2662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/>
              <a:t>Fonte: DATASUS/SINASC-SIM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46000"/>
            </a:pPr>
            <a:r>
              <a:rPr lang="pt-BR" altLang="pt-BR" sz="2400" b="1" dirty="0" smtClean="0">
                <a:latin typeface="Oswald" charset="0"/>
                <a:cs typeface="Arial" panose="020B0604020202020204" pitchFamily="34" charset="0"/>
                <a:sym typeface="Oswald" charset="0"/>
              </a:rPr>
              <a:t>Mês de realização da primeira consulta durante a gestação </a:t>
            </a:r>
            <a:r>
              <a:rPr lang="pt-BR" altLang="pt-BR" sz="2400" b="1" dirty="0" smtClean="0">
                <a:latin typeface="Oswald" charset="0"/>
                <a:cs typeface="Arial" panose="020B0604020202020204" pitchFamily="34" charset="0"/>
                <a:sym typeface="Oswald" charset="0"/>
              </a:rPr>
              <a:t>(%)</a:t>
            </a: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6660232" y="4866501"/>
            <a:ext cx="2308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200"/>
              <a:t>Fonte: DATASUS/SINASC-SIM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74274"/>
              </p:ext>
            </p:extLst>
          </p:nvPr>
        </p:nvGraphicFramePr>
        <p:xfrm>
          <a:off x="24518" y="1121280"/>
          <a:ext cx="9035873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8988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7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1800" b="1" smtClean="0">
                <a:latin typeface="Oswald" charset="0"/>
                <a:cs typeface="Arial" panose="020B0604020202020204" pitchFamily="34" charset="0"/>
                <a:sym typeface="Oswald" charset="0"/>
              </a:rPr>
              <a:t>Partos vaginais e cesáreos segundo raça/cor da gestante.</a:t>
            </a:r>
          </a:p>
        </p:txBody>
      </p:sp>
      <p:pic>
        <p:nvPicPr>
          <p:cNvPr id="24579" name="Shape 7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095375"/>
            <a:ext cx="5448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Shape 7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21013"/>
            <a:ext cx="5448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Taxa de Mortalidade infantil, por mil nascidos vivos no município de São Paulo, 2000 – 2013.</a:t>
            </a:r>
          </a:p>
        </p:txBody>
      </p:sp>
      <p:pic>
        <p:nvPicPr>
          <p:cNvPr id="25603" name="imag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68463"/>
            <a:ext cx="61150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Taxa de Mortalidade Infantil, por 1000 NV, segundo raça/cor no município de São Paulo,2000 – 2013.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03400"/>
            <a:ext cx="74422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Taxa de Mortalidade infantil da população Amarela no município de São Paulo, 2000 – 2013.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85925"/>
            <a:ext cx="7567612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Número de mulheres mortas durante a gravidez, parto ou aborto por raça/cor, 2000 – 2013.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5288"/>
            <a:ext cx="7535862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Proporção de nascidos vivos segundo idade da mãe, municipio de São Paulo, 2000 – 2013.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779588"/>
            <a:ext cx="7858125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Contextualização.</a:t>
            </a:r>
          </a:p>
        </p:txBody>
      </p:sp>
      <p:sp>
        <p:nvSpPr>
          <p:cNvPr id="13315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150" y="1203325"/>
            <a:ext cx="8521700" cy="3643313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A ideia de Rede Cegonha vem fortemente das discussões sobre uma necessária reorganização do modelo assistencial tendo em vista uma maior articulação entre os serviços e ações de saúde. (OMS/OPAS).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Proposta de reorganizar os sistemas de saúde com a lógica das redes de Atenção à Saúde (RAS). 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Portaria 4.279 de 30/12/2010, que estabelece diretrizes para organização das Redes de Atenção no âmbito do SUS. 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A Rede Cegonha foi lançada em março de 2011 e instituída pela portaria MS/GM nº 1.459/2011 sendo uma estratégia para o enfrentamento da mortalidade materna, da violência obstétrica e da baixa qualidade da rede de atenção ao parto e nascimento.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endParaRPr lang="pt-BR" altLang="pt-BR" sz="180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Proporção de nascidos vivos segundo idade da mãe, municipio de São Paulo, 2000 – 2013.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51025"/>
            <a:ext cx="7427912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Proporção de nascidos vivos segundo idade da mãe, municipio de São Paulo, 2000 – 2013.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665288"/>
            <a:ext cx="76422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Conclusões.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150" y="1131888"/>
            <a:ext cx="8521700" cy="3641725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pt-BR" sz="1600" dirty="0"/>
              <a:t>A Rede Cegonha é sem dúvida uma estratégia importante para melhoria da assistência e atenção à saúde no pré-natal, parto, puerpério, abortamento seguro, além da saúde da </a:t>
            </a:r>
            <a:r>
              <a:rPr lang="pt-BR" sz="1600" dirty="0" smtClean="0"/>
              <a:t>criança</a:t>
            </a:r>
            <a:r>
              <a:rPr lang="pt-BR" altLang="pt-BR" sz="160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pt-BR" sz="1600" b="1" dirty="0" smtClean="0"/>
              <a:t>Avanços no quadro de São Paulo: </a:t>
            </a:r>
            <a:r>
              <a:rPr lang="pt-BR" sz="1600" dirty="0" smtClean="0"/>
              <a:t>Queda </a:t>
            </a:r>
            <a:r>
              <a:rPr lang="pt-BR" sz="1600" dirty="0"/>
              <a:t>das taxas de mortalidade infantil e dos nascimentos entre as mães mais </a:t>
            </a:r>
            <a:r>
              <a:rPr lang="pt-BR" sz="1600" dirty="0" smtClean="0"/>
              <a:t>jovens.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pt-BR" sz="1600" b="1" smtClean="0"/>
              <a:t>Desafios Gerais</a:t>
            </a:r>
            <a:r>
              <a:rPr lang="pt-BR" sz="1600" b="1" dirty="0" smtClean="0"/>
              <a:t>: </a:t>
            </a:r>
            <a:r>
              <a:rPr lang="pt-BR" sz="1600" dirty="0"/>
              <a:t>G</a:t>
            </a:r>
            <a:r>
              <a:rPr lang="pt-BR" sz="1600" dirty="0" smtClean="0"/>
              <a:t>rande </a:t>
            </a:r>
            <a:r>
              <a:rPr lang="pt-BR" sz="1600" dirty="0"/>
              <a:t>número de partos cesáreos, </a:t>
            </a:r>
            <a:r>
              <a:rPr lang="pt-BR" sz="1600" dirty="0" smtClean="0"/>
              <a:t>altas e persistentes taxas </a:t>
            </a:r>
            <a:r>
              <a:rPr lang="pt-BR" sz="1600" dirty="0"/>
              <a:t>de mortalidade </a:t>
            </a:r>
            <a:r>
              <a:rPr lang="pt-BR" sz="1600" dirty="0" smtClean="0"/>
              <a:t>materna e disparidades </a:t>
            </a:r>
            <a:r>
              <a:rPr lang="pt-BR" sz="1600" dirty="0"/>
              <a:t>de acesso as consultas pré-natais de acordo com a </a:t>
            </a:r>
            <a:r>
              <a:rPr lang="pt-BR" sz="1600" dirty="0" smtClean="0"/>
              <a:t>etnia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defRPr/>
            </a:pPr>
            <a:r>
              <a:rPr lang="pt-BR" sz="1600" dirty="0" smtClean="0"/>
              <a:t>O </a:t>
            </a:r>
            <a:r>
              <a:rPr lang="pt-BR" sz="1600" dirty="0"/>
              <a:t>objetivo principal da rede cegonha, que é o de prover uma atenção de qualidade a mãe e a criança, todas as ações devem também ser construídas com base nos princípios da integralidade do cuidado, equidade da atenção e universalidade da oferta.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  <a:defRPr/>
            </a:pPr>
            <a:endParaRPr lang="pt-BR" altLang="pt-BR" sz="16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  <a:defRPr/>
            </a:pPr>
            <a:endParaRPr lang="pt-BR" altLang="pt-BR" sz="18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Referências.</a:t>
            </a:r>
          </a:p>
        </p:txBody>
      </p:sp>
      <p:sp>
        <p:nvSpPr>
          <p:cNvPr id="33795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250825" y="1131888"/>
            <a:ext cx="8521700" cy="3641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1 - GIOVANNI M D. Rede Cegonha: Da concepção à implantação. [dissertação apresentada para curso de Especialização em Gestão Pública]. Brasília: Escola Nacional de Administração Pública (ENAP); 2013. [Acesso em 23/042016]. Disponível em: [http://docplayer.com.br/2151287-Rede-cegonha-da-concepcao-a-implantacao.html].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2 - OPAS/OMS. Redes Integradas de Serviços de Saúde Baseadas na Atenção Primária de Saúde. 49° Conselho Diretor na 61° Sessão do Comitê Regional. Washington, D.C., EUA; 2009.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3 – BRASIL, Ministério da Saúde. Estabelecer diretrizes para a organização das Redes de Atenção à Saúde no âmbito do SUS. Portaria MS/GM N° 4.279, de 30 de dezembro de 2010.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4 – BRASIL, Ministério da Saúde. Institui no âmbito do Sistema Único de Saúde – SUS – a Rede Cegonha. Portaria MS/GM N° 1.459, de 24 de junho de 2011.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5 – UNA-SUS/UFMA. Redes de Atenção à Saúde: A Rede Cegonha. Maranhão: Universidade Federal do Maranhão; 2015.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6 – BRASIL, Casa Civil. Regulamenta a Lei n</a:t>
            </a:r>
            <a:r>
              <a:rPr lang="pt-BR" altLang="pt-BR" sz="11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8.080, de 19 de setembro de 1990, para dispor sobre a organização do Sistema Único de Saúde - SUS, o planejamento da saúde, a assistência à saúde e a articulação interfederativa, e dá outras providências</a:t>
            </a:r>
            <a:r>
              <a:rPr lang="pt-BR" altLang="pt-BR" sz="11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Decreto Nº 7.508, de 28 de Junho de 2011. </a:t>
            </a: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7 – IBGE. Censo Demográfico; 2010.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8 – BRASIL, São Paulo. Lei nº 13.211 de 13 de novembro de 2001, Dispõe sobre a instituição do Programa de Proteção da Saúde da Gestante e do Recém-Nascido no Município, e dá outras providências.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9 – BRASIL, São Paulo. Decreto Municipal nº 46.966 de 02 de fevereiro de 2006, Dispõe sobre a instituição do Programa de Proteção da Saúde da Gestante e do Recém-Nascido no Município, e dá outras providências.</a:t>
            </a:r>
          </a:p>
          <a:p>
            <a:pPr>
              <a:spcBef>
                <a:spcPct val="0"/>
              </a:spcBef>
            </a:pPr>
            <a:r>
              <a:rPr lang="pt-BR" altLang="pt-BR" sz="1100" smtClean="0">
                <a:latin typeface="Arial" panose="020B0604020202020204" pitchFamily="34" charset="0"/>
                <a:cs typeface="Arial" panose="020B0604020202020204" pitchFamily="34" charset="0"/>
              </a:rPr>
              <a:t> 10 – CENTRO DE ESTUDOS E PESQUISA DR. JOÃO AMORIM. Prefeitura de São Paulo. Relatório Rede de Proteção à Mãe Paulistana Também é Rede Cegonha, Convenio 004/2012 - Janeiro de 2009 à Março de 2015. 2015.</a:t>
            </a:r>
          </a:p>
          <a:p>
            <a:pPr>
              <a:spcBef>
                <a:spcPct val="0"/>
              </a:spcBef>
            </a:pPr>
            <a: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</a:pPr>
            <a:endParaRPr lang="pt-BR" altLang="pt-BR" sz="180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A Rede Cegonha.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2588" y="1089025"/>
            <a:ext cx="6565900" cy="36433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sz="1600" dirty="0"/>
              <a:t>Esta estratégia, instituída no âmbito do SUS, visa organizar uma rede de cuidados que assegure, a partir da noção de integralidade da atenção às mulheres, o direito ao</a:t>
            </a:r>
            <a:r>
              <a:rPr lang="pt-BR" sz="1600" dirty="0" smtClean="0"/>
              <a:t>:</a:t>
            </a:r>
          </a:p>
          <a:p>
            <a:pPr>
              <a:lnSpc>
                <a:spcPct val="150000"/>
              </a:lnSpc>
              <a:defRPr/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Planejamento sexual e reprodutivo.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Atenção humanizada ao pré-natal, parto, puerpério e ao abortamento seguro (em casos dentro da lei).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O direito da criança ao nascimento seguro e humanizado, ao crescimento e ao desenvolvimento saudável.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AutoNum type="arabicPeriod"/>
              <a:defRPr/>
            </a:pPr>
            <a:endParaRPr lang="pt-BR" altLang="pt-BR" sz="18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340" name="Shape 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924050"/>
            <a:ext cx="20224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A Rede Cegonha.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2588" y="1089025"/>
            <a:ext cx="8510587" cy="3643313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E</a:t>
            </a:r>
            <a:r>
              <a:rPr lang="pt-BR" sz="1600" dirty="0" smtClean="0"/>
              <a:t>stratégia </a:t>
            </a:r>
            <a:r>
              <a:rPr lang="pt-BR" sz="1600" dirty="0"/>
              <a:t>para que o Brasil possa alcançar as metas que foram pactuadas em </a:t>
            </a:r>
            <a:r>
              <a:rPr lang="pt-BR" sz="1600" dirty="0" smtClean="0"/>
              <a:t>acordos internacionais.</a:t>
            </a:r>
          </a:p>
          <a:p>
            <a:pPr>
              <a:defRPr/>
            </a:pPr>
            <a:r>
              <a:rPr lang="pt-BR" sz="1600" dirty="0"/>
              <a:t>E</a:t>
            </a:r>
            <a:r>
              <a:rPr lang="pt-BR" sz="1600" dirty="0" smtClean="0"/>
              <a:t>strutura</a:t>
            </a:r>
            <a:r>
              <a:rPr lang="pt-BR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dirty="0" smtClean="0"/>
              <a:t>Atenção </a:t>
            </a:r>
            <a:r>
              <a:rPr lang="pt-BR" sz="1600" dirty="0"/>
              <a:t>Pré-natal.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dirty="0"/>
              <a:t>Sistema logístico de transporte sanitário com apoio da regulação.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dirty="0"/>
              <a:t>Atenção ao parto e nascimento.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dirty="0"/>
              <a:t>Atenção Integral ao puerpério e a saúde da criança.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pt-BR" altLang="pt-BR" sz="16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 organização da Rede Cegonha é feita dentro da perspectiva da regionalização trazida pelo Decreto 7.508 de </a:t>
            </a:r>
            <a:r>
              <a:rPr lang="pt-BR" sz="1600" dirty="0" smtClean="0"/>
              <a:t>2011 onde com base na avaliação de </a:t>
            </a:r>
            <a:r>
              <a:rPr lang="pt-BR" sz="1600" dirty="0"/>
              <a:t>indicadores loco-regionais de morbimortalidade </a:t>
            </a:r>
            <a:r>
              <a:rPr lang="pt-BR" sz="1600" dirty="0" smtClean="0"/>
              <a:t>materno-infantil, se constrói a rede.</a:t>
            </a:r>
            <a:endParaRPr lang="pt-BR" altLang="pt-BR" sz="1800" dirty="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A Rede Cegonha.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87450" y="1563688"/>
          <a:ext cx="6624639" cy="3154362"/>
        </p:xfrm>
        <a:graphic>
          <a:graphicData uri="http://schemas.openxmlformats.org/drawingml/2006/table">
            <a:tbl>
              <a:tblPr firstRow="1" firstCol="1" bandRow="1">
                <a:tableStyleId>{371B1FCF-C652-4E53-A458-775E8394C34F}</a:tableStyleId>
              </a:tblPr>
              <a:tblGrid>
                <a:gridCol w="1779881"/>
                <a:gridCol w="1633327"/>
                <a:gridCol w="1705542"/>
                <a:gridCol w="1505889"/>
              </a:tblGrid>
              <a:tr h="315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Indicadores de mortalidade e morbidade: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Incidência de Sífilis Congênita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Taxa de óbitos infantis (neonatal e pós-neonatal).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Nascidos vivos segundo idade da mãe segundo idade gestacional (menor de 37 semanas)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Porcentagem de óbitos infantis e fetais investigados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Porcentagem de óbitos de mulheres em idade fértil por causas presumíveis investigados.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Indicadores de Atenção: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Número de nascidos vivos e gestantes com mais de sete consultas de pré-natal.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-Cobertura de Equipes de Saúde da Família.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Tipo de Parto: porcentagem de partos cesáreos e normais.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Porcentagem de crianças com as vacinas de rotina de acordo com o calendário vacinal.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Indicadores da capacidade hospitalar instalada: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Número de leitos obstétricos total e por estabelecimento de saúde.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Identificação as maternidades para gestação de alto risco e/ ou atendimento do recém-nascido de alto risco.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Identificação de leitos UTI neonatal.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Identificação dos leitos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UTI adulto existentes em hospitais que realizam partos.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Indicadores de gestão: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Porcentagem de investimento estadual no setor saúde.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PDR atualizado.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PPI atualizada.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/>
                          </a:solidFill>
                          <a:effectLst/>
                        </a:rPr>
                        <a:t>- Identificação de centrais de regulação: urgências; de internação e ambulatorial. 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6399" name="Rectangle 2"/>
          <p:cNvSpPr>
            <a:spLocks noChangeArrowheads="1"/>
          </p:cNvSpPr>
          <p:nvPr/>
        </p:nvSpPr>
        <p:spPr bwMode="auto">
          <a:xfrm>
            <a:off x="1746250" y="1131888"/>
            <a:ext cx="50577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200" b="1">
                <a:ea typeface="MS Mincho" pitchFamily="49" charset="-128"/>
              </a:rPr>
              <a:t>Quadro 1. Matriz Diagnóstica para organização da Rede Cegonha.</a:t>
            </a:r>
            <a:endParaRPr lang="pt-BR" altLang="pt-BR" sz="700">
              <a:ea typeface="MS Mincho" pitchFamily="49" charset="-128"/>
            </a:endParaRPr>
          </a:p>
          <a:p>
            <a:endParaRPr lang="pt-BR" altLang="pt-BR">
              <a:ea typeface="MS Mincho" pitchFamily="49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Características do município de São Paulo.</a:t>
            </a:r>
          </a:p>
        </p:txBody>
      </p:sp>
      <p:sp>
        <p:nvSpPr>
          <p:cNvPr id="17411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150" y="1233488"/>
            <a:ext cx="8521700" cy="3335337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Possui 11.253.503 habitantes (IBGE, 2010)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57% da população da Região Metropolitana de São Paulo.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endParaRPr lang="pt-BR" altLang="pt-BR" sz="180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39950"/>
            <a:ext cx="39608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Programa Rede de Proteção à Mãe Paulistana.</a:t>
            </a:r>
          </a:p>
        </p:txBody>
      </p:sp>
      <p:sp>
        <p:nvSpPr>
          <p:cNvPr id="18435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150" y="1233488"/>
            <a:ext cx="8521700" cy="3335337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Criado em 2006;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Atendimento da gestante e da criança, até esta completar um ano de vida.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“Proteger a saúde da mãe e da criança promovendo a excelência da atenção materno infantil”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7650"/>
            <a:ext cx="23225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Programa Rede de Proteção à Mãe Paulistana.</a:t>
            </a:r>
          </a:p>
        </p:txBody>
      </p:sp>
      <p:sp>
        <p:nvSpPr>
          <p:cNvPr id="19459" name="Espaço Reservado para Texto 3"/>
          <p:cNvSpPr txBox="1">
            <a:spLocks noGrp="1"/>
          </p:cNvSpPr>
          <p:nvPr>
            <p:ph type="body" idx="1"/>
          </p:nvPr>
        </p:nvSpPr>
        <p:spPr>
          <a:xfrm>
            <a:off x="311150" y="1233488"/>
            <a:ext cx="8521700" cy="3335337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Acompanhamento das consultas pré-natal,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A realização de todos os exames necessários para acompanhar a gravidez,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 Garantia de referência para um hospital da região em que mora, 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Visita à maternidade onde será realizado o parto, 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Transporte municipal gratuito para realizar consultas e exames durante a gravidez,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Oswald" charset="0"/>
              <a:buNone/>
            </a:pPr>
            <a:r>
              <a:rPr lang="pt-BR" altLang="pt-BR" sz="3000" smtClean="0">
                <a:latin typeface="Oswald" charset="0"/>
                <a:cs typeface="Arial" panose="020B0604020202020204" pitchFamily="34" charset="0"/>
                <a:sym typeface="Oswald" charset="0"/>
              </a:rPr>
              <a:t>Programa Rede de Proteção à Mãe Paulistana.</a:t>
            </a:r>
          </a:p>
        </p:txBody>
      </p:sp>
      <p:sp>
        <p:nvSpPr>
          <p:cNvPr id="20483" name="Espaço Reservado para Texto 3"/>
          <p:cNvSpPr txBox="1">
            <a:spLocks noGrp="1"/>
          </p:cNvSpPr>
          <p:nvPr>
            <p:ph type="body" idx="1"/>
          </p:nvPr>
        </p:nvSpPr>
        <p:spPr>
          <a:xfrm>
            <a:off x="311150" y="1233488"/>
            <a:ext cx="8521700" cy="3335337"/>
          </a:xfrm>
        </p:spPr>
        <p:txBody>
          <a:bodyPr/>
          <a:lstStyle/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No primeiro ano da criança, consultas e exames,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r>
              <a:rPr lang="pt-BR" altLang="pt-BR" sz="1800" smtClean="0">
                <a:latin typeface="Playfair Display"/>
                <a:ea typeface="Playfair Display"/>
                <a:cs typeface="Playfair Display"/>
                <a:sym typeface="Playfair Display"/>
              </a:rPr>
              <a:t>Enxoval básico para o bebê com: 1 bolsa, 1 cobertor, 1 toalha, 2 macacões curtos, 2 macacões longos, 2 bodies, 2 culotes, 1 casaco com capuz e 4 pares de meias.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FontTx/>
              <a:buChar char="•"/>
            </a:pPr>
            <a:endParaRPr lang="pt-BR" altLang="pt-BR" sz="1800" smtClean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484" name="Picture 5" descr="http://cdn1.mundodastribos.com/376774-programa-mae-paulistana-informaco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787650"/>
            <a:ext cx="24082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1008</Words>
  <Application>Microsoft Office PowerPoint</Application>
  <PresentationFormat>Apresentação na tela (16:9)</PresentationFormat>
  <Paragraphs>168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Oswald</vt:lpstr>
      <vt:lpstr>MS Mincho</vt:lpstr>
      <vt:lpstr>Calibri</vt:lpstr>
      <vt:lpstr>Montserrat</vt:lpstr>
      <vt:lpstr>Times New Roman</vt:lpstr>
      <vt:lpstr>Wingdings</vt:lpstr>
      <vt:lpstr>Playfair Display</vt:lpstr>
      <vt:lpstr>pop</vt:lpstr>
      <vt:lpstr>Política Nacional de Atenção Integral à Saúde da Mulher: Rede Cegonha</vt:lpstr>
      <vt:lpstr>Contextualização.</vt:lpstr>
      <vt:lpstr>A Rede Cegonha.</vt:lpstr>
      <vt:lpstr>A Rede Cegonha.</vt:lpstr>
      <vt:lpstr>A Rede Cegonha.</vt:lpstr>
      <vt:lpstr>Características do município de São Paulo.</vt:lpstr>
      <vt:lpstr>Programa Rede de Proteção à Mãe Paulistana.</vt:lpstr>
      <vt:lpstr>Programa Rede de Proteção à Mãe Paulistana.</vt:lpstr>
      <vt:lpstr>Programa Rede de Proteção à Mãe Paulistana.</vt:lpstr>
      <vt:lpstr>Rede Cegonha no MSP.</vt:lpstr>
      <vt:lpstr>Consultas Pré-Natais no município de São Paulo (%)</vt:lpstr>
      <vt:lpstr>Consultas Pré-Natais no município de São Paulo (%)</vt:lpstr>
      <vt:lpstr>Mês de realização da primeira consulta durante a gestação (%)</vt:lpstr>
      <vt:lpstr>Partos vaginais e cesáreos segundo raça/cor da gestante.</vt:lpstr>
      <vt:lpstr>Taxa de Mortalidade infantil, por mil nascidos vivos no município de São Paulo, 2000 – 2013.</vt:lpstr>
      <vt:lpstr>Taxa de Mortalidade Infantil, por 1000 NV, segundo raça/cor no município de São Paulo,2000 – 2013.</vt:lpstr>
      <vt:lpstr>Taxa de Mortalidade infantil da população Amarela no município de São Paulo, 2000 – 2013.</vt:lpstr>
      <vt:lpstr>Número de mulheres mortas durante a gravidez, parto ou aborto por raça/cor, 2000 – 2013.</vt:lpstr>
      <vt:lpstr>Proporção de nascidos vivos segundo idade da mãe, municipio de São Paulo, 2000 – 2013.</vt:lpstr>
      <vt:lpstr>Proporção de nascidos vivos segundo idade da mãe, municipio de São Paulo, 2000 – 2013.</vt:lpstr>
      <vt:lpstr>Proporção de nascidos vivos segundo idade da mãe, municipio de São Paulo, 2000 – 2013.</vt:lpstr>
      <vt:lpstr>Conclusões.</vt:lpstr>
      <vt:lpstr>Referências.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Nacional de Atenção Integral à Saúde da Mulher: Rede Cegonha</dc:title>
  <dc:creator>Rubens Carvalho Silveira</dc:creator>
  <cp:lastModifiedBy>AndrÃ© Bento Chaves Santana</cp:lastModifiedBy>
  <cp:revision>19</cp:revision>
  <dcterms:modified xsi:type="dcterms:W3CDTF">2016-05-04T20:18:39Z</dcterms:modified>
</cp:coreProperties>
</file>